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6" r:id="rId5"/>
    <p:sldId id="267" r:id="rId6"/>
    <p:sldId id="260" r:id="rId7"/>
    <p:sldId id="263" r:id="rId8"/>
    <p:sldId id="264" r:id="rId9"/>
    <p:sldId id="261" r:id="rId10"/>
    <p:sldId id="262" r:id="rId11"/>
    <p:sldId id="281" r:id="rId12"/>
    <p:sldId id="268" r:id="rId13"/>
    <p:sldId id="269" r:id="rId14"/>
    <p:sldId id="270" r:id="rId15"/>
    <p:sldId id="272" r:id="rId16"/>
    <p:sldId id="273" r:id="rId17"/>
    <p:sldId id="275" r:id="rId18"/>
    <p:sldId id="274" r:id="rId19"/>
    <p:sldId id="276" r:id="rId20"/>
    <p:sldId id="278" r:id="rId21"/>
    <p:sldId id="277" r:id="rId22"/>
    <p:sldId id="280" r:id="rId23"/>
    <p:sldId id="279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jonzm43@gmail.com" initials="e" lastIdx="1" clrIdx="0">
    <p:extLst>
      <p:ext uri="{19B8F6BF-5375-455C-9EA6-DF929625EA0E}">
        <p15:presenceInfo xmlns:p15="http://schemas.microsoft.com/office/powerpoint/2012/main" xmlns="" userId="7e3dbb642b6d58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Gaya Medium 2 - Akse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3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CBA2D-8BE8-4AEA-873A-751653853AE6}" type="datetimeFigureOut">
              <a:rPr lang="en-ID" smtClean="0"/>
              <a:pPr/>
              <a:t>7/14/2021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3828A-F040-4D22-94B7-052DE692B9FF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74520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3828A-F040-4D22-94B7-052DE692B9FF}" type="slidenum">
              <a:rPr lang="en-ID" smtClean="0"/>
              <a:pPr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08384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/>
              <a:t>Klik untuk mengedit gaya subjudul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dul d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tipa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u N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u Nama dengan Kuti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ar atau Sal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43BCC79D-99C5-614B-B7D5-AD891F6D2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5" y="1455378"/>
            <a:ext cx="8911687" cy="24822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d-ID" b="1" dirty="0">
                <a:solidFill>
                  <a:schemeClr val="accent1"/>
                </a:solidFill>
              </a:rPr>
              <a:t>MERAIH DEVISA DARI </a:t>
            </a:r>
            <a:r>
              <a:rPr lang="id-ID" b="1" dirty="0" smtClean="0">
                <a:solidFill>
                  <a:schemeClr val="accent1"/>
                </a:solidFill>
              </a:rPr>
              <a:t>EKSPOR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id-ID" b="1" dirty="0" smtClean="0">
                <a:solidFill>
                  <a:schemeClr val="accent1"/>
                </a:solidFill>
              </a:rPr>
              <a:t>FLORIKULTURA</a:t>
            </a:r>
            <a:r>
              <a:rPr lang="id-ID" b="1" dirty="0">
                <a:solidFill>
                  <a:schemeClr val="accent1"/>
                </a:solidFill>
              </a:rPr>
              <a:t>:</a:t>
            </a:r>
            <a:br>
              <a:rPr lang="id-ID" b="1" dirty="0">
                <a:solidFill>
                  <a:schemeClr val="accent1"/>
                </a:solidFill>
              </a:rPr>
            </a:br>
            <a:r>
              <a:rPr lang="id-ID" b="1" dirty="0">
                <a:solidFill>
                  <a:schemeClr val="accent1"/>
                </a:solidFill>
              </a:rPr>
              <a:t>PENGALAMAN MENEMBUS PASAR INTERNASIONAL</a:t>
            </a:r>
          </a:p>
        </p:txBody>
      </p:sp>
      <p:sp>
        <p:nvSpPr>
          <p:cNvPr id="10" name="Tampungan Konten 9">
            <a:extLst>
              <a:ext uri="{FF2B5EF4-FFF2-40B4-BE49-F238E27FC236}">
                <a16:creationId xmlns:a16="http://schemas.microsoft.com/office/drawing/2014/main" xmlns="" id="{1A01355F-7A07-2040-BF0D-C7EE915BC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739" y="4689749"/>
            <a:ext cx="9762521" cy="26964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1" dirty="0" smtClean="0">
                <a:solidFill>
                  <a:schemeClr val="accent1"/>
                </a:solidFill>
                <a:effectLst>
                  <a:outerShdw blurRad="50800" dist="50800" dir="7380000" sx="1000" sy="1000" algn="ctr" rotWithShape="0">
                    <a:srgbClr val="000000">
                      <a:alpha val="58000"/>
                    </a:srgbClr>
                  </a:outerShdw>
                </a:effectLst>
              </a:rPr>
              <a:t>DULLAH DURAHMAN</a:t>
            </a:r>
            <a:endParaRPr lang="id-ID" sz="3200" b="1" dirty="0">
              <a:solidFill>
                <a:schemeClr val="accent1"/>
              </a:solidFill>
              <a:effectLst>
                <a:outerShdw blurRad="50800" dist="50800" dir="7380000" sx="1000" sy="1000" algn="ctr" rotWithShape="0">
                  <a:srgbClr val="000000">
                    <a:alpha val="58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KELOMPOK TANI ALAMANDA, KAB. SUKABUMI</a:t>
            </a:r>
            <a:endParaRPr lang="id-ID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25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B0939D23-1D6F-3947-BBD9-DB96A94D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7427" y="1517921"/>
            <a:ext cx="8911687" cy="1280890"/>
          </a:xfrm>
        </p:spPr>
        <p:txBody>
          <a:bodyPr/>
          <a:lstStyle/>
          <a:p>
            <a:r>
              <a:rPr lang="id-ID" b="1" dirty="0">
                <a:solidFill>
                  <a:schemeClr val="accent1"/>
                </a:solidFill>
              </a:rPr>
              <a:t>4. </a:t>
            </a:r>
            <a:r>
              <a:rPr lang="id-ID" sz="3200" b="1" dirty="0">
                <a:solidFill>
                  <a:schemeClr val="accent1"/>
                </a:solidFill>
              </a:rPr>
              <a:t>PEMAHAMAN REGULASI YANG BERLAKU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1BC7A4C3-84B8-7946-80F1-351676C00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060" y="2589674"/>
            <a:ext cx="8915400" cy="4012017"/>
          </a:xfrm>
        </p:spPr>
        <p:txBody>
          <a:bodyPr>
            <a:normAutofit/>
          </a:bodyPr>
          <a:lstStyle/>
          <a:p>
            <a:pPr marL="457200" indent="-457200">
              <a:buAutoNum type="alphaLcPeriod"/>
            </a:pPr>
            <a:r>
              <a:rPr lang="id-ID" sz="2400" dirty="0">
                <a:solidFill>
                  <a:schemeClr val="accent1"/>
                </a:solidFill>
              </a:rPr>
              <a:t>Memahami regulasi atau aturan yang berlaku dan perdagangan internasional sangatlah penting. Terutama tentang </a:t>
            </a:r>
            <a:r>
              <a:rPr lang="en-GB" sz="2400" dirty="0" err="1">
                <a:solidFill>
                  <a:schemeClr val="accent1"/>
                </a:solidFill>
              </a:rPr>
              <a:t>karantina</a:t>
            </a:r>
            <a:r>
              <a:rPr lang="en-GB" sz="2400" dirty="0">
                <a:solidFill>
                  <a:schemeClr val="accent1"/>
                </a:solidFill>
              </a:rPr>
              <a:t> dan </a:t>
            </a:r>
            <a:r>
              <a:rPr lang="en-GB" sz="2400" dirty="0" err="1">
                <a:solidFill>
                  <a:schemeClr val="accent1"/>
                </a:solidFill>
              </a:rPr>
              <a:t>kepabeanan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baik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itu</a:t>
            </a:r>
            <a:r>
              <a:rPr lang="en-GB" sz="2400" dirty="0">
                <a:solidFill>
                  <a:schemeClr val="accent1"/>
                </a:solidFill>
              </a:rPr>
              <a:t> negara </a:t>
            </a:r>
            <a:r>
              <a:rPr lang="en-GB" sz="2400" dirty="0" err="1">
                <a:solidFill>
                  <a:schemeClr val="accent1"/>
                </a:solidFill>
              </a:rPr>
              <a:t>pengekspor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maupun</a:t>
            </a:r>
            <a:r>
              <a:rPr lang="en-GB" sz="2400" dirty="0">
                <a:solidFill>
                  <a:schemeClr val="accent1"/>
                </a:solidFill>
              </a:rPr>
              <a:t> negara </a:t>
            </a:r>
            <a:r>
              <a:rPr lang="en-GB" sz="2400" dirty="0" err="1">
                <a:solidFill>
                  <a:schemeClr val="accent1"/>
                </a:solidFill>
              </a:rPr>
              <a:t>tujuan</a:t>
            </a:r>
            <a:r>
              <a:rPr lang="en-GB" sz="2400" dirty="0">
                <a:solidFill>
                  <a:schemeClr val="accent1"/>
                </a:solidFill>
              </a:rPr>
              <a:t>.</a:t>
            </a:r>
          </a:p>
          <a:p>
            <a:pPr marL="457200" indent="-457200">
              <a:buAutoNum type="alphaLcPeriod"/>
            </a:pPr>
            <a:r>
              <a:rPr lang="en-GB" sz="2400" dirty="0">
                <a:solidFill>
                  <a:schemeClr val="accent1"/>
                </a:solidFill>
              </a:rPr>
              <a:t>M</a:t>
            </a:r>
            <a:r>
              <a:rPr lang="id-ID" sz="2400" dirty="0">
                <a:solidFill>
                  <a:schemeClr val="accent1"/>
                </a:solidFill>
              </a:rPr>
              <a:t>emahami mekanisme transaksi dan distribusi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dari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setiap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prosedur</a:t>
            </a:r>
            <a:r>
              <a:rPr lang="en-GB" sz="2400" dirty="0">
                <a:solidFill>
                  <a:schemeClr val="accent1"/>
                </a:solidFill>
              </a:rPr>
              <a:t> negara</a:t>
            </a:r>
            <a:r>
              <a:rPr lang="id-ID" sz="2400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0495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udul 1">
            <a:extLst>
              <a:ext uri="{FF2B5EF4-FFF2-40B4-BE49-F238E27FC236}">
                <a16:creationId xmlns:a16="http://schemas.microsoft.com/office/drawing/2014/main" xmlns="" id="{5F443152-EEDA-4DD1-AE5B-BBFBB150A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213" y="1480583"/>
            <a:ext cx="8911687" cy="4467371"/>
          </a:xfrm>
        </p:spPr>
        <p:txBody>
          <a:bodyPr>
            <a:normAutofit/>
          </a:bodyPr>
          <a:lstStyle/>
          <a:p>
            <a:pPr algn="ctr"/>
            <a:r>
              <a:rPr lang="id-ID" sz="5400" b="1" dirty="0">
                <a:solidFill>
                  <a:schemeClr val="accent1"/>
                </a:solidFill>
              </a:rPr>
              <a:t>TAHAPAN</a:t>
            </a:r>
            <a:r>
              <a:rPr lang="en-GB" sz="5400" b="1" dirty="0">
                <a:solidFill>
                  <a:schemeClr val="accent1"/>
                </a:solidFill>
              </a:rPr>
              <a:t/>
            </a:r>
            <a:br>
              <a:rPr lang="en-GB" sz="5400" b="1" dirty="0">
                <a:solidFill>
                  <a:schemeClr val="accent1"/>
                </a:solidFill>
              </a:rPr>
            </a:br>
            <a:r>
              <a:rPr lang="id-ID" sz="5400" b="1" dirty="0">
                <a:solidFill>
                  <a:schemeClr val="accent1"/>
                </a:solidFill>
              </a:rPr>
              <a:t>PEMENUHAN STANDAR</a:t>
            </a:r>
            <a:r>
              <a:rPr lang="en-GB" sz="5400" b="1" dirty="0">
                <a:solidFill>
                  <a:schemeClr val="accent1"/>
                </a:solidFill>
              </a:rPr>
              <a:t/>
            </a:r>
            <a:br>
              <a:rPr lang="en-GB" sz="5400" b="1" dirty="0">
                <a:solidFill>
                  <a:schemeClr val="accent1"/>
                </a:solidFill>
              </a:rPr>
            </a:br>
            <a:r>
              <a:rPr lang="id-ID" sz="5400" b="1" dirty="0">
                <a:solidFill>
                  <a:schemeClr val="accent1"/>
                </a:solidFill>
              </a:rPr>
              <a:t>PASAR INTERNAS</a:t>
            </a:r>
            <a:r>
              <a:rPr lang="en-GB" sz="5400" b="1" dirty="0">
                <a:solidFill>
                  <a:schemeClr val="accent1"/>
                </a:solidFill>
              </a:rPr>
              <a:t>I</a:t>
            </a:r>
            <a:r>
              <a:rPr lang="id-ID" sz="5400" b="1" dirty="0">
                <a:solidFill>
                  <a:schemeClr val="accent1"/>
                </a:solidFill>
              </a:rPr>
              <a:t>ONAL</a:t>
            </a:r>
            <a:r>
              <a:rPr lang="en-GB" sz="5400" b="1" dirty="0">
                <a:solidFill>
                  <a:schemeClr val="accent1"/>
                </a:solidFill>
              </a:rPr>
              <a:t/>
            </a:r>
            <a:br>
              <a:rPr lang="en-GB" sz="5400" b="1" dirty="0">
                <a:solidFill>
                  <a:schemeClr val="accent1"/>
                </a:solidFill>
              </a:rPr>
            </a:br>
            <a:r>
              <a:rPr lang="en-GB" sz="5400" b="1" dirty="0">
                <a:solidFill>
                  <a:schemeClr val="accent1"/>
                </a:solidFill>
              </a:rPr>
              <a:t>GAYA </a:t>
            </a:r>
            <a:r>
              <a:rPr lang="id-ID" sz="5400" b="1" dirty="0">
                <a:solidFill>
                  <a:schemeClr val="accent1"/>
                </a:solidFill>
              </a:rPr>
              <a:t>ALAMANDA</a:t>
            </a:r>
          </a:p>
        </p:txBody>
      </p:sp>
    </p:spTree>
    <p:extLst>
      <p:ext uri="{BB962C8B-B14F-4D97-AF65-F5344CB8AC3E}">
        <p14:creationId xmlns:p14="http://schemas.microsoft.com/office/powerpoint/2010/main" xmlns="" val="314973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A3F904B3-316E-A646-9871-CF94B41FA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356" y="705521"/>
            <a:ext cx="8911687" cy="1280890"/>
          </a:xfrm>
        </p:spPr>
        <p:txBody>
          <a:bodyPr/>
          <a:lstStyle/>
          <a:p>
            <a:pPr algn="ctr"/>
            <a:r>
              <a:rPr lang="id-ID" b="1" dirty="0">
                <a:solidFill>
                  <a:schemeClr val="accent1"/>
                </a:solidFill>
              </a:rPr>
              <a:t>TAHAPAN PEMENUHAN STANDAR PASAR INTERNAS</a:t>
            </a:r>
            <a:r>
              <a:rPr lang="en-GB" b="1" dirty="0">
                <a:solidFill>
                  <a:schemeClr val="accent1"/>
                </a:solidFill>
              </a:rPr>
              <a:t>I</a:t>
            </a:r>
            <a:r>
              <a:rPr lang="id-ID" b="1" dirty="0">
                <a:solidFill>
                  <a:schemeClr val="accent1"/>
                </a:solidFill>
              </a:rPr>
              <a:t>ONAL </a:t>
            </a:r>
            <a:r>
              <a:rPr lang="en-GB" b="1" dirty="0">
                <a:solidFill>
                  <a:schemeClr val="accent1"/>
                </a:solidFill>
              </a:rPr>
              <a:t>GAYA </a:t>
            </a:r>
            <a:r>
              <a:rPr lang="id-ID" b="1" dirty="0">
                <a:solidFill>
                  <a:schemeClr val="accent1"/>
                </a:solidFill>
              </a:rPr>
              <a:t>ALAMANDA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746C12D-8A2D-4A98-8954-BE2B0E15A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288" y="2081349"/>
            <a:ext cx="6547050" cy="4362994"/>
          </a:xfrm>
          <a:prstGeom prst="rect">
            <a:avLst/>
          </a:prstGeom>
        </p:spPr>
      </p:pic>
      <p:sp>
        <p:nvSpPr>
          <p:cNvPr id="9" name="Judul 1">
            <a:extLst>
              <a:ext uri="{FF2B5EF4-FFF2-40B4-BE49-F238E27FC236}">
                <a16:creationId xmlns:a16="http://schemas.microsoft.com/office/drawing/2014/main" xmlns="" id="{7166D819-FA0D-4B40-BA82-8160B5F08A46}"/>
              </a:ext>
            </a:extLst>
          </p:cNvPr>
          <p:cNvSpPr txBox="1">
            <a:spLocks/>
          </p:cNvSpPr>
          <p:nvPr/>
        </p:nvSpPr>
        <p:spPr>
          <a:xfrm>
            <a:off x="487680" y="3894248"/>
            <a:ext cx="5286103" cy="8686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AutoNum type="arabicPeriod"/>
            </a:pPr>
            <a:r>
              <a:rPr lang="en-GB" dirty="0">
                <a:solidFill>
                  <a:schemeClr val="accent1"/>
                </a:solidFill>
                <a:latin typeface="Exotc350 Bd BT" panose="04030805050B02020A03" pitchFamily="82" charset="0"/>
              </a:rPr>
              <a:t>TAHAPAN EDUKASI</a:t>
            </a:r>
          </a:p>
          <a:p>
            <a:endParaRPr lang="id-ID" dirty="0">
              <a:solidFill>
                <a:schemeClr val="accent1"/>
              </a:solidFill>
              <a:latin typeface="Exotc350 Bd BT" panose="04030805050B02020A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44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4533D6-A035-4A47-9E59-7660F542E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610" y="658945"/>
            <a:ext cx="8911687" cy="1280890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  <a:latin typeface="Exotc350 Bd BT" panose="04030805050B02020A03" pitchFamily="82" charset="0"/>
              </a:rPr>
              <a:t>2. TAHAPAN PROMOSI</a:t>
            </a:r>
            <a:br>
              <a:rPr lang="en-GB" dirty="0">
                <a:solidFill>
                  <a:schemeClr val="accent1"/>
                </a:solidFill>
                <a:latin typeface="Exotc350 Bd BT" panose="04030805050B02020A03" pitchFamily="82" charset="0"/>
              </a:rPr>
            </a:br>
            <a:endParaRPr lang="en-GB" dirty="0">
              <a:solidFill>
                <a:schemeClr val="accent1"/>
              </a:solidFill>
              <a:latin typeface="Exotc350 Bd BT" panose="04030805050B02020A03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88AE26-1834-4C22-996D-A8F112E5A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937" y="2070463"/>
            <a:ext cx="3486149" cy="46481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FDF72331-A254-4691-95E4-349D55506A14}"/>
              </a:ext>
            </a:extLst>
          </p:cNvPr>
          <p:cNvSpPr txBox="1">
            <a:spLocks/>
          </p:cNvSpPr>
          <p:nvPr/>
        </p:nvSpPr>
        <p:spPr>
          <a:xfrm>
            <a:off x="2614694" y="129939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err="1">
                <a:solidFill>
                  <a:schemeClr val="accent1"/>
                </a:solidFill>
                <a:latin typeface="Exotc350 Bd BT" panose="04030805050B02020A03" pitchFamily="82" charset="0"/>
              </a:rPr>
              <a:t>Mengikuti</a:t>
            </a:r>
            <a:r>
              <a:rPr lang="en-GB" dirty="0">
                <a:solidFill>
                  <a:schemeClr val="accent1"/>
                </a:solidFill>
                <a:latin typeface="Exotc350 Bd BT" panose="04030805050B02020A03" pitchFamily="82" charset="0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Exotc350 Bd BT" panose="04030805050B02020A03" pitchFamily="82" charset="0"/>
              </a:rPr>
              <a:t>Pemeran</a:t>
            </a:r>
            <a:r>
              <a:rPr lang="en-GB" dirty="0">
                <a:solidFill>
                  <a:schemeClr val="accent1"/>
                </a:solidFill>
                <a:latin typeface="Exotc350 Bd BT" panose="04030805050B02020A03" pitchFamily="82" charset="0"/>
              </a:rPr>
              <a:t> di </a:t>
            </a:r>
            <a:r>
              <a:rPr lang="en-GB" dirty="0" err="1">
                <a:solidFill>
                  <a:schemeClr val="accent1"/>
                </a:solidFill>
                <a:latin typeface="Exotc350 Bd BT" panose="04030805050B02020A03" pitchFamily="82" charset="0"/>
              </a:rPr>
              <a:t>Beberapa</a:t>
            </a:r>
            <a:r>
              <a:rPr lang="en-GB" dirty="0">
                <a:solidFill>
                  <a:schemeClr val="accent1"/>
                </a:solidFill>
                <a:latin typeface="Exotc350 Bd BT" panose="04030805050B02020A03" pitchFamily="82" charset="0"/>
              </a:rPr>
              <a:t> Negara</a:t>
            </a:r>
            <a:br>
              <a:rPr lang="en-GB" dirty="0">
                <a:solidFill>
                  <a:schemeClr val="accent1"/>
                </a:solidFill>
                <a:latin typeface="Exotc350 Bd BT" panose="04030805050B02020A03" pitchFamily="82" charset="0"/>
              </a:rPr>
            </a:br>
            <a:endParaRPr lang="en-GB" dirty="0">
              <a:solidFill>
                <a:schemeClr val="accent1"/>
              </a:solidFill>
              <a:latin typeface="Exotc350 Bd BT" panose="04030805050B02020A03" pitchFamily="8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3F67567-C20A-4104-A80B-B67C0A5F5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179" y="2070463"/>
            <a:ext cx="6197599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914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F4ADE0B5-0AB0-4E04-9388-3E2F5F79F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76361"/>
            <a:ext cx="8911687" cy="1280890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  <a:latin typeface="Exotc350 Bd BT" panose="04030805050B02020A03" pitchFamily="82" charset="0"/>
              </a:rPr>
              <a:t>3. TAHAPAN PRODUKSI</a:t>
            </a:r>
            <a:endParaRPr lang="en-ID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D1BFCEA-852A-4DC3-9702-881580E62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4" y="2351314"/>
            <a:ext cx="5370285" cy="40277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09B2CA8-6912-4F2E-9724-0AF2C4701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675" y="2351314"/>
            <a:ext cx="5387702" cy="4040776"/>
          </a:xfrm>
          <a:prstGeom prst="rect">
            <a:avLst/>
          </a:prstGeom>
        </p:spPr>
      </p:pic>
      <p:sp>
        <p:nvSpPr>
          <p:cNvPr id="20" name="Title 6">
            <a:extLst>
              <a:ext uri="{FF2B5EF4-FFF2-40B4-BE49-F238E27FC236}">
                <a16:creationId xmlns:a16="http://schemas.microsoft.com/office/drawing/2014/main" xmlns="" id="{6257D2F4-C03F-44EF-A130-7B8FAE60158D}"/>
              </a:ext>
            </a:extLst>
          </p:cNvPr>
          <p:cNvSpPr txBox="1">
            <a:spLocks/>
          </p:cNvSpPr>
          <p:nvPr/>
        </p:nvSpPr>
        <p:spPr>
          <a:xfrm>
            <a:off x="3410856" y="1577699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1"/>
                </a:solidFill>
                <a:latin typeface="Exotc350 Bd BT" panose="04030805050B02020A03" pitchFamily="82" charset="0"/>
              </a:rPr>
              <a:t>a. KEBUN (</a:t>
            </a:r>
            <a:r>
              <a:rPr lang="en-GB" dirty="0" err="1">
                <a:solidFill>
                  <a:schemeClr val="accent1"/>
                </a:solidFill>
                <a:latin typeface="Exotc350 Bd BT" panose="04030805050B02020A03" pitchFamily="82" charset="0"/>
              </a:rPr>
              <a:t>Lahan</a:t>
            </a:r>
            <a:r>
              <a:rPr lang="en-GB" dirty="0">
                <a:solidFill>
                  <a:schemeClr val="accent1"/>
                </a:solidFill>
                <a:latin typeface="Exotc350 Bd BT" panose="04030805050B02020A03" pitchFamily="82" charset="0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Exotc350 Bd BT" panose="04030805050B02020A03" pitchFamily="82" charset="0"/>
              </a:rPr>
              <a:t>Pertanian</a:t>
            </a:r>
            <a:r>
              <a:rPr lang="en-GB" dirty="0">
                <a:solidFill>
                  <a:schemeClr val="accent1"/>
                </a:solidFill>
                <a:latin typeface="Exotc350 Bd BT" panose="04030805050B02020A03" pitchFamily="82" charset="0"/>
              </a:rPr>
              <a:t>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4108308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xmlns="" id="{67935ECD-BC8A-4E0A-9E68-676BEABF1D99}"/>
              </a:ext>
            </a:extLst>
          </p:cNvPr>
          <p:cNvSpPr txBox="1">
            <a:spLocks/>
          </p:cNvSpPr>
          <p:nvPr/>
        </p:nvSpPr>
        <p:spPr>
          <a:xfrm>
            <a:off x="2078444" y="600169"/>
            <a:ext cx="929495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1"/>
                </a:solidFill>
                <a:latin typeface="Exotc350 Bd BT" panose="04030805050B02020A03" pitchFamily="82" charset="0"/>
              </a:rPr>
              <a:t>b. </a:t>
            </a:r>
            <a:r>
              <a:rPr lang="en-GB" dirty="0" err="1">
                <a:solidFill>
                  <a:schemeClr val="accent1"/>
                </a:solidFill>
                <a:latin typeface="Exotc350 Bd BT" panose="04030805050B02020A03" pitchFamily="82" charset="0"/>
              </a:rPr>
              <a:t>WorkShop</a:t>
            </a:r>
            <a:r>
              <a:rPr lang="en-GB" dirty="0">
                <a:solidFill>
                  <a:schemeClr val="accent1"/>
                </a:solidFill>
                <a:latin typeface="Exotc350 Bd BT" panose="04030805050B02020A03" pitchFamily="82" charset="0"/>
              </a:rPr>
              <a:t> (Bahasa </a:t>
            </a:r>
            <a:r>
              <a:rPr lang="en-GB" dirty="0" err="1">
                <a:solidFill>
                  <a:schemeClr val="accent1"/>
                </a:solidFill>
                <a:latin typeface="Exotc350 Bd BT" panose="04030805050B02020A03" pitchFamily="82" charset="0"/>
              </a:rPr>
              <a:t>Alamanda</a:t>
            </a:r>
            <a:r>
              <a:rPr lang="en-GB" dirty="0">
                <a:solidFill>
                  <a:schemeClr val="accent1"/>
                </a:solidFill>
                <a:latin typeface="Exotc350 Bd BT" panose="04030805050B02020A03" pitchFamily="82" charset="0"/>
              </a:rPr>
              <a:t> “GUDANG”)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D9C04C-2DDE-433A-B132-7D34BFE0A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7" y="1516287"/>
            <a:ext cx="5259509" cy="3944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5162F8C-2B59-4924-9AEF-4E09DFB11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296" y="2514599"/>
            <a:ext cx="6592069" cy="39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386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9DBB0EE-F5F1-4659-A893-A6941DE53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886" y="2092524"/>
            <a:ext cx="5521820" cy="414136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4CD49B-A1F2-446A-A255-9EA13141E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4" y="1358316"/>
            <a:ext cx="5521823" cy="41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562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3AA3159-EBA2-4D29-8631-6B4F192DC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377" y="1166948"/>
            <a:ext cx="10830565" cy="5353511"/>
          </a:xfrm>
        </p:spPr>
      </p:pic>
    </p:spTree>
    <p:extLst>
      <p:ext uri="{BB962C8B-B14F-4D97-AF65-F5344CB8AC3E}">
        <p14:creationId xmlns:p14="http://schemas.microsoft.com/office/powerpoint/2010/main" xmlns="" val="361842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FC9781-ABDC-469F-B3BC-81EC52A56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135" y="527155"/>
            <a:ext cx="7608979" cy="5706735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xmlns="" id="{F99D8E40-0C32-4133-9F3F-3D2C21B71D64}"/>
              </a:ext>
            </a:extLst>
          </p:cNvPr>
          <p:cNvSpPr txBox="1">
            <a:spLocks/>
          </p:cNvSpPr>
          <p:nvPr/>
        </p:nvSpPr>
        <p:spPr>
          <a:xfrm>
            <a:off x="526091" y="1434008"/>
            <a:ext cx="3593063" cy="47998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1"/>
                </a:solidFill>
                <a:latin typeface="Exotc350 Bd BT" panose="04030805050B02020A03" pitchFamily="82" charset="0"/>
              </a:rPr>
              <a:t>PRODUKSI</a:t>
            </a:r>
          </a:p>
          <a:p>
            <a:r>
              <a:rPr lang="en-GB" dirty="0">
                <a:solidFill>
                  <a:schemeClr val="accent1"/>
                </a:solidFill>
                <a:latin typeface="Exotc350 Bd BT" panose="04030805050B02020A03" pitchFamily="82" charset="0"/>
              </a:rPr>
              <a:t>PENUNJANG</a:t>
            </a:r>
          </a:p>
          <a:p>
            <a:endParaRPr lang="en-GB" dirty="0">
              <a:solidFill>
                <a:schemeClr val="accent1"/>
              </a:solidFill>
              <a:latin typeface="Exotc350 Bd BT" panose="04030805050B02020A03" pitchFamily="82" charset="0"/>
            </a:endParaRPr>
          </a:p>
          <a:p>
            <a:r>
              <a:rPr lang="en-GB" dirty="0" err="1">
                <a:latin typeface="Exotc350 Bd BT" panose="04030805050B02020A03" pitchFamily="82" charset="0"/>
              </a:rPr>
              <a:t>Inovasi</a:t>
            </a:r>
            <a:r>
              <a:rPr lang="en-GB" dirty="0">
                <a:latin typeface="Exotc350 Bd BT" panose="04030805050B02020A03" pitchFamily="82" charset="0"/>
              </a:rPr>
              <a:t> </a:t>
            </a:r>
            <a:r>
              <a:rPr lang="en-GB" dirty="0" err="1">
                <a:latin typeface="Exotc350 Bd BT" panose="04030805050B02020A03" pitchFamily="82" charset="0"/>
              </a:rPr>
              <a:t>Oplosan</a:t>
            </a:r>
            <a:endParaRPr lang="en-GB" dirty="0">
              <a:latin typeface="Exotc350 Bd BT" panose="04030805050B02020A03" pitchFamily="82" charset="0"/>
            </a:endParaRPr>
          </a:p>
          <a:p>
            <a:endParaRPr lang="en-GB" dirty="0">
              <a:solidFill>
                <a:schemeClr val="accent1"/>
              </a:solidFill>
              <a:latin typeface="Exotc350 Bd BT" panose="04030805050B02020A03" pitchFamily="82" charset="0"/>
            </a:endParaRPr>
          </a:p>
          <a:p>
            <a:r>
              <a:rPr lang="en-GB" dirty="0" err="1">
                <a:solidFill>
                  <a:schemeClr val="accent1"/>
                </a:solidFill>
                <a:latin typeface="Exotc350 Bd BT" panose="04030805050B02020A03" pitchFamily="82" charset="0"/>
              </a:rPr>
              <a:t>Menjadi</a:t>
            </a:r>
            <a:r>
              <a:rPr lang="en-GB" dirty="0">
                <a:solidFill>
                  <a:schemeClr val="accent1"/>
                </a:solidFill>
                <a:latin typeface="Exotc350 Bd BT" panose="04030805050B02020A03" pitchFamily="82" charset="0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Exotc350 Bd BT" panose="04030805050B02020A03" pitchFamily="82" charset="0"/>
              </a:rPr>
              <a:t>Potensi</a:t>
            </a:r>
            <a:endParaRPr lang="en-GB" dirty="0">
              <a:solidFill>
                <a:schemeClr val="accent1"/>
              </a:solidFill>
              <a:latin typeface="Exotc350 Bd BT" panose="04030805050B02020A03" pitchFamily="82" charset="0"/>
            </a:endParaRPr>
          </a:p>
          <a:p>
            <a:r>
              <a:rPr lang="en-GB" dirty="0" err="1">
                <a:solidFill>
                  <a:schemeClr val="accent1"/>
                </a:solidFill>
                <a:latin typeface="Exotc350 Bd BT" panose="04030805050B02020A03" pitchFamily="82" charset="0"/>
              </a:rPr>
              <a:t>Bisnis</a:t>
            </a:r>
            <a:r>
              <a:rPr lang="en-GB" dirty="0">
                <a:solidFill>
                  <a:schemeClr val="accent1"/>
                </a:solidFill>
                <a:latin typeface="Exotc350 Bd BT" panose="04030805050B02020A03" pitchFamily="82" charset="0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Exotc350 Bd BT" panose="04030805050B02020A03" pitchFamily="82" charset="0"/>
              </a:rPr>
              <a:t>Besar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2611288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xmlns="" id="{7D22E137-EC12-43D6-B741-EFA4BF716D20}"/>
              </a:ext>
            </a:extLst>
          </p:cNvPr>
          <p:cNvSpPr txBox="1">
            <a:spLocks/>
          </p:cNvSpPr>
          <p:nvPr/>
        </p:nvSpPr>
        <p:spPr>
          <a:xfrm>
            <a:off x="2000067" y="608878"/>
            <a:ext cx="929495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1"/>
                </a:solidFill>
                <a:latin typeface="Exotc350 Bd BT" panose="04030805050B02020A03" pitchFamily="82" charset="0"/>
              </a:rPr>
              <a:t>c. PACKING (Bahasa ALAMANDA </a:t>
            </a:r>
            <a:r>
              <a:rPr lang="en-GB" dirty="0" err="1">
                <a:solidFill>
                  <a:schemeClr val="accent1"/>
                </a:solidFill>
                <a:latin typeface="Exotc350 Bd BT" panose="04030805050B02020A03" pitchFamily="82" charset="0"/>
              </a:rPr>
              <a:t>Paking</a:t>
            </a:r>
            <a:r>
              <a:rPr lang="en-GB" dirty="0">
                <a:solidFill>
                  <a:schemeClr val="accent1"/>
                </a:solidFill>
                <a:latin typeface="Exotc350 Bd BT" panose="04030805050B02020A03" pitchFamily="82" charset="0"/>
              </a:rPr>
              <a:t>)</a:t>
            </a:r>
            <a:endParaRPr lang="en-ID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61EBDE-CF48-49DF-98BD-11B9036E3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3" y="1471860"/>
            <a:ext cx="7543844" cy="42452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779E607-F7A6-435F-BF50-E7C905D67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888" y="2403565"/>
            <a:ext cx="5278356" cy="39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534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BAD84275-FB82-754E-92A2-137AF841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205293"/>
            <a:ext cx="8911687" cy="1280890"/>
          </a:xfrm>
        </p:spPr>
        <p:txBody>
          <a:bodyPr/>
          <a:lstStyle/>
          <a:p>
            <a:pPr algn="ctr"/>
            <a:r>
              <a:rPr lang="id-ID" b="1" dirty="0">
                <a:solidFill>
                  <a:schemeClr val="accent1"/>
                </a:solidFill>
              </a:rPr>
              <a:t>TRIK MENEMBUS PASAR INTERMASIONAL</a:t>
            </a:r>
            <a:br>
              <a:rPr lang="id-ID" b="1" dirty="0">
                <a:solidFill>
                  <a:schemeClr val="accent1"/>
                </a:solidFill>
              </a:rPr>
            </a:br>
            <a:r>
              <a:rPr lang="id-ID" b="1" dirty="0">
                <a:solidFill>
                  <a:schemeClr val="accent1"/>
                </a:solidFill>
              </a:rPr>
              <a:t>ALA OPLOSAN</a:t>
            </a:r>
            <a:r>
              <a:rPr lang="en-GB" b="1" dirty="0">
                <a:solidFill>
                  <a:schemeClr val="accent1"/>
                </a:solidFill>
              </a:rPr>
              <a:t> POKTAN ALAMANDA</a:t>
            </a:r>
            <a:endParaRPr lang="id-ID" b="1" dirty="0">
              <a:solidFill>
                <a:schemeClr val="accent1"/>
              </a:solidFill>
            </a:endParaRP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58E3AF74-4076-1F43-96C3-7057B60FC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955762"/>
            <a:ext cx="8915400" cy="2530043"/>
          </a:xfrm>
        </p:spPr>
        <p:txBody>
          <a:bodyPr>
            <a:normAutofit/>
          </a:bodyPr>
          <a:lstStyle/>
          <a:p>
            <a:r>
              <a:rPr lang="id-ID" sz="2800">
                <a:solidFill>
                  <a:schemeClr val="accent1"/>
                </a:solidFill>
              </a:rPr>
              <a:t>Standar Kualitas Produk</a:t>
            </a:r>
          </a:p>
          <a:p>
            <a:r>
              <a:rPr lang="id-ID" sz="2800">
                <a:solidFill>
                  <a:schemeClr val="accent1"/>
                </a:solidFill>
              </a:rPr>
              <a:t>Jaringan</a:t>
            </a:r>
          </a:p>
          <a:p>
            <a:r>
              <a:rPr lang="id-ID" sz="2800">
                <a:solidFill>
                  <a:schemeClr val="accent1"/>
                </a:solidFill>
              </a:rPr>
              <a:t>Penggunaan IT dengan Bijak</a:t>
            </a:r>
          </a:p>
          <a:p>
            <a:r>
              <a:rPr lang="id-ID" sz="2800">
                <a:solidFill>
                  <a:schemeClr val="accent1"/>
                </a:solidFill>
              </a:rPr>
              <a:t>Memahami Regulasi Yang Berlaku</a:t>
            </a:r>
          </a:p>
        </p:txBody>
      </p:sp>
    </p:spTree>
    <p:extLst>
      <p:ext uri="{BB962C8B-B14F-4D97-AF65-F5344CB8AC3E}">
        <p14:creationId xmlns:p14="http://schemas.microsoft.com/office/powerpoint/2010/main" xmlns="" val="145346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838401-8F03-41C4-9DF2-B40057AF8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" y="1384663"/>
            <a:ext cx="6437085" cy="3862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4DFB84-B592-495F-B1E0-C7CE14364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201" y="2699657"/>
            <a:ext cx="5480799" cy="38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36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2BBB43-D127-4728-9627-9C6C0238C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970" y="205783"/>
            <a:ext cx="6448060" cy="3627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D4E1D6-6D05-4CF0-B55A-62B8F15E9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2" y="3974579"/>
            <a:ext cx="4882478" cy="27463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A5EB95C-2C68-471E-996F-8F803FC6C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473" y="3973419"/>
            <a:ext cx="4880417" cy="27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63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1662058-55BA-4F88-BE8C-0A7924BED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5411" y="2087130"/>
            <a:ext cx="6714052" cy="37782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565B24-03D9-4545-9BE7-9469C18DE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595" y="1527254"/>
            <a:ext cx="2953478" cy="5248410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xmlns="" id="{BDE2B63E-87C5-486D-B331-A47900D7A061}"/>
              </a:ext>
            </a:extLst>
          </p:cNvPr>
          <p:cNvSpPr txBox="1">
            <a:spLocks/>
          </p:cNvSpPr>
          <p:nvPr/>
        </p:nvSpPr>
        <p:spPr>
          <a:xfrm>
            <a:off x="1541417" y="650601"/>
            <a:ext cx="1069412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dirty="0">
                <a:solidFill>
                  <a:schemeClr val="accent1"/>
                </a:solidFill>
                <a:latin typeface="Exotc350 Bd BT" panose="04030805050B02020A03" pitchFamily="82" charset="0"/>
              </a:rPr>
              <a:t>d. STUFFING CONTAINER (Bahasa </a:t>
            </a:r>
            <a:r>
              <a:rPr lang="en-GB" sz="3200" dirty="0" err="1">
                <a:solidFill>
                  <a:schemeClr val="accent1"/>
                </a:solidFill>
                <a:latin typeface="Exotc350 Bd BT" panose="04030805050B02020A03" pitchFamily="82" charset="0"/>
              </a:rPr>
              <a:t>Alamanda</a:t>
            </a:r>
            <a:r>
              <a:rPr lang="en-GB" sz="3200" dirty="0">
                <a:solidFill>
                  <a:schemeClr val="accent1"/>
                </a:solidFill>
                <a:latin typeface="Exotc350 Bd BT" panose="04030805050B02020A03" pitchFamily="82" charset="0"/>
              </a:rPr>
              <a:t> “STAPING”)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xmlns="" val="139901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88BF760-D472-4BA9-AA18-6BE1B7402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81" y="1256410"/>
            <a:ext cx="7225254" cy="5413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856E247-FF8D-4015-AA1A-FE81FD9C8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576" y="1592150"/>
            <a:ext cx="4112044" cy="474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714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605801-6FB1-4422-ADA3-FE5BE7E3D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164" y="1327603"/>
            <a:ext cx="9180399" cy="3103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>
                <a:solidFill>
                  <a:schemeClr val="accent1"/>
                </a:solidFill>
              </a:rPr>
              <a:t>Demikian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sekelumit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cerita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tentang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ekspor</a:t>
            </a:r>
            <a:r>
              <a:rPr lang="en-GB" sz="2400" dirty="0">
                <a:solidFill>
                  <a:schemeClr val="accent1"/>
                </a:solidFill>
              </a:rPr>
              <a:t> ala PADEPOKAN OPLOSAN POKTAN ALAMANDA LERENG GEDE PANGRANGO SUKABUMI JAWABARAT </a:t>
            </a:r>
            <a:r>
              <a:rPr lang="en-GB" sz="2400" dirty="0" err="1">
                <a:solidFill>
                  <a:schemeClr val="accent1"/>
                </a:solidFill>
              </a:rPr>
              <a:t>ini</a:t>
            </a:r>
            <a:r>
              <a:rPr lang="en-GB" sz="2400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2400" dirty="0" err="1">
                <a:solidFill>
                  <a:schemeClr val="accent1"/>
                </a:solidFill>
              </a:rPr>
              <a:t>Semoga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bermanfaat</a:t>
            </a:r>
            <a:r>
              <a:rPr lang="en-GB" sz="2400" dirty="0">
                <a:solidFill>
                  <a:schemeClr val="accent1"/>
                </a:solidFill>
              </a:rPr>
              <a:t> dan </a:t>
            </a:r>
            <a:r>
              <a:rPr lang="en-GB" sz="2400" dirty="0" err="1">
                <a:solidFill>
                  <a:schemeClr val="accent1"/>
                </a:solidFill>
              </a:rPr>
              <a:t>menjadi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inspirasi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untuk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bapak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ibu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sekalian</a:t>
            </a:r>
            <a:r>
              <a:rPr lang="en-GB" sz="2400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2400" dirty="0" err="1">
                <a:solidFill>
                  <a:schemeClr val="accent1"/>
                </a:solidFill>
              </a:rPr>
              <a:t>Sekian</a:t>
            </a:r>
            <a:r>
              <a:rPr lang="en-GB" sz="2400" dirty="0">
                <a:solidFill>
                  <a:schemeClr val="accent1"/>
                </a:solidFill>
              </a:rPr>
              <a:t>.. Salam Virus </a:t>
            </a:r>
            <a:r>
              <a:rPr lang="en-GB" sz="2400" dirty="0" err="1">
                <a:solidFill>
                  <a:schemeClr val="accent1"/>
                </a:solidFill>
              </a:rPr>
              <a:t>Cinta</a:t>
            </a:r>
            <a:r>
              <a:rPr lang="en-GB" sz="2400" dirty="0">
                <a:solidFill>
                  <a:schemeClr val="accent1"/>
                </a:solidFill>
              </a:rPr>
              <a:t> dan </a:t>
            </a:r>
            <a:r>
              <a:rPr lang="en-GB" sz="2400" dirty="0" err="1">
                <a:solidFill>
                  <a:schemeClr val="accent1"/>
                </a:solidFill>
              </a:rPr>
              <a:t>Jangan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Lupa</a:t>
            </a:r>
            <a:r>
              <a:rPr lang="en-GB" sz="2400" dirty="0">
                <a:solidFill>
                  <a:schemeClr val="accent1"/>
                </a:solidFill>
              </a:rPr>
              <a:t> Bahagia.. Click..</a:t>
            </a:r>
          </a:p>
          <a:p>
            <a:pPr marL="0" indent="0">
              <a:buNone/>
            </a:pPr>
            <a:r>
              <a:rPr lang="en-GB" sz="2400" dirty="0" err="1">
                <a:solidFill>
                  <a:schemeClr val="accent1"/>
                </a:solidFill>
              </a:rPr>
              <a:t>Wassalamu’alaikum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warohmatullohi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wabarokatuh</a:t>
            </a:r>
            <a:endParaRPr lang="en-ID" sz="2400" dirty="0"/>
          </a:p>
        </p:txBody>
      </p:sp>
      <p:sp>
        <p:nvSpPr>
          <p:cNvPr id="6" name="Judul 1">
            <a:extLst>
              <a:ext uri="{FF2B5EF4-FFF2-40B4-BE49-F238E27FC236}">
                <a16:creationId xmlns:a16="http://schemas.microsoft.com/office/drawing/2014/main" xmlns="" id="{79A604D1-FB35-49B7-BD40-72C1B930E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655" y="582004"/>
            <a:ext cx="3723345" cy="1844977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accent1"/>
                </a:solidFill>
              </a:rPr>
              <a:t>PENUTUP</a:t>
            </a:r>
            <a:endParaRPr lang="id-ID" sz="4800" b="1" dirty="0">
              <a:solidFill>
                <a:schemeClr val="accent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9B418B0-12BC-4265-9F3B-4A902D5CC858}"/>
              </a:ext>
            </a:extLst>
          </p:cNvPr>
          <p:cNvSpPr txBox="1">
            <a:spLocks/>
          </p:cNvSpPr>
          <p:nvPr/>
        </p:nvSpPr>
        <p:spPr>
          <a:xfrm>
            <a:off x="1724891" y="5206763"/>
            <a:ext cx="9180399" cy="1429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ctr">
              <a:buNone/>
            </a:pPr>
            <a:r>
              <a:rPr lang="en-GB" sz="3200" b="1" dirty="0">
                <a:solidFill>
                  <a:schemeClr val="accent1"/>
                </a:solidFill>
              </a:rPr>
              <a:t>PETANI INDONESIA BISAAAAAA…</a:t>
            </a:r>
          </a:p>
          <a:p>
            <a:pPr marL="400050" lvl="1" indent="0" algn="ctr">
              <a:buNone/>
            </a:pPr>
            <a:r>
              <a:rPr lang="en-GB" sz="3200" b="1" dirty="0">
                <a:solidFill>
                  <a:schemeClr val="accent1"/>
                </a:solidFill>
              </a:rPr>
              <a:t>MERDEKA !!!!..............</a:t>
            </a:r>
            <a:endParaRPr lang="en-ID" sz="2200" b="1" dirty="0"/>
          </a:p>
        </p:txBody>
      </p:sp>
    </p:spTree>
    <p:extLst>
      <p:ext uri="{BB962C8B-B14F-4D97-AF65-F5344CB8AC3E}">
        <p14:creationId xmlns:p14="http://schemas.microsoft.com/office/powerpoint/2010/main" xmlns="" val="418134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1FB4CEE1-E23C-FC40-A75D-722BE2E7A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chemeClr val="accent1"/>
                </a:solidFill>
              </a:rPr>
              <a:t>1. STANDAR KUALITAS PRODUK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22DDAA7A-4143-134D-8240-9ED1DECCD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264555"/>
            <a:ext cx="8321657" cy="51293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b="0" i="0" dirty="0">
                <a:solidFill>
                  <a:schemeClr val="accent1"/>
                </a:solidFill>
                <a:effectLst/>
                <a:latin typeface="Source Sans Pro" panose="02000000000000000000" pitchFamily="2" charset="0"/>
              </a:rPr>
              <a:t>Kementerian Pertanian telah menerbitkan Peraturan Menteri Pertanian Nomor 48/Permentan/OT.140/5/2013 tentang Pedoman Budidaya Florikultura Yang Baik</a:t>
            </a:r>
            <a:r>
              <a:rPr lang="en-GB" sz="2000" b="0" i="0" dirty="0">
                <a:solidFill>
                  <a:schemeClr val="accent1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GB" sz="2000" b="0" i="0" dirty="0" err="1">
                <a:solidFill>
                  <a:schemeClr val="accent1"/>
                </a:solidFill>
                <a:effectLst/>
                <a:latin typeface="Source Sans Pro" panose="02000000000000000000" pitchFamily="2" charset="0"/>
              </a:rPr>
              <a:t>dengan</a:t>
            </a:r>
            <a:r>
              <a:rPr lang="en-GB" sz="2000" b="0" i="0" dirty="0">
                <a:solidFill>
                  <a:schemeClr val="accent1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GB" sz="2000" b="0" i="0" dirty="0" err="1">
                <a:solidFill>
                  <a:schemeClr val="accent1"/>
                </a:solidFill>
                <a:effectLst/>
                <a:latin typeface="Source Sans Pro" panose="02000000000000000000" pitchFamily="2" charset="0"/>
              </a:rPr>
              <a:t>istilah</a:t>
            </a:r>
            <a:r>
              <a:rPr lang="en-GB" sz="2000" b="0" i="0" dirty="0">
                <a:solidFill>
                  <a:schemeClr val="accent1"/>
                </a:solidFill>
                <a:effectLst/>
                <a:latin typeface="Source Sans Pro" panose="02000000000000000000" pitchFamily="2" charset="0"/>
              </a:rPr>
              <a:t> yang </a:t>
            </a:r>
            <a:r>
              <a:rPr lang="en-GB" sz="2000" b="0" i="0" dirty="0" err="1">
                <a:solidFill>
                  <a:schemeClr val="accent1"/>
                </a:solidFill>
                <a:effectLst/>
                <a:latin typeface="Source Sans Pro" panose="02000000000000000000" pitchFamily="2" charset="0"/>
              </a:rPr>
              <a:t>kita</a:t>
            </a:r>
            <a:r>
              <a:rPr lang="en-GB" sz="2000" b="0" i="0" dirty="0">
                <a:solidFill>
                  <a:schemeClr val="accent1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GB" sz="2000" b="0" i="0" dirty="0" err="1">
                <a:solidFill>
                  <a:schemeClr val="accent1"/>
                </a:solidFill>
                <a:effectLst/>
                <a:latin typeface="Source Sans Pro" panose="02000000000000000000" pitchFamily="2" charset="0"/>
              </a:rPr>
              <a:t>kenal</a:t>
            </a:r>
            <a:r>
              <a:rPr lang="en-GB" sz="2000" b="0" i="0" dirty="0">
                <a:solidFill>
                  <a:schemeClr val="accent1"/>
                </a:solidFill>
                <a:effectLst/>
                <a:latin typeface="Source Sans Pro" panose="02000000000000000000" pitchFamily="2" charset="0"/>
              </a:rPr>
              <a:t> GHP (Good Handling Procedure)</a:t>
            </a:r>
            <a:r>
              <a:rPr lang="id-ID" sz="2000" b="0" i="0" dirty="0">
                <a:solidFill>
                  <a:schemeClr val="accent1"/>
                </a:solidFill>
                <a:effectLst/>
                <a:latin typeface="Source Sans Pro" panose="02000000000000000000" pitchFamily="2" charset="0"/>
              </a:rPr>
              <a:t>.</a:t>
            </a:r>
          </a:p>
          <a:p>
            <a:pPr>
              <a:buAutoNum type="arabicPeriod"/>
            </a:pPr>
            <a:r>
              <a:rPr lang="id-ID" sz="2000" dirty="0">
                <a:solidFill>
                  <a:schemeClr val="accent1"/>
                </a:solidFill>
                <a:latin typeface="Source Sans Pro" panose="02000000000000000000" pitchFamily="2" charset="0"/>
              </a:rPr>
              <a:t>M</a:t>
            </a:r>
            <a:r>
              <a:rPr lang="id-ID" sz="2000" b="0" i="0" dirty="0">
                <a:solidFill>
                  <a:schemeClr val="accent1"/>
                </a:solidFill>
                <a:effectLst/>
                <a:latin typeface="Source Sans Pro" panose="02000000000000000000" pitchFamily="2" charset="0"/>
              </a:rPr>
              <a:t>eningkatkan produksi dan produktivitas tanaman</a:t>
            </a:r>
          </a:p>
          <a:p>
            <a:pPr>
              <a:buAutoNum type="arabicPeriod"/>
            </a:pPr>
            <a:r>
              <a:rPr lang="id-ID" sz="2000" dirty="0">
                <a:solidFill>
                  <a:schemeClr val="accent1"/>
                </a:solidFill>
                <a:latin typeface="Source Sans Pro" panose="02000000000000000000" pitchFamily="2" charset="0"/>
              </a:rPr>
              <a:t>M</a:t>
            </a:r>
            <a:r>
              <a:rPr lang="id-ID" sz="2000" b="0" i="0" dirty="0">
                <a:solidFill>
                  <a:schemeClr val="accent1"/>
                </a:solidFill>
                <a:effectLst/>
                <a:latin typeface="Source Sans Pro" panose="02000000000000000000" pitchFamily="2" charset="0"/>
              </a:rPr>
              <a:t>eningkatkan mutu produk dan efisiensi tanaman florikultura</a:t>
            </a:r>
          </a:p>
          <a:p>
            <a:pPr>
              <a:buAutoNum type="arabicPeriod"/>
            </a:pPr>
            <a:r>
              <a:rPr lang="id-ID" sz="2000" dirty="0">
                <a:solidFill>
                  <a:schemeClr val="accent1"/>
                </a:solidFill>
                <a:latin typeface="Source Sans Pro" panose="02000000000000000000" pitchFamily="2" charset="0"/>
              </a:rPr>
              <a:t>M</a:t>
            </a:r>
            <a:r>
              <a:rPr lang="id-ID" sz="2000" b="0" i="0" dirty="0">
                <a:solidFill>
                  <a:schemeClr val="accent1"/>
                </a:solidFill>
                <a:effectLst/>
                <a:latin typeface="Source Sans Pro" panose="02000000000000000000" pitchFamily="2" charset="0"/>
              </a:rPr>
              <a:t>enjamin pelestarian, kesuburan lahan, penggunaan sumber daya dan sistem produksi yang berkelanjutan/ramah lingkungan</a:t>
            </a:r>
          </a:p>
          <a:p>
            <a:pPr>
              <a:buAutoNum type="arabicPeriod"/>
            </a:pPr>
            <a:r>
              <a:rPr lang="id-ID" sz="2000" dirty="0">
                <a:solidFill>
                  <a:schemeClr val="accent1"/>
                </a:solidFill>
                <a:latin typeface="Source Sans Pro" panose="02000000000000000000" pitchFamily="2" charset="0"/>
              </a:rPr>
              <a:t>M</a:t>
            </a:r>
            <a:r>
              <a:rPr lang="id-ID" sz="2000" b="0" i="0" dirty="0">
                <a:solidFill>
                  <a:schemeClr val="accent1"/>
                </a:solidFill>
                <a:effectLst/>
                <a:latin typeface="Source Sans Pro" panose="02000000000000000000" pitchFamily="2" charset="0"/>
              </a:rPr>
              <a:t>enjamin kesehatan dan keselamatan pekerja</a:t>
            </a:r>
          </a:p>
          <a:p>
            <a:pPr>
              <a:buAutoNum type="arabicPeriod"/>
            </a:pPr>
            <a:r>
              <a:rPr lang="id-ID" sz="2000" b="0" i="0" dirty="0">
                <a:solidFill>
                  <a:schemeClr val="accent1"/>
                </a:solidFill>
                <a:effectLst/>
                <a:latin typeface="Source Sans Pro" panose="02000000000000000000" pitchFamily="2" charset="0"/>
              </a:rPr>
              <a:t>Menjamin keamanan konsumen</a:t>
            </a:r>
          </a:p>
          <a:p>
            <a:pPr>
              <a:buAutoNum type="arabicPeriod"/>
            </a:pPr>
            <a:r>
              <a:rPr lang="id-ID" sz="2000" b="0" i="0" dirty="0">
                <a:solidFill>
                  <a:schemeClr val="accent1"/>
                </a:solidFill>
                <a:effectLst/>
                <a:latin typeface="Source Sans Pro" panose="02000000000000000000" pitchFamily="2" charset="0"/>
              </a:rPr>
              <a:t>Meningkatkan daya saing dan peluang penerimaan oleh pasar internasional maupun domestik,</a:t>
            </a:r>
          </a:p>
          <a:p>
            <a:pPr>
              <a:buAutoNum type="arabicPeriod"/>
            </a:pPr>
            <a:r>
              <a:rPr lang="id-ID" sz="2000" dirty="0">
                <a:solidFill>
                  <a:schemeClr val="accent1"/>
                </a:solidFill>
                <a:latin typeface="Source Sans Pro" panose="02000000000000000000" pitchFamily="2" charset="0"/>
              </a:rPr>
              <a:t>Me</a:t>
            </a:r>
            <a:r>
              <a:rPr lang="id-ID" sz="2000" b="0" i="0" dirty="0">
                <a:solidFill>
                  <a:schemeClr val="accent1"/>
                </a:solidFill>
                <a:effectLst/>
                <a:latin typeface="Source Sans Pro" panose="02000000000000000000" pitchFamily="2" charset="0"/>
              </a:rPr>
              <a:t>ningkatkan kesejahteraan petani.</a:t>
            </a:r>
            <a:endParaRPr lang="id-ID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37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66EF2096-BFAD-1D4F-81CC-494F7B037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>
                <a:solidFill>
                  <a:schemeClr val="accent1"/>
                </a:solidFill>
              </a:rPr>
              <a:t>BUDIDAYA FLORI YANG BAIK MELIPUTI: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2DF74F17-6DB8-0340-A382-567BE6DBD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548287"/>
            <a:ext cx="8915400" cy="4799448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id-ID" sz="2000">
                <a:solidFill>
                  <a:schemeClr val="accent1"/>
                </a:solidFill>
                <a:latin typeface="Source Sans Pro" panose="020B0503030403020204" pitchFamily="34" charset="0"/>
              </a:rPr>
              <a:t>K</a:t>
            </a:r>
            <a:r>
              <a:rPr lang="id-ID" sz="2000" b="0" i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riteria</a:t>
            </a:r>
          </a:p>
          <a:p>
            <a:pPr>
              <a:buAutoNum type="arabicPeriod"/>
            </a:pPr>
            <a:r>
              <a:rPr lang="id-ID" sz="2000">
                <a:solidFill>
                  <a:schemeClr val="accent1"/>
                </a:solidFill>
                <a:latin typeface="Source Sans Pro" panose="020B0503030403020204" pitchFamily="34" charset="0"/>
              </a:rPr>
              <a:t>Re</a:t>
            </a:r>
            <a:r>
              <a:rPr lang="id-ID" sz="2000" b="0" i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gistrasi dan sertifikasi</a:t>
            </a:r>
          </a:p>
          <a:p>
            <a:pPr>
              <a:buAutoNum type="arabicPeriod"/>
            </a:pPr>
            <a:r>
              <a:rPr lang="id-ID" sz="2000">
                <a:solidFill>
                  <a:schemeClr val="accent1"/>
                </a:solidFill>
                <a:latin typeface="Source Sans Pro" panose="020B0503030403020204" pitchFamily="34" charset="0"/>
              </a:rPr>
              <a:t>D</a:t>
            </a:r>
            <a:r>
              <a:rPr lang="id-ID" sz="2000" b="0" i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asar-dasar usaha tani (lahan, kelestarian lingkungan, tenaga kerja</a:t>
            </a:r>
          </a:p>
          <a:p>
            <a:pPr>
              <a:buAutoNum type="arabicPeriod"/>
            </a:pPr>
            <a:r>
              <a:rPr lang="id-ID" sz="2000">
                <a:solidFill>
                  <a:schemeClr val="accent1"/>
                </a:solidFill>
                <a:latin typeface="Source Sans Pro" panose="020B0503030403020204" pitchFamily="34" charset="0"/>
              </a:rPr>
              <a:t>D</a:t>
            </a:r>
            <a:r>
              <a:rPr lang="id-ID" sz="2000" b="0" i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asar-dasar budidaya (lahan, penggunaan benih/varietas, penanaman, pemupukan, perlindungan tanaman, pengairan, pengawasan, pencatatan dan penelusuran balik)</a:t>
            </a:r>
          </a:p>
          <a:p>
            <a:pPr>
              <a:buAutoNum type="arabicPeriod"/>
            </a:pPr>
            <a:r>
              <a:rPr lang="id-ID" sz="2000">
                <a:solidFill>
                  <a:schemeClr val="accent1"/>
                </a:solidFill>
                <a:latin typeface="Source Sans Pro" panose="020B0503030403020204" pitchFamily="34" charset="0"/>
              </a:rPr>
              <a:t>T</a:t>
            </a:r>
            <a:r>
              <a:rPr lang="id-ID" sz="2000" b="0" i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anaman hias dan bunga</a:t>
            </a:r>
          </a:p>
          <a:p>
            <a:pPr>
              <a:buAutoNum type="arabicPeriod"/>
            </a:pPr>
            <a:r>
              <a:rPr lang="id-ID" sz="2000">
                <a:solidFill>
                  <a:schemeClr val="accent1"/>
                </a:solidFill>
                <a:latin typeface="Source Sans Pro" panose="020B0503030403020204" pitchFamily="34" charset="0"/>
              </a:rPr>
              <a:t>A</a:t>
            </a:r>
            <a:r>
              <a:rPr lang="id-ID" sz="2000" b="0" i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lat dan mesin pertanian</a:t>
            </a:r>
          </a:p>
          <a:p>
            <a:pPr>
              <a:buAutoNum type="arabicPeriod"/>
            </a:pPr>
            <a:r>
              <a:rPr lang="id-ID" sz="2000">
                <a:solidFill>
                  <a:schemeClr val="accent1"/>
                </a:solidFill>
                <a:latin typeface="Source Sans Pro" panose="020B0503030403020204" pitchFamily="34" charset="0"/>
              </a:rPr>
              <a:t>P</a:t>
            </a:r>
            <a:r>
              <a:rPr lang="id-ID" sz="2000" b="0" i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engaduan</a:t>
            </a:r>
          </a:p>
          <a:p>
            <a:pPr>
              <a:buAutoNum type="arabicPeriod"/>
            </a:pPr>
            <a:r>
              <a:rPr lang="id-ID" sz="2000">
                <a:solidFill>
                  <a:schemeClr val="accent1"/>
                </a:solidFill>
                <a:latin typeface="Source Sans Pro" panose="020B0503030403020204" pitchFamily="34" charset="0"/>
              </a:rPr>
              <a:t>P</a:t>
            </a:r>
            <a:r>
              <a:rPr lang="id-ID" sz="2000" b="0" i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encatatan</a:t>
            </a:r>
          </a:p>
          <a:p>
            <a:pPr>
              <a:buAutoNum type="arabicPeriod"/>
            </a:pPr>
            <a:r>
              <a:rPr lang="id-ID" sz="2000" b="0" i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Evaluasi internal.</a:t>
            </a:r>
            <a:endParaRPr lang="id-ID" sz="2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63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184BA8F9-C698-E74F-9CC5-51AFBCD71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638" y="946778"/>
            <a:ext cx="8911687" cy="887747"/>
          </a:xfrm>
        </p:spPr>
        <p:txBody>
          <a:bodyPr/>
          <a:lstStyle/>
          <a:p>
            <a:r>
              <a:rPr lang="id-ID" b="1">
                <a:solidFill>
                  <a:schemeClr val="accent1"/>
                </a:solidFill>
              </a:rPr>
              <a:t>KEKUATAN DAYA SAING PRODUK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7DA5D3C6-0CF7-F448-B701-0CD75FF6D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834525"/>
            <a:ext cx="8915400" cy="43993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b="0" i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Menghadapi tuntutan konsumen adalah tugas utama Petani sebagai pelaku utama. Untuk itu petani harus memiliki keahlian menerapkan proses budidaya, penanganan pasca panen, dan pengolahan yang baik dan benar.</a:t>
            </a:r>
          </a:p>
          <a:p>
            <a:pPr marL="0" indent="0">
              <a:buNone/>
            </a:pPr>
            <a:r>
              <a:rPr lang="id-ID">
                <a:solidFill>
                  <a:schemeClr val="accent1"/>
                </a:solidFill>
                <a:latin typeface="Source Sans Pro" panose="020B0503030403020204" pitchFamily="34" charset="0"/>
              </a:rPr>
              <a:t>Hal yang harus dilakukan Petani:</a:t>
            </a:r>
          </a:p>
          <a:p>
            <a:pPr>
              <a:buAutoNum type="arabicPeriod"/>
            </a:pPr>
            <a:r>
              <a:rPr lang="id-ID" b="0" i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Regitsrasi lahan</a:t>
            </a:r>
          </a:p>
          <a:p>
            <a:pPr>
              <a:buAutoNum type="arabicPeriod"/>
            </a:pPr>
            <a:r>
              <a:rPr lang="id-ID">
                <a:solidFill>
                  <a:schemeClr val="accent1"/>
                </a:solidFill>
                <a:latin typeface="Source Sans Pro" panose="020B0503030403020204" pitchFamily="34" charset="0"/>
              </a:rPr>
              <a:t>Me</a:t>
            </a:r>
            <a:r>
              <a:rPr lang="id-ID" b="0" i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mahami kaidah </a:t>
            </a:r>
            <a:r>
              <a:rPr lang="id-ID" b="0" i="1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Good Agricultural Practicse</a:t>
            </a:r>
            <a:r>
              <a:rPr lang="id-ID" b="0" i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 (GAP)</a:t>
            </a:r>
          </a:p>
          <a:p>
            <a:pPr>
              <a:buAutoNum type="arabicPeriod"/>
            </a:pPr>
            <a:r>
              <a:rPr lang="id-ID">
                <a:solidFill>
                  <a:schemeClr val="accent1"/>
                </a:solidFill>
                <a:latin typeface="Source Sans Pro" panose="020B0503030403020204" pitchFamily="34" charset="0"/>
              </a:rPr>
              <a:t>A</a:t>
            </a:r>
            <a:r>
              <a:rPr lang="id-ID" b="0" i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danya </a:t>
            </a:r>
            <a:r>
              <a:rPr lang="id-ID" b="0" i="1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Standar Operasional Prosedur</a:t>
            </a:r>
            <a:r>
              <a:rPr lang="id-ID" b="0" i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 (SOP) budidaya spesifik tanaman dan spesifik lokasi sesuai kaidah GAP</a:t>
            </a:r>
          </a:p>
          <a:p>
            <a:pPr>
              <a:buAutoNum type="arabicPeriod"/>
            </a:pPr>
            <a:r>
              <a:rPr lang="id-ID">
                <a:solidFill>
                  <a:schemeClr val="accent1"/>
                </a:solidFill>
                <a:latin typeface="Source Sans Pro" panose="020B0503030403020204" pitchFamily="34" charset="0"/>
              </a:rPr>
              <a:t>M</a:t>
            </a:r>
            <a:r>
              <a:rPr lang="id-ID" b="0" i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emahami kaidah pengendalian hama terpadu (PHT) untuk menghasilkan produk yang aman, bermutu, ramah lingkungan dan berdaya saing</a:t>
            </a:r>
          </a:p>
          <a:p>
            <a:pPr>
              <a:buAutoNum type="arabicPeriod"/>
            </a:pPr>
            <a:r>
              <a:rPr lang="id-ID">
                <a:solidFill>
                  <a:schemeClr val="accent1"/>
                </a:solidFill>
                <a:latin typeface="Source Sans Pro" panose="020B0503030403020204" pitchFamily="34" charset="0"/>
              </a:rPr>
              <a:t>M</a:t>
            </a:r>
            <a:r>
              <a:rPr lang="id-ID" b="0" i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emiliki buku catatan usaha tani yang sedang dilakukan</a:t>
            </a:r>
          </a:p>
          <a:p>
            <a:pPr>
              <a:buAutoNum type="arabicPeriod"/>
            </a:pPr>
            <a:r>
              <a:rPr lang="id-ID" b="0" i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Penerapan pasca panen yang baik (</a:t>
            </a:r>
            <a:r>
              <a:rPr lang="id-ID" b="0" i="1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Good Handling Prantices</a:t>
            </a:r>
            <a:r>
              <a:rPr lang="id-ID" b="0" i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/GHP), serta penerapan pengolahan yang baik (</a:t>
            </a:r>
            <a:r>
              <a:rPr lang="id-ID" b="0" i="1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Good Manufacturing Practices</a:t>
            </a:r>
            <a:r>
              <a:rPr lang="id-ID" b="0" i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/GMC).</a:t>
            </a:r>
            <a:endParaRPr lang="id-ID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24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023BD21D-F598-C64B-8213-CE8FC886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148110"/>
            <a:ext cx="8911687" cy="1280890"/>
          </a:xfrm>
        </p:spPr>
        <p:txBody>
          <a:bodyPr/>
          <a:lstStyle/>
          <a:p>
            <a:r>
              <a:rPr lang="id-ID" b="1">
                <a:solidFill>
                  <a:schemeClr val="accent1"/>
                </a:solidFill>
              </a:rPr>
              <a:t>2. JARINGAN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9B16AE7E-27F8-264C-8C35-9D15FE0C5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680370"/>
            <a:ext cx="8915400" cy="1090480"/>
          </a:xfrm>
        </p:spPr>
        <p:txBody>
          <a:bodyPr>
            <a:normAutofit/>
          </a:bodyPr>
          <a:lstStyle/>
          <a:p>
            <a:pPr>
              <a:buAutoNum type="alphaUcPeriod"/>
            </a:pPr>
            <a:r>
              <a:rPr lang="id-ID" sz="2800">
                <a:solidFill>
                  <a:schemeClr val="accent1"/>
                </a:solidFill>
              </a:rPr>
              <a:t>Offline</a:t>
            </a:r>
          </a:p>
          <a:p>
            <a:pPr>
              <a:buAutoNum type="alphaUcPeriod"/>
            </a:pPr>
            <a:r>
              <a:rPr lang="id-ID" sz="2800">
                <a:solidFill>
                  <a:schemeClr val="accent1"/>
                </a:solidFill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xmlns="" val="347991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6CB3B2F1-6DF0-2146-8E35-04649AAC2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31" y="1493155"/>
            <a:ext cx="8911687" cy="1280890"/>
          </a:xfrm>
        </p:spPr>
        <p:txBody>
          <a:bodyPr>
            <a:normAutofit/>
          </a:bodyPr>
          <a:lstStyle/>
          <a:p>
            <a:r>
              <a:rPr lang="id-ID" b="1">
                <a:solidFill>
                  <a:schemeClr val="accent1"/>
                </a:solidFill>
              </a:rPr>
              <a:t>A. Jaringan Offline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2A7D23B9-EF68-104C-88E8-78544819F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718" y="2625408"/>
            <a:ext cx="8915400" cy="207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>
                <a:solidFill>
                  <a:schemeClr val="accent1"/>
                </a:solidFill>
              </a:rPr>
              <a:t>Meliputi:</a:t>
            </a:r>
          </a:p>
          <a:p>
            <a:pPr>
              <a:buFontTx/>
              <a:buChar char="-"/>
            </a:pPr>
            <a:r>
              <a:rPr lang="id-ID" sz="2400" dirty="0">
                <a:solidFill>
                  <a:schemeClr val="accent1"/>
                </a:solidFill>
              </a:rPr>
              <a:t>Pergaulan</a:t>
            </a:r>
          </a:p>
          <a:p>
            <a:pPr>
              <a:buFontTx/>
              <a:buChar char="-"/>
            </a:pPr>
            <a:r>
              <a:rPr lang="id-ID" sz="2400" dirty="0">
                <a:solidFill>
                  <a:schemeClr val="accent1"/>
                </a:solidFill>
              </a:rPr>
              <a:t>Komunitas</a:t>
            </a:r>
            <a:r>
              <a:rPr lang="en-GB" sz="2400" dirty="0">
                <a:solidFill>
                  <a:schemeClr val="accent1"/>
                </a:solidFill>
              </a:rPr>
              <a:t> (</a:t>
            </a:r>
            <a:r>
              <a:rPr lang="en-GB" sz="2400" dirty="0" err="1">
                <a:solidFill>
                  <a:schemeClr val="accent1"/>
                </a:solidFill>
              </a:rPr>
              <a:t>Organisasi</a:t>
            </a:r>
            <a:r>
              <a:rPr lang="en-GB" sz="2400" dirty="0">
                <a:solidFill>
                  <a:schemeClr val="accent1"/>
                </a:solidFill>
              </a:rPr>
              <a:t>)</a:t>
            </a:r>
            <a:endParaRPr lang="id-ID" sz="2400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id-ID" sz="2400" dirty="0">
                <a:solidFill>
                  <a:schemeClr val="accent1"/>
                </a:solidFill>
              </a:rPr>
              <a:t>Tukar Info Lintas Produk</a:t>
            </a:r>
          </a:p>
          <a:p>
            <a:pPr>
              <a:buFontTx/>
              <a:buChar char="-"/>
            </a:pPr>
            <a:endParaRPr lang="id-ID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65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1A0EA9AC-EE17-EF42-A2D6-F73B185BE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279856"/>
            <a:ext cx="8911687" cy="1280890"/>
          </a:xfrm>
        </p:spPr>
        <p:txBody>
          <a:bodyPr/>
          <a:lstStyle/>
          <a:p>
            <a:r>
              <a:rPr lang="id-ID" b="1">
                <a:solidFill>
                  <a:schemeClr val="accent1"/>
                </a:solidFill>
              </a:rPr>
              <a:t>B. Jaringan Online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F6D5CEB7-3D41-DE43-AC77-A2DCF04E9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id-ID" sz="2400">
                <a:solidFill>
                  <a:schemeClr val="accent1"/>
                </a:solidFill>
              </a:rPr>
              <a:t>Twitter</a:t>
            </a:r>
          </a:p>
          <a:p>
            <a:pPr>
              <a:buFontTx/>
              <a:buChar char="-"/>
            </a:pPr>
            <a:r>
              <a:rPr lang="id-ID" sz="2400">
                <a:solidFill>
                  <a:schemeClr val="accent1"/>
                </a:solidFill>
              </a:rPr>
              <a:t>Facebook</a:t>
            </a:r>
          </a:p>
          <a:p>
            <a:pPr>
              <a:buFontTx/>
              <a:buChar char="-"/>
            </a:pPr>
            <a:r>
              <a:rPr lang="id-ID" sz="2400">
                <a:solidFill>
                  <a:schemeClr val="accent1"/>
                </a:solidFill>
              </a:rPr>
              <a:t>Whats App</a:t>
            </a:r>
          </a:p>
          <a:p>
            <a:pPr>
              <a:buFontTx/>
              <a:buChar char="-"/>
            </a:pPr>
            <a:r>
              <a:rPr lang="id-ID" sz="2400">
                <a:solidFill>
                  <a:schemeClr val="accent1"/>
                </a:solidFill>
              </a:rPr>
              <a:t>Instagram</a:t>
            </a:r>
          </a:p>
          <a:p>
            <a:pPr>
              <a:buFontTx/>
              <a:buChar char="-"/>
            </a:pPr>
            <a:r>
              <a:rPr lang="id-ID" sz="2400">
                <a:solidFill>
                  <a:schemeClr val="accent1"/>
                </a:solidFill>
              </a:rPr>
              <a:t>Google</a:t>
            </a:r>
          </a:p>
          <a:p>
            <a:pPr>
              <a:buFontTx/>
              <a:buChar char="-"/>
            </a:pPr>
            <a:r>
              <a:rPr lang="id-ID" sz="2400">
                <a:solidFill>
                  <a:schemeClr val="accent1"/>
                </a:solidFill>
              </a:rPr>
              <a:t>BBM atau Blackberry Messenger</a:t>
            </a:r>
          </a:p>
          <a:p>
            <a:pPr>
              <a:buFontTx/>
              <a:buChar char="-"/>
            </a:pPr>
            <a:r>
              <a:rPr lang="id-ID" sz="2400">
                <a:solidFill>
                  <a:schemeClr val="accent1"/>
                </a:solidFill>
              </a:rPr>
              <a:t>dan yang lainnya. </a:t>
            </a:r>
            <a:br>
              <a:rPr lang="id-ID" sz="2400">
                <a:solidFill>
                  <a:schemeClr val="accent1"/>
                </a:solidFill>
              </a:rPr>
            </a:br>
            <a:endParaRPr lang="id-ID" sz="2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33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8FF2C38B-A746-6443-A077-FBBAD3FE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079488"/>
            <a:ext cx="8911687" cy="1280890"/>
          </a:xfrm>
        </p:spPr>
        <p:txBody>
          <a:bodyPr/>
          <a:lstStyle/>
          <a:p>
            <a:r>
              <a:rPr lang="id-ID" b="1">
                <a:solidFill>
                  <a:schemeClr val="accent1"/>
                </a:solidFill>
              </a:rPr>
              <a:t>3. PENGGUNAAN IT DENGAN BIJAK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62C1380F-9291-7249-8E91-552EAF30F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8411751" cy="36506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b="0" i="0">
                <a:solidFill>
                  <a:schemeClr val="accent1"/>
                </a:solidFill>
                <a:effectLst/>
                <a:latin typeface="Open Sans"/>
              </a:rPr>
              <a:t>Peran teknologi digital komputer dalam dunia pertanian dapat berupa:</a:t>
            </a:r>
          </a:p>
          <a:p>
            <a:pPr>
              <a:buAutoNum type="arabicPeriod"/>
            </a:pPr>
            <a:r>
              <a:rPr lang="id-ID" sz="2000">
                <a:solidFill>
                  <a:schemeClr val="accent1"/>
                </a:solidFill>
                <a:latin typeface="Open Sans"/>
              </a:rPr>
              <a:t>I</a:t>
            </a:r>
            <a:r>
              <a:rPr lang="id-ID" sz="2000" b="0" i="0">
                <a:solidFill>
                  <a:schemeClr val="accent1"/>
                </a:solidFill>
                <a:effectLst/>
                <a:latin typeface="Open Sans"/>
              </a:rPr>
              <a:t>nformasi pertanian yang relevan dan tepat waktu</a:t>
            </a:r>
          </a:p>
          <a:p>
            <a:pPr>
              <a:buAutoNum type="arabicPeriod"/>
            </a:pPr>
            <a:r>
              <a:rPr lang="id-ID" sz="2000">
                <a:solidFill>
                  <a:schemeClr val="accent1"/>
                </a:solidFill>
                <a:latin typeface="Open Sans"/>
              </a:rPr>
              <a:t>I</a:t>
            </a:r>
            <a:r>
              <a:rPr lang="id-ID" sz="2000" b="0" i="0">
                <a:solidFill>
                  <a:schemeClr val="accent1"/>
                </a:solidFill>
                <a:effectLst/>
                <a:latin typeface="Open Sans"/>
              </a:rPr>
              <a:t>nformasi hasil-hasil penelitian dan inovasi teknologi di bidang pertanian</a:t>
            </a:r>
          </a:p>
          <a:p>
            <a:pPr>
              <a:buAutoNum type="arabicPeriod"/>
            </a:pPr>
            <a:r>
              <a:rPr lang="id-ID" sz="2000">
                <a:solidFill>
                  <a:schemeClr val="accent1"/>
                </a:solidFill>
                <a:latin typeface="Open Sans"/>
              </a:rPr>
              <a:t>M</a:t>
            </a:r>
            <a:r>
              <a:rPr lang="id-ID" sz="2000" b="0" i="0">
                <a:solidFill>
                  <a:schemeClr val="accent1"/>
                </a:solidFill>
                <a:effectLst/>
                <a:latin typeface="Open Sans"/>
              </a:rPr>
              <a:t>embantu upaya peningkatan produksi komoditas pertanian, sehingga dapat tercapai pembangunan pertanian yang diharapkan</a:t>
            </a:r>
          </a:p>
          <a:p>
            <a:pPr>
              <a:buAutoNum type="arabicPeriod"/>
            </a:pPr>
            <a:r>
              <a:rPr lang="id-ID" sz="2000">
                <a:solidFill>
                  <a:schemeClr val="accent1"/>
                </a:solidFill>
                <a:latin typeface="Open Sans"/>
              </a:rPr>
              <a:t>I</a:t>
            </a:r>
            <a:r>
              <a:rPr lang="id-ID" sz="2000" b="0" i="0">
                <a:solidFill>
                  <a:schemeClr val="accent1"/>
                </a:solidFill>
                <a:effectLst/>
                <a:latin typeface="Open Sans"/>
              </a:rPr>
              <a:t>nformasi dan pengetahuan tentang ragam potensi pertanian </a:t>
            </a:r>
          </a:p>
          <a:p>
            <a:pPr>
              <a:buAutoNum type="arabicPeriod"/>
            </a:pPr>
            <a:r>
              <a:rPr lang="id-ID" sz="2000">
                <a:solidFill>
                  <a:schemeClr val="accent1"/>
                </a:solidFill>
                <a:latin typeface="Open Sans"/>
              </a:rPr>
              <a:t>Efe</a:t>
            </a:r>
            <a:r>
              <a:rPr lang="id-ID" sz="2000" b="0" i="0">
                <a:solidFill>
                  <a:schemeClr val="accent1"/>
                </a:solidFill>
                <a:effectLst/>
                <a:latin typeface="Open Sans"/>
              </a:rPr>
              <a:t>ktifitas meningkatkan produksi dan keuntungan.</a:t>
            </a:r>
          </a:p>
          <a:p>
            <a:pPr>
              <a:buAutoNum type="arabicPeriod"/>
            </a:pPr>
            <a:r>
              <a:rPr lang="id-ID" sz="2000">
                <a:solidFill>
                  <a:schemeClr val="accent1"/>
                </a:solidFill>
                <a:latin typeface="Open Sans"/>
              </a:rPr>
              <a:t>Media Jitu penyebaran informasi hasil produksi</a:t>
            </a:r>
            <a:endParaRPr lang="id-ID" sz="2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15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theme/theme1.xml><?xml version="1.0" encoding="utf-8"?>
<a:theme xmlns:a="http://schemas.openxmlformats.org/drawingml/2006/main" name="Utas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480</Words>
  <Application>Microsoft Office PowerPoint</Application>
  <PresentationFormat>Custom</PresentationFormat>
  <Paragraphs>88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Utas</vt:lpstr>
      <vt:lpstr>MERAIH DEVISA DARI EKSPOR FLORIKULTURA: PENGALAMAN MENEMBUS PASAR INTERNASIONAL</vt:lpstr>
      <vt:lpstr>TRIK MENEMBUS PASAR INTERMASIONAL ALA OPLOSAN POKTAN ALAMANDA</vt:lpstr>
      <vt:lpstr>1. STANDAR KUALITAS PRODUK</vt:lpstr>
      <vt:lpstr>BUDIDAYA FLORI YANG BAIK MELIPUTI:</vt:lpstr>
      <vt:lpstr>KEKUATAN DAYA SAING PRODUK</vt:lpstr>
      <vt:lpstr>2. JARINGAN</vt:lpstr>
      <vt:lpstr>A. Jaringan Offline</vt:lpstr>
      <vt:lpstr>B. Jaringan Online</vt:lpstr>
      <vt:lpstr>3. PENGGUNAAN IT DENGAN BIJAK</vt:lpstr>
      <vt:lpstr>4. PEMAHAMAN REGULASI YANG BERLAKU</vt:lpstr>
      <vt:lpstr>TAHAPAN PEMENUHAN STANDAR PASAR INTERNASIONAL GAYA ALAMANDA</vt:lpstr>
      <vt:lpstr>TAHAPAN PEMENUHAN STANDAR PASAR INTERNASIONAL GAYA ALAMANDA</vt:lpstr>
      <vt:lpstr>2. TAHAPAN PROMOSI </vt:lpstr>
      <vt:lpstr>3. TAHAPAN PRODUKSI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PENUTUP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PowerPoint</dc:title>
  <dc:creator>enjonzm43@gmail.com</dc:creator>
  <cp:lastModifiedBy> </cp:lastModifiedBy>
  <cp:revision>25</cp:revision>
  <dcterms:created xsi:type="dcterms:W3CDTF">2020-06-29T12:29:52Z</dcterms:created>
  <dcterms:modified xsi:type="dcterms:W3CDTF">2021-07-14T01:17:01Z</dcterms:modified>
</cp:coreProperties>
</file>