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580" r:id="rId3"/>
    <p:sldId id="450" r:id="rId4"/>
    <p:sldId id="610" r:id="rId5"/>
    <p:sldId id="671" r:id="rId6"/>
    <p:sldId id="672" r:id="rId7"/>
    <p:sldId id="647" r:id="rId8"/>
    <p:sldId id="650" r:id="rId9"/>
    <p:sldId id="673" r:id="rId10"/>
    <p:sldId id="678" r:id="rId11"/>
    <p:sldId id="683" r:id="rId12"/>
    <p:sldId id="680" r:id="rId13"/>
    <p:sldId id="682" r:id="rId14"/>
    <p:sldId id="614" r:id="rId15"/>
    <p:sldId id="616" r:id="rId16"/>
    <p:sldId id="617" r:id="rId17"/>
    <p:sldId id="618" r:id="rId18"/>
    <p:sldId id="619" r:id="rId19"/>
    <p:sldId id="621" r:id="rId20"/>
    <p:sldId id="584" r:id="rId21"/>
    <p:sldId id="597" r:id="rId22"/>
    <p:sldId id="684" r:id="rId23"/>
    <p:sldId id="598" r:id="rId24"/>
    <p:sldId id="685" r:id="rId25"/>
    <p:sldId id="686" r:id="rId26"/>
    <p:sldId id="4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hammad firdaus" initials="mf" lastIdx="0" clrIdx="0">
    <p:extLst>
      <p:ext uri="{19B8F6BF-5375-455C-9EA6-DF929625EA0E}">
        <p15:presenceInfo xmlns:p15="http://schemas.microsoft.com/office/powerpoint/2012/main" userId="18335ea81d71ef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6E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334" autoAdjust="0"/>
  </p:normalViewPr>
  <p:slideViewPr>
    <p:cSldViewPr snapToGrid="0">
      <p:cViewPr>
        <p:scale>
          <a:sx n="68" d="100"/>
          <a:sy n="68" d="100"/>
        </p:scale>
        <p:origin x="616" y="52"/>
      </p:cViewPr>
      <p:guideLst>
        <p:guide orient="horz" pos="2160"/>
        <p:guide pos="3840"/>
      </p:guideLst>
    </p:cSldViewPr>
  </p:slideViewPr>
  <p:notesTextViewPr>
    <p:cViewPr>
      <p:scale>
        <a:sx n="1" d="1"/>
        <a:sy n="1" d="1"/>
      </p:scale>
      <p:origin x="0" y="0"/>
    </p:cViewPr>
  </p:notesTextViewPr>
  <p:sorterViewPr>
    <p:cViewPr>
      <p:scale>
        <a:sx n="75" d="100"/>
        <a:sy n="75" d="100"/>
      </p:scale>
      <p:origin x="0" y="-45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A2C72-4039-4AC0-8453-6233B6775934}"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0B243-5D0D-40B7-940C-120BF66BF7FD}" type="slidenum">
              <a:rPr lang="en-US" smtClean="0"/>
              <a:t>‹#›</a:t>
            </a:fld>
            <a:endParaRPr lang="en-US"/>
          </a:p>
        </p:txBody>
      </p:sp>
    </p:spTree>
    <p:extLst>
      <p:ext uri="{BB962C8B-B14F-4D97-AF65-F5344CB8AC3E}">
        <p14:creationId xmlns:p14="http://schemas.microsoft.com/office/powerpoint/2010/main" val="282977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a:t>
            </a:fld>
            <a:endParaRPr lang="en-US"/>
          </a:p>
        </p:txBody>
      </p:sp>
    </p:spTree>
    <p:extLst>
      <p:ext uri="{BB962C8B-B14F-4D97-AF65-F5344CB8AC3E}">
        <p14:creationId xmlns:p14="http://schemas.microsoft.com/office/powerpoint/2010/main" val="316193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10</a:t>
            </a:fld>
            <a:endParaRPr lang="en-US"/>
          </a:p>
        </p:txBody>
      </p:sp>
    </p:spTree>
    <p:extLst>
      <p:ext uri="{BB962C8B-B14F-4D97-AF65-F5344CB8AC3E}">
        <p14:creationId xmlns:p14="http://schemas.microsoft.com/office/powerpoint/2010/main" val="138909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11</a:t>
            </a:fld>
            <a:endParaRPr lang="en-US"/>
          </a:p>
        </p:txBody>
      </p:sp>
    </p:spTree>
    <p:extLst>
      <p:ext uri="{BB962C8B-B14F-4D97-AF65-F5344CB8AC3E}">
        <p14:creationId xmlns:p14="http://schemas.microsoft.com/office/powerpoint/2010/main" val="205923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12</a:t>
            </a:fld>
            <a:endParaRPr lang="en-US"/>
          </a:p>
        </p:txBody>
      </p:sp>
    </p:spTree>
    <p:extLst>
      <p:ext uri="{BB962C8B-B14F-4D97-AF65-F5344CB8AC3E}">
        <p14:creationId xmlns:p14="http://schemas.microsoft.com/office/powerpoint/2010/main" val="412188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13</a:t>
            </a:fld>
            <a:endParaRPr lang="en-US"/>
          </a:p>
        </p:txBody>
      </p:sp>
    </p:spTree>
    <p:extLst>
      <p:ext uri="{BB962C8B-B14F-4D97-AF65-F5344CB8AC3E}">
        <p14:creationId xmlns:p14="http://schemas.microsoft.com/office/powerpoint/2010/main" val="3677923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14</a:t>
            </a:fld>
            <a:endParaRPr lang="en-US"/>
          </a:p>
        </p:txBody>
      </p:sp>
    </p:spTree>
    <p:extLst>
      <p:ext uri="{BB962C8B-B14F-4D97-AF65-F5344CB8AC3E}">
        <p14:creationId xmlns:p14="http://schemas.microsoft.com/office/powerpoint/2010/main" val="4099411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15</a:t>
            </a:fld>
            <a:endParaRPr lang="en-US"/>
          </a:p>
        </p:txBody>
      </p:sp>
    </p:spTree>
    <p:extLst>
      <p:ext uri="{BB962C8B-B14F-4D97-AF65-F5344CB8AC3E}">
        <p14:creationId xmlns:p14="http://schemas.microsoft.com/office/powerpoint/2010/main" val="330693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16</a:t>
            </a:fld>
            <a:endParaRPr lang="en-US"/>
          </a:p>
        </p:txBody>
      </p:sp>
    </p:spTree>
    <p:extLst>
      <p:ext uri="{BB962C8B-B14F-4D97-AF65-F5344CB8AC3E}">
        <p14:creationId xmlns:p14="http://schemas.microsoft.com/office/powerpoint/2010/main" val="42705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17</a:t>
            </a:fld>
            <a:endParaRPr lang="en-US"/>
          </a:p>
        </p:txBody>
      </p:sp>
    </p:spTree>
    <p:extLst>
      <p:ext uri="{BB962C8B-B14F-4D97-AF65-F5344CB8AC3E}">
        <p14:creationId xmlns:p14="http://schemas.microsoft.com/office/powerpoint/2010/main" val="548942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18</a:t>
            </a:fld>
            <a:endParaRPr lang="en-US"/>
          </a:p>
        </p:txBody>
      </p:sp>
    </p:spTree>
    <p:extLst>
      <p:ext uri="{BB962C8B-B14F-4D97-AF65-F5344CB8AC3E}">
        <p14:creationId xmlns:p14="http://schemas.microsoft.com/office/powerpoint/2010/main" val="46719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19</a:t>
            </a:fld>
            <a:endParaRPr lang="en-US"/>
          </a:p>
        </p:txBody>
      </p:sp>
    </p:spTree>
    <p:extLst>
      <p:ext uri="{BB962C8B-B14F-4D97-AF65-F5344CB8AC3E}">
        <p14:creationId xmlns:p14="http://schemas.microsoft.com/office/powerpoint/2010/main" val="218656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2</a:t>
            </a:fld>
            <a:endParaRPr lang="en-US"/>
          </a:p>
        </p:txBody>
      </p:sp>
    </p:spTree>
    <p:extLst>
      <p:ext uri="{BB962C8B-B14F-4D97-AF65-F5344CB8AC3E}">
        <p14:creationId xmlns:p14="http://schemas.microsoft.com/office/powerpoint/2010/main" val="5120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20</a:t>
            </a:fld>
            <a:endParaRPr lang="en-US"/>
          </a:p>
        </p:txBody>
      </p:sp>
    </p:spTree>
    <p:extLst>
      <p:ext uri="{BB962C8B-B14F-4D97-AF65-F5344CB8AC3E}">
        <p14:creationId xmlns:p14="http://schemas.microsoft.com/office/powerpoint/2010/main" val="2137137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21</a:t>
            </a:fld>
            <a:endParaRPr lang="en-US"/>
          </a:p>
        </p:txBody>
      </p:sp>
    </p:spTree>
    <p:extLst>
      <p:ext uri="{BB962C8B-B14F-4D97-AF65-F5344CB8AC3E}">
        <p14:creationId xmlns:p14="http://schemas.microsoft.com/office/powerpoint/2010/main" val="1982622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22</a:t>
            </a:fld>
            <a:endParaRPr lang="en-US"/>
          </a:p>
        </p:txBody>
      </p:sp>
    </p:spTree>
    <p:extLst>
      <p:ext uri="{BB962C8B-B14F-4D97-AF65-F5344CB8AC3E}">
        <p14:creationId xmlns:p14="http://schemas.microsoft.com/office/powerpoint/2010/main" val="3448823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23</a:t>
            </a:fld>
            <a:endParaRPr lang="en-US"/>
          </a:p>
        </p:txBody>
      </p:sp>
    </p:spTree>
    <p:extLst>
      <p:ext uri="{BB962C8B-B14F-4D97-AF65-F5344CB8AC3E}">
        <p14:creationId xmlns:p14="http://schemas.microsoft.com/office/powerpoint/2010/main" val="333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24</a:t>
            </a:fld>
            <a:endParaRPr lang="en-US"/>
          </a:p>
        </p:txBody>
      </p:sp>
    </p:spTree>
    <p:extLst>
      <p:ext uri="{BB962C8B-B14F-4D97-AF65-F5344CB8AC3E}">
        <p14:creationId xmlns:p14="http://schemas.microsoft.com/office/powerpoint/2010/main" val="3434004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25</a:t>
            </a:fld>
            <a:endParaRPr lang="en-US"/>
          </a:p>
        </p:txBody>
      </p:sp>
    </p:spTree>
    <p:extLst>
      <p:ext uri="{BB962C8B-B14F-4D97-AF65-F5344CB8AC3E}">
        <p14:creationId xmlns:p14="http://schemas.microsoft.com/office/powerpoint/2010/main" val="4284908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26</a:t>
            </a:fld>
            <a:endParaRPr lang="en-US"/>
          </a:p>
        </p:txBody>
      </p:sp>
    </p:spTree>
    <p:extLst>
      <p:ext uri="{BB962C8B-B14F-4D97-AF65-F5344CB8AC3E}">
        <p14:creationId xmlns:p14="http://schemas.microsoft.com/office/powerpoint/2010/main" val="335067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3</a:t>
            </a:fld>
            <a:endParaRPr lang="en-US"/>
          </a:p>
        </p:txBody>
      </p:sp>
    </p:spTree>
    <p:extLst>
      <p:ext uri="{BB962C8B-B14F-4D97-AF65-F5344CB8AC3E}">
        <p14:creationId xmlns:p14="http://schemas.microsoft.com/office/powerpoint/2010/main" val="119821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4</a:t>
            </a:fld>
            <a:endParaRPr lang="en-US"/>
          </a:p>
        </p:txBody>
      </p:sp>
    </p:spTree>
    <p:extLst>
      <p:ext uri="{BB962C8B-B14F-4D97-AF65-F5344CB8AC3E}">
        <p14:creationId xmlns:p14="http://schemas.microsoft.com/office/powerpoint/2010/main" val="32991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5</a:t>
            </a:fld>
            <a:endParaRPr lang="en-US"/>
          </a:p>
        </p:txBody>
      </p:sp>
    </p:spTree>
    <p:extLst>
      <p:ext uri="{BB962C8B-B14F-4D97-AF65-F5344CB8AC3E}">
        <p14:creationId xmlns:p14="http://schemas.microsoft.com/office/powerpoint/2010/main" val="78252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6</a:t>
            </a:fld>
            <a:endParaRPr lang="en-US"/>
          </a:p>
        </p:txBody>
      </p:sp>
    </p:spTree>
    <p:extLst>
      <p:ext uri="{BB962C8B-B14F-4D97-AF65-F5344CB8AC3E}">
        <p14:creationId xmlns:p14="http://schemas.microsoft.com/office/powerpoint/2010/main" val="291226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7</a:t>
            </a:fld>
            <a:endParaRPr lang="en-US"/>
          </a:p>
        </p:txBody>
      </p:sp>
    </p:spTree>
    <p:extLst>
      <p:ext uri="{BB962C8B-B14F-4D97-AF65-F5344CB8AC3E}">
        <p14:creationId xmlns:p14="http://schemas.microsoft.com/office/powerpoint/2010/main" val="96228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8</a:t>
            </a:fld>
            <a:endParaRPr lang="en-US"/>
          </a:p>
        </p:txBody>
      </p:sp>
    </p:spTree>
    <p:extLst>
      <p:ext uri="{BB962C8B-B14F-4D97-AF65-F5344CB8AC3E}">
        <p14:creationId xmlns:p14="http://schemas.microsoft.com/office/powerpoint/2010/main" val="138073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0B243-5D0D-40B7-940C-120BF66BF7FD}" type="slidenum">
              <a:rPr lang="en-US" smtClean="0"/>
              <a:t>9</a:t>
            </a:fld>
            <a:endParaRPr lang="en-US"/>
          </a:p>
        </p:txBody>
      </p:sp>
    </p:spTree>
    <p:extLst>
      <p:ext uri="{BB962C8B-B14F-4D97-AF65-F5344CB8AC3E}">
        <p14:creationId xmlns:p14="http://schemas.microsoft.com/office/powerpoint/2010/main" val="88728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1004EC-A4E1-4B7C-9164-7FC1983687DA}"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5407C-B654-4645-A2B1-556B603E0D0A}" type="slidenum">
              <a:rPr lang="en-US" smtClean="0"/>
              <a:t>‹#›</a:t>
            </a:fld>
            <a:endParaRPr lang="en-US"/>
          </a:p>
        </p:txBody>
      </p:sp>
    </p:spTree>
    <p:extLst>
      <p:ext uri="{BB962C8B-B14F-4D97-AF65-F5344CB8AC3E}">
        <p14:creationId xmlns:p14="http://schemas.microsoft.com/office/powerpoint/2010/main" val="372030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004EC-A4E1-4B7C-9164-7FC1983687DA}"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5407C-B654-4645-A2B1-556B603E0D0A}" type="slidenum">
              <a:rPr lang="en-US" smtClean="0"/>
              <a:t>‹#›</a:t>
            </a:fld>
            <a:endParaRPr lang="en-US"/>
          </a:p>
        </p:txBody>
      </p:sp>
    </p:spTree>
    <p:extLst>
      <p:ext uri="{BB962C8B-B14F-4D97-AF65-F5344CB8AC3E}">
        <p14:creationId xmlns:p14="http://schemas.microsoft.com/office/powerpoint/2010/main" val="292633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004EC-A4E1-4B7C-9164-7FC1983687DA}"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5407C-B654-4645-A2B1-556B603E0D0A}" type="slidenum">
              <a:rPr lang="en-US" smtClean="0"/>
              <a:t>‹#›</a:t>
            </a:fld>
            <a:endParaRPr lang="en-US"/>
          </a:p>
        </p:txBody>
      </p:sp>
    </p:spTree>
    <p:extLst>
      <p:ext uri="{BB962C8B-B14F-4D97-AF65-F5344CB8AC3E}">
        <p14:creationId xmlns:p14="http://schemas.microsoft.com/office/powerpoint/2010/main" val="79968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5C5407C-B654-4645-A2B1-556B603E0D0A}" type="slidenum">
              <a:rPr lang="en-US" smtClean="0"/>
              <a:t>‹#›</a:t>
            </a:fld>
            <a:endParaRPr lang="en-US"/>
          </a:p>
        </p:txBody>
      </p:sp>
      <p:pic>
        <p:nvPicPr>
          <p:cNvPr id="7" name="Graphic 13">
            <a:extLst>
              <a:ext uri="{FF2B5EF4-FFF2-40B4-BE49-F238E27FC236}">
                <a16:creationId xmlns:a16="http://schemas.microsoft.com/office/drawing/2014/main" id="{E3E8C3C2-9512-41D9-8EFB-5AB0E22B88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H="1">
            <a:off x="4744432" y="-4744434"/>
            <a:ext cx="442678" cy="9931545"/>
          </a:xfrm>
          <a:prstGeom prst="rect">
            <a:avLst/>
          </a:prstGeom>
        </p:spPr>
      </p:pic>
      <p:pic>
        <p:nvPicPr>
          <p:cNvPr id="8" name="Content Placeholder 5">
            <a:extLst>
              <a:ext uri="{FF2B5EF4-FFF2-40B4-BE49-F238E27FC236}">
                <a16:creationId xmlns:a16="http://schemas.microsoft.com/office/drawing/2014/main" id="{4AC291A4-A780-4BC8-8AF3-D2E8544068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76790" y="136525"/>
            <a:ext cx="2079783" cy="544420"/>
          </a:xfrm>
          <a:prstGeom prst="rect">
            <a:avLst/>
          </a:prstGeom>
        </p:spPr>
      </p:pic>
      <p:cxnSp>
        <p:nvCxnSpPr>
          <p:cNvPr id="9" name="Straight Connector 8">
            <a:extLst>
              <a:ext uri="{FF2B5EF4-FFF2-40B4-BE49-F238E27FC236}">
                <a16:creationId xmlns:a16="http://schemas.microsoft.com/office/drawing/2014/main" id="{2A8682FE-8DCF-4B87-A138-AA71F880EC85}"/>
              </a:ext>
            </a:extLst>
          </p:cNvPr>
          <p:cNvCxnSpPr>
            <a:cxnSpLocks/>
          </p:cNvCxnSpPr>
          <p:nvPr userDrawn="1"/>
        </p:nvCxnSpPr>
        <p:spPr>
          <a:xfrm>
            <a:off x="-3" y="6195810"/>
            <a:ext cx="9228224"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997FF6E-BA6A-49EF-8766-07CED1471F9A}"/>
              </a:ext>
            </a:extLst>
          </p:cNvPr>
          <p:cNvSpPr txBox="1"/>
          <p:nvPr userDrawn="1"/>
        </p:nvSpPr>
        <p:spPr>
          <a:xfrm>
            <a:off x="136483" y="6236752"/>
            <a:ext cx="8939284" cy="553998"/>
          </a:xfrm>
          <a:prstGeom prst="rect">
            <a:avLst/>
          </a:prstGeom>
          <a:noFill/>
        </p:spPr>
        <p:txBody>
          <a:bodyPr wrap="square" rtlCol="0">
            <a:spAutoFit/>
          </a:bodyPr>
          <a:lstStyle/>
          <a:p>
            <a:r>
              <a:rPr lang="en-US" sz="1500" b="1"/>
              <a:t>Department of Economics </a:t>
            </a:r>
            <a:r>
              <a:rPr lang="en-US" sz="1500"/>
              <a:t>| Faculty of Economics and Management</a:t>
            </a:r>
          </a:p>
          <a:p>
            <a:r>
              <a:rPr lang="en-US" sz="1500"/>
              <a:t>☎ +62 251 8626602  ✉ ilmu_ekonomi@ipb.ac.id  </a:t>
            </a:r>
            <a:r>
              <a:rPr lang="en-US" sz="1500" b="1"/>
              <a:t>🌐 </a:t>
            </a:r>
            <a:r>
              <a:rPr lang="en-US" sz="1500"/>
              <a:t>http://ekonomi.fem.ipb.ac.id        @dept.ieipb</a:t>
            </a:r>
          </a:p>
        </p:txBody>
      </p:sp>
      <p:pic>
        <p:nvPicPr>
          <p:cNvPr id="12" name="Picture 11">
            <a:extLst>
              <a:ext uri="{FF2B5EF4-FFF2-40B4-BE49-F238E27FC236}">
                <a16:creationId xmlns:a16="http://schemas.microsoft.com/office/drawing/2014/main" id="{B1C7A538-6D79-4739-B6A1-3D596722B351}"/>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77480" y="6490037"/>
            <a:ext cx="274320" cy="274320"/>
          </a:xfrm>
          <a:prstGeom prst="rect">
            <a:avLst/>
          </a:prstGeom>
          <a:noFill/>
        </p:spPr>
      </p:pic>
    </p:spTree>
    <p:extLst>
      <p:ext uri="{BB962C8B-B14F-4D97-AF65-F5344CB8AC3E}">
        <p14:creationId xmlns:p14="http://schemas.microsoft.com/office/powerpoint/2010/main" val="146236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004EC-A4E1-4B7C-9164-7FC1983687DA}"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5407C-B654-4645-A2B1-556B603E0D0A}" type="slidenum">
              <a:rPr lang="en-US" smtClean="0"/>
              <a:t>‹#›</a:t>
            </a:fld>
            <a:endParaRPr lang="en-US"/>
          </a:p>
        </p:txBody>
      </p:sp>
    </p:spTree>
    <p:extLst>
      <p:ext uri="{BB962C8B-B14F-4D97-AF65-F5344CB8AC3E}">
        <p14:creationId xmlns:p14="http://schemas.microsoft.com/office/powerpoint/2010/main" val="14742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004EC-A4E1-4B7C-9164-7FC1983687DA}"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5407C-B654-4645-A2B1-556B603E0D0A}" type="slidenum">
              <a:rPr lang="en-US" smtClean="0"/>
              <a:t>‹#›</a:t>
            </a:fld>
            <a:endParaRPr lang="en-US"/>
          </a:p>
        </p:txBody>
      </p:sp>
    </p:spTree>
    <p:extLst>
      <p:ext uri="{BB962C8B-B14F-4D97-AF65-F5344CB8AC3E}">
        <p14:creationId xmlns:p14="http://schemas.microsoft.com/office/powerpoint/2010/main" val="377776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004EC-A4E1-4B7C-9164-7FC1983687DA}" type="datetimeFigureOut">
              <a:rPr lang="en-US" smtClean="0"/>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5407C-B654-4645-A2B1-556B603E0D0A}" type="slidenum">
              <a:rPr lang="en-US" smtClean="0"/>
              <a:t>‹#›</a:t>
            </a:fld>
            <a:endParaRPr lang="en-US"/>
          </a:p>
        </p:txBody>
      </p:sp>
    </p:spTree>
    <p:extLst>
      <p:ext uri="{BB962C8B-B14F-4D97-AF65-F5344CB8AC3E}">
        <p14:creationId xmlns:p14="http://schemas.microsoft.com/office/powerpoint/2010/main" val="53767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004EC-A4E1-4B7C-9164-7FC1983687DA}" type="datetimeFigureOut">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5407C-B654-4645-A2B1-556B603E0D0A}" type="slidenum">
              <a:rPr lang="en-US" smtClean="0"/>
              <a:t>‹#›</a:t>
            </a:fld>
            <a:endParaRPr lang="en-US"/>
          </a:p>
        </p:txBody>
      </p:sp>
    </p:spTree>
    <p:extLst>
      <p:ext uri="{BB962C8B-B14F-4D97-AF65-F5344CB8AC3E}">
        <p14:creationId xmlns:p14="http://schemas.microsoft.com/office/powerpoint/2010/main" val="341141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004EC-A4E1-4B7C-9164-7FC1983687DA}" type="datetimeFigureOut">
              <a:rPr lang="en-US" smtClean="0"/>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5407C-B654-4645-A2B1-556B603E0D0A}" type="slidenum">
              <a:rPr lang="en-US" smtClean="0"/>
              <a:t>‹#›</a:t>
            </a:fld>
            <a:endParaRPr lang="en-US"/>
          </a:p>
        </p:txBody>
      </p:sp>
    </p:spTree>
    <p:extLst>
      <p:ext uri="{BB962C8B-B14F-4D97-AF65-F5344CB8AC3E}">
        <p14:creationId xmlns:p14="http://schemas.microsoft.com/office/powerpoint/2010/main" val="379752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004EC-A4E1-4B7C-9164-7FC1983687DA}"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5407C-B654-4645-A2B1-556B603E0D0A}" type="slidenum">
              <a:rPr lang="en-US" smtClean="0"/>
              <a:t>‹#›</a:t>
            </a:fld>
            <a:endParaRPr lang="en-US"/>
          </a:p>
        </p:txBody>
      </p:sp>
    </p:spTree>
    <p:extLst>
      <p:ext uri="{BB962C8B-B14F-4D97-AF65-F5344CB8AC3E}">
        <p14:creationId xmlns:p14="http://schemas.microsoft.com/office/powerpoint/2010/main" val="110032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004EC-A4E1-4B7C-9164-7FC1983687DA}"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5407C-B654-4645-A2B1-556B603E0D0A}" type="slidenum">
              <a:rPr lang="en-US" smtClean="0"/>
              <a:t>‹#›</a:t>
            </a:fld>
            <a:endParaRPr lang="en-US"/>
          </a:p>
        </p:txBody>
      </p:sp>
    </p:spTree>
    <p:extLst>
      <p:ext uri="{BB962C8B-B14F-4D97-AF65-F5344CB8AC3E}">
        <p14:creationId xmlns:p14="http://schemas.microsoft.com/office/powerpoint/2010/main" val="339553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004EC-A4E1-4B7C-9164-7FC1983687DA}" type="datetimeFigureOut">
              <a:rPr lang="en-US" smtClean="0"/>
              <a:t>7/13/2021</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5407C-B654-4645-A2B1-556B603E0D0A}" type="slidenum">
              <a:rPr lang="en-US" smtClean="0"/>
              <a:t>‹#›</a:t>
            </a:fld>
            <a:endParaRPr lang="en-US"/>
          </a:p>
        </p:txBody>
      </p:sp>
    </p:spTree>
    <p:extLst>
      <p:ext uri="{BB962C8B-B14F-4D97-AF65-F5344CB8AC3E}">
        <p14:creationId xmlns:p14="http://schemas.microsoft.com/office/powerpoint/2010/main" val="4139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6711" y="5111111"/>
            <a:ext cx="7516863" cy="421654"/>
          </a:xfrm>
          <a:prstGeom prst="rect">
            <a:avLst/>
          </a:prstGeom>
        </p:spPr>
        <p:txBody>
          <a:bodyPr wrap="square">
            <a:spAutoFit/>
          </a:bodyPr>
          <a:lstStyle/>
          <a:p>
            <a:pPr marR="16510" algn="ctr">
              <a:lnSpc>
                <a:spcPct val="107000"/>
              </a:lnSpc>
              <a:spcBef>
                <a:spcPts val="5"/>
              </a:spcBef>
              <a:spcAft>
                <a:spcPts val="800"/>
              </a:spcAft>
            </a:pPr>
            <a:endParaRPr lang="en-US" sz="2000" b="1" dirty="0">
              <a:effectLst/>
              <a:latin typeface="+mj-lt"/>
              <a:ea typeface="Calibri" panose="020F0502020204030204" pitchFamily="34" charset="0"/>
              <a:cs typeface="Times New Roman" panose="02020603050405020304" pitchFamily="18" charset="0"/>
            </a:endParaRPr>
          </a:p>
        </p:txBody>
      </p:sp>
      <p:sp>
        <p:nvSpPr>
          <p:cNvPr id="30" name="AutoShape 2" descr="Hasil gambar untuk kacang hijau indah"/>
          <p:cNvSpPr>
            <a:spLocks noChangeAspect="1" noChangeArrowheads="1"/>
          </p:cNvSpPr>
          <p:nvPr/>
        </p:nvSpPr>
        <p:spPr bwMode="auto">
          <a:xfrm>
            <a:off x="4739894" y="3953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31" name="AutoShape 2" descr="Hasil gambar untuk produk ekspor sapi indonesia"/>
          <p:cNvSpPr>
            <a:spLocks noChangeAspect="1" noChangeArrowheads="1"/>
          </p:cNvSpPr>
          <p:nvPr/>
        </p:nvSpPr>
        <p:spPr bwMode="auto">
          <a:xfrm>
            <a:off x="4892294" y="8251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pic>
        <p:nvPicPr>
          <p:cNvPr id="2" name="Picture 1"/>
          <p:cNvPicPr>
            <a:picLocks noChangeAspect="1"/>
          </p:cNvPicPr>
          <p:nvPr/>
        </p:nvPicPr>
        <p:blipFill>
          <a:blip r:embed="rId3"/>
          <a:stretch>
            <a:fillRect/>
          </a:stretch>
        </p:blipFill>
        <p:spPr>
          <a:xfrm>
            <a:off x="0" y="0"/>
            <a:ext cx="12192000" cy="6858000"/>
          </a:xfrm>
          <a:prstGeom prst="rect">
            <a:avLst/>
          </a:prstGeom>
        </p:spPr>
      </p:pic>
      <p:sp>
        <p:nvSpPr>
          <p:cNvPr id="34" name="Title 1"/>
          <p:cNvSpPr txBox="1">
            <a:spLocks/>
          </p:cNvSpPr>
          <p:nvPr/>
        </p:nvSpPr>
        <p:spPr>
          <a:xfrm>
            <a:off x="3213072" y="2515861"/>
            <a:ext cx="9233452" cy="2540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err="1">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Strategi</a:t>
            </a:r>
            <a:r>
              <a:rPr lang="en-US" dirty="0">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 </a:t>
            </a:r>
            <a:r>
              <a:rPr lang="en-US" dirty="0" err="1">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Pengembangan</a:t>
            </a:r>
            <a:r>
              <a:rPr lang="en-US" dirty="0">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 </a:t>
            </a:r>
            <a:r>
              <a:rPr lang="en-US" dirty="0" err="1">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Kelembagaan</a:t>
            </a:r>
            <a:r>
              <a:rPr lang="en-US" dirty="0">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 </a:t>
            </a:r>
            <a:r>
              <a:rPr lang="en-US" dirty="0" err="1">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Korporasi</a:t>
            </a:r>
            <a:r>
              <a:rPr lang="en-US" dirty="0">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 </a:t>
            </a:r>
            <a:r>
              <a:rPr lang="en-US" dirty="0" err="1">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Tanaman</a:t>
            </a:r>
            <a:r>
              <a:rPr lang="en-US" dirty="0">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 </a:t>
            </a:r>
            <a:r>
              <a:rPr lang="en-US" dirty="0" err="1">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Hias</a:t>
            </a:r>
            <a:endParaRPr lang="es-ES" dirty="0">
              <a:solidFill>
                <a:srgbClr val="FFFF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endParaRPr>
          </a:p>
          <a:p>
            <a:pPr algn="ctr">
              <a:lnSpc>
                <a:spcPct val="100000"/>
              </a:lnSpc>
            </a:pPr>
            <a:endParaRPr lang="es-ES" b="1" dirty="0">
              <a:solidFill>
                <a:schemeClr val="accent2">
                  <a:lumMod val="60000"/>
                  <a:lumOff val="40000"/>
                </a:schemeClr>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endParaRPr>
          </a:p>
          <a:p>
            <a:pPr algn="ctr">
              <a:lnSpc>
                <a:spcPct val="100000"/>
              </a:lnSpc>
            </a:pPr>
            <a:r>
              <a:rPr lang="es-ES" sz="4000" b="1" dirty="0" err="1">
                <a:solidFill>
                  <a:schemeClr val="accent2">
                    <a:lumMod val="60000"/>
                    <a:lumOff val="40000"/>
                  </a:schemeClr>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Prof</a:t>
            </a:r>
            <a:r>
              <a:rPr lang="es-ES" sz="4000" b="1" dirty="0">
                <a:solidFill>
                  <a:schemeClr val="accent2">
                    <a:lumMod val="60000"/>
                    <a:lumOff val="40000"/>
                  </a:schemeClr>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 M. Firdaus, PhD</a:t>
            </a:r>
          </a:p>
          <a:p>
            <a:pPr algn="ctr">
              <a:lnSpc>
                <a:spcPct val="100000"/>
              </a:lnSpc>
            </a:pPr>
            <a:r>
              <a:rPr lang="es-ES" sz="32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		         14 Juli 2021</a:t>
            </a:r>
          </a:p>
          <a:p>
            <a:pPr>
              <a:lnSpc>
                <a:spcPct val="100000"/>
              </a:lnSpc>
            </a:pPr>
            <a:endParaRPr lang="es-ES" sz="40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076DDCC-B085-4568-827B-783D721F43CA}"/>
              </a:ext>
            </a:extLst>
          </p:cNvPr>
          <p:cNvPicPr>
            <a:picLocks noChangeAspect="1"/>
          </p:cNvPicPr>
          <p:nvPr/>
        </p:nvPicPr>
        <p:blipFill>
          <a:blip r:embed="rId4"/>
          <a:stretch>
            <a:fillRect/>
          </a:stretch>
        </p:blipFill>
        <p:spPr>
          <a:xfrm>
            <a:off x="2853133" y="301998"/>
            <a:ext cx="3023645" cy="1410247"/>
          </a:xfrm>
          <a:prstGeom prst="rect">
            <a:avLst/>
          </a:prstGeom>
        </p:spPr>
      </p:pic>
      <p:pic>
        <p:nvPicPr>
          <p:cNvPr id="4" name="Picture 3">
            <a:extLst>
              <a:ext uri="{FF2B5EF4-FFF2-40B4-BE49-F238E27FC236}">
                <a16:creationId xmlns:a16="http://schemas.microsoft.com/office/drawing/2014/main" id="{E6EB1182-2CA1-428D-BE28-0081789A72CA}"/>
              </a:ext>
            </a:extLst>
          </p:cNvPr>
          <p:cNvPicPr>
            <a:picLocks noChangeAspect="1"/>
          </p:cNvPicPr>
          <p:nvPr/>
        </p:nvPicPr>
        <p:blipFill>
          <a:blip r:embed="rId5"/>
          <a:stretch>
            <a:fillRect/>
          </a:stretch>
        </p:blipFill>
        <p:spPr>
          <a:xfrm>
            <a:off x="5985936" y="303714"/>
            <a:ext cx="2975860" cy="1387960"/>
          </a:xfrm>
          <a:prstGeom prst="rect">
            <a:avLst/>
          </a:prstGeom>
        </p:spPr>
      </p:pic>
      <p:pic>
        <p:nvPicPr>
          <p:cNvPr id="6" name="Picture 5">
            <a:extLst>
              <a:ext uri="{FF2B5EF4-FFF2-40B4-BE49-F238E27FC236}">
                <a16:creationId xmlns:a16="http://schemas.microsoft.com/office/drawing/2014/main" id="{5FCF5AB3-447E-4949-B5EE-D41187B5284A}"/>
              </a:ext>
            </a:extLst>
          </p:cNvPr>
          <p:cNvPicPr>
            <a:picLocks noChangeAspect="1"/>
          </p:cNvPicPr>
          <p:nvPr/>
        </p:nvPicPr>
        <p:blipFill>
          <a:blip r:embed="rId6"/>
          <a:stretch>
            <a:fillRect/>
          </a:stretch>
        </p:blipFill>
        <p:spPr>
          <a:xfrm>
            <a:off x="9099691" y="301998"/>
            <a:ext cx="2975860" cy="1387960"/>
          </a:xfrm>
          <a:prstGeom prst="rect">
            <a:avLst/>
          </a:prstGeom>
        </p:spPr>
      </p:pic>
    </p:spTree>
    <p:extLst>
      <p:ext uri="{BB962C8B-B14F-4D97-AF65-F5344CB8AC3E}">
        <p14:creationId xmlns:p14="http://schemas.microsoft.com/office/powerpoint/2010/main" val="334947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74394"/>
            <a:ext cx="12192000" cy="5590572"/>
          </a:xfrm>
          <a:prstGeom prst="rect">
            <a:avLst/>
          </a:prstGeom>
          <a:solidFill>
            <a:srgbClr val="0000CC"/>
          </a:solidFill>
        </p:spPr>
        <p:txBody>
          <a:bodyPr wrap="square" rtlCol="0">
            <a:spAutoFit/>
          </a:bodyPr>
          <a:lstStyle/>
          <a:p>
            <a:endParaRPr lang="en-US" dirty="0"/>
          </a:p>
        </p:txBody>
      </p:sp>
      <p:sp>
        <p:nvSpPr>
          <p:cNvPr id="7" name="Rectangle 6"/>
          <p:cNvSpPr/>
          <p:nvPr/>
        </p:nvSpPr>
        <p:spPr>
          <a:xfrm>
            <a:off x="78612" y="632542"/>
            <a:ext cx="11783028" cy="646331"/>
          </a:xfrm>
          <a:prstGeom prst="rect">
            <a:avLst/>
          </a:prstGeom>
        </p:spPr>
        <p:txBody>
          <a:bodyPr wrap="square">
            <a:spAutoFit/>
          </a:bodyPr>
          <a:lstStyle/>
          <a:p>
            <a:pPr>
              <a:spcBef>
                <a:spcPts val="1200"/>
              </a:spcBef>
              <a:spcAft>
                <a:spcPts val="1200"/>
              </a:spcAft>
            </a:pPr>
            <a:r>
              <a:rPr lang="en-US" sz="3600" b="1" dirty="0">
                <a:solidFill>
                  <a:srgbClr val="FFFF00"/>
                </a:solidFill>
              </a:rPr>
              <a:t>Agriculture Trade During Pandemic</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07A5FCBF-4423-46DF-86EB-8D3E8A47E811}"/>
              </a:ext>
            </a:extLst>
          </p:cNvPr>
          <p:cNvSpPr/>
          <p:nvPr/>
        </p:nvSpPr>
        <p:spPr>
          <a:xfrm>
            <a:off x="78612" y="1320725"/>
            <a:ext cx="11139285" cy="523220"/>
          </a:xfrm>
          <a:prstGeom prst="rect">
            <a:avLst/>
          </a:prstGeom>
        </p:spPr>
        <p:txBody>
          <a:bodyPr wrap="square">
            <a:spAutoFit/>
          </a:bodyPr>
          <a:lstStyle/>
          <a:p>
            <a:r>
              <a:rPr lang="en-US" sz="2800" dirty="0">
                <a:solidFill>
                  <a:schemeClr val="bg1"/>
                </a:solidFill>
              </a:rPr>
              <a:t>FAO report:</a:t>
            </a:r>
            <a:endParaRPr lang="en-US" sz="2800" dirty="0">
              <a:solidFill>
                <a:srgbClr val="FFFF00"/>
              </a:solidFill>
            </a:endParaRPr>
          </a:p>
        </p:txBody>
      </p:sp>
      <p:pic>
        <p:nvPicPr>
          <p:cNvPr id="4" name="Picture 3">
            <a:extLst>
              <a:ext uri="{FF2B5EF4-FFF2-40B4-BE49-F238E27FC236}">
                <a16:creationId xmlns:a16="http://schemas.microsoft.com/office/drawing/2014/main" id="{05F5CB5E-ECE8-4CC9-861C-EEDC71B91C60}"/>
              </a:ext>
            </a:extLst>
          </p:cNvPr>
          <p:cNvPicPr>
            <a:picLocks noChangeAspect="1"/>
          </p:cNvPicPr>
          <p:nvPr/>
        </p:nvPicPr>
        <p:blipFill>
          <a:blip r:embed="rId3"/>
          <a:stretch>
            <a:fillRect/>
          </a:stretch>
        </p:blipFill>
        <p:spPr>
          <a:xfrm>
            <a:off x="1996224" y="1489435"/>
            <a:ext cx="6084401" cy="4572989"/>
          </a:xfrm>
          <a:prstGeom prst="rect">
            <a:avLst/>
          </a:prstGeom>
        </p:spPr>
      </p:pic>
      <p:pic>
        <p:nvPicPr>
          <p:cNvPr id="5" name="Picture 4">
            <a:extLst>
              <a:ext uri="{FF2B5EF4-FFF2-40B4-BE49-F238E27FC236}">
                <a16:creationId xmlns:a16="http://schemas.microsoft.com/office/drawing/2014/main" id="{5099EDE4-09FD-41FD-B8D3-8E09FDA9BCF6}"/>
              </a:ext>
            </a:extLst>
          </p:cNvPr>
          <p:cNvPicPr>
            <a:picLocks noChangeAspect="1"/>
          </p:cNvPicPr>
          <p:nvPr/>
        </p:nvPicPr>
        <p:blipFill>
          <a:blip r:embed="rId4"/>
          <a:stretch>
            <a:fillRect/>
          </a:stretch>
        </p:blipFill>
        <p:spPr>
          <a:xfrm>
            <a:off x="8186267" y="3913958"/>
            <a:ext cx="3161201" cy="2200196"/>
          </a:xfrm>
          <a:prstGeom prst="rect">
            <a:avLst/>
          </a:prstGeom>
        </p:spPr>
      </p:pic>
      <p:pic>
        <p:nvPicPr>
          <p:cNvPr id="11" name="Picture 10">
            <a:extLst>
              <a:ext uri="{FF2B5EF4-FFF2-40B4-BE49-F238E27FC236}">
                <a16:creationId xmlns:a16="http://schemas.microsoft.com/office/drawing/2014/main" id="{CACE8664-F4B0-4D70-BD18-2CA05AE077FA}"/>
              </a:ext>
            </a:extLst>
          </p:cNvPr>
          <p:cNvPicPr>
            <a:picLocks noChangeAspect="1"/>
          </p:cNvPicPr>
          <p:nvPr/>
        </p:nvPicPr>
        <p:blipFill>
          <a:blip r:embed="rId5"/>
          <a:stretch>
            <a:fillRect/>
          </a:stretch>
        </p:blipFill>
        <p:spPr>
          <a:xfrm>
            <a:off x="8186267" y="1518169"/>
            <a:ext cx="3161200" cy="2582491"/>
          </a:xfrm>
          <a:prstGeom prst="rect">
            <a:avLst/>
          </a:prstGeom>
        </p:spPr>
      </p:pic>
    </p:spTree>
    <p:extLst>
      <p:ext uri="{BB962C8B-B14F-4D97-AF65-F5344CB8AC3E}">
        <p14:creationId xmlns:p14="http://schemas.microsoft.com/office/powerpoint/2010/main" val="115240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916711" y="5111111"/>
            <a:ext cx="7516863" cy="421654"/>
          </a:xfrm>
          <a:prstGeom prst="rect">
            <a:avLst/>
          </a:prstGeom>
        </p:spPr>
        <p:txBody>
          <a:bodyPr wrap="square">
            <a:spAutoFit/>
          </a:bodyPr>
          <a:lstStyle/>
          <a:p>
            <a:pPr marR="16510" algn="ctr">
              <a:lnSpc>
                <a:spcPct val="107000"/>
              </a:lnSpc>
              <a:spcBef>
                <a:spcPts val="5"/>
              </a:spcBef>
              <a:spcAft>
                <a:spcPts val="800"/>
              </a:spcAft>
            </a:pPr>
            <a:endParaRPr lang="en-US" sz="2000" b="1" dirty="0">
              <a:effectLst/>
              <a:latin typeface="+mj-lt"/>
              <a:ea typeface="Calibri" panose="020F0502020204030204" pitchFamily="34" charset="0"/>
              <a:cs typeface="Times New Roman" panose="02020603050405020304" pitchFamily="18" charset="0"/>
            </a:endParaRPr>
          </a:p>
        </p:txBody>
      </p:sp>
      <p:sp>
        <p:nvSpPr>
          <p:cNvPr id="30" name="AutoShape 2" descr="Hasil gambar untuk kacang hijau indah"/>
          <p:cNvSpPr>
            <a:spLocks noChangeAspect="1" noChangeArrowheads="1"/>
          </p:cNvSpPr>
          <p:nvPr/>
        </p:nvSpPr>
        <p:spPr bwMode="auto">
          <a:xfrm>
            <a:off x="4739894" y="3953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31" name="AutoShape 2" descr="Hasil gambar untuk produk ekspor sapi indonesia"/>
          <p:cNvSpPr>
            <a:spLocks noChangeAspect="1" noChangeArrowheads="1"/>
          </p:cNvSpPr>
          <p:nvPr/>
        </p:nvSpPr>
        <p:spPr bwMode="auto">
          <a:xfrm>
            <a:off x="4892294" y="8251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34" name="Title 1"/>
          <p:cNvSpPr txBox="1">
            <a:spLocks/>
          </p:cNvSpPr>
          <p:nvPr/>
        </p:nvSpPr>
        <p:spPr>
          <a:xfrm>
            <a:off x="1630017" y="3000040"/>
            <a:ext cx="10058400" cy="46437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a:solidFill>
                  <a:srgbClr val="FFC000"/>
                </a:solidFill>
              </a:rPr>
              <a:t>Prospek</a:t>
            </a:r>
            <a:r>
              <a:rPr lang="en-US" sz="5400" b="1" dirty="0">
                <a:solidFill>
                  <a:srgbClr val="FFC000"/>
                </a:solidFill>
              </a:rPr>
              <a:t> Pasar </a:t>
            </a:r>
            <a:r>
              <a:rPr lang="en-US" sz="5400" b="1" dirty="0" err="1">
                <a:solidFill>
                  <a:srgbClr val="FFC000"/>
                </a:solidFill>
              </a:rPr>
              <a:t>Florikultura</a:t>
            </a:r>
            <a:r>
              <a:rPr lang="en-US" sz="5400" b="1" dirty="0">
                <a:solidFill>
                  <a:srgbClr val="FFC000"/>
                </a:solidFill>
              </a:rPr>
              <a:t> </a:t>
            </a:r>
          </a:p>
          <a:p>
            <a:pPr algn="ctr"/>
            <a:r>
              <a:rPr lang="en-US" sz="5400" b="1" dirty="0">
                <a:solidFill>
                  <a:srgbClr val="FFC000"/>
                </a:solidFill>
              </a:rPr>
              <a:t>di Pasar Global</a:t>
            </a:r>
          </a:p>
          <a:p>
            <a:pPr>
              <a:lnSpc>
                <a:spcPct val="100000"/>
              </a:lnSpc>
            </a:pPr>
            <a:endParaRPr lang="es-ES" sz="36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95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74394"/>
            <a:ext cx="12192000" cy="5590572"/>
          </a:xfrm>
          <a:prstGeom prst="rect">
            <a:avLst/>
          </a:prstGeom>
          <a:solidFill>
            <a:srgbClr val="0000CC"/>
          </a:solidFill>
        </p:spPr>
        <p:txBody>
          <a:bodyPr wrap="square" rtlCol="0">
            <a:spAutoFit/>
          </a:bodyPr>
          <a:lstStyle/>
          <a:p>
            <a:endParaRPr lang="en-US" dirty="0"/>
          </a:p>
        </p:txBody>
      </p:sp>
      <p:sp>
        <p:nvSpPr>
          <p:cNvPr id="7" name="Rectangle 6"/>
          <p:cNvSpPr/>
          <p:nvPr/>
        </p:nvSpPr>
        <p:spPr>
          <a:xfrm>
            <a:off x="78612" y="632542"/>
            <a:ext cx="11783028" cy="646331"/>
          </a:xfrm>
          <a:prstGeom prst="rect">
            <a:avLst/>
          </a:prstGeom>
        </p:spPr>
        <p:txBody>
          <a:bodyPr wrap="square">
            <a:spAutoFit/>
          </a:bodyPr>
          <a:lstStyle/>
          <a:p>
            <a:pPr>
              <a:spcBef>
                <a:spcPts val="1200"/>
              </a:spcBef>
              <a:spcAft>
                <a:spcPts val="1200"/>
              </a:spcAft>
            </a:pPr>
            <a:r>
              <a:rPr lang="en-US" sz="3600" b="1" dirty="0">
                <a:solidFill>
                  <a:srgbClr val="FFFF00"/>
                </a:solidFill>
              </a:rPr>
              <a:t>Indonesia Trade Flow During Pandemic (million USD)</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Table 3">
            <a:extLst>
              <a:ext uri="{FF2B5EF4-FFF2-40B4-BE49-F238E27FC236}">
                <a16:creationId xmlns:a16="http://schemas.microsoft.com/office/drawing/2014/main" id="{85023CFD-4612-40E9-A3C5-341772227130}"/>
              </a:ext>
            </a:extLst>
          </p:cNvPr>
          <p:cNvGraphicFramePr>
            <a:graphicFrameLocks noGrp="1"/>
          </p:cNvGraphicFramePr>
          <p:nvPr>
            <p:extLst>
              <p:ext uri="{D42A27DB-BD31-4B8C-83A1-F6EECF244321}">
                <p14:modId xmlns:p14="http://schemas.microsoft.com/office/powerpoint/2010/main" val="1057552740"/>
              </p:ext>
            </p:extLst>
          </p:nvPr>
        </p:nvGraphicFramePr>
        <p:xfrm>
          <a:off x="2045236" y="1522039"/>
          <a:ext cx="7849779" cy="4528184"/>
        </p:xfrm>
        <a:graphic>
          <a:graphicData uri="http://schemas.openxmlformats.org/drawingml/2006/table">
            <a:tbl>
              <a:tblPr>
                <a:tableStyleId>{5C22544A-7EE6-4342-B048-85BDC9FD1C3A}</a:tableStyleId>
              </a:tblPr>
              <a:tblGrid>
                <a:gridCol w="3198057">
                  <a:extLst>
                    <a:ext uri="{9D8B030D-6E8A-4147-A177-3AD203B41FA5}">
                      <a16:colId xmlns:a16="http://schemas.microsoft.com/office/drawing/2014/main" val="1439583742"/>
                    </a:ext>
                  </a:extLst>
                </a:gridCol>
                <a:gridCol w="775287">
                  <a:extLst>
                    <a:ext uri="{9D8B030D-6E8A-4147-A177-3AD203B41FA5}">
                      <a16:colId xmlns:a16="http://schemas.microsoft.com/office/drawing/2014/main" val="3981229792"/>
                    </a:ext>
                  </a:extLst>
                </a:gridCol>
                <a:gridCol w="775287">
                  <a:extLst>
                    <a:ext uri="{9D8B030D-6E8A-4147-A177-3AD203B41FA5}">
                      <a16:colId xmlns:a16="http://schemas.microsoft.com/office/drawing/2014/main" val="4286092717"/>
                    </a:ext>
                  </a:extLst>
                </a:gridCol>
                <a:gridCol w="775287">
                  <a:extLst>
                    <a:ext uri="{9D8B030D-6E8A-4147-A177-3AD203B41FA5}">
                      <a16:colId xmlns:a16="http://schemas.microsoft.com/office/drawing/2014/main" val="2309832739"/>
                    </a:ext>
                  </a:extLst>
                </a:gridCol>
                <a:gridCol w="775287">
                  <a:extLst>
                    <a:ext uri="{9D8B030D-6E8A-4147-A177-3AD203B41FA5}">
                      <a16:colId xmlns:a16="http://schemas.microsoft.com/office/drawing/2014/main" val="1462280712"/>
                    </a:ext>
                  </a:extLst>
                </a:gridCol>
                <a:gridCol w="775287">
                  <a:extLst>
                    <a:ext uri="{9D8B030D-6E8A-4147-A177-3AD203B41FA5}">
                      <a16:colId xmlns:a16="http://schemas.microsoft.com/office/drawing/2014/main" val="3239332275"/>
                    </a:ext>
                  </a:extLst>
                </a:gridCol>
                <a:gridCol w="775287">
                  <a:extLst>
                    <a:ext uri="{9D8B030D-6E8A-4147-A177-3AD203B41FA5}">
                      <a16:colId xmlns:a16="http://schemas.microsoft.com/office/drawing/2014/main" val="1974641752"/>
                    </a:ext>
                  </a:extLst>
                </a:gridCol>
              </a:tblGrid>
              <a:tr h="252247">
                <a:tc>
                  <a:txBody>
                    <a:bodyPr/>
                    <a:lstStyle/>
                    <a:p>
                      <a:pPr algn="ctr" fontAlgn="b"/>
                      <a:r>
                        <a:rPr lang="en-ID" sz="1400" b="1" u="none" strike="noStrike" dirty="0">
                          <a:effectLst/>
                        </a:rPr>
                        <a:t>COMMODITY </a:t>
                      </a:r>
                      <a:r>
                        <a:rPr lang="en-ID" sz="1800" b="1" u="none" strike="noStrike" dirty="0">
                          <a:solidFill>
                            <a:srgbClr val="0000CC"/>
                          </a:solidFill>
                          <a:effectLst/>
                        </a:rPr>
                        <a:t>EXPORT</a:t>
                      </a:r>
                      <a:endParaRPr lang="en-ID" sz="18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2016</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2017</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2018</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2019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2020</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Trend(%)  </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559232974"/>
                  </a:ext>
                </a:extLst>
              </a:tr>
              <a:tr h="235973">
                <a:tc>
                  <a:txBody>
                    <a:bodyPr/>
                    <a:lstStyle/>
                    <a:p>
                      <a:pPr algn="l" fontAlgn="b"/>
                      <a:r>
                        <a:rPr lang="en-ID" sz="1400" b="0" u="none" strike="noStrike" dirty="0">
                          <a:effectLst/>
                        </a:rPr>
                        <a:t>VEGETABLE OIL</a:t>
                      </a:r>
                      <a:endParaRPr lang="en-ID" sz="1400" b="0"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18,233.5</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22,966.5</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20,348.1</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17,634.8</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20,716.4</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-0,09</a:t>
                      </a:r>
                      <a:endParaRPr lang="en-ID" sz="1400" b="0"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806481806"/>
                  </a:ext>
                </a:extLst>
              </a:tr>
              <a:tr h="235973">
                <a:tc>
                  <a:txBody>
                    <a:bodyPr/>
                    <a:lstStyle/>
                    <a:p>
                      <a:pPr algn="l" fontAlgn="b"/>
                      <a:r>
                        <a:rPr lang="en-ID" sz="1400" b="0" u="none" strike="noStrike" dirty="0">
                          <a:effectLst/>
                        </a:rPr>
                        <a:t>RUBBER AND PRODUCTS FROM RUBBER</a:t>
                      </a:r>
                      <a:endParaRPr lang="en-ID" sz="1400" b="0"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5,664.2</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7,740.7</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6,380.1</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6,025.6</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5,618.8</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-2,63</a:t>
                      </a:r>
                      <a:endParaRPr lang="en-ID"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505854677"/>
                  </a:ext>
                </a:extLst>
              </a:tr>
              <a:tr h="235973">
                <a:tc>
                  <a:txBody>
                    <a:bodyPr/>
                    <a:lstStyle/>
                    <a:p>
                      <a:pPr algn="l" fontAlgn="b"/>
                      <a:r>
                        <a:rPr lang="en-ID" sz="1400" b="0" u="none" strike="noStrike" dirty="0">
                          <a:effectLst/>
                        </a:rPr>
                        <a:t>COFFEE, TEEA, SPICES</a:t>
                      </a:r>
                      <a:endParaRPr lang="en-ID" sz="1400" b="0"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1,896.5</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1,964.7</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1,550.0</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1,618.9</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1,719.8</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-3,82</a:t>
                      </a:r>
                      <a:endParaRPr lang="en-ID" sz="1400" b="0"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3877624344"/>
                  </a:ext>
                </a:extLst>
              </a:tr>
              <a:tr h="235973">
                <a:tc>
                  <a:txBody>
                    <a:bodyPr/>
                    <a:lstStyle/>
                    <a:p>
                      <a:pPr algn="l" fontAlgn="b"/>
                      <a:r>
                        <a:rPr lang="en-ID" sz="1400" b="0" u="none" strike="noStrike" dirty="0">
                          <a:effectLst/>
                        </a:rPr>
                        <a:t>FOOD PROCESSING PRODUCTS</a:t>
                      </a:r>
                      <a:endParaRPr lang="en-ID" sz="1400" b="0"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949</a:t>
                      </a:r>
                      <a:endParaRPr lang="en-ID" sz="1400" b="0"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1,027.1</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1,184.9</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1,309.4</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1,274.1</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8,68</a:t>
                      </a:r>
                      <a:endParaRPr lang="en-ID"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4155808985"/>
                  </a:ext>
                </a:extLst>
              </a:tr>
              <a:tr h="235973">
                <a:tc>
                  <a:txBody>
                    <a:bodyPr/>
                    <a:lstStyle/>
                    <a:p>
                      <a:pPr algn="l" fontAlgn="b"/>
                      <a:r>
                        <a:rPr lang="en-ID" sz="1400" b="0" u="none" strike="noStrike" dirty="0">
                          <a:effectLst/>
                        </a:rPr>
                        <a:t>COCOA</a:t>
                      </a:r>
                      <a:endParaRPr lang="en-ID" sz="1400" b="0"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1,239.6</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1,120.3</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1,245.8</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1,198.7</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1,244.2</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0,75</a:t>
                      </a:r>
                      <a:endParaRPr lang="en-ID"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942189044"/>
                  </a:ext>
                </a:extLst>
              </a:tr>
              <a:tr h="235973">
                <a:tc>
                  <a:txBody>
                    <a:bodyPr/>
                    <a:lstStyle/>
                    <a:p>
                      <a:pPr algn="l" fontAlgn="b"/>
                      <a:r>
                        <a:rPr lang="en-ID" sz="1400" b="0" u="none" strike="noStrike" dirty="0">
                          <a:effectLst/>
                        </a:rPr>
                        <a:t>TOBACCO</a:t>
                      </a:r>
                      <a:endParaRPr lang="en-ID" sz="1400" b="0"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1,009.7</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1,141.8</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1,203.5</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1,207.8</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1,150.6</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3,23</a:t>
                      </a:r>
                      <a:endParaRPr lang="en-ID"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362349981"/>
                  </a:ext>
                </a:extLst>
              </a:tr>
              <a:tr h="235973">
                <a:tc>
                  <a:txBody>
                    <a:bodyPr/>
                    <a:lstStyle/>
                    <a:p>
                      <a:pPr algn="l" fontAlgn="b"/>
                      <a:r>
                        <a:rPr lang="en-ID" sz="1400" u="none" strike="noStrike">
                          <a:effectLst/>
                        </a:rPr>
                        <a:t>FLOUR PRODUCTS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814</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969,4</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1,016.3</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1,056.5</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1,150.0</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8,08</a:t>
                      </a:r>
                      <a:endParaRPr lang="en-ID"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56512741"/>
                  </a:ext>
                </a:extLst>
              </a:tr>
              <a:tr h="235973">
                <a:tc>
                  <a:txBody>
                    <a:bodyPr/>
                    <a:lstStyle/>
                    <a:p>
                      <a:pPr algn="l" fontAlgn="b"/>
                      <a:r>
                        <a:rPr lang="en-ID" sz="1400" u="none" strike="noStrike">
                          <a:effectLst/>
                        </a:rPr>
                        <a:t>FOOD IDUSTRY WASTE</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553,7</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604,5</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801,7</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802,3</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983,4</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15,40</a:t>
                      </a:r>
                      <a:endParaRPr lang="en-ID" sz="1400" b="0"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1066012891"/>
                  </a:ext>
                </a:extLst>
              </a:tr>
              <a:tr h="235973">
                <a:tc>
                  <a:txBody>
                    <a:bodyPr/>
                    <a:lstStyle/>
                    <a:p>
                      <a:pPr algn="l" fontAlgn="b"/>
                      <a:r>
                        <a:rPr lang="en-ID" sz="1400" u="none" strike="noStrike" dirty="0">
                          <a:effectLst/>
                        </a:rPr>
                        <a:t>FRUITS</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712</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936,2</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825,2</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797,4</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934,3</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3,90</a:t>
                      </a:r>
                      <a:endParaRPr lang="en-ID"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571894993"/>
                  </a:ext>
                </a:extLst>
              </a:tr>
              <a:tr h="235973">
                <a:tc>
                  <a:txBody>
                    <a:bodyPr/>
                    <a:lstStyle/>
                    <a:p>
                      <a:pPr algn="l" fontAlgn="b"/>
                      <a:r>
                        <a:rPr lang="en-ID" sz="1400" u="none" strike="noStrike">
                          <a:effectLst/>
                        </a:rPr>
                        <a:t>DAIRY PRODUCTS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229,7</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316,9</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333,8</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417,1</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597,1</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24,43</a:t>
                      </a:r>
                      <a:endParaRPr lang="en-ID" sz="1400" b="0"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2744292342"/>
                  </a:ext>
                </a:extLst>
              </a:tr>
              <a:tr h="235973">
                <a:tc>
                  <a:txBody>
                    <a:bodyPr/>
                    <a:lstStyle/>
                    <a:p>
                      <a:pPr algn="l" fontAlgn="b"/>
                      <a:r>
                        <a:rPr lang="en-ID" sz="1400" u="none" strike="noStrike">
                          <a:effectLst/>
                        </a:rPr>
                        <a:t>OILY SEREALS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268,5</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254,5</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338,6</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324,8</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307</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5,26</a:t>
                      </a:r>
                      <a:endParaRPr lang="en-ID"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633462969"/>
                  </a:ext>
                </a:extLst>
              </a:tr>
              <a:tr h="235973">
                <a:tc>
                  <a:txBody>
                    <a:bodyPr/>
                    <a:lstStyle/>
                    <a:p>
                      <a:pPr algn="l" fontAlgn="b"/>
                      <a:r>
                        <a:rPr lang="en-ID" sz="1400" u="none" strike="noStrike" dirty="0">
                          <a:effectLst/>
                        </a:rPr>
                        <a:t>VEGETABLES</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93,6</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104,3</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105,1</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121,4</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166</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13,84</a:t>
                      </a:r>
                      <a:endParaRPr lang="en-ID" sz="1400" b="0"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4069615343"/>
                  </a:ext>
                </a:extLst>
              </a:tr>
              <a:tr h="235973">
                <a:tc>
                  <a:txBody>
                    <a:bodyPr/>
                    <a:lstStyle/>
                    <a:p>
                      <a:pPr algn="l" fontAlgn="b"/>
                      <a:r>
                        <a:rPr lang="en-ID" sz="1400" u="none" strike="noStrike">
                          <a:effectLst/>
                        </a:rPr>
                        <a:t>LIVE ANIMALS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57,3</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64</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60,9</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65,9</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80,4</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7,32</a:t>
                      </a:r>
                      <a:endParaRPr lang="en-ID" sz="1400" b="0"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931645520"/>
                  </a:ext>
                </a:extLst>
              </a:tr>
              <a:tr h="235973">
                <a:tc>
                  <a:txBody>
                    <a:bodyPr/>
                    <a:lstStyle/>
                    <a:p>
                      <a:pPr algn="l" fontAlgn="b"/>
                      <a:r>
                        <a:rPr lang="en-ID" sz="1400" u="none" strike="noStrike" dirty="0">
                          <a:effectLst/>
                        </a:rPr>
                        <a:t>ANIMAL PRODUCTS</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18,1</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22,7</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20,9</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21,9</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24,1</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5,48</a:t>
                      </a:r>
                      <a:endParaRPr lang="en-ID"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326754662"/>
                  </a:ext>
                </a:extLst>
              </a:tr>
              <a:tr h="235973">
                <a:tc>
                  <a:txBody>
                    <a:bodyPr/>
                    <a:lstStyle/>
                    <a:p>
                      <a:pPr algn="l" fontAlgn="b"/>
                      <a:r>
                        <a:rPr lang="en-ID" sz="1400" b="1" u="none" strike="noStrike" dirty="0">
                          <a:solidFill>
                            <a:srgbClr val="FF0000"/>
                          </a:solidFill>
                          <a:effectLst/>
                        </a:rPr>
                        <a:t>LIVE PLANTS, CUT FLOWER</a:t>
                      </a:r>
                      <a:endParaRPr lang="en-ID"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FF0000"/>
                          </a:solidFill>
                          <a:effectLst/>
                        </a:rPr>
                        <a:t>20,9</a:t>
                      </a:r>
                      <a:endParaRPr lang="en-ID" sz="1400" b="1" i="0" u="none" strike="noStrike">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FF0000"/>
                          </a:solidFill>
                          <a:effectLst/>
                        </a:rPr>
                        <a:t>17,6</a:t>
                      </a:r>
                      <a:endParaRPr lang="en-ID"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FF0000"/>
                          </a:solidFill>
                          <a:effectLst/>
                        </a:rPr>
                        <a:t>18,6</a:t>
                      </a:r>
                      <a:endParaRPr lang="en-ID" sz="1400" b="1" i="0" u="none" strike="noStrike">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FF0000"/>
                          </a:solidFill>
                          <a:effectLst/>
                        </a:rPr>
                        <a:t>17,8</a:t>
                      </a:r>
                      <a:endParaRPr lang="en-ID"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FF0000"/>
                          </a:solidFill>
                          <a:effectLst/>
                        </a:rPr>
                        <a:t>18,5</a:t>
                      </a:r>
                      <a:endParaRPr lang="en-ID"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FF0000"/>
                          </a:solidFill>
                          <a:effectLst/>
                        </a:rPr>
                        <a:t>-2,30</a:t>
                      </a:r>
                      <a:endParaRPr lang="en-ID" sz="1400" b="1"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000307"/>
                  </a:ext>
                </a:extLst>
              </a:tr>
              <a:tr h="235973">
                <a:tc>
                  <a:txBody>
                    <a:bodyPr/>
                    <a:lstStyle/>
                    <a:p>
                      <a:pPr algn="l" fontAlgn="b"/>
                      <a:r>
                        <a:rPr lang="en-ID" sz="1400" u="none" strike="noStrike" dirty="0">
                          <a:effectLst/>
                        </a:rPr>
                        <a:t>WHEATS</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12,1</a:t>
                      </a:r>
                      <a:endParaRPr lang="en-ID" sz="1400" b="0"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4,4</a:t>
                      </a:r>
                      <a:endParaRPr lang="en-ID" sz="1400" b="0"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75</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1,6</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17,5</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-2,50</a:t>
                      </a:r>
                      <a:endParaRPr lang="en-ID" sz="1400" b="0"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1264834827"/>
                  </a:ext>
                </a:extLst>
              </a:tr>
              <a:tr h="235973">
                <a:tc>
                  <a:txBody>
                    <a:bodyPr/>
                    <a:lstStyle/>
                    <a:p>
                      <a:pPr algn="l" fontAlgn="b"/>
                      <a:r>
                        <a:rPr lang="en-ID" sz="1400" u="none" strike="noStrike" dirty="0">
                          <a:effectLst/>
                        </a:rPr>
                        <a:t>MEAT AND FISH</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20,7</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18,1</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16</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17,1</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14,2</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-7,78</a:t>
                      </a:r>
                      <a:endParaRPr lang="en-ID"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854648642"/>
                  </a:ext>
                </a:extLst>
              </a:tr>
              <a:tr h="235973">
                <a:tc>
                  <a:txBody>
                    <a:bodyPr/>
                    <a:lstStyle/>
                    <a:p>
                      <a:pPr algn="l" fontAlgn="b"/>
                      <a:r>
                        <a:rPr lang="en-ID" sz="1400" u="none" strike="noStrike" dirty="0">
                          <a:effectLst/>
                        </a:rPr>
                        <a:t>LEATHER</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1,4</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0,8</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0,3</a:t>
                      </a:r>
                      <a:endParaRPr lang="en-ID" sz="1400" b="0"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0,5</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0,3</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-33,38</a:t>
                      </a:r>
                      <a:endParaRPr lang="en-ID"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470626532"/>
                  </a:ext>
                </a:extLst>
              </a:tr>
            </a:tbl>
          </a:graphicData>
        </a:graphic>
      </p:graphicFrame>
    </p:spTree>
    <p:extLst>
      <p:ext uri="{BB962C8B-B14F-4D97-AF65-F5344CB8AC3E}">
        <p14:creationId xmlns:p14="http://schemas.microsoft.com/office/powerpoint/2010/main" val="247275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74394"/>
            <a:ext cx="12192000" cy="5590572"/>
          </a:xfrm>
          <a:prstGeom prst="rect">
            <a:avLst/>
          </a:prstGeom>
          <a:solidFill>
            <a:srgbClr val="0000CC"/>
          </a:solidFill>
        </p:spPr>
        <p:txBody>
          <a:bodyPr wrap="square" rtlCol="0">
            <a:spAutoFit/>
          </a:bodyPr>
          <a:lstStyle/>
          <a:p>
            <a:endParaRPr lang="en-US" dirty="0"/>
          </a:p>
        </p:txBody>
      </p:sp>
      <p:sp>
        <p:nvSpPr>
          <p:cNvPr id="7" name="Rectangle 6"/>
          <p:cNvSpPr/>
          <p:nvPr/>
        </p:nvSpPr>
        <p:spPr>
          <a:xfrm>
            <a:off x="78612" y="632542"/>
            <a:ext cx="11783028" cy="646331"/>
          </a:xfrm>
          <a:prstGeom prst="rect">
            <a:avLst/>
          </a:prstGeom>
        </p:spPr>
        <p:txBody>
          <a:bodyPr wrap="square">
            <a:spAutoFit/>
          </a:bodyPr>
          <a:lstStyle/>
          <a:p>
            <a:pPr>
              <a:spcBef>
                <a:spcPts val="1200"/>
              </a:spcBef>
              <a:spcAft>
                <a:spcPts val="1200"/>
              </a:spcAft>
            </a:pPr>
            <a:r>
              <a:rPr lang="en-US" sz="3600" b="1" dirty="0">
                <a:solidFill>
                  <a:srgbClr val="FFFF00"/>
                </a:solidFill>
              </a:rPr>
              <a:t>Indonesia Trade Flow During Pandemic (million USD)</a:t>
            </a:r>
            <a:endParaRPr lang="en-US" sz="36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1A59E31D-0DC9-4C69-84A5-AAAEDC33B7E3}"/>
              </a:ext>
            </a:extLst>
          </p:cNvPr>
          <p:cNvGraphicFramePr>
            <a:graphicFrameLocks noGrp="1"/>
          </p:cNvGraphicFramePr>
          <p:nvPr>
            <p:extLst>
              <p:ext uri="{D42A27DB-BD31-4B8C-83A1-F6EECF244321}">
                <p14:modId xmlns:p14="http://schemas.microsoft.com/office/powerpoint/2010/main" val="574820497"/>
              </p:ext>
            </p:extLst>
          </p:nvPr>
        </p:nvGraphicFramePr>
        <p:xfrm>
          <a:off x="1856753" y="1448700"/>
          <a:ext cx="7975402" cy="4646439"/>
        </p:xfrm>
        <a:graphic>
          <a:graphicData uri="http://schemas.openxmlformats.org/drawingml/2006/table">
            <a:tbl>
              <a:tblPr>
                <a:tableStyleId>{5C22544A-7EE6-4342-B048-85BDC9FD1C3A}</a:tableStyleId>
              </a:tblPr>
              <a:tblGrid>
                <a:gridCol w="3239494">
                  <a:extLst>
                    <a:ext uri="{9D8B030D-6E8A-4147-A177-3AD203B41FA5}">
                      <a16:colId xmlns:a16="http://schemas.microsoft.com/office/drawing/2014/main" val="3240787308"/>
                    </a:ext>
                  </a:extLst>
                </a:gridCol>
                <a:gridCol w="789318">
                  <a:extLst>
                    <a:ext uri="{9D8B030D-6E8A-4147-A177-3AD203B41FA5}">
                      <a16:colId xmlns:a16="http://schemas.microsoft.com/office/drawing/2014/main" val="3667978682"/>
                    </a:ext>
                  </a:extLst>
                </a:gridCol>
                <a:gridCol w="789318">
                  <a:extLst>
                    <a:ext uri="{9D8B030D-6E8A-4147-A177-3AD203B41FA5}">
                      <a16:colId xmlns:a16="http://schemas.microsoft.com/office/drawing/2014/main" val="2058625332"/>
                    </a:ext>
                  </a:extLst>
                </a:gridCol>
                <a:gridCol w="789318">
                  <a:extLst>
                    <a:ext uri="{9D8B030D-6E8A-4147-A177-3AD203B41FA5}">
                      <a16:colId xmlns:a16="http://schemas.microsoft.com/office/drawing/2014/main" val="2736173159"/>
                    </a:ext>
                  </a:extLst>
                </a:gridCol>
                <a:gridCol w="789318">
                  <a:extLst>
                    <a:ext uri="{9D8B030D-6E8A-4147-A177-3AD203B41FA5}">
                      <a16:colId xmlns:a16="http://schemas.microsoft.com/office/drawing/2014/main" val="3221422102"/>
                    </a:ext>
                  </a:extLst>
                </a:gridCol>
                <a:gridCol w="789318">
                  <a:extLst>
                    <a:ext uri="{9D8B030D-6E8A-4147-A177-3AD203B41FA5}">
                      <a16:colId xmlns:a16="http://schemas.microsoft.com/office/drawing/2014/main" val="233245352"/>
                    </a:ext>
                  </a:extLst>
                </a:gridCol>
                <a:gridCol w="789318">
                  <a:extLst>
                    <a:ext uri="{9D8B030D-6E8A-4147-A177-3AD203B41FA5}">
                      <a16:colId xmlns:a16="http://schemas.microsoft.com/office/drawing/2014/main" val="2954774073"/>
                    </a:ext>
                  </a:extLst>
                </a:gridCol>
              </a:tblGrid>
              <a:tr h="338373">
                <a:tc>
                  <a:txBody>
                    <a:bodyPr/>
                    <a:lstStyle/>
                    <a:p>
                      <a:pPr algn="ctr" fontAlgn="b"/>
                      <a:r>
                        <a:rPr lang="en-ID" sz="1400" b="1" u="none" strike="noStrike" dirty="0">
                          <a:effectLst/>
                        </a:rPr>
                        <a:t>COMMODITY </a:t>
                      </a:r>
                      <a:r>
                        <a:rPr lang="en-ID" sz="1800" b="1" u="none" strike="noStrike" dirty="0">
                          <a:solidFill>
                            <a:srgbClr val="0000CC"/>
                          </a:solidFill>
                          <a:effectLst/>
                        </a:rPr>
                        <a:t>IMPORT</a:t>
                      </a:r>
                      <a:endParaRPr lang="en-ID" sz="18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2016</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2017</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2018</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2019</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2020</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Trend(%)  </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2198099841"/>
                  </a:ext>
                </a:extLst>
              </a:tr>
              <a:tr h="239337">
                <a:tc>
                  <a:txBody>
                    <a:bodyPr/>
                    <a:lstStyle/>
                    <a:p>
                      <a:pPr algn="l" fontAlgn="b"/>
                      <a:r>
                        <a:rPr lang="en-ID" sz="1400" b="1" u="none" strike="noStrike" dirty="0">
                          <a:effectLst/>
                        </a:rPr>
                        <a:t>WHEATS AND WHEAT PRODUCTS</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3,191.8</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2,927.2</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3,795.0</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3,237.3</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3,021.8</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-0,09</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3850203311"/>
                  </a:ext>
                </a:extLst>
              </a:tr>
              <a:tr h="239337">
                <a:tc>
                  <a:txBody>
                    <a:bodyPr/>
                    <a:lstStyle/>
                    <a:p>
                      <a:pPr algn="l" fontAlgn="b"/>
                      <a:r>
                        <a:rPr lang="en-ID" sz="1400" b="1" u="none" strike="noStrike" dirty="0">
                          <a:effectLst/>
                        </a:rPr>
                        <a:t>FOOD INDUSTRY WASTE</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2,479.9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2,652.2</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3,057.4</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2,649.4</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2,910.8</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3,24</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4046461790"/>
                  </a:ext>
                </a:extLst>
              </a:tr>
              <a:tr h="239337">
                <a:tc>
                  <a:txBody>
                    <a:bodyPr/>
                    <a:lstStyle/>
                    <a:p>
                      <a:pPr algn="l" fontAlgn="b"/>
                      <a:r>
                        <a:rPr lang="en-ID" sz="1400" b="1" u="none" strike="noStrike" dirty="0">
                          <a:effectLst/>
                        </a:rPr>
                        <a:t>OILY SEREALS</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1,202.9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1,503.6</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1,515.8</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1,489.5</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1,420.6</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3,29</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1851635237"/>
                  </a:ext>
                </a:extLst>
              </a:tr>
              <a:tr h="239337">
                <a:tc>
                  <a:txBody>
                    <a:bodyPr/>
                    <a:lstStyle/>
                    <a:p>
                      <a:pPr algn="l" fontAlgn="b"/>
                      <a:r>
                        <a:rPr lang="en-ID" sz="1400" b="1" u="none" strike="noStrike" dirty="0">
                          <a:effectLst/>
                        </a:rPr>
                        <a:t>COTTON</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2,096.2</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2,261.8</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2,396.8</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1,974.9</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1,327.7</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-9,96</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2911612491"/>
                  </a:ext>
                </a:extLst>
              </a:tr>
              <a:tr h="239337">
                <a:tc>
                  <a:txBody>
                    <a:bodyPr/>
                    <a:lstStyle/>
                    <a:p>
                      <a:pPr algn="l" fontAlgn="b"/>
                      <a:r>
                        <a:rPr lang="en-ID" sz="1400" b="1" u="none" strike="noStrike" dirty="0">
                          <a:effectLst/>
                        </a:rPr>
                        <a:t>FRUITS</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848,1</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1,191.6</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1,310.9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1,486.0</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1,271.5</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10,86</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118910020"/>
                  </a:ext>
                </a:extLst>
              </a:tr>
              <a:tr h="239337">
                <a:tc>
                  <a:txBody>
                    <a:bodyPr/>
                    <a:lstStyle/>
                    <a:p>
                      <a:pPr algn="l" fontAlgn="b"/>
                      <a:r>
                        <a:rPr lang="en-ID" sz="1400" u="none" strike="noStrike">
                          <a:effectLst/>
                        </a:rPr>
                        <a:t>DAIRY PRODUCTS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832,4</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990,5</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1,014.5</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1,143.4</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1,156.6</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8,34</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1472390827"/>
                  </a:ext>
                </a:extLst>
              </a:tr>
              <a:tr h="239337">
                <a:tc>
                  <a:txBody>
                    <a:bodyPr/>
                    <a:lstStyle/>
                    <a:p>
                      <a:pPr algn="l" fontAlgn="b"/>
                      <a:r>
                        <a:rPr lang="en-ID" sz="1400" u="none" strike="noStrike">
                          <a:effectLst/>
                        </a:rPr>
                        <a:t>VEGETABLES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695,9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820,7</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738,4</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770,1</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846,4</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3,34</a:t>
                      </a:r>
                      <a:endParaRPr lang="en-ID" sz="14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63818395"/>
                  </a:ext>
                </a:extLst>
              </a:tr>
              <a:tr h="239337">
                <a:tc>
                  <a:txBody>
                    <a:bodyPr/>
                    <a:lstStyle/>
                    <a:p>
                      <a:pPr algn="l" fontAlgn="b"/>
                      <a:r>
                        <a:rPr lang="en-ID" sz="1400" u="none" strike="noStrike">
                          <a:effectLst/>
                        </a:rPr>
                        <a:t>FOOD PROCESSING PRODUCTS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666,5</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731,9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900,9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824,7</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818,7</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5,45</a:t>
                      </a:r>
                      <a:endParaRPr lang="en-ID" sz="14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499439451"/>
                  </a:ext>
                </a:extLst>
              </a:tr>
              <a:tr h="239337">
                <a:tc>
                  <a:txBody>
                    <a:bodyPr/>
                    <a:lstStyle/>
                    <a:p>
                      <a:pPr algn="l" fontAlgn="b"/>
                      <a:r>
                        <a:rPr lang="en-ID" sz="1400" u="none" strike="noStrike">
                          <a:effectLst/>
                        </a:rPr>
                        <a:t>TOBACCO</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541,2</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704,5</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793,6</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689,7</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664,3</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3,96</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2542943866"/>
                  </a:ext>
                </a:extLst>
              </a:tr>
              <a:tr h="239337">
                <a:tc>
                  <a:txBody>
                    <a:bodyPr/>
                    <a:lstStyle/>
                    <a:p>
                      <a:pPr algn="l" fontAlgn="b"/>
                      <a:r>
                        <a:rPr lang="en-ID" sz="1400" u="none" strike="noStrike">
                          <a:effectLst/>
                        </a:rPr>
                        <a:t>COCOA</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350,4</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646,3</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706,8</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776</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650,7</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15,27</a:t>
                      </a:r>
                      <a:endParaRPr lang="en-ID" sz="14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214671924"/>
                  </a:ext>
                </a:extLst>
              </a:tr>
              <a:tr h="239337">
                <a:tc>
                  <a:txBody>
                    <a:bodyPr/>
                    <a:lstStyle/>
                    <a:p>
                      <a:pPr algn="l" fontAlgn="b"/>
                      <a:r>
                        <a:rPr lang="en-ID" sz="1400" u="none" strike="noStrike">
                          <a:effectLst/>
                        </a:rPr>
                        <a:t>FLOUR PRODUCTS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314,9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353,3</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404,3</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487,5</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477,8</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12,25</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3639625449"/>
                  </a:ext>
                </a:extLst>
              </a:tr>
              <a:tr h="239337">
                <a:tc>
                  <a:txBody>
                    <a:bodyPr/>
                    <a:lstStyle/>
                    <a:p>
                      <a:pPr algn="l" fontAlgn="b"/>
                      <a:r>
                        <a:rPr lang="en-ID" sz="1400" u="none" strike="noStrike">
                          <a:effectLst/>
                        </a:rPr>
                        <a:t>LIVE ANIMALS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616,1</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548,4</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608,9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631,1</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471</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-3,89</a:t>
                      </a:r>
                      <a:endParaRPr lang="en-ID" sz="14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675290557"/>
                  </a:ext>
                </a:extLst>
              </a:tr>
              <a:tr h="239337">
                <a:tc>
                  <a:txBody>
                    <a:bodyPr/>
                    <a:lstStyle/>
                    <a:p>
                      <a:pPr algn="l" fontAlgn="b"/>
                      <a:r>
                        <a:rPr lang="en-ID" sz="1400" u="none" strike="noStrike">
                          <a:effectLst/>
                        </a:rPr>
                        <a:t>COFFEE, TEA AND SPICES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228,4</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254</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392,5</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262,2</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233,2</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0,74</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2794357337"/>
                  </a:ext>
                </a:extLst>
              </a:tr>
              <a:tr h="239337">
                <a:tc>
                  <a:txBody>
                    <a:bodyPr/>
                    <a:lstStyle/>
                    <a:p>
                      <a:pPr algn="l" fontAlgn="b"/>
                      <a:r>
                        <a:rPr lang="en-ID" sz="1400" u="none" strike="noStrike">
                          <a:effectLst/>
                        </a:rPr>
                        <a:t>VEGETABLE OILS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179,4</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198,8</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207,9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250,9</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220,7</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6,68</a:t>
                      </a:r>
                      <a:endParaRPr lang="en-ID" sz="14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781985146"/>
                  </a:ext>
                </a:extLst>
              </a:tr>
              <a:tr h="239337">
                <a:tc>
                  <a:txBody>
                    <a:bodyPr/>
                    <a:lstStyle/>
                    <a:p>
                      <a:pPr algn="l" fontAlgn="b"/>
                      <a:r>
                        <a:rPr lang="en-ID" sz="1400" u="none" strike="noStrike">
                          <a:effectLst/>
                        </a:rPr>
                        <a:t>FRUITT AND VEGETABLE PRODUCTS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172,9</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198</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208,2</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224,8</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197,8</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4,04</a:t>
                      </a:r>
                      <a:endParaRPr lang="en-ID" sz="14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181554979"/>
                  </a:ext>
                </a:extLst>
              </a:tr>
              <a:tr h="239337">
                <a:tc>
                  <a:txBody>
                    <a:bodyPr/>
                    <a:lstStyle/>
                    <a:p>
                      <a:pPr algn="l" fontAlgn="b"/>
                      <a:r>
                        <a:rPr lang="en-ID" sz="1400" u="none" strike="noStrike">
                          <a:effectLst/>
                        </a:rPr>
                        <a:t>PRODUCTS FROM ANIMALS</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91,1</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118,2</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162,4</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171,9</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149,1</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a:effectLst/>
                        </a:rPr>
                        <a:t>14,58</a:t>
                      </a:r>
                      <a:endParaRPr lang="en-ID" sz="1400" b="1"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1815399083"/>
                  </a:ext>
                </a:extLst>
              </a:tr>
              <a:tr h="239337">
                <a:tc>
                  <a:txBody>
                    <a:bodyPr/>
                    <a:lstStyle/>
                    <a:p>
                      <a:pPr algn="l" fontAlgn="b"/>
                      <a:r>
                        <a:rPr lang="en-ID" sz="1400" u="none" strike="noStrike" dirty="0">
                          <a:effectLst/>
                        </a:rPr>
                        <a:t>WOLL</a:t>
                      </a:r>
                      <a:endParaRPr lang="en-ID" sz="1400" b="1" i="0" u="none" strike="noStrike" dirty="0">
                        <a:effectLst/>
                        <a:latin typeface="Calibri" panose="020F0502020204030204" pitchFamily="34" charset="0"/>
                      </a:endParaRPr>
                    </a:p>
                  </a:txBody>
                  <a:tcPr marL="6350" marR="6350" marT="6350" marB="0" anchor="b"/>
                </a:tc>
                <a:tc>
                  <a:txBody>
                    <a:bodyPr/>
                    <a:lstStyle/>
                    <a:p>
                      <a:pPr algn="ctr" fontAlgn="b"/>
                      <a:r>
                        <a:rPr lang="en-ID" sz="1400" u="none" strike="noStrike">
                          <a:effectLst/>
                        </a:rPr>
                        <a:t>147,3</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111,3</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u="none" strike="noStrike">
                          <a:effectLst/>
                        </a:rPr>
                        <a:t>124,3</a:t>
                      </a:r>
                      <a:endParaRPr lang="en-ID" sz="1400" b="1" i="0" u="none" strike="noStrike">
                        <a:effectLst/>
                        <a:latin typeface="Calibri" panose="020F0502020204030204" pitchFamily="34" charset="0"/>
                      </a:endParaRPr>
                    </a:p>
                  </a:txBody>
                  <a:tcPr marL="6350" marR="6350" marT="6350" marB="0" anchor="b"/>
                </a:tc>
                <a:tc>
                  <a:txBody>
                    <a:bodyPr/>
                    <a:lstStyle/>
                    <a:p>
                      <a:pPr algn="ctr" fontAlgn="b"/>
                      <a:r>
                        <a:rPr lang="en-ID" sz="1400" b="1" u="none" strike="noStrike">
                          <a:solidFill>
                            <a:srgbClr val="0000CC"/>
                          </a:solidFill>
                          <a:effectLst/>
                        </a:rPr>
                        <a:t>114,6</a:t>
                      </a:r>
                      <a:endParaRPr lang="en-ID" sz="1400" b="1" i="0" u="none" strike="noStrike">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0000CC"/>
                          </a:solidFill>
                          <a:effectLst/>
                        </a:rPr>
                        <a:t>44,9</a:t>
                      </a:r>
                      <a:endParaRPr lang="en-ID" sz="1400" b="1" i="0" u="none" strike="noStrike" dirty="0">
                        <a:solidFill>
                          <a:srgbClr val="0000CC"/>
                        </a:solidFill>
                        <a:effectLst/>
                        <a:latin typeface="Calibri" panose="020F0502020204030204" pitchFamily="34" charset="0"/>
                      </a:endParaRPr>
                    </a:p>
                  </a:txBody>
                  <a:tcPr marL="6350" marR="6350" marT="6350" marB="0" anchor="b"/>
                </a:tc>
                <a:tc>
                  <a:txBody>
                    <a:bodyPr/>
                    <a:lstStyle/>
                    <a:p>
                      <a:pPr algn="ctr" fontAlgn="b"/>
                      <a:r>
                        <a:rPr lang="en-ID" sz="1400" u="none" strike="noStrike" dirty="0">
                          <a:effectLst/>
                        </a:rPr>
                        <a:t>-20,93</a:t>
                      </a:r>
                      <a:endParaRPr lang="en-ID" sz="1400" b="1"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497123083"/>
                  </a:ext>
                </a:extLst>
              </a:tr>
              <a:tr h="239337">
                <a:tc>
                  <a:txBody>
                    <a:bodyPr/>
                    <a:lstStyle/>
                    <a:p>
                      <a:pPr algn="l" fontAlgn="b"/>
                      <a:r>
                        <a:rPr lang="en-ID" sz="1400" b="1" u="none" strike="noStrike" dirty="0">
                          <a:solidFill>
                            <a:srgbClr val="FF0000"/>
                          </a:solidFill>
                          <a:effectLst/>
                        </a:rPr>
                        <a:t>LIVE PLANTS</a:t>
                      </a:r>
                      <a:endParaRPr lang="en-ID"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FF0000"/>
                          </a:solidFill>
                          <a:effectLst/>
                        </a:rPr>
                        <a:t>4,5</a:t>
                      </a:r>
                      <a:endParaRPr lang="en-ID"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FF0000"/>
                          </a:solidFill>
                          <a:effectLst/>
                        </a:rPr>
                        <a:t>5,9</a:t>
                      </a:r>
                      <a:endParaRPr lang="en-ID"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FF0000"/>
                          </a:solidFill>
                          <a:effectLst/>
                        </a:rPr>
                        <a:t>7,2</a:t>
                      </a:r>
                      <a:endParaRPr lang="en-ID"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FF0000"/>
                          </a:solidFill>
                          <a:effectLst/>
                        </a:rPr>
                        <a:t>9,3</a:t>
                      </a:r>
                      <a:endParaRPr lang="en-ID"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FF0000"/>
                          </a:solidFill>
                          <a:effectLst/>
                        </a:rPr>
                        <a:t>8</a:t>
                      </a:r>
                      <a:endParaRPr lang="en-ID"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ID" sz="1400" b="1" u="none" strike="noStrike" dirty="0">
                          <a:solidFill>
                            <a:srgbClr val="FF0000"/>
                          </a:solidFill>
                          <a:effectLst/>
                        </a:rPr>
                        <a:t>17,59</a:t>
                      </a:r>
                      <a:endParaRPr lang="en-ID" sz="1400" b="1"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95807764"/>
                  </a:ext>
                </a:extLst>
              </a:tr>
            </a:tbl>
          </a:graphicData>
        </a:graphic>
      </p:graphicFrame>
    </p:spTree>
    <p:extLst>
      <p:ext uri="{BB962C8B-B14F-4D97-AF65-F5344CB8AC3E}">
        <p14:creationId xmlns:p14="http://schemas.microsoft.com/office/powerpoint/2010/main" val="133467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4760"/>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204486" y="773677"/>
            <a:ext cx="11783028" cy="646331"/>
          </a:xfrm>
          <a:prstGeom prst="rect">
            <a:avLst/>
          </a:prstGeom>
        </p:spPr>
        <p:txBody>
          <a:bodyPr wrap="square">
            <a:spAutoFit/>
          </a:bodyPr>
          <a:lstStyle/>
          <a:p>
            <a:pPr>
              <a:spcBef>
                <a:spcPts val="1200"/>
              </a:spcBef>
              <a:spcAft>
                <a:spcPts val="1200"/>
              </a:spcAft>
            </a:pPr>
            <a:r>
              <a:rPr lang="en-US" sz="3600" b="1" dirty="0" err="1">
                <a:solidFill>
                  <a:srgbClr val="FFFF00"/>
                </a:solidFill>
              </a:rPr>
              <a:t>Keunggulan</a:t>
            </a:r>
            <a:r>
              <a:rPr lang="en-US" sz="3600" b="1" dirty="0">
                <a:solidFill>
                  <a:srgbClr val="FFFF00"/>
                </a:solidFill>
              </a:rPr>
              <a:t> </a:t>
            </a:r>
            <a:r>
              <a:rPr lang="en-US" sz="3600" b="1" dirty="0" err="1">
                <a:solidFill>
                  <a:srgbClr val="FFFF00"/>
                </a:solidFill>
              </a:rPr>
              <a:t>Florikultura</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Oval 5"/>
          <p:cNvSpPr/>
          <p:nvPr/>
        </p:nvSpPr>
        <p:spPr>
          <a:xfrm>
            <a:off x="741133" y="1676466"/>
            <a:ext cx="458297" cy="439889"/>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p:nvPr/>
        </p:nvSpPr>
        <p:spPr>
          <a:xfrm>
            <a:off x="750128" y="3103604"/>
            <a:ext cx="458297" cy="439889"/>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p:cNvSpPr/>
          <p:nvPr/>
        </p:nvSpPr>
        <p:spPr>
          <a:xfrm>
            <a:off x="750128" y="2358057"/>
            <a:ext cx="458297" cy="439889"/>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p:cNvSpPr/>
          <p:nvPr/>
        </p:nvSpPr>
        <p:spPr>
          <a:xfrm>
            <a:off x="772163" y="3783790"/>
            <a:ext cx="458297" cy="439889"/>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750128" y="978366"/>
            <a:ext cx="11201400" cy="5055999"/>
          </a:xfrm>
          <a:prstGeom prst="rect">
            <a:avLst/>
          </a:prstGeom>
        </p:spPr>
        <p:txBody>
          <a:bodyPr wrap="square">
            <a:spAutoFit/>
          </a:bodyPr>
          <a:lstStyle/>
          <a:p>
            <a:pPr>
              <a:spcBef>
                <a:spcPts val="1200"/>
              </a:spcBef>
              <a:defRPr/>
            </a:pPr>
            <a:r>
              <a:rPr lang="en-US" sz="2400" dirty="0">
                <a:solidFill>
                  <a:schemeClr val="bg1"/>
                </a:solidFill>
                <a:latin typeface="Arial" panose="020B0604020202020204" pitchFamily="34" charset="0"/>
                <a:cs typeface="Arial" panose="020B0604020202020204" pitchFamily="34" charset="0"/>
              </a:rPr>
              <a:t>:</a:t>
            </a:r>
          </a:p>
          <a:p>
            <a:pPr>
              <a:lnSpc>
                <a:spcPct val="150000"/>
              </a:lnSpc>
              <a:spcBef>
                <a:spcPts val="1200"/>
              </a:spcBef>
              <a:defRPr/>
            </a:pPr>
            <a:r>
              <a:rPr lang="en-US" sz="2400"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Nilai </a:t>
            </a:r>
            <a:r>
              <a:rPr lang="en-US" sz="2400" b="1" dirty="0" err="1">
                <a:solidFill>
                  <a:schemeClr val="bg1"/>
                </a:solidFill>
                <a:latin typeface="Arial" panose="020B0604020202020204" pitchFamily="34" charset="0"/>
                <a:cs typeface="Arial" panose="020B0604020202020204" pitchFamily="34" charset="0"/>
              </a:rPr>
              <a:t>ekonomi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tinggi</a:t>
            </a:r>
            <a:r>
              <a:rPr lang="en-US" sz="2400" b="1" dirty="0">
                <a:solidFill>
                  <a:schemeClr val="bg1"/>
                </a:solidFill>
                <a:latin typeface="Arial" panose="020B0604020202020204" pitchFamily="34" charset="0"/>
                <a:cs typeface="Arial" panose="020B0604020202020204" pitchFamily="34" charset="0"/>
              </a:rPr>
              <a:t> (</a:t>
            </a:r>
            <a:r>
              <a:rPr lang="en-US" sz="2400" b="1" i="1" dirty="0">
                <a:solidFill>
                  <a:schemeClr val="bg1"/>
                </a:solidFill>
                <a:latin typeface="Arial" panose="020B0604020202020204" pitchFamily="34" charset="0"/>
                <a:cs typeface="Arial" panose="020B0604020202020204" pitchFamily="34" charset="0"/>
              </a:rPr>
              <a:t>benefit-cost ratio </a:t>
            </a:r>
            <a:r>
              <a:rPr lang="en-US" sz="2400" b="1" dirty="0" err="1">
                <a:solidFill>
                  <a:schemeClr val="bg1"/>
                </a:solidFill>
                <a:latin typeface="Arial" panose="020B0604020202020204" pitchFamily="34" charset="0"/>
                <a:cs typeface="Arial" panose="020B0604020202020204" pitchFamily="34" charset="0"/>
              </a:rPr>
              <a:t>jauh</a:t>
            </a:r>
            <a:r>
              <a:rPr lang="en-US" sz="2400" b="1" dirty="0">
                <a:solidFill>
                  <a:schemeClr val="bg1"/>
                </a:solidFill>
                <a:latin typeface="Arial" panose="020B0604020202020204" pitchFamily="34" charset="0"/>
                <a:cs typeface="Arial" panose="020B0604020202020204" pitchFamily="34" charset="0"/>
              </a:rPr>
              <a:t> di </a:t>
            </a:r>
            <a:r>
              <a:rPr lang="en-US" sz="2400" b="1" dirty="0" err="1">
                <a:solidFill>
                  <a:schemeClr val="bg1"/>
                </a:solidFill>
                <a:latin typeface="Arial" panose="020B0604020202020204" pitchFamily="34" charset="0"/>
                <a:cs typeface="Arial" panose="020B0604020202020204" pitchFamily="34" charset="0"/>
              </a:rPr>
              <a:t>atas</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komoditas</a:t>
            </a:r>
            <a:r>
              <a:rPr lang="en-US" sz="2400" b="1" dirty="0">
                <a:solidFill>
                  <a:schemeClr val="bg1"/>
                </a:solidFill>
                <a:latin typeface="Arial" panose="020B0604020202020204" pitchFamily="34" charset="0"/>
                <a:cs typeface="Arial" panose="020B0604020202020204" pitchFamily="34" charset="0"/>
              </a:rPr>
              <a:t> lain)</a:t>
            </a:r>
          </a:p>
          <a:p>
            <a:pPr>
              <a:lnSpc>
                <a:spcPct val="150000"/>
              </a:lnSpc>
              <a:spcBef>
                <a:spcPts val="1200"/>
              </a:spcBef>
              <a:defRPr/>
            </a:pP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Menyerap</a:t>
            </a:r>
            <a:r>
              <a:rPr lang="en-US" sz="2400" b="1" dirty="0">
                <a:solidFill>
                  <a:schemeClr val="bg1"/>
                </a:solidFill>
                <a:latin typeface="Arial" panose="020B0604020202020204" pitchFamily="34" charset="0"/>
                <a:cs typeface="Arial" panose="020B0604020202020204" pitchFamily="34" charset="0"/>
              </a:rPr>
              <a:t> TK </a:t>
            </a:r>
            <a:r>
              <a:rPr lang="en-US" sz="2400" b="1" dirty="0" err="1">
                <a:solidFill>
                  <a:schemeClr val="bg1"/>
                </a:solidFill>
                <a:latin typeface="Arial" panose="020B0604020202020204" pitchFamily="34" charset="0"/>
                <a:cs typeface="Arial" panose="020B0604020202020204" pitchFamily="34" charset="0"/>
              </a:rPr>
              <a:t>secara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intensif</a:t>
            </a:r>
            <a:r>
              <a:rPr lang="en-US" sz="2400" b="1" dirty="0">
                <a:solidFill>
                  <a:schemeClr val="bg1"/>
                </a:solidFill>
                <a:latin typeface="Arial" panose="020B0604020202020204" pitchFamily="34" charset="0"/>
                <a:cs typeface="Arial" panose="020B0604020202020204" pitchFamily="34" charset="0"/>
              </a:rPr>
              <a:t> (SOP dan </a:t>
            </a:r>
            <a:r>
              <a:rPr lang="en-US" sz="2400" b="1" dirty="0" err="1">
                <a:solidFill>
                  <a:schemeClr val="bg1"/>
                </a:solidFill>
                <a:latin typeface="Arial" panose="020B0604020202020204" pitchFamily="34" charset="0"/>
                <a:cs typeface="Arial" panose="020B0604020202020204" pitchFamily="34" charset="0"/>
              </a:rPr>
              <a:t>bisa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panen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setiap</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bulan</a:t>
            </a:r>
            <a:r>
              <a:rPr lang="en-US" sz="2400" b="1" dirty="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a:p>
            <a:pPr>
              <a:lnSpc>
                <a:spcPct val="150000"/>
              </a:lnSpc>
              <a:spcBef>
                <a:spcPts val="1200"/>
              </a:spcBef>
              <a:defRPr/>
            </a:pPr>
            <a:r>
              <a:rPr lang="en-US" sz="2400"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Konsumsi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terus</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meningkat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ke</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depan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karena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kenaikan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pendapatan</a:t>
            </a:r>
            <a:r>
              <a:rPr lang="en-US" sz="2400" b="1" dirty="0">
                <a:solidFill>
                  <a:schemeClr val="bg1"/>
                </a:solidFill>
                <a:latin typeface="Arial" panose="020B0604020202020204" pitchFamily="34" charset="0"/>
                <a:cs typeface="Arial" panose="020B0604020202020204" pitchFamily="34" charset="0"/>
              </a:rPr>
              <a:t> </a:t>
            </a:r>
            <a:endParaRPr lang="en-US" sz="2400" i="1" dirty="0">
              <a:solidFill>
                <a:schemeClr val="bg1"/>
              </a:solidFill>
              <a:latin typeface="Arial" panose="020B0604020202020204" pitchFamily="34" charset="0"/>
              <a:cs typeface="Arial" panose="020B0604020202020204" pitchFamily="34" charset="0"/>
            </a:endParaRPr>
          </a:p>
          <a:p>
            <a:pPr>
              <a:lnSpc>
                <a:spcPct val="150000"/>
              </a:lnSpc>
              <a:spcBef>
                <a:spcPts val="1200"/>
              </a:spcBef>
              <a:defRPr/>
            </a:pP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Permintaan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terus</a:t>
            </a:r>
            <a:r>
              <a:rPr lang="en-US" sz="2400" b="1" dirty="0">
                <a:solidFill>
                  <a:schemeClr val="bg1"/>
                </a:solidFill>
                <a:latin typeface="Arial" panose="020B0604020202020204" pitchFamily="34" charset="0"/>
                <a:cs typeface="Arial" panose="020B0604020202020204" pitchFamily="34" charset="0"/>
              </a:rPr>
              <a:t> naik </a:t>
            </a:r>
            <a:r>
              <a:rPr lang="en-US" sz="2400" b="1" dirty="0" err="1">
                <a:solidFill>
                  <a:schemeClr val="bg1"/>
                </a:solidFill>
                <a:latin typeface="Arial" panose="020B0604020202020204" pitchFamily="34" charset="0"/>
                <a:cs typeface="Arial" panose="020B0604020202020204" pitchFamily="34" charset="0"/>
              </a:rPr>
              <a:t>karena</a:t>
            </a:r>
            <a:r>
              <a:rPr lang="en-US" sz="2400" b="1" dirty="0">
                <a:solidFill>
                  <a:schemeClr val="bg1"/>
                </a:solidFill>
                <a:latin typeface="Arial" panose="020B0604020202020204" pitchFamily="34" charset="0"/>
                <a:cs typeface="Arial" panose="020B0604020202020204" pitchFamily="34" charset="0"/>
              </a:rPr>
              <a:t> </a:t>
            </a:r>
            <a:r>
              <a:rPr lang="en-US" sz="2400" b="1" i="1" dirty="0">
                <a:solidFill>
                  <a:schemeClr val="bg1"/>
                </a:solidFill>
                <a:latin typeface="Arial" panose="020B0604020202020204" pitchFamily="34" charset="0"/>
                <a:cs typeface="Arial" panose="020B0604020202020204" pitchFamily="34" charset="0"/>
              </a:rPr>
              <a:t>healthy soul</a:t>
            </a:r>
            <a:r>
              <a:rPr lang="en-US" sz="2400" b="1" dirty="0">
                <a:solidFill>
                  <a:schemeClr val="bg1"/>
                </a:solidFill>
                <a:latin typeface="Arial" panose="020B0604020202020204" pitchFamily="34" charset="0"/>
                <a:cs typeface="Arial" panose="020B0604020202020204" pitchFamily="34" charset="0"/>
              </a:rPr>
              <a:t> an WFH</a:t>
            </a:r>
            <a:endParaRPr lang="en-US" sz="2400" dirty="0">
              <a:solidFill>
                <a:schemeClr val="accent4"/>
              </a:solidFill>
              <a:latin typeface="Arial" panose="020B0604020202020204" pitchFamily="34" charset="0"/>
              <a:cs typeface="Arial" panose="020B0604020202020204" pitchFamily="34" charset="0"/>
            </a:endParaRPr>
          </a:p>
          <a:p>
            <a:pPr>
              <a:spcBef>
                <a:spcPts val="1800"/>
              </a:spcBef>
              <a:defRPr/>
            </a:pPr>
            <a:r>
              <a:rPr lang="en-US" sz="2400" b="1" dirty="0">
                <a:solidFill>
                  <a:schemeClr val="bg1"/>
                </a:solidFill>
                <a:latin typeface="Arial" panose="020B0604020202020204" pitchFamily="34" charset="0"/>
                <a:cs typeface="Arial" panose="020B0604020202020204" pitchFamily="34" charset="0"/>
              </a:rPr>
              <a:t>        </a:t>
            </a:r>
            <a:r>
              <a:rPr lang="en-US" sz="2400" b="1" dirty="0">
                <a:solidFill>
                  <a:srgbClr val="FFFF00"/>
                </a:solidFill>
                <a:latin typeface="Arial" panose="020B0604020202020204" pitchFamily="34" charset="0"/>
                <a:cs typeface="Arial" panose="020B0604020202020204" pitchFamily="34" charset="0"/>
              </a:rPr>
              <a:t>NAMUN </a:t>
            </a:r>
            <a:r>
              <a:rPr lang="en-US" sz="2400" b="1" dirty="0" err="1">
                <a:solidFill>
                  <a:schemeClr val="bg1"/>
                </a:solidFill>
                <a:latin typeface="Arial" panose="020B0604020202020204" pitchFamily="34" charset="0"/>
                <a:cs typeface="Arial" panose="020B0604020202020204" pitchFamily="34" charset="0"/>
              </a:rPr>
              <a:t>masih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kurang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diperhatikan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selain</a:t>
            </a:r>
            <a:r>
              <a:rPr lang="en-US" sz="2400" b="1" dirty="0">
                <a:solidFill>
                  <a:schemeClr val="bg1"/>
                </a:solidFill>
                <a:latin typeface="Arial" panose="020B0604020202020204" pitchFamily="34" charset="0"/>
                <a:cs typeface="Arial" panose="020B0604020202020204" pitchFamily="34" charset="0"/>
              </a:rPr>
              <a:t> BABE), </a:t>
            </a:r>
            <a:r>
              <a:rPr lang="en-US" sz="2400" b="1" dirty="0" err="1">
                <a:solidFill>
                  <a:schemeClr val="bg1"/>
                </a:solidFill>
                <a:latin typeface="Arial" panose="020B0604020202020204" pitchFamily="34" charset="0"/>
                <a:cs typeface="Arial" panose="020B0604020202020204" pitchFamily="34" charset="0"/>
              </a:rPr>
              <a:t>karena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tidak</a:t>
            </a:r>
            <a:r>
              <a:rPr lang="en-US" sz="2400" b="1" dirty="0">
                <a:solidFill>
                  <a:schemeClr val="bg1"/>
                </a:solidFill>
                <a:latin typeface="Arial" panose="020B0604020202020204" pitchFamily="34" charset="0"/>
                <a:cs typeface="Arial" panose="020B0604020202020204" pitchFamily="34" charset="0"/>
              </a:rPr>
              <a:t> </a:t>
            </a:r>
          </a:p>
          <a:p>
            <a:pPr>
              <a:spcBef>
                <a:spcPts val="1200"/>
              </a:spcBef>
              <a:defRPr/>
            </a:pP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se”politik</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beras</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atau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belum</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se”ekonomi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sawit</a:t>
            </a:r>
            <a:endParaRPr lang="en-US" sz="2400" b="1" dirty="0">
              <a:solidFill>
                <a:schemeClr val="bg1"/>
              </a:solidFill>
              <a:latin typeface="Arial" panose="020B0604020202020204" pitchFamily="34" charset="0"/>
              <a:cs typeface="Arial" panose="020B0604020202020204" pitchFamily="34" charset="0"/>
            </a:endParaRPr>
          </a:p>
          <a:p>
            <a:pPr>
              <a:lnSpc>
                <a:spcPct val="150000"/>
              </a:lnSpc>
              <a:spcBef>
                <a:spcPts val="1200"/>
              </a:spcBef>
              <a:defRPr/>
            </a:pPr>
            <a:r>
              <a:rPr lang="en-US" sz="2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98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39" y="694272"/>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204486" y="704104"/>
            <a:ext cx="11783028" cy="646331"/>
          </a:xfrm>
          <a:prstGeom prst="rect">
            <a:avLst/>
          </a:prstGeom>
        </p:spPr>
        <p:txBody>
          <a:bodyPr wrap="square">
            <a:spAutoFit/>
          </a:bodyPr>
          <a:lstStyle/>
          <a:p>
            <a:pPr>
              <a:spcBef>
                <a:spcPts val="1200"/>
              </a:spcBef>
              <a:spcAft>
                <a:spcPts val="1200"/>
              </a:spcAft>
            </a:pPr>
            <a:r>
              <a:rPr lang="en-US" sz="3600" b="1" dirty="0" err="1">
                <a:solidFill>
                  <a:srgbClr val="FFFF00"/>
                </a:solidFill>
              </a:rPr>
              <a:t>Pasar</a:t>
            </a:r>
            <a:r>
              <a:rPr lang="en-US" sz="3600" b="1" dirty="0">
                <a:solidFill>
                  <a:srgbClr val="FFFF00"/>
                </a:solidFill>
              </a:rPr>
              <a:t> </a:t>
            </a:r>
            <a:r>
              <a:rPr lang="en-US" sz="3600" b="1" dirty="0" err="1">
                <a:solidFill>
                  <a:srgbClr val="FFFF00"/>
                </a:solidFill>
              </a:rPr>
              <a:t>Bunga</a:t>
            </a:r>
            <a:r>
              <a:rPr lang="en-US" sz="3600" b="1" dirty="0">
                <a:solidFill>
                  <a:srgbClr val="FFFF00"/>
                </a:solidFill>
              </a:rPr>
              <a:t> </a:t>
            </a:r>
            <a:r>
              <a:rPr lang="en-US" sz="3600" b="1" dirty="0" err="1">
                <a:solidFill>
                  <a:srgbClr val="FFFF00"/>
                </a:solidFill>
              </a:rPr>
              <a:t>Potong</a:t>
            </a:r>
            <a:r>
              <a:rPr lang="en-US" sz="3600" b="1" dirty="0">
                <a:solidFill>
                  <a:srgbClr val="FFFF00"/>
                </a:solidFill>
              </a:rPr>
              <a:t> Global</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13"/>
          <p:cNvPicPr>
            <a:picLocks noChangeAspect="1"/>
          </p:cNvPicPr>
          <p:nvPr/>
        </p:nvPicPr>
        <p:blipFill rotWithShape="1">
          <a:blip r:embed="rId3"/>
          <a:srcRect l="28858" t="26127" r="3109" b="1962"/>
          <a:stretch/>
        </p:blipFill>
        <p:spPr>
          <a:xfrm>
            <a:off x="288235" y="1525290"/>
            <a:ext cx="8076277" cy="4534986"/>
          </a:xfrm>
          <a:prstGeom prst="rect">
            <a:avLst/>
          </a:prstGeom>
        </p:spPr>
      </p:pic>
      <p:sp>
        <p:nvSpPr>
          <p:cNvPr id="2" name="Rectangle 1"/>
          <p:cNvSpPr/>
          <p:nvPr/>
        </p:nvSpPr>
        <p:spPr>
          <a:xfrm>
            <a:off x="8708146" y="1735178"/>
            <a:ext cx="3397715" cy="4154984"/>
          </a:xfrm>
          <a:prstGeom prst="rect">
            <a:avLst/>
          </a:prstGeom>
        </p:spPr>
        <p:txBody>
          <a:bodyPr wrap="square">
            <a:spAutoFit/>
          </a:bodyPr>
          <a:lstStyle/>
          <a:p>
            <a:r>
              <a:rPr lang="en-US" sz="2200" dirty="0">
                <a:solidFill>
                  <a:schemeClr val="bg1"/>
                </a:solidFill>
                <a:latin typeface="Source Sans Pro"/>
              </a:rPr>
              <a:t>In 2018, </a:t>
            </a:r>
            <a:r>
              <a:rPr lang="en-US" sz="2200" i="1" dirty="0">
                <a:solidFill>
                  <a:schemeClr val="bg1"/>
                </a:solidFill>
                <a:latin typeface="Source Sans Pro"/>
              </a:rPr>
              <a:t>Cut Flowers</a:t>
            </a:r>
            <a:r>
              <a:rPr lang="en-US" sz="2200" dirty="0">
                <a:solidFill>
                  <a:schemeClr val="bg1"/>
                </a:solidFill>
                <a:latin typeface="Source Sans Pro"/>
              </a:rPr>
              <a:t> were the world's 350th most traded product, with a total trade of $9.02B. Between 2017 and 2018 the exports of </a:t>
            </a:r>
            <a:r>
              <a:rPr lang="en-US" sz="2200" i="1" dirty="0">
                <a:solidFill>
                  <a:schemeClr val="bg1"/>
                </a:solidFill>
                <a:latin typeface="Source Sans Pro"/>
              </a:rPr>
              <a:t>Cut Flowers</a:t>
            </a:r>
            <a:r>
              <a:rPr lang="en-US" sz="2200" dirty="0">
                <a:solidFill>
                  <a:schemeClr val="bg1"/>
                </a:solidFill>
                <a:latin typeface="Source Sans Pro"/>
              </a:rPr>
              <a:t> grew by 6.31%, from  $8.48B to $9.02B. Trade in </a:t>
            </a:r>
            <a:r>
              <a:rPr lang="en-US" sz="2200" i="1" dirty="0">
                <a:solidFill>
                  <a:schemeClr val="bg1"/>
                </a:solidFill>
                <a:latin typeface="Source Sans Pro"/>
              </a:rPr>
              <a:t>Cut Flowers</a:t>
            </a:r>
            <a:r>
              <a:rPr lang="en-US" sz="2200" dirty="0">
                <a:solidFill>
                  <a:schemeClr val="bg1"/>
                </a:solidFill>
                <a:latin typeface="Source Sans Pro"/>
              </a:rPr>
              <a:t> represent 0.049% of total world trade.</a:t>
            </a:r>
          </a:p>
        </p:txBody>
      </p:sp>
    </p:spTree>
    <p:extLst>
      <p:ext uri="{BB962C8B-B14F-4D97-AF65-F5344CB8AC3E}">
        <p14:creationId xmlns:p14="http://schemas.microsoft.com/office/powerpoint/2010/main" val="61765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4760"/>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204486" y="773677"/>
            <a:ext cx="11783028" cy="646331"/>
          </a:xfrm>
          <a:prstGeom prst="rect">
            <a:avLst/>
          </a:prstGeom>
        </p:spPr>
        <p:txBody>
          <a:bodyPr wrap="square">
            <a:spAutoFit/>
          </a:bodyPr>
          <a:lstStyle/>
          <a:p>
            <a:pPr>
              <a:spcBef>
                <a:spcPts val="1200"/>
              </a:spcBef>
              <a:spcAft>
                <a:spcPts val="1200"/>
              </a:spcAft>
            </a:pPr>
            <a:r>
              <a:rPr lang="en-US" sz="3600" b="1" dirty="0" err="1">
                <a:solidFill>
                  <a:srgbClr val="FFFF00"/>
                </a:solidFill>
              </a:rPr>
              <a:t>Pasar</a:t>
            </a:r>
            <a:r>
              <a:rPr lang="en-US" sz="3600" b="1" dirty="0">
                <a:solidFill>
                  <a:srgbClr val="FFFF00"/>
                </a:solidFill>
              </a:rPr>
              <a:t> </a:t>
            </a:r>
            <a:r>
              <a:rPr lang="en-US" sz="3600" b="1" dirty="0" err="1">
                <a:solidFill>
                  <a:srgbClr val="FFFF00"/>
                </a:solidFill>
              </a:rPr>
              <a:t>Bunga</a:t>
            </a:r>
            <a:r>
              <a:rPr lang="en-US" sz="3600" b="1" dirty="0">
                <a:solidFill>
                  <a:srgbClr val="FFFF00"/>
                </a:solidFill>
              </a:rPr>
              <a:t> </a:t>
            </a:r>
            <a:r>
              <a:rPr lang="en-US" sz="3600" b="1" dirty="0" err="1">
                <a:solidFill>
                  <a:srgbClr val="FFFF00"/>
                </a:solidFill>
              </a:rPr>
              <a:t>Potong</a:t>
            </a:r>
            <a:r>
              <a:rPr lang="en-US" sz="3600" b="1" dirty="0">
                <a:solidFill>
                  <a:srgbClr val="FFFF00"/>
                </a:solidFill>
              </a:rPr>
              <a:t> Global</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rotWithShape="1">
          <a:blip r:embed="rId3"/>
          <a:srcRect l="29027" t="28031"/>
          <a:stretch/>
        </p:blipFill>
        <p:spPr>
          <a:xfrm>
            <a:off x="204486" y="1578925"/>
            <a:ext cx="8208274" cy="4421829"/>
          </a:xfrm>
          <a:prstGeom prst="rect">
            <a:avLst/>
          </a:prstGeom>
        </p:spPr>
      </p:pic>
      <p:sp>
        <p:nvSpPr>
          <p:cNvPr id="6" name="Rectangle 5"/>
          <p:cNvSpPr/>
          <p:nvPr/>
        </p:nvSpPr>
        <p:spPr>
          <a:xfrm>
            <a:off x="8584096" y="2848064"/>
            <a:ext cx="3607904" cy="2462213"/>
          </a:xfrm>
          <a:prstGeom prst="rect">
            <a:avLst/>
          </a:prstGeom>
        </p:spPr>
        <p:txBody>
          <a:bodyPr wrap="square">
            <a:spAutoFit/>
          </a:bodyPr>
          <a:lstStyle/>
          <a:p>
            <a:r>
              <a:rPr lang="en-US" sz="2200" dirty="0">
                <a:solidFill>
                  <a:srgbClr val="FFFFFF"/>
                </a:solidFill>
                <a:latin typeface="Source Sans Pro"/>
              </a:rPr>
              <a:t>In 2018, market concentration measured using Shannon Entropy, was 3.05. This means that most of the exports of </a:t>
            </a:r>
            <a:r>
              <a:rPr lang="en-US" sz="2200" i="1" dirty="0">
                <a:solidFill>
                  <a:srgbClr val="FFFFFF"/>
                </a:solidFill>
                <a:latin typeface="Source Sans Pro"/>
              </a:rPr>
              <a:t>Cut Flowers </a:t>
            </a:r>
            <a:r>
              <a:rPr lang="en-US" sz="2200" dirty="0">
                <a:solidFill>
                  <a:srgbClr val="FFFFFF"/>
                </a:solidFill>
                <a:latin typeface="Source Sans Pro"/>
              </a:rPr>
              <a:t>are explained by 8 countries.</a:t>
            </a:r>
            <a:endParaRPr lang="en-US" sz="2200" dirty="0"/>
          </a:p>
        </p:txBody>
      </p:sp>
    </p:spTree>
    <p:extLst>
      <p:ext uri="{BB962C8B-B14F-4D97-AF65-F5344CB8AC3E}">
        <p14:creationId xmlns:p14="http://schemas.microsoft.com/office/powerpoint/2010/main" val="17216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39" y="694272"/>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204486" y="704104"/>
            <a:ext cx="11783028" cy="646331"/>
          </a:xfrm>
          <a:prstGeom prst="rect">
            <a:avLst/>
          </a:prstGeom>
        </p:spPr>
        <p:txBody>
          <a:bodyPr wrap="square">
            <a:spAutoFit/>
          </a:bodyPr>
          <a:lstStyle/>
          <a:p>
            <a:pPr>
              <a:spcBef>
                <a:spcPts val="1200"/>
              </a:spcBef>
              <a:spcAft>
                <a:spcPts val="1200"/>
              </a:spcAft>
            </a:pPr>
            <a:r>
              <a:rPr lang="en-US" sz="3600" b="1" dirty="0" err="1">
                <a:solidFill>
                  <a:srgbClr val="FFFF00"/>
                </a:solidFill>
              </a:rPr>
              <a:t>Pasar</a:t>
            </a:r>
            <a:r>
              <a:rPr lang="en-US" sz="3600" b="1" dirty="0">
                <a:solidFill>
                  <a:srgbClr val="FFFF00"/>
                </a:solidFill>
              </a:rPr>
              <a:t> </a:t>
            </a:r>
            <a:r>
              <a:rPr lang="en-US" sz="3600" b="1" dirty="0" err="1">
                <a:solidFill>
                  <a:srgbClr val="FFFF00"/>
                </a:solidFill>
              </a:rPr>
              <a:t>Tanaman</a:t>
            </a:r>
            <a:r>
              <a:rPr lang="en-US" sz="3600" b="1" dirty="0">
                <a:solidFill>
                  <a:srgbClr val="FFFF00"/>
                </a:solidFill>
              </a:rPr>
              <a:t> </a:t>
            </a:r>
            <a:r>
              <a:rPr lang="en-US" sz="3600" b="1" dirty="0" err="1">
                <a:solidFill>
                  <a:srgbClr val="FFFF00"/>
                </a:solidFill>
              </a:rPr>
              <a:t>Hias</a:t>
            </a:r>
            <a:r>
              <a:rPr lang="en-US" sz="3600" b="1" dirty="0">
                <a:solidFill>
                  <a:srgbClr val="FFFF00"/>
                </a:solidFill>
              </a:rPr>
              <a:t> </a:t>
            </a:r>
            <a:r>
              <a:rPr lang="en-US" sz="3600" b="1" dirty="0" err="1">
                <a:solidFill>
                  <a:srgbClr val="FFFF00"/>
                </a:solidFill>
              </a:rPr>
              <a:t>Daun</a:t>
            </a:r>
            <a:r>
              <a:rPr lang="en-US" sz="3600" b="1" dirty="0">
                <a:solidFill>
                  <a:srgbClr val="FFFF00"/>
                </a:solidFill>
              </a:rPr>
              <a:t> (</a:t>
            </a:r>
            <a:r>
              <a:rPr lang="en-US" sz="3600" b="1" i="1" dirty="0">
                <a:solidFill>
                  <a:srgbClr val="FFFF00"/>
                </a:solidFill>
              </a:rPr>
              <a:t>Foliage</a:t>
            </a:r>
            <a:r>
              <a:rPr lang="en-US" sz="3600" b="1" dirty="0">
                <a:solidFill>
                  <a:srgbClr val="FFFF00"/>
                </a:solidFill>
              </a:rPr>
              <a:t>) Global</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3"/>
          <a:srcRect l="28371" t="23355" r="2921" b="5263"/>
          <a:stretch/>
        </p:blipFill>
        <p:spPr>
          <a:xfrm>
            <a:off x="318052" y="1639956"/>
            <a:ext cx="8013662" cy="4422913"/>
          </a:xfrm>
          <a:prstGeom prst="rect">
            <a:avLst/>
          </a:prstGeom>
        </p:spPr>
      </p:pic>
      <p:sp>
        <p:nvSpPr>
          <p:cNvPr id="3" name="Rectangle 2"/>
          <p:cNvSpPr/>
          <p:nvPr/>
        </p:nvSpPr>
        <p:spPr>
          <a:xfrm>
            <a:off x="8567530" y="1943197"/>
            <a:ext cx="3419984" cy="3816429"/>
          </a:xfrm>
          <a:prstGeom prst="rect">
            <a:avLst/>
          </a:prstGeom>
        </p:spPr>
        <p:txBody>
          <a:bodyPr wrap="square">
            <a:spAutoFit/>
          </a:bodyPr>
          <a:lstStyle/>
          <a:p>
            <a:r>
              <a:rPr lang="en-US" sz="2200" dirty="0">
                <a:solidFill>
                  <a:schemeClr val="bg1"/>
                </a:solidFill>
                <a:latin typeface="Source Sans Pro"/>
              </a:rPr>
              <a:t>In 2018, </a:t>
            </a:r>
            <a:r>
              <a:rPr lang="en-US" sz="2200" i="1" dirty="0">
                <a:solidFill>
                  <a:schemeClr val="bg1"/>
                </a:solidFill>
                <a:latin typeface="Source Sans Pro"/>
              </a:rPr>
              <a:t>Foliage</a:t>
            </a:r>
            <a:r>
              <a:rPr lang="en-US" sz="2200" dirty="0">
                <a:solidFill>
                  <a:schemeClr val="bg1"/>
                </a:solidFill>
                <a:latin typeface="Source Sans Pro"/>
              </a:rPr>
              <a:t> were the world's 847th most traded product, with a total trade of $1.29B. Between 2017 and 2018 the exports of </a:t>
            </a:r>
            <a:r>
              <a:rPr lang="en-US" sz="2200" i="1" dirty="0">
                <a:solidFill>
                  <a:schemeClr val="bg1"/>
                </a:solidFill>
                <a:latin typeface="Source Sans Pro"/>
              </a:rPr>
              <a:t>Foliage</a:t>
            </a:r>
            <a:r>
              <a:rPr lang="en-US" sz="2200" dirty="0">
                <a:solidFill>
                  <a:schemeClr val="bg1"/>
                </a:solidFill>
                <a:latin typeface="Source Sans Pro"/>
              </a:rPr>
              <a:t> grew by 10.7%, from  $1.16B to $1.29B. Trade in </a:t>
            </a:r>
            <a:r>
              <a:rPr lang="en-US" sz="2200" i="1" dirty="0">
                <a:solidFill>
                  <a:schemeClr val="bg1"/>
                </a:solidFill>
                <a:latin typeface="Source Sans Pro"/>
              </a:rPr>
              <a:t>Foliage</a:t>
            </a:r>
            <a:r>
              <a:rPr lang="en-US" sz="2200" dirty="0">
                <a:solidFill>
                  <a:schemeClr val="bg1"/>
                </a:solidFill>
                <a:latin typeface="Source Sans Pro"/>
              </a:rPr>
              <a:t> represent 0.007% of total world trade.</a:t>
            </a:r>
          </a:p>
        </p:txBody>
      </p:sp>
    </p:spTree>
    <p:extLst>
      <p:ext uri="{BB962C8B-B14F-4D97-AF65-F5344CB8AC3E}">
        <p14:creationId xmlns:p14="http://schemas.microsoft.com/office/powerpoint/2010/main" val="106184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4760"/>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204486" y="674287"/>
            <a:ext cx="11783028" cy="646331"/>
          </a:xfrm>
          <a:prstGeom prst="rect">
            <a:avLst/>
          </a:prstGeom>
        </p:spPr>
        <p:txBody>
          <a:bodyPr wrap="square">
            <a:spAutoFit/>
          </a:bodyPr>
          <a:lstStyle/>
          <a:p>
            <a:pPr>
              <a:spcBef>
                <a:spcPts val="1200"/>
              </a:spcBef>
              <a:spcAft>
                <a:spcPts val="1200"/>
              </a:spcAft>
            </a:pPr>
            <a:r>
              <a:rPr lang="en-US" sz="3600" b="1" dirty="0" err="1">
                <a:solidFill>
                  <a:srgbClr val="FFFF00"/>
                </a:solidFill>
              </a:rPr>
              <a:t>Pasar</a:t>
            </a:r>
            <a:r>
              <a:rPr lang="en-US" sz="3600" b="1" dirty="0">
                <a:solidFill>
                  <a:srgbClr val="FFFF00"/>
                </a:solidFill>
              </a:rPr>
              <a:t> </a:t>
            </a:r>
            <a:r>
              <a:rPr lang="en-US" sz="3600" b="1" dirty="0" err="1">
                <a:solidFill>
                  <a:srgbClr val="FFFF00"/>
                </a:solidFill>
              </a:rPr>
              <a:t>Tanaman</a:t>
            </a:r>
            <a:r>
              <a:rPr lang="en-US" sz="3600" b="1" dirty="0">
                <a:solidFill>
                  <a:srgbClr val="FFFF00"/>
                </a:solidFill>
              </a:rPr>
              <a:t> </a:t>
            </a:r>
            <a:r>
              <a:rPr lang="en-US" sz="3600" b="1" dirty="0" err="1">
                <a:solidFill>
                  <a:srgbClr val="FFFF00"/>
                </a:solidFill>
              </a:rPr>
              <a:t>Hias</a:t>
            </a:r>
            <a:r>
              <a:rPr lang="en-US" sz="3600" b="1" dirty="0">
                <a:solidFill>
                  <a:srgbClr val="FFFF00"/>
                </a:solidFill>
              </a:rPr>
              <a:t> </a:t>
            </a:r>
            <a:r>
              <a:rPr lang="en-US" sz="3600" b="1" dirty="0" err="1">
                <a:solidFill>
                  <a:srgbClr val="FFFF00"/>
                </a:solidFill>
              </a:rPr>
              <a:t>Daun</a:t>
            </a:r>
            <a:r>
              <a:rPr lang="en-US" sz="3600" b="1" dirty="0">
                <a:solidFill>
                  <a:srgbClr val="FFFF00"/>
                </a:solidFill>
              </a:rPr>
              <a:t> (</a:t>
            </a:r>
            <a:r>
              <a:rPr lang="en-US" sz="3600" b="1" i="1" dirty="0">
                <a:solidFill>
                  <a:srgbClr val="FFFF00"/>
                </a:solidFill>
              </a:rPr>
              <a:t>Foliage</a:t>
            </a:r>
            <a:r>
              <a:rPr lang="en-US" sz="3600" b="1" dirty="0">
                <a:solidFill>
                  <a:srgbClr val="FFFF00"/>
                </a:solidFill>
              </a:rPr>
              <a:t>) Global</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rotWithShape="1">
          <a:blip r:embed="rId3"/>
          <a:srcRect l="27889" t="26007" r="3187"/>
          <a:stretch/>
        </p:blipFill>
        <p:spPr>
          <a:xfrm>
            <a:off x="205409" y="1420008"/>
            <a:ext cx="8174201" cy="4661945"/>
          </a:xfrm>
          <a:prstGeom prst="rect">
            <a:avLst/>
          </a:prstGeom>
        </p:spPr>
      </p:pic>
      <p:sp>
        <p:nvSpPr>
          <p:cNvPr id="8" name="Rectangle 7"/>
          <p:cNvSpPr/>
          <p:nvPr/>
        </p:nvSpPr>
        <p:spPr>
          <a:xfrm>
            <a:off x="8585019" y="2412286"/>
            <a:ext cx="3221473" cy="2462213"/>
          </a:xfrm>
          <a:prstGeom prst="rect">
            <a:avLst/>
          </a:prstGeom>
        </p:spPr>
        <p:txBody>
          <a:bodyPr wrap="square">
            <a:spAutoFit/>
          </a:bodyPr>
          <a:lstStyle/>
          <a:p>
            <a:r>
              <a:rPr lang="en-US" sz="2200" dirty="0">
                <a:solidFill>
                  <a:srgbClr val="FFFFFF"/>
                </a:solidFill>
                <a:latin typeface="Source Sans Pro"/>
              </a:rPr>
              <a:t>In 2018,  market concentration measured using Shannon Entropy, was 4.31. This means that most of the exports of </a:t>
            </a:r>
            <a:r>
              <a:rPr lang="en-US" sz="2200" i="1" dirty="0">
                <a:solidFill>
                  <a:srgbClr val="FFFFFF"/>
                </a:solidFill>
                <a:latin typeface="Source Sans Pro"/>
              </a:rPr>
              <a:t>Foliage </a:t>
            </a:r>
            <a:r>
              <a:rPr lang="en-US" sz="2200" dirty="0">
                <a:solidFill>
                  <a:srgbClr val="FFFFFF"/>
                </a:solidFill>
                <a:latin typeface="Source Sans Pro"/>
              </a:rPr>
              <a:t>are explained by 19 countries.</a:t>
            </a:r>
            <a:endParaRPr lang="en-US" sz="2200" dirty="0"/>
          </a:p>
        </p:txBody>
      </p:sp>
    </p:spTree>
    <p:extLst>
      <p:ext uri="{BB962C8B-B14F-4D97-AF65-F5344CB8AC3E}">
        <p14:creationId xmlns:p14="http://schemas.microsoft.com/office/powerpoint/2010/main" val="5378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4760"/>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204486" y="773677"/>
            <a:ext cx="11783028" cy="646331"/>
          </a:xfrm>
          <a:prstGeom prst="rect">
            <a:avLst/>
          </a:prstGeom>
        </p:spPr>
        <p:txBody>
          <a:bodyPr wrap="square">
            <a:spAutoFit/>
          </a:bodyPr>
          <a:lstStyle/>
          <a:p>
            <a:pPr>
              <a:spcBef>
                <a:spcPts val="1200"/>
              </a:spcBef>
              <a:spcAft>
                <a:spcPts val="1200"/>
              </a:spcAft>
            </a:pPr>
            <a:r>
              <a:rPr lang="en-US" sz="3600" b="1" dirty="0" err="1">
                <a:solidFill>
                  <a:srgbClr val="FFFF00"/>
                </a:solidFill>
              </a:rPr>
              <a:t>Implikasi</a:t>
            </a:r>
            <a:r>
              <a:rPr lang="en-US" sz="3600" b="1" dirty="0">
                <a:solidFill>
                  <a:srgbClr val="FFFF00"/>
                </a:solidFill>
              </a:rPr>
              <a:t> Data </a:t>
            </a:r>
            <a:r>
              <a:rPr lang="en-US" sz="3600" b="1" dirty="0" err="1">
                <a:solidFill>
                  <a:srgbClr val="FFFF00"/>
                </a:solidFill>
              </a:rPr>
              <a:t>Pasar</a:t>
            </a:r>
            <a:r>
              <a:rPr lang="en-US" sz="3600" b="1" dirty="0">
                <a:solidFill>
                  <a:srgbClr val="FFFF00"/>
                </a:solidFill>
              </a:rPr>
              <a:t> Global </a:t>
            </a:r>
            <a:r>
              <a:rPr lang="en-US" sz="3600" b="1" dirty="0" err="1">
                <a:solidFill>
                  <a:srgbClr val="FFFF00"/>
                </a:solidFill>
              </a:rPr>
              <a:t>bagi</a:t>
            </a:r>
            <a:r>
              <a:rPr lang="en-US" sz="3600" b="1" dirty="0">
                <a:solidFill>
                  <a:srgbClr val="FFFF00"/>
                </a:solidFill>
              </a:rPr>
              <a:t> Indonesia</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Oval 5"/>
          <p:cNvSpPr/>
          <p:nvPr/>
        </p:nvSpPr>
        <p:spPr>
          <a:xfrm>
            <a:off x="741133" y="1676466"/>
            <a:ext cx="458297" cy="439889"/>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p:nvPr/>
        </p:nvSpPr>
        <p:spPr>
          <a:xfrm>
            <a:off x="750128" y="3103604"/>
            <a:ext cx="458297" cy="439889"/>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p:cNvSpPr/>
          <p:nvPr/>
        </p:nvSpPr>
        <p:spPr>
          <a:xfrm>
            <a:off x="750128" y="2358057"/>
            <a:ext cx="458297" cy="439889"/>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p:cNvSpPr/>
          <p:nvPr/>
        </p:nvSpPr>
        <p:spPr>
          <a:xfrm>
            <a:off x="772163" y="3783790"/>
            <a:ext cx="458297" cy="439889"/>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p:cNvSpPr/>
          <p:nvPr/>
        </p:nvSpPr>
        <p:spPr>
          <a:xfrm>
            <a:off x="807502" y="4439776"/>
            <a:ext cx="458297" cy="439889"/>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750128" y="978366"/>
            <a:ext cx="11201400" cy="4708981"/>
          </a:xfrm>
          <a:prstGeom prst="rect">
            <a:avLst/>
          </a:prstGeom>
        </p:spPr>
        <p:txBody>
          <a:bodyPr wrap="square">
            <a:spAutoFit/>
          </a:bodyPr>
          <a:lstStyle/>
          <a:p>
            <a:pPr>
              <a:spcBef>
                <a:spcPts val="1200"/>
              </a:spcBef>
              <a:defRPr/>
            </a:pPr>
            <a:r>
              <a:rPr lang="en-US" sz="2400" dirty="0">
                <a:solidFill>
                  <a:schemeClr val="bg1"/>
                </a:solidFill>
                <a:latin typeface="Arial" panose="020B0604020202020204" pitchFamily="34" charset="0"/>
                <a:cs typeface="Arial" panose="020B0604020202020204" pitchFamily="34" charset="0"/>
              </a:rPr>
              <a:t>:</a:t>
            </a:r>
          </a:p>
          <a:p>
            <a:pPr>
              <a:lnSpc>
                <a:spcPct val="150000"/>
              </a:lnSpc>
              <a:spcBef>
                <a:spcPts val="1200"/>
              </a:spcBef>
              <a:defRPr/>
            </a:pPr>
            <a:r>
              <a:rPr lang="en-US" sz="2400"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Struktur</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pasar</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bunga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potong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lebih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ketat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daripada</a:t>
            </a:r>
            <a:r>
              <a:rPr lang="en-US" sz="2400" b="1" dirty="0">
                <a:solidFill>
                  <a:schemeClr val="bg1"/>
                </a:solidFill>
                <a:latin typeface="Arial" panose="020B0604020202020204" pitchFamily="34" charset="0"/>
                <a:cs typeface="Arial" panose="020B0604020202020204" pitchFamily="34" charset="0"/>
              </a:rPr>
              <a:t> TH </a:t>
            </a:r>
            <a:r>
              <a:rPr lang="en-US" sz="2400" b="1" dirty="0" err="1">
                <a:solidFill>
                  <a:schemeClr val="bg1"/>
                </a:solidFill>
                <a:latin typeface="Arial" panose="020B0604020202020204" pitchFamily="34" charset="0"/>
                <a:cs typeface="Arial" panose="020B0604020202020204" pitchFamily="34" charset="0"/>
              </a:rPr>
              <a:t>daun</a:t>
            </a:r>
            <a:endParaRPr lang="en-US" sz="2400" b="1" dirty="0">
              <a:solidFill>
                <a:schemeClr val="bg1"/>
              </a:solidFill>
              <a:latin typeface="Arial" panose="020B0604020202020204" pitchFamily="34" charset="0"/>
              <a:cs typeface="Arial" panose="020B0604020202020204" pitchFamily="34" charset="0"/>
            </a:endParaRPr>
          </a:p>
          <a:p>
            <a:pPr>
              <a:lnSpc>
                <a:spcPct val="150000"/>
              </a:lnSpc>
              <a:spcBef>
                <a:spcPts val="1200"/>
              </a:spcBef>
              <a:defRPr/>
            </a:pPr>
            <a:r>
              <a:rPr lang="en-US" sz="2400" b="1" dirty="0">
                <a:solidFill>
                  <a:schemeClr val="bg1"/>
                </a:solidFill>
                <a:latin typeface="Arial" panose="020B0604020202020204" pitchFamily="34" charset="0"/>
                <a:cs typeface="Arial" panose="020B0604020202020204" pitchFamily="34" charset="0"/>
              </a:rPr>
              <a:t>       Indonesia </a:t>
            </a:r>
            <a:r>
              <a:rPr lang="en-US" sz="2400" b="1" dirty="0" err="1">
                <a:solidFill>
                  <a:schemeClr val="bg1"/>
                </a:solidFill>
                <a:latin typeface="Arial" panose="020B0604020202020204" pitchFamily="34" charset="0"/>
                <a:cs typeface="Arial" panose="020B0604020202020204" pitchFamily="34" charset="0"/>
              </a:rPr>
              <a:t>perlu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mencari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keunggulan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komparatif</a:t>
            </a:r>
            <a:r>
              <a:rPr lang="en-US" sz="2400" b="1" dirty="0">
                <a:solidFill>
                  <a:schemeClr val="bg1"/>
                </a:solidFill>
                <a:latin typeface="Arial" panose="020B0604020202020204" pitchFamily="34" charset="0"/>
                <a:cs typeface="Arial" panose="020B0604020202020204" pitchFamily="34" charset="0"/>
              </a:rPr>
              <a:t>: </a:t>
            </a:r>
            <a:r>
              <a:rPr lang="en-US" sz="2400" b="1" dirty="0">
                <a:solidFill>
                  <a:srgbClr val="FFC000"/>
                </a:solidFill>
                <a:latin typeface="Arial" panose="020B0604020202020204" pitchFamily="34" charset="0"/>
                <a:cs typeface="Arial" panose="020B0604020202020204" pitchFamily="34" charset="0"/>
              </a:rPr>
              <a:t>TH </a:t>
            </a:r>
            <a:r>
              <a:rPr lang="en-US" sz="2400" b="1" dirty="0" err="1">
                <a:solidFill>
                  <a:srgbClr val="FFC000"/>
                </a:solidFill>
                <a:latin typeface="Arial" panose="020B0604020202020204" pitchFamily="34" charset="0"/>
                <a:cs typeface="Arial" panose="020B0604020202020204" pitchFamily="34" charset="0"/>
              </a:rPr>
              <a:t>daun</a:t>
            </a:r>
            <a:r>
              <a:rPr lang="en-US" sz="2400" b="1" dirty="0">
                <a:solidFill>
                  <a:srgbClr val="FFC000"/>
                </a:solidFill>
                <a:latin typeface="Arial" panose="020B0604020202020204" pitchFamily="34" charset="0"/>
                <a:cs typeface="Arial" panose="020B0604020202020204" pitchFamily="34" charset="0"/>
              </a:rPr>
              <a:t> </a:t>
            </a:r>
            <a:r>
              <a:rPr lang="en-US" sz="2400" b="1" dirty="0" err="1">
                <a:solidFill>
                  <a:srgbClr val="FFC000"/>
                </a:solidFill>
                <a:latin typeface="Arial" panose="020B0604020202020204" pitchFamily="34" charset="0"/>
                <a:cs typeface="Arial" panose="020B0604020202020204" pitchFamily="34" charset="0"/>
              </a:rPr>
              <a:t>atau</a:t>
            </a:r>
            <a:r>
              <a:rPr lang="en-US" sz="2400" b="1" dirty="0">
                <a:solidFill>
                  <a:srgbClr val="FFC000"/>
                </a:solidFill>
                <a:latin typeface="Arial" panose="020B0604020202020204" pitchFamily="34" charset="0"/>
                <a:cs typeface="Arial" panose="020B0604020202020204" pitchFamily="34" charset="0"/>
              </a:rPr>
              <a:t> </a:t>
            </a:r>
            <a:r>
              <a:rPr lang="en-US" sz="2400" b="1" dirty="0" err="1">
                <a:solidFill>
                  <a:srgbClr val="FFC000"/>
                </a:solidFill>
                <a:latin typeface="Arial" panose="020B0604020202020204" pitchFamily="34" charset="0"/>
                <a:cs typeface="Arial" panose="020B0604020202020204" pitchFamily="34" charset="0"/>
              </a:rPr>
              <a:t>eksotik</a:t>
            </a:r>
            <a:endParaRPr lang="en-US" sz="2400" dirty="0">
              <a:solidFill>
                <a:srgbClr val="FFC000"/>
              </a:solidFill>
              <a:latin typeface="Arial" panose="020B0604020202020204" pitchFamily="34" charset="0"/>
              <a:cs typeface="Arial" panose="020B0604020202020204" pitchFamily="34" charset="0"/>
            </a:endParaRPr>
          </a:p>
          <a:p>
            <a:pPr>
              <a:lnSpc>
                <a:spcPct val="150000"/>
              </a:lnSpc>
              <a:spcBef>
                <a:spcPts val="1200"/>
              </a:spcBef>
              <a:defRPr/>
            </a:pPr>
            <a:r>
              <a:rPr lang="en-US" sz="2400"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Pengusahaan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flori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harus</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menyasar</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ke</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daerah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dengan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upah</a:t>
            </a:r>
            <a:r>
              <a:rPr lang="en-US" sz="2400" b="1" dirty="0">
                <a:solidFill>
                  <a:schemeClr val="bg1"/>
                </a:solidFill>
                <a:latin typeface="Arial" panose="020B0604020202020204" pitchFamily="34" charset="0"/>
                <a:cs typeface="Arial" panose="020B0604020202020204" pitchFamily="34" charset="0"/>
              </a:rPr>
              <a:t> TK </a:t>
            </a:r>
            <a:r>
              <a:rPr lang="en-US" sz="2400" b="1" dirty="0" err="1">
                <a:solidFill>
                  <a:schemeClr val="bg1"/>
                </a:solidFill>
                <a:latin typeface="Arial" panose="020B0604020202020204" pitchFamily="34" charset="0"/>
                <a:cs typeface="Arial" panose="020B0604020202020204" pitchFamily="34" charset="0"/>
              </a:rPr>
              <a:t>rendah</a:t>
            </a:r>
            <a:endParaRPr lang="en-US" sz="2400" i="1" dirty="0">
              <a:solidFill>
                <a:schemeClr val="bg1"/>
              </a:solidFill>
              <a:latin typeface="Arial" panose="020B0604020202020204" pitchFamily="34" charset="0"/>
              <a:cs typeface="Arial" panose="020B0604020202020204" pitchFamily="34" charset="0"/>
            </a:endParaRPr>
          </a:p>
          <a:p>
            <a:pPr>
              <a:lnSpc>
                <a:spcPct val="150000"/>
              </a:lnSpc>
              <a:spcBef>
                <a:spcPts val="1200"/>
              </a:spcBef>
              <a:defRPr/>
            </a:pPr>
            <a:r>
              <a:rPr lang="en-US" sz="2400" b="1" dirty="0">
                <a:solidFill>
                  <a:schemeClr val="bg1"/>
                </a:solidFill>
                <a:latin typeface="Arial" panose="020B0604020202020204" pitchFamily="34" charset="0"/>
                <a:cs typeface="Arial" panose="020B0604020202020204" pitchFamily="34" charset="0"/>
              </a:rPr>
              <a:t>       SDM </a:t>
            </a:r>
            <a:r>
              <a:rPr lang="en-US" sz="2400" b="1" dirty="0" err="1">
                <a:solidFill>
                  <a:schemeClr val="bg1"/>
                </a:solidFill>
                <a:latin typeface="Arial" panose="020B0604020202020204" pitchFamily="34" charset="0"/>
                <a:cs typeface="Arial" panose="020B0604020202020204" pitchFamily="34" charset="0"/>
              </a:rPr>
              <a:t>harus</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disediakn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secara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sengaja</a:t>
            </a:r>
            <a:endParaRPr lang="en-US" sz="2400" b="1" dirty="0">
              <a:solidFill>
                <a:schemeClr val="bg1"/>
              </a:solidFill>
              <a:latin typeface="Arial" panose="020B0604020202020204" pitchFamily="34" charset="0"/>
              <a:cs typeface="Arial" panose="020B0604020202020204" pitchFamily="34" charset="0"/>
            </a:endParaRPr>
          </a:p>
          <a:p>
            <a:pPr>
              <a:lnSpc>
                <a:spcPct val="150000"/>
              </a:lnSpc>
              <a:spcBef>
                <a:spcPts val="1200"/>
              </a:spcBef>
              <a:defRPr/>
            </a:pP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Kebijakan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harus</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mendukung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penuh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pengembangan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flori</a:t>
            </a:r>
            <a:endParaRPr lang="en-US" sz="2400" dirty="0">
              <a:solidFill>
                <a:schemeClr val="accent4"/>
              </a:solidFill>
              <a:latin typeface="Arial" panose="020B0604020202020204" pitchFamily="34" charset="0"/>
              <a:cs typeface="Arial" panose="020B0604020202020204" pitchFamily="34" charset="0"/>
            </a:endParaRPr>
          </a:p>
          <a:p>
            <a:pPr>
              <a:lnSpc>
                <a:spcPct val="150000"/>
              </a:lnSpc>
              <a:spcBef>
                <a:spcPts val="1200"/>
              </a:spcBef>
              <a:defRPr/>
            </a:pPr>
            <a:r>
              <a:rPr lang="en-US" sz="2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p:txBody>
      </p:sp>
      <p:pic>
        <p:nvPicPr>
          <p:cNvPr id="1026" name="Picture 2" descr="bambuhoki - Търсене в Twitter">
            <a:extLst>
              <a:ext uri="{FF2B5EF4-FFF2-40B4-BE49-F238E27FC236}">
                <a16:creationId xmlns:a16="http://schemas.microsoft.com/office/drawing/2014/main" id="{CFB0262A-0E1C-4D53-A430-A8D0B51B7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5777" y="37365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1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916711" y="5111111"/>
            <a:ext cx="7516863" cy="421654"/>
          </a:xfrm>
          <a:prstGeom prst="rect">
            <a:avLst/>
          </a:prstGeom>
        </p:spPr>
        <p:txBody>
          <a:bodyPr wrap="square">
            <a:spAutoFit/>
          </a:bodyPr>
          <a:lstStyle/>
          <a:p>
            <a:pPr marR="16510" algn="ctr">
              <a:lnSpc>
                <a:spcPct val="107000"/>
              </a:lnSpc>
              <a:spcBef>
                <a:spcPts val="5"/>
              </a:spcBef>
              <a:spcAft>
                <a:spcPts val="800"/>
              </a:spcAft>
            </a:pPr>
            <a:endParaRPr lang="en-US" sz="2000" b="1" dirty="0">
              <a:effectLst/>
              <a:latin typeface="+mj-lt"/>
              <a:ea typeface="Calibri" panose="020F0502020204030204" pitchFamily="34" charset="0"/>
              <a:cs typeface="Times New Roman" panose="02020603050405020304" pitchFamily="18" charset="0"/>
            </a:endParaRPr>
          </a:p>
        </p:txBody>
      </p:sp>
      <p:sp>
        <p:nvSpPr>
          <p:cNvPr id="30" name="AutoShape 2" descr="Hasil gambar untuk kacang hijau indah"/>
          <p:cNvSpPr>
            <a:spLocks noChangeAspect="1" noChangeArrowheads="1"/>
          </p:cNvSpPr>
          <p:nvPr/>
        </p:nvSpPr>
        <p:spPr bwMode="auto">
          <a:xfrm>
            <a:off x="4739894" y="3953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31" name="AutoShape 2" descr="Hasil gambar untuk produk ekspor sapi indonesia"/>
          <p:cNvSpPr>
            <a:spLocks noChangeAspect="1" noChangeArrowheads="1"/>
          </p:cNvSpPr>
          <p:nvPr/>
        </p:nvSpPr>
        <p:spPr bwMode="auto">
          <a:xfrm>
            <a:off x="4892294" y="8251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34" name="Title 1"/>
          <p:cNvSpPr txBox="1">
            <a:spLocks/>
          </p:cNvSpPr>
          <p:nvPr/>
        </p:nvSpPr>
        <p:spPr>
          <a:xfrm>
            <a:off x="2997725" y="977502"/>
            <a:ext cx="9005740" cy="46437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5400" b="1" dirty="0" err="1">
                <a:solidFill>
                  <a:srgbClr val="FFFF00"/>
                </a:solidFill>
                <a:latin typeface="Arial Rounded MT Bold" panose="020F0704030504030204" pitchFamily="34" charset="0"/>
                <a:ea typeface="Calibri" panose="020F0502020204030204" pitchFamily="34" charset="0"/>
                <a:cs typeface="Arial" panose="020B0604020202020204" pitchFamily="34" charset="0"/>
              </a:rPr>
              <a:t>Outline</a:t>
            </a:r>
            <a:endParaRPr lang="es-ES" sz="5400" b="1" dirty="0">
              <a:solidFill>
                <a:srgbClr val="FFFF00"/>
              </a:solidFill>
              <a:latin typeface="Arial Rounded MT Bold" panose="020F0704030504030204" pitchFamily="34" charset="0"/>
              <a:ea typeface="Calibri" panose="020F0502020204030204" pitchFamily="34" charset="0"/>
              <a:cs typeface="Arial" panose="020B0604020202020204" pitchFamily="34" charset="0"/>
            </a:endParaRPr>
          </a:p>
          <a:p>
            <a:pPr>
              <a:lnSpc>
                <a:spcPct val="100000"/>
              </a:lnSpc>
            </a:pPr>
            <a:endParaRPr lang="es-ES" sz="36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endParaRPr>
          </a:p>
          <a:p>
            <a:pPr>
              <a:lnSpc>
                <a:spcPct val="100000"/>
              </a:lnSpc>
            </a:pPr>
            <a:r>
              <a:rPr lang="es-ES" sz="36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CV</a:t>
            </a:r>
          </a:p>
          <a:p>
            <a:pPr>
              <a:lnSpc>
                <a:spcPct val="100000"/>
              </a:lnSpc>
            </a:pPr>
            <a:endParaRPr lang="es-ES" sz="36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b="1" dirty="0" err="1">
                <a:solidFill>
                  <a:srgbClr val="FFC000"/>
                </a:solidFill>
              </a:rPr>
              <a:t>Perkembangan</a:t>
            </a:r>
            <a:r>
              <a:rPr lang="en-US" sz="4000" b="1" dirty="0">
                <a:solidFill>
                  <a:srgbClr val="FFC000"/>
                </a:solidFill>
              </a:rPr>
              <a:t> </a:t>
            </a:r>
            <a:r>
              <a:rPr lang="en-US" sz="4000" b="1" dirty="0" err="1">
                <a:solidFill>
                  <a:srgbClr val="FFC000"/>
                </a:solidFill>
              </a:rPr>
              <a:t>Perdagangan</a:t>
            </a:r>
            <a:r>
              <a:rPr lang="en-US" sz="4000" b="1" dirty="0">
                <a:solidFill>
                  <a:srgbClr val="FFC000"/>
                </a:solidFill>
              </a:rPr>
              <a:t> </a:t>
            </a:r>
            <a:r>
              <a:rPr lang="en-US" sz="4000" b="1" dirty="0" err="1">
                <a:solidFill>
                  <a:srgbClr val="FFC000"/>
                </a:solidFill>
              </a:rPr>
              <a:t>Pertanian</a:t>
            </a:r>
            <a:r>
              <a:rPr lang="en-US" sz="4000" b="1" dirty="0">
                <a:solidFill>
                  <a:srgbClr val="FFC000"/>
                </a:solidFill>
              </a:rPr>
              <a:t> </a:t>
            </a:r>
            <a:r>
              <a:rPr lang="en-US" sz="4000" b="1" dirty="0" err="1">
                <a:solidFill>
                  <a:srgbClr val="FFC000"/>
                </a:solidFill>
              </a:rPr>
              <a:t>Selama</a:t>
            </a:r>
            <a:r>
              <a:rPr lang="en-US" sz="4000" b="1" dirty="0">
                <a:solidFill>
                  <a:srgbClr val="FFC000"/>
                </a:solidFill>
              </a:rPr>
              <a:t> </a:t>
            </a:r>
            <a:r>
              <a:rPr lang="en-US" sz="4000" b="1" dirty="0" err="1">
                <a:solidFill>
                  <a:srgbClr val="FFC000"/>
                </a:solidFill>
              </a:rPr>
              <a:t>Pandemi</a:t>
            </a:r>
            <a:r>
              <a:rPr lang="en-US" sz="4000" b="1" dirty="0">
                <a:solidFill>
                  <a:srgbClr val="FFC000"/>
                </a:solidFill>
              </a:rPr>
              <a:t> Covid-10</a:t>
            </a:r>
          </a:p>
          <a:p>
            <a:pPr marL="571500" indent="-571500">
              <a:buFont typeface="Arial" panose="020B0604020202020204" pitchFamily="34" charset="0"/>
              <a:buChar char="•"/>
            </a:pPr>
            <a:r>
              <a:rPr lang="en-US" sz="4000" b="1" dirty="0" err="1">
                <a:solidFill>
                  <a:srgbClr val="FFC000"/>
                </a:solidFill>
              </a:rPr>
              <a:t>Prospek</a:t>
            </a:r>
            <a:r>
              <a:rPr lang="en-US" sz="4000" b="1" dirty="0">
                <a:solidFill>
                  <a:srgbClr val="FFC000"/>
                </a:solidFill>
              </a:rPr>
              <a:t> Pasar </a:t>
            </a:r>
            <a:r>
              <a:rPr lang="en-US" sz="4000" b="1" dirty="0" err="1">
                <a:solidFill>
                  <a:srgbClr val="FFC000"/>
                </a:solidFill>
              </a:rPr>
              <a:t>Florikultura</a:t>
            </a:r>
            <a:r>
              <a:rPr lang="en-US" sz="4000" b="1" dirty="0">
                <a:solidFill>
                  <a:srgbClr val="FFC000"/>
                </a:solidFill>
              </a:rPr>
              <a:t> di Pasar Global</a:t>
            </a:r>
          </a:p>
          <a:p>
            <a:pPr marL="571500" indent="-571500">
              <a:buFont typeface="Arial" panose="020B0604020202020204" pitchFamily="34" charset="0"/>
              <a:buChar char="•"/>
            </a:pPr>
            <a:r>
              <a:rPr lang="en-US" sz="4000" b="1" dirty="0" err="1">
                <a:solidFill>
                  <a:srgbClr val="FFC000"/>
                </a:solidFill>
              </a:rPr>
              <a:t>Pengembangan</a:t>
            </a:r>
            <a:r>
              <a:rPr lang="en-US" sz="4000" b="1" dirty="0">
                <a:solidFill>
                  <a:srgbClr val="FFC000"/>
                </a:solidFill>
              </a:rPr>
              <a:t> </a:t>
            </a:r>
            <a:r>
              <a:rPr lang="en-US" sz="4000" b="1" dirty="0" err="1">
                <a:solidFill>
                  <a:srgbClr val="FFC000"/>
                </a:solidFill>
              </a:rPr>
              <a:t>Korporasi</a:t>
            </a:r>
            <a:r>
              <a:rPr lang="en-US" sz="4000" b="1" dirty="0">
                <a:solidFill>
                  <a:srgbClr val="FFC000"/>
                </a:solidFill>
              </a:rPr>
              <a:t> </a:t>
            </a:r>
            <a:r>
              <a:rPr lang="en-US" sz="4000" b="1" dirty="0" err="1">
                <a:solidFill>
                  <a:srgbClr val="FFC000"/>
                </a:solidFill>
              </a:rPr>
              <a:t>Petani</a:t>
            </a:r>
            <a:r>
              <a:rPr lang="en-US" sz="4000" b="1" dirty="0">
                <a:solidFill>
                  <a:srgbClr val="FFC000"/>
                </a:solidFill>
              </a:rPr>
              <a:t> </a:t>
            </a:r>
            <a:r>
              <a:rPr lang="en-US" sz="4000" b="1" dirty="0" err="1">
                <a:solidFill>
                  <a:srgbClr val="FFC000"/>
                </a:solidFill>
              </a:rPr>
              <a:t>Florikultura</a:t>
            </a:r>
            <a:r>
              <a:rPr lang="en-US" sz="4000" b="1" dirty="0">
                <a:solidFill>
                  <a:srgbClr val="FFC000"/>
                </a:solidFill>
              </a:rPr>
              <a:t> </a:t>
            </a:r>
            <a:endParaRPr lang="es-ES" sz="3200" b="1" dirty="0">
              <a:solidFill>
                <a:srgbClr val="FFC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endParaRPr>
          </a:p>
          <a:p>
            <a:pPr algn="ctr">
              <a:lnSpc>
                <a:spcPct val="100000"/>
              </a:lnSpc>
            </a:pPr>
            <a:endParaRPr lang="es-ES" sz="3200" b="1" dirty="0">
              <a:solidFill>
                <a:srgbClr val="FFC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endParaRPr>
          </a:p>
          <a:p>
            <a:pPr algn="ctr">
              <a:lnSpc>
                <a:spcPct val="100000"/>
              </a:lnSpc>
            </a:pPr>
            <a:r>
              <a:rPr lang="es-ES" sz="3200" b="1" dirty="0">
                <a:solidFill>
                  <a:srgbClr val="FFC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		</a:t>
            </a:r>
            <a:r>
              <a:rPr lang="es-ES" sz="32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rPr>
              <a:t>		</a:t>
            </a:r>
            <a:endParaRPr lang="es-ES" sz="40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30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916711" y="5111111"/>
            <a:ext cx="7516863" cy="421654"/>
          </a:xfrm>
          <a:prstGeom prst="rect">
            <a:avLst/>
          </a:prstGeom>
        </p:spPr>
        <p:txBody>
          <a:bodyPr wrap="square">
            <a:spAutoFit/>
          </a:bodyPr>
          <a:lstStyle/>
          <a:p>
            <a:pPr marR="16510" algn="ctr">
              <a:lnSpc>
                <a:spcPct val="107000"/>
              </a:lnSpc>
              <a:spcBef>
                <a:spcPts val="5"/>
              </a:spcBef>
              <a:spcAft>
                <a:spcPts val="800"/>
              </a:spcAft>
            </a:pPr>
            <a:endParaRPr lang="en-US" sz="2000" b="1" dirty="0">
              <a:effectLst/>
              <a:latin typeface="+mj-lt"/>
              <a:ea typeface="Calibri" panose="020F0502020204030204" pitchFamily="34" charset="0"/>
              <a:cs typeface="Times New Roman" panose="02020603050405020304" pitchFamily="18" charset="0"/>
            </a:endParaRPr>
          </a:p>
        </p:txBody>
      </p:sp>
      <p:sp>
        <p:nvSpPr>
          <p:cNvPr id="30" name="AutoShape 2" descr="Hasil gambar untuk kacang hijau indah"/>
          <p:cNvSpPr>
            <a:spLocks noChangeAspect="1" noChangeArrowheads="1"/>
          </p:cNvSpPr>
          <p:nvPr/>
        </p:nvSpPr>
        <p:spPr bwMode="auto">
          <a:xfrm>
            <a:off x="4739894" y="3953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31" name="AutoShape 2" descr="Hasil gambar untuk produk ekspor sapi indonesia"/>
          <p:cNvSpPr>
            <a:spLocks noChangeAspect="1" noChangeArrowheads="1"/>
          </p:cNvSpPr>
          <p:nvPr/>
        </p:nvSpPr>
        <p:spPr bwMode="auto">
          <a:xfrm>
            <a:off x="4892294" y="8251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2" name="Rectangle 1">
            <a:extLst>
              <a:ext uri="{FF2B5EF4-FFF2-40B4-BE49-F238E27FC236}">
                <a16:creationId xmlns:a16="http://schemas.microsoft.com/office/drawing/2014/main" id="{2A921ED2-23AF-411B-B271-DA0B9DC0FE56}"/>
              </a:ext>
            </a:extLst>
          </p:cNvPr>
          <p:cNvSpPr/>
          <p:nvPr/>
        </p:nvSpPr>
        <p:spPr>
          <a:xfrm>
            <a:off x="2007910" y="3134116"/>
            <a:ext cx="9690755" cy="1754326"/>
          </a:xfrm>
          <a:prstGeom prst="rect">
            <a:avLst/>
          </a:prstGeom>
        </p:spPr>
        <p:txBody>
          <a:bodyPr wrap="square">
            <a:spAutoFit/>
          </a:bodyPr>
          <a:lstStyle/>
          <a:p>
            <a:pPr algn="ctr"/>
            <a:r>
              <a:rPr lang="en-US" sz="5400" b="1" dirty="0" err="1">
                <a:solidFill>
                  <a:srgbClr val="FFC000"/>
                </a:solidFill>
                <a:latin typeface="+mj-lt"/>
              </a:rPr>
              <a:t>Pengembangan</a:t>
            </a:r>
            <a:r>
              <a:rPr lang="en-US" sz="5400" b="1" dirty="0">
                <a:solidFill>
                  <a:srgbClr val="FFC000"/>
                </a:solidFill>
                <a:latin typeface="+mj-lt"/>
              </a:rPr>
              <a:t> </a:t>
            </a:r>
            <a:r>
              <a:rPr lang="en-US" sz="5400" b="1" dirty="0" err="1">
                <a:solidFill>
                  <a:srgbClr val="FFC000"/>
                </a:solidFill>
                <a:latin typeface="+mj-lt"/>
              </a:rPr>
              <a:t>Korporasi</a:t>
            </a:r>
            <a:r>
              <a:rPr lang="en-US" sz="5400" b="1" dirty="0">
                <a:solidFill>
                  <a:srgbClr val="FFC000"/>
                </a:solidFill>
                <a:latin typeface="+mj-lt"/>
              </a:rPr>
              <a:t> </a:t>
            </a:r>
          </a:p>
          <a:p>
            <a:pPr algn="ctr"/>
            <a:r>
              <a:rPr lang="en-US" sz="5400" b="1" dirty="0" err="1">
                <a:solidFill>
                  <a:srgbClr val="FFC000"/>
                </a:solidFill>
                <a:latin typeface="+mj-lt"/>
              </a:rPr>
              <a:t>Petani</a:t>
            </a:r>
            <a:r>
              <a:rPr lang="en-US" sz="5400" b="1" dirty="0">
                <a:solidFill>
                  <a:srgbClr val="FFC000"/>
                </a:solidFill>
                <a:latin typeface="+mj-lt"/>
              </a:rPr>
              <a:t> </a:t>
            </a:r>
            <a:r>
              <a:rPr lang="en-US" sz="5400" b="1" dirty="0" err="1">
                <a:solidFill>
                  <a:srgbClr val="FFC000"/>
                </a:solidFill>
                <a:latin typeface="+mj-lt"/>
              </a:rPr>
              <a:t>Florikultura</a:t>
            </a:r>
            <a:endParaRPr lang="en-US" sz="5400" b="1" dirty="0">
              <a:solidFill>
                <a:srgbClr val="FFC000"/>
              </a:solidFill>
              <a:latin typeface="+mj-lt"/>
            </a:endParaRPr>
          </a:p>
        </p:txBody>
      </p:sp>
    </p:spTree>
    <p:extLst>
      <p:ext uri="{BB962C8B-B14F-4D97-AF65-F5344CB8AC3E}">
        <p14:creationId xmlns:p14="http://schemas.microsoft.com/office/powerpoint/2010/main" val="1663623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986" y="695159"/>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132523" y="687909"/>
            <a:ext cx="11783028" cy="707886"/>
          </a:xfrm>
          <a:prstGeom prst="rect">
            <a:avLst/>
          </a:prstGeom>
        </p:spPr>
        <p:txBody>
          <a:bodyPr wrap="square">
            <a:spAutoFit/>
          </a:bodyPr>
          <a:lstStyle/>
          <a:p>
            <a:pPr>
              <a:spcBef>
                <a:spcPts val="1200"/>
              </a:spcBef>
              <a:spcAft>
                <a:spcPts val="1200"/>
              </a:spcAft>
            </a:pPr>
            <a:r>
              <a:rPr lang="en-US" sz="4000" b="1" dirty="0" err="1">
                <a:solidFill>
                  <a:srgbClr val="FFFF00"/>
                </a:solidFill>
              </a:rPr>
              <a:t>Pengembangan</a:t>
            </a:r>
            <a:r>
              <a:rPr lang="en-US" sz="4000" b="1" dirty="0">
                <a:solidFill>
                  <a:srgbClr val="FFFF00"/>
                </a:solidFill>
              </a:rPr>
              <a:t> </a:t>
            </a:r>
            <a:r>
              <a:rPr lang="en-US" sz="4000" b="1" dirty="0" err="1">
                <a:solidFill>
                  <a:srgbClr val="FFFF00"/>
                </a:solidFill>
              </a:rPr>
              <a:t>Kawasan</a:t>
            </a:r>
            <a:r>
              <a:rPr lang="en-US" sz="4000" b="1" dirty="0">
                <a:solidFill>
                  <a:srgbClr val="FFFF00"/>
                </a:solidFill>
              </a:rPr>
              <a:t> </a:t>
            </a:r>
            <a:r>
              <a:rPr lang="en-US" sz="4000" b="1" dirty="0" err="1">
                <a:solidFill>
                  <a:srgbClr val="FFFF00"/>
                </a:solidFill>
              </a:rPr>
              <a:t>Berbasis</a:t>
            </a:r>
            <a:r>
              <a:rPr lang="en-US" sz="4000" b="1" dirty="0">
                <a:solidFill>
                  <a:srgbClr val="FFFF00"/>
                </a:solidFill>
              </a:rPr>
              <a:t> </a:t>
            </a:r>
            <a:r>
              <a:rPr lang="en-US" sz="4000" b="1" dirty="0" err="1">
                <a:solidFill>
                  <a:srgbClr val="FFFF00"/>
                </a:solidFill>
              </a:rPr>
              <a:t>Korporasi</a:t>
            </a:r>
            <a:r>
              <a:rPr lang="en-US" sz="4000" b="1" dirty="0">
                <a:solidFill>
                  <a:srgbClr val="FFFF00"/>
                </a:solidFill>
              </a:rPr>
              <a:t> </a:t>
            </a:r>
            <a:r>
              <a:rPr lang="en-US" sz="4000" b="1" dirty="0" err="1">
                <a:solidFill>
                  <a:srgbClr val="FFFF00"/>
                </a:solidFill>
              </a:rPr>
              <a:t>Petani</a:t>
            </a:r>
            <a:r>
              <a:rPr lang="en-US" sz="4000" b="1" dirty="0">
                <a:solidFill>
                  <a:srgbClr val="FFFF00"/>
                </a:solidFill>
              </a:rPr>
              <a:t> </a:t>
            </a:r>
          </a:p>
        </p:txBody>
      </p:sp>
      <p:sp>
        <p:nvSpPr>
          <p:cNvPr id="4" name="Rectangle 3"/>
          <p:cNvSpPr/>
          <p:nvPr/>
        </p:nvSpPr>
        <p:spPr>
          <a:xfrm>
            <a:off x="750128" y="978366"/>
            <a:ext cx="11201400" cy="461665"/>
          </a:xfrm>
          <a:prstGeom prst="rect">
            <a:avLst/>
          </a:prstGeom>
        </p:spPr>
        <p:txBody>
          <a:bodyPr wrap="square">
            <a:spAutoFit/>
          </a:bodyPr>
          <a:lstStyle/>
          <a:p>
            <a:pPr>
              <a:spcBef>
                <a:spcPts val="1200"/>
              </a:spcBef>
              <a:defRPr/>
            </a:pPr>
            <a:r>
              <a:rPr lang="en-US" sz="2400" dirty="0">
                <a:solidFill>
                  <a:schemeClr val="bg1"/>
                </a:solidFill>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90A1829B-45E6-4354-8477-4242FEB89273}"/>
              </a:ext>
            </a:extLst>
          </p:cNvPr>
          <p:cNvSpPr/>
          <p:nvPr/>
        </p:nvSpPr>
        <p:spPr>
          <a:xfrm>
            <a:off x="182218" y="1510041"/>
            <a:ext cx="4963160" cy="2431435"/>
          </a:xfrm>
          <a:prstGeom prst="rect">
            <a:avLst/>
          </a:prstGeom>
        </p:spPr>
        <p:txBody>
          <a:bodyPr wrap="square">
            <a:spAutoFit/>
          </a:bodyPr>
          <a:lstStyle/>
          <a:p>
            <a:r>
              <a:rPr lang="en-US" sz="2800" b="1" i="1" dirty="0" err="1">
                <a:solidFill>
                  <a:schemeClr val="bg1"/>
                </a:solidFill>
                <a:latin typeface="Arial" panose="020B0604020202020204" pitchFamily="34" charset="0"/>
                <a:cs typeface="Arial" panose="020B0604020202020204" pitchFamily="34" charset="0"/>
              </a:rPr>
              <a:t>Pengertian</a:t>
            </a:r>
            <a:r>
              <a:rPr lang="en-US" sz="2800" dirty="0">
                <a:solidFill>
                  <a:schemeClr val="bg1"/>
                </a:solidFill>
                <a:latin typeface="Arial" panose="020B0604020202020204" pitchFamily="34" charset="0"/>
                <a:cs typeface="Arial" panose="020B0604020202020204" pitchFamily="34" charset="0"/>
              </a:rPr>
              <a:t> </a:t>
            </a:r>
          </a:p>
          <a:p>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Permentan</a:t>
            </a:r>
            <a:r>
              <a:rPr lang="en-US" sz="2400" b="1" dirty="0">
                <a:solidFill>
                  <a:schemeClr val="bg1"/>
                </a:solidFill>
                <a:latin typeface="Arial" panose="020B0604020202020204" pitchFamily="34" charset="0"/>
                <a:cs typeface="Arial" panose="020B0604020202020204" pitchFamily="34" charset="0"/>
              </a:rPr>
              <a:t> No. 18/ 2018) </a:t>
            </a:r>
          </a:p>
          <a:p>
            <a:r>
              <a:rPr lang="en-US" sz="2000" dirty="0" err="1">
                <a:solidFill>
                  <a:schemeClr val="bg1"/>
                </a:solidFill>
                <a:latin typeface="Arial" panose="020B0604020202020204" pitchFamily="34" charset="0"/>
                <a:cs typeface="Arial" panose="020B0604020202020204" pitchFamily="34" charset="0"/>
              </a:rPr>
              <a:t>Kelembagaan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Ekonomi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Petani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berbadan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hukum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berbentuk</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koperasi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atau</a:t>
            </a:r>
            <a:r>
              <a:rPr lang="en-US" sz="2000" dirty="0">
                <a:solidFill>
                  <a:schemeClr val="bg1"/>
                </a:solidFill>
                <a:latin typeface="Arial" panose="020B0604020202020204" pitchFamily="34" charset="0"/>
                <a:cs typeface="Arial" panose="020B0604020202020204" pitchFamily="34" charset="0"/>
              </a:rPr>
              <a:t> badan </a:t>
            </a:r>
            <a:r>
              <a:rPr lang="en-US" sz="2000" dirty="0" err="1">
                <a:solidFill>
                  <a:schemeClr val="bg1"/>
                </a:solidFill>
                <a:latin typeface="Arial" panose="020B0604020202020204" pitchFamily="34" charset="0"/>
                <a:cs typeface="Arial" panose="020B0604020202020204" pitchFamily="34" charset="0"/>
              </a:rPr>
              <a:t>hukum</a:t>
            </a:r>
            <a:r>
              <a:rPr lang="en-US" sz="2000" dirty="0">
                <a:solidFill>
                  <a:schemeClr val="bg1"/>
                </a:solidFill>
                <a:latin typeface="Arial" panose="020B0604020202020204" pitchFamily="34" charset="0"/>
                <a:cs typeface="Arial" panose="020B0604020202020204" pitchFamily="34" charset="0"/>
              </a:rPr>
              <a:t> lain </a:t>
            </a:r>
            <a:r>
              <a:rPr lang="en-US" sz="2000" dirty="0" err="1">
                <a:solidFill>
                  <a:schemeClr val="bg1"/>
                </a:solidFill>
                <a:latin typeface="Arial" panose="020B0604020202020204" pitchFamily="34" charset="0"/>
                <a:cs typeface="Arial" panose="020B0604020202020204" pitchFamily="34" charset="0"/>
              </a:rPr>
              <a:t>dengan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sebagian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besar</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kepemilikan</a:t>
            </a:r>
            <a:r>
              <a:rPr lang="en-US" sz="2000"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modal </a:t>
            </a:r>
            <a:r>
              <a:rPr lang="en-US" sz="2000" b="1" dirty="0" err="1">
                <a:solidFill>
                  <a:schemeClr val="bg1"/>
                </a:solidFill>
                <a:latin typeface="Arial" panose="020B0604020202020204" pitchFamily="34" charset="0"/>
                <a:cs typeface="Arial" panose="020B0604020202020204" pitchFamily="34" charset="0"/>
              </a:rPr>
              <a:t>dimiliki</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oleh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petani</a:t>
            </a:r>
            <a:endParaRPr lang="en-US" sz="2000" b="1" dirty="0">
              <a:solidFill>
                <a:schemeClr val="bg1"/>
              </a:solidFill>
              <a:latin typeface="Arial" panose="020B0604020202020204" pitchFamily="34" charset="0"/>
              <a:cs typeface="Arial" panose="020B0604020202020204" pitchFamily="34" charset="0"/>
            </a:endParaRPr>
          </a:p>
          <a:p>
            <a:pPr algn="just"/>
            <a:endParaRPr lang="en-US" sz="20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2A8EC2E-89C0-4363-9E58-A055EEA741B4}"/>
              </a:ext>
            </a:extLst>
          </p:cNvPr>
          <p:cNvSpPr/>
          <p:nvPr/>
        </p:nvSpPr>
        <p:spPr>
          <a:xfrm>
            <a:off x="6249061" y="1468800"/>
            <a:ext cx="5036481" cy="2985433"/>
          </a:xfrm>
          <a:prstGeom prst="rect">
            <a:avLst/>
          </a:prstGeom>
        </p:spPr>
        <p:txBody>
          <a:bodyPr wrap="square">
            <a:spAutoFit/>
          </a:bodyPr>
          <a:lstStyle/>
          <a:p>
            <a:pPr algn="just"/>
            <a:r>
              <a:rPr lang="en-US" sz="2800" b="1" i="1" dirty="0" err="1">
                <a:solidFill>
                  <a:schemeClr val="bg1"/>
                </a:solidFill>
                <a:latin typeface="Arial" panose="020B0604020202020204" pitchFamily="34" charset="0"/>
                <a:cs typeface="Arial" panose="020B0604020202020204" pitchFamily="34" charset="0"/>
              </a:rPr>
              <a:t>Prinsip</a:t>
            </a:r>
            <a:r>
              <a:rPr lang="en-US" sz="2800"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dirty="0" err="1">
                <a:solidFill>
                  <a:schemeClr val="bg1"/>
                </a:solidFill>
                <a:latin typeface="Arial" panose="020B0604020202020204" pitchFamily="34" charset="0"/>
                <a:cs typeface="Arial" panose="020B0604020202020204" pitchFamily="34" charset="0"/>
              </a:rPr>
              <a:t>Kesatuan</a:t>
            </a:r>
            <a:r>
              <a:rPr lang="en-US" sz="2000" dirty="0">
                <a:solidFill>
                  <a:schemeClr val="bg1"/>
                </a:solidFill>
                <a:latin typeface="Arial" panose="020B0604020202020204" pitchFamily="34" charset="0"/>
                <a:cs typeface="Arial" panose="020B0604020202020204" pitchFamily="34" charset="0"/>
              </a:rPr>
              <a:t> badan </a:t>
            </a:r>
            <a:r>
              <a:rPr lang="en-US" sz="2000" dirty="0" err="1">
                <a:solidFill>
                  <a:schemeClr val="bg1"/>
                </a:solidFill>
                <a:latin typeface="Arial" panose="020B0604020202020204" pitchFamily="34" charset="0"/>
                <a:cs typeface="Arial" panose="020B0604020202020204" pitchFamily="34" charset="0"/>
              </a:rPr>
              <a:t>usaha</a:t>
            </a:r>
            <a:r>
              <a:rPr lang="en-US" sz="2000" dirty="0">
                <a:solidFill>
                  <a:schemeClr val="bg1"/>
                </a:solidFill>
                <a:latin typeface="Arial" panose="020B0604020202020204" pitchFamily="34" charset="0"/>
                <a:cs typeface="Arial" panose="020B0604020202020204" pitchFamily="34" charset="0"/>
              </a:rPr>
              <a:t> yang </a:t>
            </a:r>
            <a:r>
              <a:rPr lang="en-US" sz="2000" dirty="0" err="1">
                <a:solidFill>
                  <a:schemeClr val="bg1"/>
                </a:solidFill>
                <a:latin typeface="Arial" panose="020B0604020202020204" pitchFamily="34" charset="0"/>
                <a:cs typeface="Arial" panose="020B0604020202020204" pitchFamily="34" charset="0"/>
              </a:rPr>
              <a:t>dibentuk</a:t>
            </a:r>
            <a:r>
              <a:rPr lang="en-US" sz="2000" dirty="0">
                <a:solidFill>
                  <a:schemeClr val="bg1"/>
                </a:solidFill>
                <a:latin typeface="Arial" panose="020B0604020202020204" pitchFamily="34" charset="0"/>
                <a:cs typeface="Arial" panose="020B0604020202020204" pitchFamily="34" charset="0"/>
              </a:rPr>
              <a:t> </a:t>
            </a:r>
            <a:r>
              <a:rPr lang="en-US" sz="2000" b="1" dirty="0" err="1">
                <a:solidFill>
                  <a:srgbClr val="FFC000"/>
                </a:solidFill>
                <a:latin typeface="Arial" panose="020B0604020202020204" pitchFamily="34" charset="0"/>
                <a:cs typeface="Arial" panose="020B0604020202020204" pitchFamily="34" charset="0"/>
              </a:rPr>
              <a:t>dari</a:t>
            </a:r>
            <a:r>
              <a:rPr lang="en-US" sz="2000" b="1" dirty="0">
                <a:solidFill>
                  <a:srgbClr val="FFC000"/>
                </a:solidFill>
                <a:latin typeface="Arial" panose="020B0604020202020204" pitchFamily="34" charset="0"/>
                <a:cs typeface="Arial" panose="020B0604020202020204" pitchFamily="34" charset="0"/>
              </a:rPr>
              <a:t>, oleh dan </a:t>
            </a:r>
            <a:r>
              <a:rPr lang="en-US" sz="2000" b="1" dirty="0" err="1">
                <a:solidFill>
                  <a:srgbClr val="FFC000"/>
                </a:solidFill>
                <a:latin typeface="Arial" panose="020B0604020202020204" pitchFamily="34" charset="0"/>
                <a:cs typeface="Arial" panose="020B0604020202020204" pitchFamily="34" charset="0"/>
              </a:rPr>
              <a:t>untuk</a:t>
            </a:r>
            <a:r>
              <a:rPr lang="en-US" sz="2000" b="1" dirty="0">
                <a:solidFill>
                  <a:srgbClr val="FFC000"/>
                </a:solidFill>
                <a:latin typeface="Arial" panose="020B0604020202020204" pitchFamily="34" charset="0"/>
                <a:cs typeface="Arial" panose="020B0604020202020204" pitchFamily="34" charset="0"/>
              </a:rPr>
              <a:t> </a:t>
            </a:r>
            <a:r>
              <a:rPr lang="en-US" sz="2000" b="1" dirty="0" err="1">
                <a:solidFill>
                  <a:srgbClr val="FFC000"/>
                </a:solidFill>
                <a:latin typeface="Arial" panose="020B0604020202020204" pitchFamily="34" charset="0"/>
                <a:cs typeface="Arial" panose="020B0604020202020204" pitchFamily="34" charset="0"/>
              </a:rPr>
              <a:t>petani</a:t>
            </a:r>
            <a:r>
              <a:rPr lang="en-US" sz="2000" b="1" dirty="0">
                <a:solidFill>
                  <a:srgbClr val="FFC000"/>
                </a:solidFill>
                <a:latin typeface="Arial" panose="020B0604020202020204" pitchFamily="34" charset="0"/>
                <a:cs typeface="Arial" panose="020B0604020202020204" pitchFamily="34" charset="0"/>
              </a:rPr>
              <a:t> </a:t>
            </a:r>
            <a:endParaRPr lang="id-ID" sz="2000" b="1" dirty="0">
              <a:solidFill>
                <a:srgbClr val="FFC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err="1">
                <a:solidFill>
                  <a:schemeClr val="bg1"/>
                </a:solidFill>
                <a:latin typeface="Arial" panose="020B0604020202020204" pitchFamily="34" charset="0"/>
                <a:cs typeface="Arial" panose="020B0604020202020204" pitchFamily="34" charset="0"/>
              </a:rPr>
              <a:t>Korporasi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petani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merestorasi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jiwa</a:t>
            </a:r>
            <a:r>
              <a:rPr lang="en-US" sz="2000" dirty="0">
                <a:solidFill>
                  <a:schemeClr val="bg1"/>
                </a:solidFill>
                <a:latin typeface="Arial" panose="020B0604020202020204" pitchFamily="34" charset="0"/>
                <a:cs typeface="Arial" panose="020B0604020202020204" pitchFamily="34" charset="0"/>
              </a:rPr>
              <a:t> gotong royong </a:t>
            </a:r>
            <a:r>
              <a:rPr lang="en-US" sz="2000" dirty="0" err="1">
                <a:solidFill>
                  <a:schemeClr val="bg1"/>
                </a:solidFill>
                <a:latin typeface="Arial" panose="020B0604020202020204" pitchFamily="34" charset="0"/>
                <a:cs typeface="Arial" panose="020B0604020202020204" pitchFamily="34" charset="0"/>
              </a:rPr>
              <a:t>petani</a:t>
            </a:r>
            <a:r>
              <a:rPr lang="en-US" sz="2000" dirty="0">
                <a:solidFill>
                  <a:schemeClr val="bg1"/>
                </a:solidFill>
                <a:latin typeface="Arial" panose="020B0604020202020204" pitchFamily="34" charset="0"/>
                <a:cs typeface="Arial" panose="020B0604020202020204" pitchFamily="34" charset="0"/>
              </a:rPr>
              <a:t> </a:t>
            </a:r>
            <a:endParaRPr lang="id-ID"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Usaha </a:t>
            </a:r>
            <a:r>
              <a:rPr lang="en-US" sz="2000" dirty="0" err="1">
                <a:solidFill>
                  <a:schemeClr val="bg1"/>
                </a:solidFill>
                <a:latin typeface="Arial" panose="020B0604020202020204" pitchFamily="34" charset="0"/>
                <a:cs typeface="Arial" panose="020B0604020202020204" pitchFamily="34" charset="0"/>
              </a:rPr>
              <a:t>tani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didukung</a:t>
            </a:r>
            <a:r>
              <a:rPr lang="en-US" sz="2000" dirty="0">
                <a:solidFill>
                  <a:schemeClr val="bg1"/>
                </a:solidFill>
                <a:latin typeface="Arial" panose="020B0604020202020204" pitchFamily="34" charset="0"/>
                <a:cs typeface="Arial" panose="020B0604020202020204" pitchFamily="34" charset="0"/>
              </a:rPr>
              <a:t> oleh </a:t>
            </a:r>
            <a:r>
              <a:rPr lang="en-US" sz="2000" dirty="0" err="1">
                <a:solidFill>
                  <a:schemeClr val="bg1"/>
                </a:solidFill>
                <a:latin typeface="Arial" panose="020B0604020202020204" pitchFamily="34" charset="0"/>
                <a:cs typeface="Arial" panose="020B0604020202020204" pitchFamily="34" charset="0"/>
              </a:rPr>
              <a:t>korporasi</a:t>
            </a:r>
            <a:r>
              <a:rPr lang="en-US" sz="2000" dirty="0">
                <a:solidFill>
                  <a:schemeClr val="bg1"/>
                </a:solidFill>
                <a:latin typeface="Arial" panose="020B0604020202020204" pitchFamily="34" charset="0"/>
                <a:cs typeface="Arial" panose="020B0604020202020204" pitchFamily="34" charset="0"/>
              </a:rPr>
              <a:t> dan </a:t>
            </a:r>
            <a:r>
              <a:rPr lang="en-US" sz="2000" dirty="0" err="1">
                <a:solidFill>
                  <a:schemeClr val="bg1"/>
                </a:solidFill>
                <a:latin typeface="Arial" panose="020B0604020202020204" pitchFamily="34" charset="0"/>
                <a:cs typeface="Arial" panose="020B0604020202020204" pitchFamily="34" charset="0"/>
              </a:rPr>
              <a:t>sebaliknya</a:t>
            </a:r>
            <a:r>
              <a:rPr lang="en-US" sz="2000" dirty="0">
                <a:solidFill>
                  <a:schemeClr val="bg1"/>
                </a:solidFill>
                <a:latin typeface="Arial" panose="020B0604020202020204" pitchFamily="34" charset="0"/>
                <a:cs typeface="Arial" panose="020B0604020202020204" pitchFamily="34" charset="0"/>
              </a:rPr>
              <a:t> </a:t>
            </a:r>
            <a:endParaRPr lang="id-ID"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err="1">
                <a:solidFill>
                  <a:schemeClr val="bg1"/>
                </a:solidFill>
                <a:latin typeface="Arial" panose="020B0604020202020204" pitchFamily="34" charset="0"/>
                <a:cs typeface="Arial" panose="020B0604020202020204" pitchFamily="34" charset="0"/>
              </a:rPr>
              <a:t>Korporasi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petani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meningkatkan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kesejahteraan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petani</a:t>
            </a:r>
            <a:endParaRPr lang="en-US" sz="2000" dirty="0">
              <a:solidFill>
                <a:schemeClr val="bg1"/>
              </a:solidFill>
              <a:latin typeface="Arial" panose="020B0604020202020204" pitchFamily="34" charset="0"/>
              <a:cs typeface="Arial" panose="020B0604020202020204" pitchFamily="34" charset="0"/>
            </a:endParaRPr>
          </a:p>
        </p:txBody>
      </p:sp>
      <p:sp>
        <p:nvSpPr>
          <p:cNvPr id="16" name="Right Arrow 15"/>
          <p:cNvSpPr/>
          <p:nvPr/>
        </p:nvSpPr>
        <p:spPr>
          <a:xfrm>
            <a:off x="5459122" y="2725759"/>
            <a:ext cx="645160" cy="72311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0A1829B-45E6-4354-8477-4242FEB89273}"/>
              </a:ext>
            </a:extLst>
          </p:cNvPr>
          <p:cNvSpPr/>
          <p:nvPr/>
        </p:nvSpPr>
        <p:spPr>
          <a:xfrm>
            <a:off x="6525230" y="5227212"/>
            <a:ext cx="5257798" cy="830997"/>
          </a:xfrm>
          <a:prstGeom prst="rect">
            <a:avLst/>
          </a:prstGeom>
        </p:spPr>
        <p:txBody>
          <a:bodyPr wrap="square">
            <a:spAutoFit/>
          </a:bodyPr>
          <a:lstStyle/>
          <a:p>
            <a:pPr algn="ctr"/>
            <a:r>
              <a:rPr lang="en-US" sz="2400" b="1" dirty="0">
                <a:solidFill>
                  <a:srgbClr val="FFC000"/>
                </a:solidFill>
                <a:latin typeface="Arial" panose="020B0604020202020204" pitchFamily="34" charset="0"/>
                <a:cs typeface="Arial" panose="020B0604020202020204" pitchFamily="34" charset="0"/>
              </a:rPr>
              <a:t>PP no. 18/2020 </a:t>
            </a:r>
            <a:r>
              <a:rPr lang="en-US" sz="2400" b="1" dirty="0" err="1">
                <a:solidFill>
                  <a:srgbClr val="FFC000"/>
                </a:solidFill>
                <a:latin typeface="Arial" panose="020B0604020202020204" pitchFamily="34" charset="0"/>
                <a:cs typeface="Arial" panose="020B0604020202020204" pitchFamily="34" charset="0"/>
              </a:rPr>
              <a:t>tentang</a:t>
            </a:r>
            <a:r>
              <a:rPr lang="en-US" sz="2400" b="1" dirty="0">
                <a:solidFill>
                  <a:srgbClr val="FFC000"/>
                </a:solidFill>
                <a:latin typeface="Arial" panose="020B0604020202020204" pitchFamily="34" charset="0"/>
                <a:cs typeface="Arial" panose="020B0604020202020204" pitchFamily="34" charset="0"/>
              </a:rPr>
              <a:t> RPJMN</a:t>
            </a:r>
          </a:p>
          <a:p>
            <a:pPr algn="ctr"/>
            <a:r>
              <a:rPr lang="en-US" sz="2400" b="1" dirty="0">
                <a:solidFill>
                  <a:srgbClr val="FFC000"/>
                </a:solidFill>
                <a:latin typeface="Arial" panose="020B0604020202020204" pitchFamily="34" charset="0"/>
                <a:ea typeface="Cambria" panose="02040503050406030204" pitchFamily="18" charset="0"/>
                <a:cs typeface="Arial" panose="020B0604020202020204" pitchFamily="34" charset="0"/>
              </a:rPr>
              <a:t>(</a:t>
            </a:r>
            <a:r>
              <a:rPr lang="en-US" sz="2400" b="1" dirty="0" err="1">
                <a:solidFill>
                  <a:srgbClr val="FFC000"/>
                </a:solidFill>
                <a:latin typeface="Arial" panose="020B0604020202020204" pitchFamily="34" charset="0"/>
                <a:ea typeface="Cambria" panose="02040503050406030204" pitchFamily="18" charset="0"/>
                <a:cs typeface="Arial" panose="020B0604020202020204" pitchFamily="34" charset="0"/>
              </a:rPr>
              <a:t>Lampiran</a:t>
            </a:r>
            <a:r>
              <a:rPr lang="en-US" sz="2400" b="1" dirty="0">
                <a:solidFill>
                  <a:srgbClr val="FFC000"/>
                </a:solidFill>
                <a:latin typeface="Arial" panose="020B0604020202020204" pitchFamily="34" charset="0"/>
                <a:ea typeface="Cambria" panose="02040503050406030204" pitchFamily="18" charset="0"/>
                <a:cs typeface="Arial" panose="020B0604020202020204" pitchFamily="34" charset="0"/>
              </a:rPr>
              <a:t> III)</a:t>
            </a:r>
          </a:p>
        </p:txBody>
      </p:sp>
      <p:sp>
        <p:nvSpPr>
          <p:cNvPr id="2" name="Down Arrow 1"/>
          <p:cNvSpPr/>
          <p:nvPr/>
        </p:nvSpPr>
        <p:spPr>
          <a:xfrm>
            <a:off x="8994913" y="4506052"/>
            <a:ext cx="685800" cy="5951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Down Arrow 10"/>
          <p:cNvSpPr/>
          <p:nvPr/>
        </p:nvSpPr>
        <p:spPr>
          <a:xfrm>
            <a:off x="2320898" y="3941476"/>
            <a:ext cx="685800" cy="5951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Rectangle 2"/>
          <p:cNvSpPr/>
          <p:nvPr/>
        </p:nvSpPr>
        <p:spPr>
          <a:xfrm>
            <a:off x="960075" y="4685705"/>
            <a:ext cx="3688830" cy="830997"/>
          </a:xfrm>
          <a:prstGeom prst="rect">
            <a:avLst/>
          </a:prstGeom>
        </p:spPr>
        <p:txBody>
          <a:bodyPr wrap="none">
            <a:spAutoFit/>
          </a:bodyPr>
          <a:lstStyle/>
          <a:p>
            <a:pPr algn="ctr"/>
            <a:r>
              <a:rPr lang="en-US" sz="2400" b="1" dirty="0" err="1">
                <a:solidFill>
                  <a:srgbClr val="FFC000"/>
                </a:solidFill>
                <a:latin typeface="Arial" panose="020B0604020202020204" pitchFamily="34" charset="0"/>
                <a:cs typeface="Arial" panose="020B0604020202020204" pitchFamily="34" charset="0"/>
              </a:rPr>
              <a:t>Jangkauan</a:t>
            </a:r>
            <a:r>
              <a:rPr lang="en-US" sz="2400" b="1" dirty="0">
                <a:solidFill>
                  <a:srgbClr val="FFC000"/>
                </a:solidFill>
                <a:latin typeface="Arial" panose="020B0604020202020204" pitchFamily="34" charset="0"/>
                <a:cs typeface="Arial" panose="020B0604020202020204" pitchFamily="34" charset="0"/>
              </a:rPr>
              <a:t>: </a:t>
            </a:r>
            <a:r>
              <a:rPr lang="en-US" sz="2400" b="1" dirty="0" err="1">
                <a:solidFill>
                  <a:srgbClr val="FFC000"/>
                </a:solidFill>
                <a:latin typeface="Arial" panose="020B0604020202020204" pitchFamily="34" charset="0"/>
                <a:cs typeface="Arial" panose="020B0604020202020204" pitchFamily="34" charset="0"/>
              </a:rPr>
              <a:t>kabupaten</a:t>
            </a:r>
            <a:r>
              <a:rPr lang="en-US" sz="2400" b="1" dirty="0">
                <a:solidFill>
                  <a:srgbClr val="FFC000"/>
                </a:solidFill>
                <a:latin typeface="Arial" panose="020B0604020202020204" pitchFamily="34" charset="0"/>
                <a:cs typeface="Arial" panose="020B0604020202020204" pitchFamily="34" charset="0"/>
              </a:rPr>
              <a:t>, </a:t>
            </a:r>
          </a:p>
          <a:p>
            <a:pPr algn="ctr"/>
            <a:r>
              <a:rPr lang="en-US" sz="2400" b="1" dirty="0" err="1">
                <a:solidFill>
                  <a:srgbClr val="FFC000"/>
                </a:solidFill>
                <a:latin typeface="Arial" panose="020B0604020202020204" pitchFamily="34" charset="0"/>
                <a:cs typeface="Arial" panose="020B0604020202020204" pitchFamily="34" charset="0"/>
              </a:rPr>
              <a:t>propinsi</a:t>
            </a:r>
            <a:r>
              <a:rPr lang="en-US" sz="2400" b="1" dirty="0">
                <a:solidFill>
                  <a:srgbClr val="FFC000"/>
                </a:solidFill>
                <a:latin typeface="Arial" panose="020B0604020202020204" pitchFamily="34" charset="0"/>
                <a:cs typeface="Arial" panose="020B0604020202020204" pitchFamily="34" charset="0"/>
              </a:rPr>
              <a:t> </a:t>
            </a:r>
            <a:r>
              <a:rPr lang="en-US" sz="2400" b="1" dirty="0" err="1">
                <a:solidFill>
                  <a:srgbClr val="FFC000"/>
                </a:solidFill>
                <a:latin typeface="Arial" panose="020B0604020202020204" pitchFamily="34" charset="0"/>
                <a:cs typeface="Arial" panose="020B0604020202020204" pitchFamily="34" charset="0"/>
              </a:rPr>
              <a:t>atau</a:t>
            </a:r>
            <a:r>
              <a:rPr lang="en-US" sz="2400" b="1" dirty="0">
                <a:solidFill>
                  <a:srgbClr val="FFC000"/>
                </a:solidFill>
                <a:latin typeface="Arial" panose="020B0604020202020204" pitchFamily="34" charset="0"/>
                <a:cs typeface="Arial" panose="020B0604020202020204" pitchFamily="34" charset="0"/>
              </a:rPr>
              <a:t> </a:t>
            </a:r>
            <a:r>
              <a:rPr lang="en-US" sz="2400" b="1" dirty="0" err="1">
                <a:solidFill>
                  <a:srgbClr val="FFC000"/>
                </a:solidFill>
                <a:latin typeface="Arial" panose="020B0604020202020204" pitchFamily="34" charset="0"/>
                <a:cs typeface="Arial" panose="020B0604020202020204" pitchFamily="34" charset="0"/>
              </a:rPr>
              <a:t>nasional</a:t>
            </a:r>
            <a:endParaRPr lang="en-US" sz="24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78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986" y="695159"/>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132523" y="687909"/>
            <a:ext cx="11783028" cy="707886"/>
          </a:xfrm>
          <a:prstGeom prst="rect">
            <a:avLst/>
          </a:prstGeom>
        </p:spPr>
        <p:txBody>
          <a:bodyPr wrap="square">
            <a:spAutoFit/>
          </a:bodyPr>
          <a:lstStyle/>
          <a:p>
            <a:pPr>
              <a:spcBef>
                <a:spcPts val="1200"/>
              </a:spcBef>
              <a:spcAft>
                <a:spcPts val="1200"/>
              </a:spcAft>
            </a:pPr>
            <a:r>
              <a:rPr lang="en-US" sz="4000" b="1" dirty="0" err="1">
                <a:solidFill>
                  <a:srgbClr val="FFFF00"/>
                </a:solidFill>
              </a:rPr>
              <a:t>Dampak</a:t>
            </a:r>
            <a:r>
              <a:rPr lang="en-US" sz="4000" b="1" dirty="0">
                <a:solidFill>
                  <a:srgbClr val="FFFF00"/>
                </a:solidFill>
              </a:rPr>
              <a:t> </a:t>
            </a:r>
            <a:r>
              <a:rPr lang="en-US" sz="4000" b="1" dirty="0" err="1">
                <a:solidFill>
                  <a:srgbClr val="FFFF00"/>
                </a:solidFill>
              </a:rPr>
              <a:t>Pengembangan</a:t>
            </a:r>
            <a:r>
              <a:rPr lang="en-US" sz="4000" b="1" dirty="0">
                <a:solidFill>
                  <a:srgbClr val="FFFF00"/>
                </a:solidFill>
              </a:rPr>
              <a:t> </a:t>
            </a:r>
            <a:r>
              <a:rPr lang="en-US" sz="4000" b="1" dirty="0" err="1">
                <a:solidFill>
                  <a:srgbClr val="FFFF00"/>
                </a:solidFill>
              </a:rPr>
              <a:t>Korporasi</a:t>
            </a:r>
            <a:r>
              <a:rPr lang="en-US" sz="4000" b="1" dirty="0">
                <a:solidFill>
                  <a:srgbClr val="FFFF00"/>
                </a:solidFill>
              </a:rPr>
              <a:t> </a:t>
            </a:r>
            <a:r>
              <a:rPr lang="en-US" sz="4000" b="1" dirty="0" err="1">
                <a:solidFill>
                  <a:srgbClr val="FFFF00"/>
                </a:solidFill>
              </a:rPr>
              <a:t>Petani</a:t>
            </a:r>
            <a:r>
              <a:rPr lang="en-US" sz="4000" b="1" dirty="0">
                <a:solidFill>
                  <a:srgbClr val="FFFF00"/>
                </a:solidFill>
              </a:rPr>
              <a:t> </a:t>
            </a:r>
          </a:p>
        </p:txBody>
      </p:sp>
      <p:sp>
        <p:nvSpPr>
          <p:cNvPr id="4" name="Rectangle 3"/>
          <p:cNvSpPr/>
          <p:nvPr/>
        </p:nvSpPr>
        <p:spPr>
          <a:xfrm>
            <a:off x="750128" y="978366"/>
            <a:ext cx="11201400" cy="461665"/>
          </a:xfrm>
          <a:prstGeom prst="rect">
            <a:avLst/>
          </a:prstGeom>
        </p:spPr>
        <p:txBody>
          <a:bodyPr wrap="square">
            <a:spAutoFit/>
          </a:bodyPr>
          <a:lstStyle/>
          <a:p>
            <a:pPr>
              <a:spcBef>
                <a:spcPts val="1200"/>
              </a:spcBef>
              <a:defRPr/>
            </a:pPr>
            <a:r>
              <a:rPr lang="en-US" sz="2400" dirty="0">
                <a:solidFill>
                  <a:schemeClr val="bg1"/>
                </a:solidFill>
                <a:latin typeface="Arial" panose="020B0604020202020204" pitchFamily="34" charset="0"/>
                <a:cs typeface="Arial" panose="020B0604020202020204" pitchFamily="34" charset="0"/>
              </a:rPr>
              <a:t>:</a:t>
            </a:r>
          </a:p>
        </p:txBody>
      </p:sp>
      <p:sp>
        <p:nvSpPr>
          <p:cNvPr id="20" name="Rectangle 3">
            <a:extLst>
              <a:ext uri="{FF2B5EF4-FFF2-40B4-BE49-F238E27FC236}">
                <a16:creationId xmlns:a16="http://schemas.microsoft.com/office/drawing/2014/main" id="{3005AD1C-DDFC-47A3-8395-C0CFF4EC9F58}"/>
              </a:ext>
            </a:extLst>
          </p:cNvPr>
          <p:cNvSpPr txBox="1">
            <a:spLocks noChangeArrowheads="1"/>
          </p:cNvSpPr>
          <p:nvPr/>
        </p:nvSpPr>
        <p:spPr>
          <a:xfrm>
            <a:off x="611228" y="1601098"/>
            <a:ext cx="5384454" cy="4822853"/>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90000"/>
              </a:lnSpc>
              <a:spcBef>
                <a:spcPts val="1200"/>
              </a:spcBef>
              <a:spcAft>
                <a:spcPts val="0"/>
              </a:spcAft>
              <a:buClrTx/>
              <a:buSzTx/>
              <a:tabLst/>
              <a:defRPr/>
            </a:pPr>
            <a:r>
              <a:rPr kumimoji="0" lang="en-US" sz="3600" b="1" i="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600" b="1" i="1"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Gurem</a:t>
            </a:r>
            <a:endParaRPr kumimoji="0" lang="en-US" sz="3600" b="1" i="1" u="none" strike="noStrike" kern="1200" cap="none" spc="0" normalizeH="0" noProof="0" dirty="0">
              <a:ln>
                <a:noFill/>
              </a:ln>
              <a:solidFill>
                <a:srgbClr val="FFC000"/>
              </a:solidFill>
              <a:effectLst/>
              <a:uLnTx/>
              <a:uFillTx/>
              <a:latin typeface="Arial" panose="020B0604020202020204" pitchFamily="34" charset="0"/>
              <a:cs typeface="Arial" panose="020B0604020202020204" pitchFamily="34" charset="0"/>
            </a:endParaRPr>
          </a:p>
          <a:p>
            <a:pPr marL="342900" marR="0" lvl="0" indent="-342900" algn="ctr" defTabSz="914400" rtl="0" eaLnBrk="1" fontAlgn="auto" latinLnBrk="0" hangingPunct="1">
              <a:lnSpc>
                <a:spcPct val="90000"/>
              </a:lnSpc>
              <a:spcBef>
                <a:spcPct val="20000"/>
              </a:spcBef>
              <a:spcAft>
                <a:spcPts val="0"/>
              </a:spcAft>
              <a:buClrTx/>
              <a:buSzTx/>
              <a:tabLst/>
              <a:defRPr/>
            </a:pPr>
            <a:endParaRPr kumimoji="0" lang="en-US" sz="2600" b="1" i="0" u="none" strike="noStrike" kern="1200" cap="none" spc="0" normalizeH="0" noProof="0" dirty="0">
              <a:ln>
                <a:noFill/>
              </a:ln>
              <a:solidFill>
                <a:srgbClr val="FFFF00"/>
              </a:solidFill>
              <a:effectLst/>
              <a:uLnTx/>
              <a:uFillTx/>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90000"/>
              </a:lnSpc>
              <a:spcBef>
                <a:spcPct val="20000"/>
              </a:spcBef>
              <a:spcAft>
                <a:spcPts val="0"/>
              </a:spcAft>
              <a:buClrTx/>
              <a:buSzTx/>
              <a:buFont typeface="+mj-lt"/>
              <a:buAutoNum type="arabicPeriod"/>
              <a:tabLst/>
              <a:defRPr/>
            </a:pP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Takut</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pada</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risiko</a:t>
            </a:r>
            <a:endPar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90000"/>
              </a:lnSpc>
              <a:spcBef>
                <a:spcPct val="20000"/>
              </a:spcBef>
              <a:spcAft>
                <a:spcPts val="0"/>
              </a:spcAft>
              <a:buClrTx/>
              <a:buSzTx/>
              <a:buFont typeface="+mj-lt"/>
              <a:buAutoNum type="arabicPeriod"/>
              <a:tabLst/>
              <a:defRPr/>
            </a:pP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Sumberdaya</a:t>
            </a:r>
            <a:r>
              <a:rPr kumimoji="0" lang="en-US" sz="260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internal </a:t>
            </a:r>
            <a:r>
              <a:rPr kumimoji="0" lang="en-US" sz="2600" u="none" strike="noStrike" kern="1200" cap="none" spc="0" normalizeH="0" noProof="0" dirty="0" err="1">
                <a:ln>
                  <a:noFill/>
                </a:ln>
                <a:solidFill>
                  <a:schemeClr val="bg1"/>
                </a:solidFill>
                <a:effectLst/>
                <a:uLnTx/>
                <a:uFillTx/>
                <a:latin typeface="Arial" panose="020B0604020202020204" pitchFamily="34" charset="0"/>
                <a:cs typeface="Arial" panose="020B0604020202020204" pitchFamily="34" charset="0"/>
              </a:rPr>
              <a:t>terbatas</a:t>
            </a:r>
            <a:endPar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90000"/>
              </a:lnSpc>
              <a:spcBef>
                <a:spcPct val="20000"/>
              </a:spcBef>
              <a:spcAft>
                <a:spcPts val="0"/>
              </a:spcAft>
              <a:buClrTx/>
              <a:buSzTx/>
              <a:buFont typeface="+mj-lt"/>
              <a:buAutoNum type="arabicPeriod"/>
              <a:tabLst/>
              <a:defRPr/>
            </a:pP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Tidak</a:t>
            </a:r>
            <a:r>
              <a:rPr kumimoji="0" lang="en-US" sz="260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noProof="0" dirty="0" err="1">
                <a:ln>
                  <a:noFill/>
                </a:ln>
                <a:solidFill>
                  <a:schemeClr val="bg1"/>
                </a:solidFill>
                <a:effectLst/>
                <a:uLnTx/>
                <a:uFillTx/>
                <a:latin typeface="Arial" panose="020B0604020202020204" pitchFamily="34" charset="0"/>
                <a:cs typeface="Arial" panose="020B0604020202020204" pitchFamily="34" charset="0"/>
              </a:rPr>
              <a:t>akses</a:t>
            </a:r>
            <a:r>
              <a:rPr kumimoji="0" lang="en-US" sz="260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noProof="0" dirty="0" err="1">
                <a:ln>
                  <a:noFill/>
                </a:ln>
                <a:solidFill>
                  <a:schemeClr val="bg1"/>
                </a:solidFill>
                <a:effectLst/>
                <a:uLnTx/>
                <a:uFillTx/>
                <a:latin typeface="Arial" panose="020B0604020202020204" pitchFamily="34" charset="0"/>
                <a:cs typeface="Arial" panose="020B0604020202020204" pitchFamily="34" charset="0"/>
              </a:rPr>
              <a:t>pada</a:t>
            </a:r>
            <a:r>
              <a:rPr kumimoji="0" lang="en-US" sz="260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modal </a:t>
            </a:r>
            <a:r>
              <a:rPr kumimoji="0" lang="en-US" sz="2600" u="none" strike="noStrike" kern="1200" cap="none" spc="0" normalizeH="0" noProof="0" dirty="0" err="1">
                <a:ln>
                  <a:noFill/>
                </a:ln>
                <a:solidFill>
                  <a:schemeClr val="bg1"/>
                </a:solidFill>
                <a:effectLst/>
                <a:uLnTx/>
                <a:uFillTx/>
                <a:latin typeface="Arial" panose="020B0604020202020204" pitchFamily="34" charset="0"/>
                <a:cs typeface="Arial" panose="020B0604020202020204" pitchFamily="34" charset="0"/>
              </a:rPr>
              <a:t>luar</a:t>
            </a:r>
            <a:endPar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90000"/>
              </a:lnSpc>
              <a:spcBef>
                <a:spcPct val="20000"/>
              </a:spcBef>
              <a:spcAft>
                <a:spcPts val="0"/>
              </a:spcAft>
              <a:buClrTx/>
              <a:buSzTx/>
              <a:buFont typeface="+mj-lt"/>
              <a:buAutoNum type="arabicPeriod"/>
              <a:tabLst/>
              <a:defRPr/>
            </a:pP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Tidak</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cakap</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dalam</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bisnis</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endParaRPr kumimoji="0" lang="id-ID"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14350" lvl="0" indent="-514350">
              <a:lnSpc>
                <a:spcPct val="90000"/>
              </a:lnSpc>
              <a:spcBef>
                <a:spcPct val="20000"/>
              </a:spcBef>
              <a:buFont typeface="+mj-lt"/>
              <a:buAutoNum type="arabicPeriod"/>
              <a:defRPr/>
            </a:pPr>
            <a:r>
              <a:rPr lang="en-US" sz="2600" dirty="0" err="1">
                <a:solidFill>
                  <a:schemeClr val="bg1"/>
                </a:solidFill>
                <a:latin typeface="Arial" panose="020B0604020202020204" pitchFamily="34" charset="0"/>
                <a:cs typeface="Arial" panose="020B0604020202020204" pitchFamily="34" charset="0"/>
              </a:rPr>
              <a:t>Keputusan</a:t>
            </a:r>
            <a:r>
              <a:rPr lang="en-US" sz="2600" dirty="0">
                <a:solidFill>
                  <a:schemeClr val="bg1"/>
                </a:solidFill>
                <a:latin typeface="Arial" panose="020B0604020202020204" pitchFamily="34" charset="0"/>
                <a:cs typeface="Arial" panose="020B0604020202020204" pitchFamily="34" charset="0"/>
              </a:rPr>
              <a:t> di </a:t>
            </a:r>
            <a:r>
              <a:rPr lang="en-US" sz="2600" dirty="0" err="1">
                <a:solidFill>
                  <a:schemeClr val="bg1"/>
                </a:solidFill>
                <a:latin typeface="Arial" panose="020B0604020202020204" pitchFamily="34" charset="0"/>
                <a:cs typeface="Arial" panose="020B0604020202020204" pitchFamily="34" charset="0"/>
              </a:rPr>
              <a:t>tingkat</a:t>
            </a:r>
            <a:r>
              <a:rPr lang="en-US" sz="2600" dirty="0">
                <a:solidFill>
                  <a:schemeClr val="bg1"/>
                </a:solidFill>
                <a:latin typeface="Arial" panose="020B0604020202020204" pitchFamily="34" charset="0"/>
                <a:cs typeface="Arial" panose="020B0604020202020204" pitchFamily="34" charset="0"/>
              </a:rPr>
              <a:t> RT</a:t>
            </a:r>
          </a:p>
          <a:p>
            <a:pPr marL="514350" lvl="0" indent="-514350">
              <a:lnSpc>
                <a:spcPct val="90000"/>
              </a:lnSpc>
              <a:spcBef>
                <a:spcPct val="20000"/>
              </a:spcBef>
              <a:buFont typeface="+mj-lt"/>
              <a:buAutoNum type="arabicPeriod"/>
              <a:defRPr/>
            </a:pPr>
            <a:r>
              <a:rPr lang="en-US" sz="2600" dirty="0" err="1">
                <a:solidFill>
                  <a:schemeClr val="bg1"/>
                </a:solidFill>
                <a:latin typeface="Arial" panose="020B0604020202020204" pitchFamily="34" charset="0"/>
                <a:cs typeface="Arial" panose="020B0604020202020204" pitchFamily="34" charset="0"/>
              </a:rPr>
              <a:t>Sulit</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untuk</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bekerjasama</a:t>
            </a:r>
            <a:endParaRPr lang="en-US" sz="2600" dirty="0">
              <a:solidFill>
                <a:schemeClr val="bg1"/>
              </a:solidFill>
              <a:latin typeface="Arial" panose="020B0604020202020204" pitchFamily="34" charset="0"/>
              <a:cs typeface="Arial" panose="020B0604020202020204" pitchFamily="34" charset="0"/>
            </a:endParaRPr>
          </a:p>
          <a:p>
            <a:pPr marL="514350" lvl="0" indent="-514350">
              <a:lnSpc>
                <a:spcPct val="90000"/>
              </a:lnSpc>
              <a:spcBef>
                <a:spcPct val="20000"/>
              </a:spcBef>
              <a:buFont typeface="+mj-lt"/>
              <a:buAutoNum type="arabicPeriod"/>
              <a:defRPr/>
            </a:pPr>
            <a:r>
              <a:rPr lang="en-US" sz="2600" dirty="0" err="1">
                <a:solidFill>
                  <a:schemeClr val="bg1"/>
                </a:solidFill>
                <a:latin typeface="Arial" panose="020B0604020202020204" pitchFamily="34" charset="0"/>
                <a:cs typeface="Arial" panose="020B0604020202020204" pitchFamily="34" charset="0"/>
              </a:rPr>
              <a:t>Fleksibilitas</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perenanaan</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kurang</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dari</a:t>
            </a:r>
            <a:r>
              <a:rPr lang="en-US" sz="2600" dirty="0">
                <a:solidFill>
                  <a:schemeClr val="bg1"/>
                </a:solidFill>
                <a:latin typeface="Arial" panose="020B0604020202020204" pitchFamily="34" charset="0"/>
                <a:cs typeface="Arial" panose="020B0604020202020204" pitchFamily="34" charset="0"/>
              </a:rPr>
              <a:t> 1 </a:t>
            </a:r>
            <a:r>
              <a:rPr lang="en-US" sz="2600" dirty="0" err="1">
                <a:solidFill>
                  <a:schemeClr val="bg1"/>
                </a:solidFill>
                <a:latin typeface="Arial" panose="020B0604020202020204" pitchFamily="34" charset="0"/>
                <a:cs typeface="Arial" panose="020B0604020202020204" pitchFamily="34" charset="0"/>
              </a:rPr>
              <a:t>mingu</a:t>
            </a:r>
            <a:r>
              <a:rPr lang="en-US" sz="2600" b="1" dirty="0">
                <a:solidFill>
                  <a:schemeClr val="bg1"/>
                </a:solidFill>
                <a:latin typeface="Arial" panose="020B0604020202020204" pitchFamily="34" charset="0"/>
                <a:cs typeface="Arial" panose="020B0604020202020204" pitchFamily="34" charset="0"/>
              </a:rPr>
              <a:t>	</a:t>
            </a:r>
          </a:p>
          <a:p>
            <a:pPr marL="514350" marR="0" lvl="0" indent="-514350" algn="l" defTabSz="914400" rtl="0" eaLnBrk="1" fontAlgn="auto" latinLnBrk="0" hangingPunct="1">
              <a:lnSpc>
                <a:spcPct val="90000"/>
              </a:lnSpc>
              <a:spcBef>
                <a:spcPct val="20000"/>
              </a:spcBef>
              <a:spcAft>
                <a:spcPts val="0"/>
              </a:spcAft>
              <a:buClrTx/>
              <a:buSzTx/>
              <a:buFont typeface="+mj-lt"/>
              <a:buAutoNum type="arabicPeriod"/>
              <a:tabLst/>
              <a:defRPr/>
            </a:pPr>
            <a:endParaRPr kumimoji="0" lang="en-US" sz="2800" i="0" u="none" strike="noStrike" kern="1200" cap="none" spc="0" normalizeH="0" baseline="0" noProof="0" dirty="0">
              <a:ln>
                <a:noFill/>
              </a:ln>
              <a:solidFill>
                <a:srgbClr val="FFFF00"/>
              </a:solidFill>
              <a:effectLst/>
              <a:uLnTx/>
              <a:uFillTx/>
              <a:cs typeface="Times New Roman" pitchFamily="18" charset="0"/>
            </a:endParaRPr>
          </a:p>
        </p:txBody>
      </p:sp>
      <p:sp>
        <p:nvSpPr>
          <p:cNvPr id="21" name="Rectangle 4">
            <a:extLst>
              <a:ext uri="{FF2B5EF4-FFF2-40B4-BE49-F238E27FC236}">
                <a16:creationId xmlns:a16="http://schemas.microsoft.com/office/drawing/2014/main" id="{8EA9A507-5FC1-4EB7-9C98-770819F2C16E}"/>
              </a:ext>
            </a:extLst>
          </p:cNvPr>
          <p:cNvSpPr txBox="1">
            <a:spLocks noChangeArrowheads="1"/>
          </p:cNvSpPr>
          <p:nvPr/>
        </p:nvSpPr>
        <p:spPr>
          <a:xfrm>
            <a:off x="6746987" y="1609552"/>
            <a:ext cx="5311565" cy="3523331"/>
          </a:xfrm>
          <a:prstGeom prst="rect">
            <a:avLst/>
          </a:prstGeom>
        </p:spPr>
        <p:txBody>
          <a:bodyPr/>
          <a:lstStyle/>
          <a:p>
            <a:pPr marL="342900" marR="0" lvl="0" indent="-342900" defTabSz="914400" rtl="0" eaLnBrk="1" fontAlgn="auto" latinLnBrk="0" hangingPunct="1">
              <a:lnSpc>
                <a:spcPct val="90000"/>
              </a:lnSpc>
              <a:spcBef>
                <a:spcPts val="600"/>
              </a:spcBef>
              <a:spcAft>
                <a:spcPts val="0"/>
              </a:spcAft>
              <a:buClrTx/>
              <a:buSzTx/>
              <a:tabLst/>
              <a:defRPr/>
            </a:pPr>
            <a:r>
              <a:rPr kumimoji="0" lang="en-US" sz="3600" b="1" i="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600" b="1" i="1"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Agribisnis</a:t>
            </a:r>
            <a:r>
              <a:rPr kumimoji="0" lang="en-US" sz="3600" b="1" i="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p>
          <a:p>
            <a:pPr marL="342900" marR="0" lvl="0" indent="-342900" algn="ctr" defTabSz="914400" rtl="0" eaLnBrk="1" fontAlgn="auto" latinLnBrk="0" hangingPunct="1">
              <a:lnSpc>
                <a:spcPct val="90000"/>
              </a:lnSpc>
              <a:spcBef>
                <a:spcPct val="20000"/>
              </a:spcBef>
              <a:spcAft>
                <a:spcPts val="0"/>
              </a:spcAft>
              <a:buClrTx/>
              <a:buSzTx/>
              <a:tabLst/>
              <a:defRPr/>
            </a:pPr>
            <a:endParaRPr kumimoji="0" lang="en-US" sz="2800" b="1" i="0" u="none" strike="noStrike" kern="1200" cap="none" spc="0" normalizeH="0" baseline="0" noProof="0" dirty="0">
              <a:ln>
                <a:noFill/>
              </a:ln>
              <a:solidFill>
                <a:srgbClr val="FFFF00"/>
              </a:solidFill>
              <a:effectLst/>
              <a:uLnTx/>
              <a:uFillTx/>
              <a:cs typeface="Times New Roman" pitchFamily="18" charset="0"/>
            </a:endParaRPr>
          </a:p>
          <a:p>
            <a:pPr marL="514350" marR="0" lvl="0" indent="-514350" algn="l" defTabSz="914400" rtl="0" eaLnBrk="1" fontAlgn="auto" latinLnBrk="0" hangingPunct="1">
              <a:lnSpc>
                <a:spcPct val="90000"/>
              </a:lnSpc>
              <a:spcBef>
                <a:spcPct val="20000"/>
              </a:spcBef>
              <a:spcAft>
                <a:spcPts val="0"/>
              </a:spcAft>
              <a:buClrTx/>
              <a:buSzTx/>
              <a:buFont typeface="+mj-lt"/>
              <a:buAutoNum type="arabicPeriod"/>
              <a:tabLst/>
              <a:defRPr/>
            </a:pP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Berani</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pada</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risiko</a:t>
            </a:r>
            <a:endPar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14350" lvl="0" indent="-514350">
              <a:lnSpc>
                <a:spcPct val="90000"/>
              </a:lnSpc>
              <a:spcBef>
                <a:spcPct val="20000"/>
              </a:spcBef>
              <a:buFont typeface="+mj-lt"/>
              <a:buAutoNum type="arabicPeriod"/>
              <a:defRPr/>
            </a:pPr>
            <a:r>
              <a:rPr lang="en-US" sz="2600" dirty="0" err="1">
                <a:solidFill>
                  <a:schemeClr val="bg1"/>
                </a:solidFill>
                <a:latin typeface="Arial" panose="020B0604020202020204" pitchFamily="34" charset="0"/>
                <a:cs typeface="Arial" panose="020B0604020202020204" pitchFamily="34" charset="0"/>
              </a:rPr>
              <a:t>Sumberdaya</a:t>
            </a:r>
            <a:r>
              <a:rPr lang="en-US" sz="2600" dirty="0">
                <a:solidFill>
                  <a:schemeClr val="bg1"/>
                </a:solidFill>
                <a:latin typeface="Arial" panose="020B0604020202020204" pitchFamily="34" charset="0"/>
                <a:cs typeface="Arial" panose="020B0604020202020204" pitchFamily="34" charset="0"/>
              </a:rPr>
              <a:t> internal </a:t>
            </a:r>
            <a:r>
              <a:rPr lang="en-US" sz="2600" dirty="0" err="1">
                <a:solidFill>
                  <a:schemeClr val="bg1"/>
                </a:solidFill>
                <a:latin typeface="Arial" panose="020B0604020202020204" pitchFamily="34" charset="0"/>
                <a:cs typeface="Arial" panose="020B0604020202020204" pitchFamily="34" charset="0"/>
              </a:rPr>
              <a:t>cukup</a:t>
            </a:r>
            <a:endParaRPr lang="en-US" sz="2600" dirty="0">
              <a:solidFill>
                <a:schemeClr val="bg1"/>
              </a:solidFill>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90000"/>
              </a:lnSpc>
              <a:spcBef>
                <a:spcPct val="20000"/>
              </a:spcBef>
              <a:spcAft>
                <a:spcPts val="0"/>
              </a:spcAft>
              <a:buClrTx/>
              <a:buSzTx/>
              <a:buFont typeface="+mj-lt"/>
              <a:buAutoNum type="arabicPeriod"/>
              <a:tabLst/>
              <a:defRPr/>
            </a:pP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Akses</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pada</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modal</a:t>
            </a:r>
            <a:r>
              <a:rPr kumimoji="0" lang="en-US" sz="260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noProof="0" dirty="0" err="1">
                <a:ln>
                  <a:noFill/>
                </a:ln>
                <a:solidFill>
                  <a:schemeClr val="bg1"/>
                </a:solidFill>
                <a:effectLst/>
                <a:uLnTx/>
                <a:uFillTx/>
                <a:latin typeface="Arial" panose="020B0604020202020204" pitchFamily="34" charset="0"/>
                <a:cs typeface="Arial" panose="020B0604020202020204" pitchFamily="34" charset="0"/>
              </a:rPr>
              <a:t>luar</a:t>
            </a:r>
            <a:endPar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90000"/>
              </a:lnSpc>
              <a:spcBef>
                <a:spcPct val="20000"/>
              </a:spcBef>
              <a:spcAft>
                <a:spcPts val="0"/>
              </a:spcAft>
              <a:buClrTx/>
              <a:buSzTx/>
              <a:buFont typeface="+mj-lt"/>
              <a:buAutoNum type="arabicPeriod"/>
              <a:tabLst/>
              <a:defRPr/>
            </a:pP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Cakap</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dalam</a:t>
            </a:r>
            <a:r>
              <a:rPr kumimoji="0" lang="en-US"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260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bisnis</a:t>
            </a:r>
            <a:endParaRPr kumimoji="0" lang="id-ID" sz="26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14350" lvl="0" indent="-514350">
              <a:lnSpc>
                <a:spcPct val="90000"/>
              </a:lnSpc>
              <a:spcBef>
                <a:spcPct val="20000"/>
              </a:spcBef>
              <a:buFont typeface="+mj-lt"/>
              <a:buAutoNum type="arabicPeriod"/>
              <a:defRPr/>
            </a:pPr>
            <a:r>
              <a:rPr lang="en-US" sz="2600" dirty="0" err="1">
                <a:solidFill>
                  <a:schemeClr val="bg1"/>
                </a:solidFill>
                <a:latin typeface="Arial" panose="020B0604020202020204" pitchFamily="34" charset="0"/>
                <a:cs typeface="Arial" panose="020B0604020202020204" pitchFamily="34" charset="0"/>
              </a:rPr>
              <a:t>Keputusan</a:t>
            </a:r>
            <a:r>
              <a:rPr lang="en-US" sz="2600" dirty="0">
                <a:solidFill>
                  <a:schemeClr val="bg1"/>
                </a:solidFill>
                <a:latin typeface="Arial" panose="020B0604020202020204" pitchFamily="34" charset="0"/>
                <a:cs typeface="Arial" panose="020B0604020202020204" pitchFamily="34" charset="0"/>
              </a:rPr>
              <a:t> di </a:t>
            </a:r>
            <a:r>
              <a:rPr lang="en-US" sz="2600" dirty="0" err="1">
                <a:solidFill>
                  <a:schemeClr val="bg1"/>
                </a:solidFill>
                <a:latin typeface="Arial" panose="020B0604020202020204" pitchFamily="34" charset="0"/>
                <a:cs typeface="Arial" panose="020B0604020202020204" pitchFamily="34" charset="0"/>
              </a:rPr>
              <a:t>korporasi</a:t>
            </a:r>
            <a:endParaRPr lang="en-US" sz="2600" dirty="0">
              <a:solidFill>
                <a:schemeClr val="bg1"/>
              </a:solidFill>
              <a:latin typeface="Arial" panose="020B0604020202020204" pitchFamily="34" charset="0"/>
              <a:cs typeface="Arial" panose="020B0604020202020204" pitchFamily="34" charset="0"/>
            </a:endParaRPr>
          </a:p>
          <a:p>
            <a:pPr marL="514350" lvl="0" indent="-514350">
              <a:lnSpc>
                <a:spcPct val="90000"/>
              </a:lnSpc>
              <a:spcBef>
                <a:spcPct val="20000"/>
              </a:spcBef>
              <a:buFont typeface="+mj-lt"/>
              <a:buAutoNum type="arabicPeriod"/>
              <a:defRPr/>
            </a:pPr>
            <a:r>
              <a:rPr lang="en-US" sz="2600" dirty="0" err="1">
                <a:solidFill>
                  <a:schemeClr val="bg1"/>
                </a:solidFill>
                <a:latin typeface="Arial" panose="020B0604020202020204" pitchFamily="34" charset="0"/>
                <a:cs typeface="Arial" panose="020B0604020202020204" pitchFamily="34" charset="0"/>
              </a:rPr>
              <a:t>Membutuhkan</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koperasi</a:t>
            </a:r>
            <a:endParaRPr lang="en-US" sz="2600" dirty="0">
              <a:solidFill>
                <a:schemeClr val="bg1"/>
              </a:solidFill>
              <a:latin typeface="Arial" panose="020B0604020202020204" pitchFamily="34" charset="0"/>
              <a:cs typeface="Arial" panose="020B0604020202020204" pitchFamily="34" charset="0"/>
            </a:endParaRPr>
          </a:p>
          <a:p>
            <a:pPr marL="514350" lvl="0" indent="-514350">
              <a:lnSpc>
                <a:spcPct val="90000"/>
              </a:lnSpc>
              <a:spcBef>
                <a:spcPct val="20000"/>
              </a:spcBef>
              <a:buFont typeface="+mj-lt"/>
              <a:buAutoNum type="arabicPeriod"/>
              <a:defRPr/>
            </a:pPr>
            <a:r>
              <a:rPr lang="en-US" sz="2600" dirty="0" err="1">
                <a:solidFill>
                  <a:schemeClr val="bg1"/>
                </a:solidFill>
                <a:latin typeface="Arial" panose="020B0604020202020204" pitchFamily="34" charset="0"/>
                <a:cs typeface="Arial" panose="020B0604020202020204" pitchFamily="34" charset="0"/>
              </a:rPr>
              <a:t>Fleksibilitas</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perencanaan</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lebih</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dari</a:t>
            </a:r>
            <a:r>
              <a:rPr lang="en-US" sz="2600" dirty="0">
                <a:solidFill>
                  <a:schemeClr val="bg1"/>
                </a:solidFill>
                <a:latin typeface="Arial" panose="020B0604020202020204" pitchFamily="34" charset="0"/>
                <a:cs typeface="Arial" panose="020B0604020202020204" pitchFamily="34" charset="0"/>
              </a:rPr>
              <a:t> 6 </a:t>
            </a:r>
            <a:r>
              <a:rPr lang="en-US" sz="2600" dirty="0" err="1">
                <a:solidFill>
                  <a:schemeClr val="bg1"/>
                </a:solidFill>
                <a:latin typeface="Arial" panose="020B0604020202020204" pitchFamily="34" charset="0"/>
                <a:cs typeface="Arial" panose="020B0604020202020204" pitchFamily="34" charset="0"/>
              </a:rPr>
              <a:t>bulan</a:t>
            </a:r>
            <a:endParaRPr lang="en-US" sz="2600" dirty="0">
              <a:solidFill>
                <a:schemeClr val="bg1"/>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u="none" strike="noStrike" kern="1200" cap="none" spc="0" normalizeH="0" baseline="0" noProof="0" dirty="0">
              <a:ln>
                <a:noFill/>
              </a:ln>
              <a:solidFill>
                <a:srgbClr val="FFFF00"/>
              </a:solidFill>
              <a:effectLst/>
              <a:uLnTx/>
              <a:uFillTx/>
              <a:cs typeface="Times New Roman" pitchFamily="18" charset="0"/>
            </a:endParaRPr>
          </a:p>
        </p:txBody>
      </p:sp>
      <p:sp>
        <p:nvSpPr>
          <p:cNvPr id="22" name="Right Arrow 15">
            <a:extLst>
              <a:ext uri="{FF2B5EF4-FFF2-40B4-BE49-F238E27FC236}">
                <a16:creationId xmlns:a16="http://schemas.microsoft.com/office/drawing/2014/main" id="{30A6EAF8-3259-4CF7-9024-F11335E7788C}"/>
              </a:ext>
            </a:extLst>
          </p:cNvPr>
          <p:cNvSpPr/>
          <p:nvPr/>
        </p:nvSpPr>
        <p:spPr>
          <a:xfrm>
            <a:off x="4224759" y="1609552"/>
            <a:ext cx="2801073" cy="690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59082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986" y="645464"/>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0" y="593645"/>
            <a:ext cx="11783028" cy="769441"/>
          </a:xfrm>
          <a:prstGeom prst="rect">
            <a:avLst/>
          </a:prstGeom>
        </p:spPr>
        <p:txBody>
          <a:bodyPr wrap="square">
            <a:spAutoFit/>
          </a:bodyPr>
          <a:lstStyle/>
          <a:p>
            <a:pPr>
              <a:spcBef>
                <a:spcPts val="1200"/>
              </a:spcBef>
              <a:spcAft>
                <a:spcPts val="1200"/>
              </a:spcAft>
            </a:pPr>
            <a:r>
              <a:rPr lang="en-US" sz="4400" b="1" dirty="0">
                <a:solidFill>
                  <a:srgbClr val="FFFF00"/>
                </a:solidFill>
              </a:rPr>
              <a:t>Model </a:t>
            </a:r>
            <a:r>
              <a:rPr lang="en-US" sz="4400" b="1" dirty="0" err="1">
                <a:solidFill>
                  <a:srgbClr val="FFFF00"/>
                </a:solidFill>
              </a:rPr>
              <a:t>Bisnis</a:t>
            </a:r>
            <a:r>
              <a:rPr lang="en-US" sz="4400" b="1" dirty="0">
                <a:solidFill>
                  <a:srgbClr val="FFFF00"/>
                </a:solidFill>
              </a:rPr>
              <a:t> </a:t>
            </a:r>
            <a:r>
              <a:rPr lang="en-US" sz="4400" b="1" dirty="0" err="1">
                <a:solidFill>
                  <a:srgbClr val="FFFF00"/>
                </a:solidFill>
              </a:rPr>
              <a:t>Korporasi</a:t>
            </a:r>
            <a:r>
              <a:rPr lang="en-US" sz="4400" b="1" dirty="0">
                <a:solidFill>
                  <a:srgbClr val="FFFF00"/>
                </a:solidFill>
              </a:rPr>
              <a:t> </a:t>
            </a:r>
            <a:r>
              <a:rPr lang="en-US" sz="4400" b="1" dirty="0" err="1">
                <a:solidFill>
                  <a:srgbClr val="FFFF00"/>
                </a:solidFill>
              </a:rPr>
              <a:t>Petani</a:t>
            </a:r>
            <a:r>
              <a:rPr lang="en-US" sz="4400" b="1" dirty="0">
                <a:solidFill>
                  <a:srgbClr val="FFFF00"/>
                </a:solidFill>
              </a:rPr>
              <a:t> </a:t>
            </a:r>
          </a:p>
        </p:txBody>
      </p:sp>
      <p:sp>
        <p:nvSpPr>
          <p:cNvPr id="4" name="Rectangle 3"/>
          <p:cNvSpPr/>
          <p:nvPr/>
        </p:nvSpPr>
        <p:spPr>
          <a:xfrm>
            <a:off x="750128" y="978366"/>
            <a:ext cx="11201400" cy="461665"/>
          </a:xfrm>
          <a:prstGeom prst="rect">
            <a:avLst/>
          </a:prstGeom>
        </p:spPr>
        <p:txBody>
          <a:bodyPr wrap="square">
            <a:spAutoFit/>
          </a:bodyPr>
          <a:lstStyle/>
          <a:p>
            <a:pPr>
              <a:spcBef>
                <a:spcPts val="1200"/>
              </a:spcBef>
              <a:defRPr/>
            </a:pPr>
            <a:r>
              <a:rPr lang="en-US" sz="2400" dirty="0">
                <a:solidFill>
                  <a:schemeClr val="bg1"/>
                </a:solidFill>
                <a:latin typeface="Arial" panose="020B0604020202020204" pitchFamily="34" charset="0"/>
                <a:cs typeface="Arial" panose="020B0604020202020204" pitchFamily="34" charset="0"/>
              </a:rPr>
              <a:t>:</a:t>
            </a:r>
          </a:p>
        </p:txBody>
      </p:sp>
      <p:cxnSp>
        <p:nvCxnSpPr>
          <p:cNvPr id="11" name="Straight Connector 10">
            <a:extLst>
              <a:ext uri="{FF2B5EF4-FFF2-40B4-BE49-F238E27FC236}">
                <a16:creationId xmlns:a16="http://schemas.microsoft.com/office/drawing/2014/main" id="{8A9371F5-7922-4329-B37D-AC0EA40E5B62}"/>
              </a:ext>
            </a:extLst>
          </p:cNvPr>
          <p:cNvCxnSpPr/>
          <p:nvPr/>
        </p:nvCxnSpPr>
        <p:spPr>
          <a:xfrm>
            <a:off x="1132048" y="969012"/>
            <a:ext cx="8085549"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0CC2EC5-DEFA-430F-84C1-E047D0C3B873}"/>
              </a:ext>
            </a:extLst>
          </p:cNvPr>
          <p:cNvPicPr>
            <a:picLocks noChangeAspect="1"/>
          </p:cNvPicPr>
          <p:nvPr/>
        </p:nvPicPr>
        <p:blipFill>
          <a:blip r:embed="rId3"/>
          <a:stretch>
            <a:fillRect/>
          </a:stretch>
        </p:blipFill>
        <p:spPr>
          <a:xfrm>
            <a:off x="1132051" y="1550396"/>
            <a:ext cx="9791054" cy="4421384"/>
          </a:xfrm>
          <a:prstGeom prst="rect">
            <a:avLst/>
          </a:prstGeom>
        </p:spPr>
      </p:pic>
    </p:spTree>
    <p:extLst>
      <p:ext uri="{BB962C8B-B14F-4D97-AF65-F5344CB8AC3E}">
        <p14:creationId xmlns:p14="http://schemas.microsoft.com/office/powerpoint/2010/main" val="236581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986" y="695159"/>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132523" y="687909"/>
            <a:ext cx="11783028" cy="707886"/>
          </a:xfrm>
          <a:prstGeom prst="rect">
            <a:avLst/>
          </a:prstGeom>
        </p:spPr>
        <p:txBody>
          <a:bodyPr wrap="square">
            <a:spAutoFit/>
          </a:bodyPr>
          <a:lstStyle/>
          <a:p>
            <a:pPr>
              <a:spcBef>
                <a:spcPts val="1200"/>
              </a:spcBef>
              <a:spcAft>
                <a:spcPts val="1200"/>
              </a:spcAft>
            </a:pPr>
            <a:r>
              <a:rPr lang="en-US" sz="4000" b="1" dirty="0" err="1">
                <a:solidFill>
                  <a:srgbClr val="FFFF00"/>
                </a:solidFill>
              </a:rPr>
              <a:t>Tahapan</a:t>
            </a:r>
            <a:r>
              <a:rPr lang="en-US" sz="4000" b="1" dirty="0">
                <a:solidFill>
                  <a:srgbClr val="FFFF00"/>
                </a:solidFill>
              </a:rPr>
              <a:t> </a:t>
            </a:r>
            <a:r>
              <a:rPr lang="en-US" sz="4000" b="1" dirty="0" err="1">
                <a:solidFill>
                  <a:srgbClr val="FFFF00"/>
                </a:solidFill>
              </a:rPr>
              <a:t>Pengembangan</a:t>
            </a:r>
            <a:r>
              <a:rPr lang="en-US" sz="4000" b="1" dirty="0">
                <a:solidFill>
                  <a:srgbClr val="FFFF00"/>
                </a:solidFill>
              </a:rPr>
              <a:t> </a:t>
            </a:r>
            <a:r>
              <a:rPr lang="en-US" sz="4000" b="1" dirty="0" err="1">
                <a:solidFill>
                  <a:srgbClr val="FFFF00"/>
                </a:solidFill>
              </a:rPr>
              <a:t>Korporasi</a:t>
            </a:r>
            <a:r>
              <a:rPr lang="en-US" sz="4000" b="1" dirty="0">
                <a:solidFill>
                  <a:srgbClr val="FFFF00"/>
                </a:solidFill>
              </a:rPr>
              <a:t> </a:t>
            </a:r>
            <a:r>
              <a:rPr lang="en-US" sz="4000" b="1" dirty="0" err="1">
                <a:solidFill>
                  <a:srgbClr val="FFFF00"/>
                </a:solidFill>
              </a:rPr>
              <a:t>Petani</a:t>
            </a:r>
            <a:r>
              <a:rPr lang="en-US" sz="4000" b="1" dirty="0">
                <a:solidFill>
                  <a:srgbClr val="FFFF00"/>
                </a:solidFill>
              </a:rPr>
              <a:t> </a:t>
            </a:r>
            <a:r>
              <a:rPr lang="en-US" sz="4000" b="1" dirty="0" err="1">
                <a:solidFill>
                  <a:srgbClr val="FFFF00"/>
                </a:solidFill>
              </a:rPr>
              <a:t>Florikultura</a:t>
            </a:r>
            <a:endParaRPr lang="en-US" sz="4000" b="1" dirty="0">
              <a:solidFill>
                <a:srgbClr val="FFFF00"/>
              </a:solidFill>
            </a:endParaRPr>
          </a:p>
        </p:txBody>
      </p:sp>
      <p:sp>
        <p:nvSpPr>
          <p:cNvPr id="4" name="Rectangle 3"/>
          <p:cNvSpPr/>
          <p:nvPr/>
        </p:nvSpPr>
        <p:spPr>
          <a:xfrm>
            <a:off x="750128" y="978366"/>
            <a:ext cx="11201400" cy="461665"/>
          </a:xfrm>
          <a:prstGeom prst="rect">
            <a:avLst/>
          </a:prstGeom>
        </p:spPr>
        <p:txBody>
          <a:bodyPr wrap="square">
            <a:spAutoFit/>
          </a:bodyPr>
          <a:lstStyle/>
          <a:p>
            <a:pPr>
              <a:spcBef>
                <a:spcPts val="1200"/>
              </a:spcBef>
              <a:defRPr/>
            </a:pPr>
            <a:r>
              <a:rPr lang="en-US" sz="2400" dirty="0">
                <a:solidFill>
                  <a:schemeClr val="bg1"/>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ADD9BEB5-6DC0-4ED0-ABB6-F61FE7706A7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709" y="1679002"/>
            <a:ext cx="8160441" cy="4276433"/>
          </a:xfrm>
          <a:prstGeom prst="rect">
            <a:avLst/>
          </a:prstGeom>
          <a:solidFill>
            <a:schemeClr val="bg1"/>
          </a:solidFill>
        </p:spPr>
      </p:pic>
      <p:sp>
        <p:nvSpPr>
          <p:cNvPr id="2" name="Rectangle 1">
            <a:extLst>
              <a:ext uri="{FF2B5EF4-FFF2-40B4-BE49-F238E27FC236}">
                <a16:creationId xmlns:a16="http://schemas.microsoft.com/office/drawing/2014/main" id="{4E9568C3-1139-42A0-B492-17B1B0EB7E15}"/>
              </a:ext>
            </a:extLst>
          </p:cNvPr>
          <p:cNvSpPr/>
          <p:nvPr/>
        </p:nvSpPr>
        <p:spPr>
          <a:xfrm>
            <a:off x="2130458" y="1800520"/>
            <a:ext cx="1696824" cy="3864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2021, </a:t>
            </a:r>
            <a:r>
              <a:rPr lang="en-US" sz="2000" b="1" dirty="0" err="1"/>
              <a:t>Juli-Okt</a:t>
            </a:r>
            <a:endParaRPr lang="en-ID" sz="2000" b="1" dirty="0"/>
          </a:p>
        </p:txBody>
      </p:sp>
      <p:sp>
        <p:nvSpPr>
          <p:cNvPr id="7" name="Rectangle 6">
            <a:extLst>
              <a:ext uri="{FF2B5EF4-FFF2-40B4-BE49-F238E27FC236}">
                <a16:creationId xmlns:a16="http://schemas.microsoft.com/office/drawing/2014/main" id="{35EF3685-6117-45C5-82DD-714FF4137079}"/>
              </a:ext>
            </a:extLst>
          </p:cNvPr>
          <p:cNvSpPr/>
          <p:nvPr/>
        </p:nvSpPr>
        <p:spPr>
          <a:xfrm>
            <a:off x="5074517" y="1783238"/>
            <a:ext cx="1778770" cy="3864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2021, Nov-Des</a:t>
            </a:r>
            <a:endParaRPr lang="en-ID" sz="2000" b="1" dirty="0"/>
          </a:p>
        </p:txBody>
      </p:sp>
      <p:sp>
        <p:nvSpPr>
          <p:cNvPr id="8" name="Rectangle 7">
            <a:extLst>
              <a:ext uri="{FF2B5EF4-FFF2-40B4-BE49-F238E27FC236}">
                <a16:creationId xmlns:a16="http://schemas.microsoft.com/office/drawing/2014/main" id="{D719191E-03AF-4E04-8430-EA5FFCF51CB9}"/>
              </a:ext>
            </a:extLst>
          </p:cNvPr>
          <p:cNvSpPr/>
          <p:nvPr/>
        </p:nvSpPr>
        <p:spPr>
          <a:xfrm>
            <a:off x="8026678" y="1783238"/>
            <a:ext cx="1778770" cy="3864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2022, Jan-Mar </a:t>
            </a:r>
            <a:endParaRPr lang="en-ID" sz="2000" b="1" dirty="0"/>
          </a:p>
        </p:txBody>
      </p:sp>
    </p:spTree>
    <p:extLst>
      <p:ext uri="{BB962C8B-B14F-4D97-AF65-F5344CB8AC3E}">
        <p14:creationId xmlns:p14="http://schemas.microsoft.com/office/powerpoint/2010/main" val="414737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986" y="695159"/>
            <a:ext cx="12192000" cy="5590572"/>
          </a:xfrm>
          <a:prstGeom prst="rect">
            <a:avLst/>
          </a:prstGeom>
          <a:solidFill>
            <a:srgbClr val="0000CC"/>
          </a:solidFill>
        </p:spPr>
        <p:txBody>
          <a:bodyPr wrap="square" rtlCol="0">
            <a:spAutoFit/>
          </a:bodyPr>
          <a:lstStyle/>
          <a:p>
            <a:endParaRPr lang="en-US" dirty="0"/>
          </a:p>
        </p:txBody>
      </p:sp>
      <p:sp>
        <p:nvSpPr>
          <p:cNvPr id="10" name="Rectangle 9"/>
          <p:cNvSpPr/>
          <p:nvPr/>
        </p:nvSpPr>
        <p:spPr>
          <a:xfrm>
            <a:off x="132523" y="687909"/>
            <a:ext cx="11783028" cy="707886"/>
          </a:xfrm>
          <a:prstGeom prst="rect">
            <a:avLst/>
          </a:prstGeom>
        </p:spPr>
        <p:txBody>
          <a:bodyPr wrap="square">
            <a:spAutoFit/>
          </a:bodyPr>
          <a:lstStyle/>
          <a:p>
            <a:pPr>
              <a:spcBef>
                <a:spcPts val="1200"/>
              </a:spcBef>
              <a:spcAft>
                <a:spcPts val="1200"/>
              </a:spcAft>
            </a:pPr>
            <a:r>
              <a:rPr lang="en-US" sz="4000" b="1" dirty="0" err="1">
                <a:solidFill>
                  <a:srgbClr val="FFFF00"/>
                </a:solidFill>
              </a:rPr>
              <a:t>Tahapan</a:t>
            </a:r>
            <a:r>
              <a:rPr lang="en-US" sz="4000" b="1" dirty="0">
                <a:solidFill>
                  <a:srgbClr val="FFFF00"/>
                </a:solidFill>
              </a:rPr>
              <a:t> </a:t>
            </a:r>
            <a:r>
              <a:rPr lang="en-US" sz="4000" b="1" dirty="0" err="1">
                <a:solidFill>
                  <a:srgbClr val="FFFF00"/>
                </a:solidFill>
              </a:rPr>
              <a:t>Pengembangan</a:t>
            </a:r>
            <a:r>
              <a:rPr lang="en-US" sz="4000" b="1" dirty="0">
                <a:solidFill>
                  <a:srgbClr val="FFFF00"/>
                </a:solidFill>
              </a:rPr>
              <a:t> </a:t>
            </a:r>
            <a:r>
              <a:rPr lang="en-US" sz="4000" b="1" dirty="0" err="1">
                <a:solidFill>
                  <a:srgbClr val="FFFF00"/>
                </a:solidFill>
              </a:rPr>
              <a:t>Korporasi</a:t>
            </a:r>
            <a:r>
              <a:rPr lang="en-US" sz="4000" b="1" dirty="0">
                <a:solidFill>
                  <a:srgbClr val="FFFF00"/>
                </a:solidFill>
              </a:rPr>
              <a:t> </a:t>
            </a:r>
            <a:r>
              <a:rPr lang="en-US" sz="4000" b="1" dirty="0" err="1">
                <a:solidFill>
                  <a:srgbClr val="FFFF00"/>
                </a:solidFill>
              </a:rPr>
              <a:t>Petani</a:t>
            </a:r>
            <a:r>
              <a:rPr lang="en-US" sz="4000" b="1" dirty="0">
                <a:solidFill>
                  <a:srgbClr val="FFFF00"/>
                </a:solidFill>
              </a:rPr>
              <a:t> </a:t>
            </a:r>
            <a:r>
              <a:rPr lang="en-US" sz="4000" b="1" dirty="0" err="1">
                <a:solidFill>
                  <a:srgbClr val="FFFF00"/>
                </a:solidFill>
              </a:rPr>
              <a:t>Florikultura</a:t>
            </a:r>
            <a:endParaRPr lang="en-US" sz="4000" b="1" dirty="0">
              <a:solidFill>
                <a:srgbClr val="FFFF00"/>
              </a:solidFill>
            </a:endParaRPr>
          </a:p>
        </p:txBody>
      </p:sp>
      <p:sp>
        <p:nvSpPr>
          <p:cNvPr id="4" name="Rectangle 3"/>
          <p:cNvSpPr/>
          <p:nvPr/>
        </p:nvSpPr>
        <p:spPr>
          <a:xfrm>
            <a:off x="750128" y="978366"/>
            <a:ext cx="11201400" cy="461665"/>
          </a:xfrm>
          <a:prstGeom prst="rect">
            <a:avLst/>
          </a:prstGeom>
        </p:spPr>
        <p:txBody>
          <a:bodyPr wrap="square">
            <a:spAutoFit/>
          </a:bodyPr>
          <a:lstStyle/>
          <a:p>
            <a:pPr>
              <a:spcBef>
                <a:spcPts val="1200"/>
              </a:spcBef>
              <a:defRPr/>
            </a:pPr>
            <a:r>
              <a:rPr lang="en-US" sz="2400" dirty="0">
                <a:solidFill>
                  <a:schemeClr val="bg1"/>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91D755FC-1552-45FE-A439-58BE5426D09E}"/>
              </a:ext>
            </a:extLst>
          </p:cNvPr>
          <p:cNvPicPr/>
          <p:nvPr/>
        </p:nvPicPr>
        <p:blipFill>
          <a:blip r:embed="rId3"/>
          <a:stretch>
            <a:fillRect/>
          </a:stretch>
        </p:blipFill>
        <p:spPr>
          <a:xfrm>
            <a:off x="1570413" y="1403045"/>
            <a:ext cx="8979202" cy="4675727"/>
          </a:xfrm>
          <a:prstGeom prst="rect">
            <a:avLst/>
          </a:prstGeom>
        </p:spPr>
      </p:pic>
      <p:sp>
        <p:nvSpPr>
          <p:cNvPr id="6" name="Rectangle 5">
            <a:extLst>
              <a:ext uri="{FF2B5EF4-FFF2-40B4-BE49-F238E27FC236}">
                <a16:creationId xmlns:a16="http://schemas.microsoft.com/office/drawing/2014/main" id="{FF315602-05E0-4BD0-A3F9-E09F1B438F3B}"/>
              </a:ext>
            </a:extLst>
          </p:cNvPr>
          <p:cNvSpPr/>
          <p:nvPr/>
        </p:nvSpPr>
        <p:spPr>
          <a:xfrm>
            <a:off x="2205872" y="2158738"/>
            <a:ext cx="1696824" cy="3864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2022, Apr-Des</a:t>
            </a:r>
            <a:endParaRPr lang="en-ID" sz="2000" b="1" dirty="0"/>
          </a:p>
        </p:txBody>
      </p:sp>
      <p:sp>
        <p:nvSpPr>
          <p:cNvPr id="7" name="Rectangle 6">
            <a:extLst>
              <a:ext uri="{FF2B5EF4-FFF2-40B4-BE49-F238E27FC236}">
                <a16:creationId xmlns:a16="http://schemas.microsoft.com/office/drawing/2014/main" id="{13D34125-678B-49AA-83EF-F6F75280EFD1}"/>
              </a:ext>
            </a:extLst>
          </p:cNvPr>
          <p:cNvSpPr/>
          <p:nvPr/>
        </p:nvSpPr>
        <p:spPr>
          <a:xfrm>
            <a:off x="4399176" y="2158738"/>
            <a:ext cx="1696824" cy="3864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2023, Jan-</a:t>
            </a:r>
            <a:r>
              <a:rPr lang="en-US" sz="2000" b="1" dirty="0" err="1"/>
              <a:t>Juni</a:t>
            </a:r>
            <a:endParaRPr lang="en-ID" sz="2000" b="1" dirty="0"/>
          </a:p>
        </p:txBody>
      </p:sp>
      <p:sp>
        <p:nvSpPr>
          <p:cNvPr id="8" name="Rectangle 7">
            <a:extLst>
              <a:ext uri="{FF2B5EF4-FFF2-40B4-BE49-F238E27FC236}">
                <a16:creationId xmlns:a16="http://schemas.microsoft.com/office/drawing/2014/main" id="{F05FFFA4-40C5-47E3-8A43-938D18039F15}"/>
              </a:ext>
            </a:extLst>
          </p:cNvPr>
          <p:cNvSpPr/>
          <p:nvPr/>
        </p:nvSpPr>
        <p:spPr>
          <a:xfrm>
            <a:off x="6489137" y="2149311"/>
            <a:ext cx="1696824" cy="3864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2023, </a:t>
            </a:r>
            <a:r>
              <a:rPr lang="en-US" sz="2000" b="1" dirty="0" err="1"/>
              <a:t>Juli</a:t>
            </a:r>
            <a:r>
              <a:rPr lang="en-US" sz="2000" b="1" dirty="0"/>
              <a:t>-Des</a:t>
            </a:r>
            <a:endParaRPr lang="en-ID" sz="2000" b="1" dirty="0"/>
          </a:p>
        </p:txBody>
      </p:sp>
      <p:sp>
        <p:nvSpPr>
          <p:cNvPr id="11" name="Rectangle 10">
            <a:extLst>
              <a:ext uri="{FF2B5EF4-FFF2-40B4-BE49-F238E27FC236}">
                <a16:creationId xmlns:a16="http://schemas.microsoft.com/office/drawing/2014/main" id="{EEEC858F-3BB0-4FC6-B5DB-16CAB7A9C926}"/>
              </a:ext>
            </a:extLst>
          </p:cNvPr>
          <p:cNvSpPr/>
          <p:nvPr/>
        </p:nvSpPr>
        <p:spPr>
          <a:xfrm>
            <a:off x="8611385" y="2158738"/>
            <a:ext cx="1696824" cy="3864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2024, Jan </a:t>
            </a:r>
            <a:endParaRPr lang="en-ID" sz="2000" b="1" dirty="0"/>
          </a:p>
        </p:txBody>
      </p:sp>
    </p:spTree>
    <p:extLst>
      <p:ext uri="{BB962C8B-B14F-4D97-AF65-F5344CB8AC3E}">
        <p14:creationId xmlns:p14="http://schemas.microsoft.com/office/powerpoint/2010/main" val="423355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7423" b="17675"/>
          <a:stretch/>
        </p:blipFill>
        <p:spPr bwMode="auto">
          <a:xfrm>
            <a:off x="-13252" y="1"/>
            <a:ext cx="122052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252" y="0"/>
            <a:ext cx="12205252" cy="6858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2" name="Title 1"/>
          <p:cNvSpPr>
            <a:spLocks noGrp="1"/>
          </p:cNvSpPr>
          <p:nvPr>
            <p:ph type="title"/>
          </p:nvPr>
        </p:nvSpPr>
        <p:spPr>
          <a:xfrm>
            <a:off x="2096494" y="2035301"/>
            <a:ext cx="7985760" cy="1019776"/>
          </a:xfrm>
        </p:spPr>
        <p:txBody>
          <a:bodyPr>
            <a:noAutofit/>
          </a:bodyPr>
          <a:lstStyle/>
          <a:p>
            <a:pPr algn="ctr"/>
            <a:r>
              <a:rPr lang="en-US" sz="9600" b="1" i="1" dirty="0" err="1">
                <a:solidFill>
                  <a:srgbClr val="0000CC"/>
                </a:solidFill>
                <a:effectLst>
                  <a:outerShdw blurRad="38100" dist="38100" dir="2700000" algn="tl">
                    <a:srgbClr val="000000">
                      <a:alpha val="43137"/>
                    </a:srgbClr>
                  </a:outerShdw>
                </a:effectLst>
                <a:latin typeface="Monotype Corsiva" panose="03010101010201010101" pitchFamily="66" charset="0"/>
              </a:rPr>
              <a:t>Hatur</a:t>
            </a:r>
            <a:r>
              <a:rPr lang="en-US" sz="9600" b="1" i="1" dirty="0">
                <a:solidFill>
                  <a:srgbClr val="0000CC"/>
                </a:solidFill>
                <a:effectLst>
                  <a:outerShdw blurRad="38100" dist="38100" dir="2700000" algn="tl">
                    <a:srgbClr val="000000">
                      <a:alpha val="43137"/>
                    </a:srgbClr>
                  </a:outerShdw>
                </a:effectLst>
                <a:latin typeface="Monotype Corsiva" panose="03010101010201010101" pitchFamily="66" charset="0"/>
              </a:rPr>
              <a:t> </a:t>
            </a:r>
            <a:r>
              <a:rPr lang="en-US" sz="9600" b="1" i="1" dirty="0" err="1">
                <a:solidFill>
                  <a:srgbClr val="0000CC"/>
                </a:solidFill>
                <a:effectLst>
                  <a:outerShdw blurRad="38100" dist="38100" dir="2700000" algn="tl">
                    <a:srgbClr val="000000">
                      <a:alpha val="43137"/>
                    </a:srgbClr>
                  </a:outerShdw>
                </a:effectLst>
                <a:latin typeface="Monotype Corsiva" panose="03010101010201010101" pitchFamily="66" charset="0"/>
              </a:rPr>
              <a:t>Nuhun</a:t>
            </a:r>
            <a:endParaRPr lang="en-US" sz="9600" b="1" i="1" dirty="0">
              <a:solidFill>
                <a:srgbClr val="0000CC"/>
              </a:solidFill>
              <a:effectLst>
                <a:outerShdw blurRad="38100" dist="38100" dir="2700000" algn="tl">
                  <a:srgbClr val="000000">
                    <a:alpha val="43137"/>
                  </a:srgbClr>
                </a:outerShdw>
              </a:effectLst>
              <a:latin typeface="Monotype Corsiva" panose="03010101010201010101" pitchFamily="66" charset="0"/>
            </a:endParaRPr>
          </a:p>
        </p:txBody>
      </p:sp>
      <p:sp>
        <p:nvSpPr>
          <p:cNvPr id="3" name="Content Placeholder 2"/>
          <p:cNvSpPr>
            <a:spLocks noGrp="1"/>
          </p:cNvSpPr>
          <p:nvPr>
            <p:ph idx="1"/>
          </p:nvPr>
        </p:nvSpPr>
        <p:spPr>
          <a:xfrm>
            <a:off x="3657599" y="4903304"/>
            <a:ext cx="8161021" cy="1564286"/>
          </a:xfrm>
        </p:spPr>
        <p:txBody>
          <a:bodyPr>
            <a:normAutofit/>
          </a:bodyPr>
          <a:lstStyle/>
          <a:p>
            <a:pPr marL="0" indent="0">
              <a:lnSpc>
                <a:spcPct val="100000"/>
              </a:lnSpc>
              <a:spcBef>
                <a:spcPts val="0"/>
              </a:spcBef>
              <a:buNone/>
            </a:pPr>
            <a:r>
              <a:rPr lang="en-US" sz="1800" dirty="0"/>
              <a:t>Department of Economics - IPB University</a:t>
            </a:r>
          </a:p>
          <a:p>
            <a:pPr marL="0" indent="0">
              <a:lnSpc>
                <a:spcPct val="100000"/>
              </a:lnSpc>
              <a:spcBef>
                <a:spcPts val="0"/>
              </a:spcBef>
              <a:buNone/>
            </a:pPr>
            <a:r>
              <a:rPr lang="en-US" sz="1800" dirty="0"/>
              <a:t>IPB </a:t>
            </a:r>
            <a:r>
              <a:rPr lang="en-US" sz="1800" dirty="0" err="1"/>
              <a:t>Dramaga</a:t>
            </a:r>
            <a:r>
              <a:rPr lang="en-US" sz="1800" dirty="0"/>
              <a:t> Campus, Bogor 16680</a:t>
            </a:r>
          </a:p>
          <a:p>
            <a:pPr marL="0" indent="0">
              <a:lnSpc>
                <a:spcPct val="100000"/>
              </a:lnSpc>
              <a:spcBef>
                <a:spcPts val="0"/>
              </a:spcBef>
              <a:buNone/>
            </a:pPr>
            <a:r>
              <a:rPr lang="en-US" sz="1800" dirty="0" err="1"/>
              <a:t>Telp</a:t>
            </a:r>
            <a:r>
              <a:rPr lang="en-US" sz="1800" dirty="0"/>
              <a:t>.: 0251-8622602</a:t>
            </a:r>
          </a:p>
          <a:p>
            <a:pPr marL="0" indent="0">
              <a:lnSpc>
                <a:spcPct val="100000"/>
              </a:lnSpc>
              <a:spcBef>
                <a:spcPts val="0"/>
              </a:spcBef>
              <a:buNone/>
            </a:pPr>
            <a:r>
              <a:rPr lang="en-US" sz="1800" dirty="0"/>
              <a:t>E-mail: ilmu_ekonomi@ipb.ac.id</a:t>
            </a:r>
          </a:p>
          <a:p>
            <a:pPr marL="0" indent="0">
              <a:lnSpc>
                <a:spcPct val="100000"/>
              </a:lnSpc>
              <a:spcBef>
                <a:spcPts val="0"/>
              </a:spcBef>
              <a:buNone/>
            </a:pPr>
            <a:r>
              <a:rPr lang="en-US" sz="1800" dirty="0"/>
              <a:t>Web   : http://ilmuekonomi.fem.pb.ac.id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556" y="4784035"/>
            <a:ext cx="2480384" cy="1683555"/>
          </a:xfrm>
          <a:prstGeom prst="rect">
            <a:avLst/>
          </a:prstGeom>
        </p:spPr>
      </p:pic>
      <p:cxnSp>
        <p:nvCxnSpPr>
          <p:cNvPr id="10" name="Straight Connector 9"/>
          <p:cNvCxnSpPr/>
          <p:nvPr/>
        </p:nvCxnSpPr>
        <p:spPr>
          <a:xfrm>
            <a:off x="3445565" y="4784035"/>
            <a:ext cx="0" cy="1683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3">
            <a:extLst>
              <a:ext uri="{FF2B5EF4-FFF2-40B4-BE49-F238E27FC236}">
                <a16:creationId xmlns:a16="http://schemas.microsoft.com/office/drawing/2014/main" id="{608B0327-7718-4DAA-BFC1-6381E679DF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1666893" y="3180522"/>
            <a:ext cx="538359" cy="3677478"/>
          </a:xfrm>
          <a:prstGeom prst="rect">
            <a:avLst/>
          </a:prstGeom>
        </p:spPr>
      </p:pic>
    </p:spTree>
    <p:extLst>
      <p:ext uri="{BB962C8B-B14F-4D97-AF65-F5344CB8AC3E}">
        <p14:creationId xmlns:p14="http://schemas.microsoft.com/office/powerpoint/2010/main" val="129688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03907"/>
            <a:ext cx="12192000" cy="5590572"/>
          </a:xfrm>
          <a:prstGeom prst="rect">
            <a:avLst/>
          </a:prstGeom>
          <a:solidFill>
            <a:srgbClr val="0000CC"/>
          </a:solidFill>
        </p:spPr>
        <p:txBody>
          <a:bodyPr wrap="square" rtlCol="0">
            <a:spAutoFit/>
          </a:bodyPr>
          <a:lstStyle/>
          <a:p>
            <a:endParaRPr lang="en-US" dirty="0"/>
          </a:p>
        </p:txBody>
      </p:sp>
      <p:sp>
        <p:nvSpPr>
          <p:cNvPr id="14" name="Title 1"/>
          <p:cNvSpPr>
            <a:spLocks noGrp="1"/>
          </p:cNvSpPr>
          <p:nvPr>
            <p:ph type="title"/>
          </p:nvPr>
        </p:nvSpPr>
        <p:spPr>
          <a:xfrm>
            <a:off x="115750" y="492264"/>
            <a:ext cx="10515600" cy="1325563"/>
          </a:xfrm>
        </p:spPr>
        <p:txBody>
          <a:bodyPr>
            <a:normAutofit/>
          </a:bodyPr>
          <a:lstStyle/>
          <a:p>
            <a:r>
              <a:rPr lang="en-US" sz="4400" b="1" dirty="0">
                <a:solidFill>
                  <a:schemeClr val="bg1"/>
                </a:solidFill>
                <a:latin typeface="Arial" panose="020B0604020202020204" pitchFamily="34" charset="0"/>
                <a:cs typeface="Arial" panose="020B0604020202020204" pitchFamily="34" charset="0"/>
              </a:rPr>
              <a:t>CV</a:t>
            </a:r>
          </a:p>
        </p:txBody>
      </p:sp>
      <p:sp>
        <p:nvSpPr>
          <p:cNvPr id="10" name="Rectangle 9"/>
          <p:cNvSpPr/>
          <p:nvPr/>
        </p:nvSpPr>
        <p:spPr>
          <a:xfrm>
            <a:off x="77626" y="1448563"/>
            <a:ext cx="12192000" cy="646331"/>
          </a:xfrm>
          <a:prstGeom prst="rect">
            <a:avLst/>
          </a:prstGeom>
        </p:spPr>
        <p:txBody>
          <a:bodyPr wrap="square">
            <a:spAutoFit/>
          </a:bodyPr>
          <a:lstStyle/>
          <a:p>
            <a:pPr marL="571500" indent="-571500">
              <a:spcBef>
                <a:spcPts val="1200"/>
              </a:spcBef>
              <a:spcAft>
                <a:spcPts val="1200"/>
              </a:spcAft>
              <a:buFont typeface="Wingdings" panose="05000000000000000000" pitchFamily="2" charset="2"/>
              <a:buChar char="ü"/>
            </a:pPr>
            <a:r>
              <a:rPr lang="en-US" sz="3600" b="1" dirty="0">
                <a:solidFill>
                  <a:srgbClr val="FFFF00"/>
                </a:solidFill>
              </a:rPr>
              <a:t>Guru </a:t>
            </a:r>
            <a:r>
              <a:rPr lang="en-US" sz="3600" b="1" dirty="0" err="1">
                <a:solidFill>
                  <a:srgbClr val="FFFF00"/>
                </a:solidFill>
              </a:rPr>
              <a:t>Besar</a:t>
            </a:r>
            <a:r>
              <a:rPr lang="en-US" sz="3600" b="1" dirty="0">
                <a:solidFill>
                  <a:srgbClr val="FFFF00"/>
                </a:solidFill>
              </a:rPr>
              <a:t> </a:t>
            </a:r>
            <a:r>
              <a:rPr lang="en-US" sz="3600" b="1" dirty="0" err="1">
                <a:solidFill>
                  <a:srgbClr val="FFFF00"/>
                </a:solidFill>
              </a:rPr>
              <a:t>Ilmu</a:t>
            </a:r>
            <a:r>
              <a:rPr lang="en-US" sz="3600" b="1" dirty="0">
                <a:solidFill>
                  <a:srgbClr val="FFFF00"/>
                </a:solidFill>
              </a:rPr>
              <a:t> </a:t>
            </a:r>
            <a:r>
              <a:rPr lang="en-US" sz="3600" b="1" dirty="0" err="1">
                <a:solidFill>
                  <a:srgbClr val="FFFF00"/>
                </a:solidFill>
              </a:rPr>
              <a:t>Ekonomi</a:t>
            </a:r>
            <a:r>
              <a:rPr lang="en-US" sz="3600" b="1" dirty="0">
                <a:solidFill>
                  <a:srgbClr val="FFFF00"/>
                </a:solidFill>
              </a:rPr>
              <a:t> FEM – IPB University</a:t>
            </a:r>
          </a:p>
        </p:txBody>
      </p:sp>
      <p:pic>
        <p:nvPicPr>
          <p:cNvPr id="16" name="Picture 2" descr="C:\Users\Asus\Pictures\My Note 2019\20170906_075041.jpg">
            <a:extLst>
              <a:ext uri="{FF2B5EF4-FFF2-40B4-BE49-F238E27FC236}">
                <a16:creationId xmlns:a16="http://schemas.microsoft.com/office/drawing/2014/main" id="{418E7EF5-DE3E-4868-A46A-2804AE94C6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8557" y="718240"/>
            <a:ext cx="1706230" cy="22930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9548" y="4304989"/>
            <a:ext cx="1765239" cy="196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E9D8341F-E983-4139-BE09-20BCD8E354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9340" y="3061056"/>
            <a:ext cx="1766817" cy="122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C:\Users\Asus\Pictures\My Note 2019\IMG-20190120-WA0059.jpg">
            <a:extLst>
              <a:ext uri="{FF2B5EF4-FFF2-40B4-BE49-F238E27FC236}">
                <a16:creationId xmlns:a16="http://schemas.microsoft.com/office/drawing/2014/main" id="{5974516F-EC6C-4EAB-A23E-B121EAF5D0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5387" y="2235212"/>
            <a:ext cx="2568156" cy="391888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1466D7A-2E10-4A9B-9DB4-A000132C1846}"/>
              </a:ext>
            </a:extLst>
          </p:cNvPr>
          <p:cNvSpPr txBox="1">
            <a:spLocks/>
          </p:cNvSpPr>
          <p:nvPr/>
        </p:nvSpPr>
        <p:spPr>
          <a:xfrm>
            <a:off x="87213" y="1678565"/>
            <a:ext cx="7772400" cy="1382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99"/>
                </a:solidFill>
                <a:latin typeface="+mn-lt"/>
                <a:ea typeface="+mj-ea"/>
                <a:cs typeface="+mj-cs"/>
              </a:defRPr>
            </a:lvl1pPr>
          </a:lstStyle>
          <a:p>
            <a:pPr marL="571500" indent="-571500">
              <a:buFont typeface="Wingdings" panose="05000000000000000000" pitchFamily="2" charset="2"/>
              <a:buChar char="ü"/>
            </a:pPr>
            <a:r>
              <a:rPr lang="id-ID" sz="3600" dirty="0">
                <a:solidFill>
                  <a:srgbClr val="FFFF00"/>
                </a:solidFill>
              </a:rPr>
              <a:t>Peraih KI and WIPO Award 2016</a:t>
            </a:r>
            <a:endParaRPr lang="en-US" sz="3600" dirty="0">
              <a:solidFill>
                <a:srgbClr val="FFFF00"/>
              </a:solidFill>
            </a:endParaRPr>
          </a:p>
        </p:txBody>
      </p:sp>
      <p:pic>
        <p:nvPicPr>
          <p:cNvPr id="2" name="Picture 1">
            <a:extLst>
              <a:ext uri="{FF2B5EF4-FFF2-40B4-BE49-F238E27FC236}">
                <a16:creationId xmlns:a16="http://schemas.microsoft.com/office/drawing/2014/main" id="{DE90FA38-91D7-4A90-AF4F-28280662D7F9}"/>
              </a:ext>
            </a:extLst>
          </p:cNvPr>
          <p:cNvPicPr>
            <a:picLocks noChangeAspect="1"/>
          </p:cNvPicPr>
          <p:nvPr/>
        </p:nvPicPr>
        <p:blipFill>
          <a:blip r:embed="rId7"/>
          <a:stretch>
            <a:fillRect/>
          </a:stretch>
        </p:blipFill>
        <p:spPr>
          <a:xfrm>
            <a:off x="977708" y="2790359"/>
            <a:ext cx="4885764" cy="3179505"/>
          </a:xfrm>
          <a:prstGeom prst="rect">
            <a:avLst/>
          </a:prstGeom>
        </p:spPr>
      </p:pic>
    </p:spTree>
    <p:extLst>
      <p:ext uri="{BB962C8B-B14F-4D97-AF65-F5344CB8AC3E}">
        <p14:creationId xmlns:p14="http://schemas.microsoft.com/office/powerpoint/2010/main" val="226980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916711" y="5111111"/>
            <a:ext cx="7516863" cy="421654"/>
          </a:xfrm>
          <a:prstGeom prst="rect">
            <a:avLst/>
          </a:prstGeom>
        </p:spPr>
        <p:txBody>
          <a:bodyPr wrap="square">
            <a:spAutoFit/>
          </a:bodyPr>
          <a:lstStyle/>
          <a:p>
            <a:pPr marR="16510" algn="ctr">
              <a:lnSpc>
                <a:spcPct val="107000"/>
              </a:lnSpc>
              <a:spcBef>
                <a:spcPts val="5"/>
              </a:spcBef>
              <a:spcAft>
                <a:spcPts val="800"/>
              </a:spcAft>
            </a:pPr>
            <a:endParaRPr lang="en-US" sz="2000" b="1" dirty="0">
              <a:effectLst/>
              <a:latin typeface="+mj-lt"/>
              <a:ea typeface="Calibri" panose="020F0502020204030204" pitchFamily="34" charset="0"/>
              <a:cs typeface="Times New Roman" panose="02020603050405020304" pitchFamily="18" charset="0"/>
            </a:endParaRPr>
          </a:p>
        </p:txBody>
      </p:sp>
      <p:sp>
        <p:nvSpPr>
          <p:cNvPr id="30" name="AutoShape 2" descr="Hasil gambar untuk kacang hijau indah"/>
          <p:cNvSpPr>
            <a:spLocks noChangeAspect="1" noChangeArrowheads="1"/>
          </p:cNvSpPr>
          <p:nvPr/>
        </p:nvSpPr>
        <p:spPr bwMode="auto">
          <a:xfrm>
            <a:off x="4739894" y="3953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31" name="AutoShape 2" descr="Hasil gambar untuk produk ekspor sapi indonesia"/>
          <p:cNvSpPr>
            <a:spLocks noChangeAspect="1" noChangeArrowheads="1"/>
          </p:cNvSpPr>
          <p:nvPr/>
        </p:nvSpPr>
        <p:spPr bwMode="auto">
          <a:xfrm>
            <a:off x="4892294" y="8251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34" name="Title 1"/>
          <p:cNvSpPr txBox="1">
            <a:spLocks/>
          </p:cNvSpPr>
          <p:nvPr/>
        </p:nvSpPr>
        <p:spPr>
          <a:xfrm>
            <a:off x="1630017" y="3000040"/>
            <a:ext cx="10058400" cy="46437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a:solidFill>
                  <a:srgbClr val="FFC000"/>
                </a:solidFill>
              </a:rPr>
              <a:t>Perkembangan</a:t>
            </a:r>
            <a:r>
              <a:rPr lang="en-US" sz="5400" b="1" dirty="0">
                <a:solidFill>
                  <a:srgbClr val="FFC000"/>
                </a:solidFill>
              </a:rPr>
              <a:t> </a:t>
            </a:r>
            <a:r>
              <a:rPr lang="en-US" sz="5400" b="1" dirty="0" err="1">
                <a:solidFill>
                  <a:srgbClr val="FFC000"/>
                </a:solidFill>
              </a:rPr>
              <a:t>Perdagangan</a:t>
            </a:r>
            <a:r>
              <a:rPr lang="en-US" sz="5400" b="1" dirty="0">
                <a:solidFill>
                  <a:srgbClr val="FFC000"/>
                </a:solidFill>
              </a:rPr>
              <a:t> </a:t>
            </a:r>
            <a:r>
              <a:rPr lang="en-US" sz="5400" b="1" dirty="0" err="1">
                <a:solidFill>
                  <a:srgbClr val="FFC000"/>
                </a:solidFill>
              </a:rPr>
              <a:t>Pertanian</a:t>
            </a:r>
            <a:r>
              <a:rPr lang="en-US" sz="5400" b="1" dirty="0">
                <a:solidFill>
                  <a:srgbClr val="FFC000"/>
                </a:solidFill>
              </a:rPr>
              <a:t> </a:t>
            </a:r>
            <a:r>
              <a:rPr lang="en-US" sz="5400" b="1" dirty="0" err="1">
                <a:solidFill>
                  <a:srgbClr val="FFC000"/>
                </a:solidFill>
              </a:rPr>
              <a:t>Selama</a:t>
            </a:r>
            <a:r>
              <a:rPr lang="en-US" sz="5400" b="1" dirty="0">
                <a:solidFill>
                  <a:srgbClr val="FFC000"/>
                </a:solidFill>
              </a:rPr>
              <a:t> </a:t>
            </a:r>
            <a:r>
              <a:rPr lang="en-US" sz="5400" b="1" dirty="0" err="1">
                <a:solidFill>
                  <a:srgbClr val="FFC000"/>
                </a:solidFill>
              </a:rPr>
              <a:t>Pandemi</a:t>
            </a:r>
            <a:r>
              <a:rPr lang="en-US" sz="5400" b="1" dirty="0">
                <a:solidFill>
                  <a:srgbClr val="FFC000"/>
                </a:solidFill>
              </a:rPr>
              <a:t> Covid-10</a:t>
            </a:r>
          </a:p>
          <a:p>
            <a:pPr>
              <a:lnSpc>
                <a:spcPct val="100000"/>
              </a:lnSpc>
            </a:pPr>
            <a:endParaRPr lang="es-ES" sz="36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22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74394"/>
            <a:ext cx="12192000" cy="5590572"/>
          </a:xfrm>
          <a:prstGeom prst="rect">
            <a:avLst/>
          </a:prstGeom>
          <a:solidFill>
            <a:srgbClr val="0000CC"/>
          </a:solidFill>
        </p:spPr>
        <p:txBody>
          <a:bodyPr wrap="square" rtlCol="0">
            <a:spAutoFit/>
          </a:bodyPr>
          <a:lstStyle/>
          <a:p>
            <a:endParaRPr lang="en-US" dirty="0"/>
          </a:p>
        </p:txBody>
      </p:sp>
      <p:sp>
        <p:nvSpPr>
          <p:cNvPr id="7" name="Rectangle 6"/>
          <p:cNvSpPr/>
          <p:nvPr/>
        </p:nvSpPr>
        <p:spPr>
          <a:xfrm>
            <a:off x="78612" y="632542"/>
            <a:ext cx="11783028" cy="646331"/>
          </a:xfrm>
          <a:prstGeom prst="rect">
            <a:avLst/>
          </a:prstGeom>
        </p:spPr>
        <p:txBody>
          <a:bodyPr wrap="square">
            <a:spAutoFit/>
          </a:bodyPr>
          <a:lstStyle/>
          <a:p>
            <a:pPr>
              <a:spcBef>
                <a:spcPts val="1200"/>
              </a:spcBef>
              <a:spcAft>
                <a:spcPts val="1200"/>
              </a:spcAft>
            </a:pPr>
            <a:r>
              <a:rPr lang="en-US" sz="3600" b="1" dirty="0">
                <a:solidFill>
                  <a:srgbClr val="FFFF00"/>
                </a:solidFill>
              </a:rPr>
              <a:t>Update of Covid-19 as of 12 July 2021</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C9B84FCC-F42E-4564-AE7D-A535E18AEE68}"/>
              </a:ext>
            </a:extLst>
          </p:cNvPr>
          <p:cNvPicPr>
            <a:picLocks noChangeAspect="1"/>
          </p:cNvPicPr>
          <p:nvPr/>
        </p:nvPicPr>
        <p:blipFill>
          <a:blip r:embed="rId3"/>
          <a:stretch>
            <a:fillRect/>
          </a:stretch>
        </p:blipFill>
        <p:spPr>
          <a:xfrm>
            <a:off x="239343" y="1320725"/>
            <a:ext cx="7226685" cy="4699057"/>
          </a:xfrm>
          <a:prstGeom prst="rect">
            <a:avLst/>
          </a:prstGeom>
        </p:spPr>
      </p:pic>
      <p:sp>
        <p:nvSpPr>
          <p:cNvPr id="6" name="Rectangle 5">
            <a:extLst>
              <a:ext uri="{FF2B5EF4-FFF2-40B4-BE49-F238E27FC236}">
                <a16:creationId xmlns:a16="http://schemas.microsoft.com/office/drawing/2014/main" id="{07A5FCBF-4423-46DF-86EB-8D3E8A47E811}"/>
              </a:ext>
            </a:extLst>
          </p:cNvPr>
          <p:cNvSpPr/>
          <p:nvPr/>
        </p:nvSpPr>
        <p:spPr>
          <a:xfrm>
            <a:off x="8630437" y="2217648"/>
            <a:ext cx="3125318" cy="3108543"/>
          </a:xfrm>
          <a:prstGeom prst="rect">
            <a:avLst/>
          </a:prstGeom>
        </p:spPr>
        <p:txBody>
          <a:bodyPr wrap="square">
            <a:spAutoFit/>
          </a:bodyPr>
          <a:lstStyle/>
          <a:p>
            <a:pPr algn="ctr"/>
            <a:r>
              <a:rPr lang="en-US" sz="2800" dirty="0">
                <a:solidFill>
                  <a:schemeClr val="bg1"/>
                </a:solidFill>
              </a:rPr>
              <a:t>Globally, as of 12 July 2021, there have been </a:t>
            </a:r>
            <a:r>
              <a:rPr lang="en-US" sz="2800" dirty="0">
                <a:solidFill>
                  <a:srgbClr val="FFFF00"/>
                </a:solidFill>
              </a:rPr>
              <a:t>186.411.011     </a:t>
            </a:r>
            <a:r>
              <a:rPr lang="en-US" sz="2800" dirty="0">
                <a:solidFill>
                  <a:schemeClr val="bg1"/>
                </a:solidFill>
              </a:rPr>
              <a:t>         confirmed cases of COVID-19: </a:t>
            </a:r>
            <a:r>
              <a:rPr lang="en-US" sz="2800" dirty="0">
                <a:solidFill>
                  <a:srgbClr val="FFFF00"/>
                </a:solidFill>
              </a:rPr>
              <a:t>4.031.725 deaths</a:t>
            </a:r>
          </a:p>
        </p:txBody>
      </p:sp>
      <p:sp>
        <p:nvSpPr>
          <p:cNvPr id="8" name="Arrow: Right 7">
            <a:extLst>
              <a:ext uri="{FF2B5EF4-FFF2-40B4-BE49-F238E27FC236}">
                <a16:creationId xmlns:a16="http://schemas.microsoft.com/office/drawing/2014/main" id="{CBCB50FE-701B-4E95-8CD4-304901D4373B}"/>
              </a:ext>
            </a:extLst>
          </p:cNvPr>
          <p:cNvSpPr/>
          <p:nvPr/>
        </p:nvSpPr>
        <p:spPr>
          <a:xfrm>
            <a:off x="7602914" y="3125719"/>
            <a:ext cx="890637" cy="84082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493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74394"/>
            <a:ext cx="12192000" cy="5590572"/>
          </a:xfrm>
          <a:prstGeom prst="rect">
            <a:avLst/>
          </a:prstGeom>
          <a:solidFill>
            <a:srgbClr val="0000CC"/>
          </a:solidFill>
        </p:spPr>
        <p:txBody>
          <a:bodyPr wrap="square" rtlCol="0">
            <a:spAutoFit/>
          </a:bodyPr>
          <a:lstStyle/>
          <a:p>
            <a:endParaRPr lang="en-US" dirty="0"/>
          </a:p>
        </p:txBody>
      </p:sp>
      <p:sp>
        <p:nvSpPr>
          <p:cNvPr id="7" name="Rectangle 6"/>
          <p:cNvSpPr/>
          <p:nvPr/>
        </p:nvSpPr>
        <p:spPr>
          <a:xfrm>
            <a:off x="78612" y="632542"/>
            <a:ext cx="11783028" cy="646331"/>
          </a:xfrm>
          <a:prstGeom prst="rect">
            <a:avLst/>
          </a:prstGeom>
        </p:spPr>
        <p:txBody>
          <a:bodyPr wrap="square">
            <a:spAutoFit/>
          </a:bodyPr>
          <a:lstStyle/>
          <a:p>
            <a:pPr>
              <a:spcBef>
                <a:spcPts val="1200"/>
              </a:spcBef>
              <a:spcAft>
                <a:spcPts val="1200"/>
              </a:spcAft>
            </a:pPr>
            <a:r>
              <a:rPr lang="en-US" sz="3600" b="1" dirty="0">
                <a:solidFill>
                  <a:srgbClr val="FFFF00"/>
                </a:solidFill>
              </a:rPr>
              <a:t>Impact of Pandemic Covid-19 and Strategic Responses</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210238" y="1641321"/>
            <a:ext cx="11827431" cy="3416320"/>
          </a:xfrm>
          <a:prstGeom prst="rect">
            <a:avLst/>
          </a:prstGeom>
        </p:spPr>
        <p:txBody>
          <a:bodyPr wrap="square">
            <a:spAutoFit/>
          </a:bodyPr>
          <a:lstStyle/>
          <a:p>
            <a:pPr>
              <a:defRPr/>
            </a:pPr>
            <a:endParaRPr lang="en-US" sz="2800" dirty="0">
              <a:solidFill>
                <a:schemeClr val="bg1"/>
              </a:solidFill>
              <a:latin typeface="Arial" panose="020B0604020202020204" pitchFamily="34" charset="0"/>
              <a:cs typeface="Arial" panose="020B0604020202020204" pitchFamily="34" charset="0"/>
            </a:endParaRPr>
          </a:p>
          <a:p>
            <a:pPr>
              <a:defRPr/>
            </a:pPr>
            <a:r>
              <a:rPr lang="en-US" sz="28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  Production activity </a:t>
            </a:r>
            <a:r>
              <a:rPr lang="en-US" sz="2800" dirty="0">
                <a:solidFill>
                  <a:schemeClr val="bg1"/>
                </a:solidFill>
                <a:latin typeface="Arial" panose="020B0604020202020204" pitchFamily="34" charset="0"/>
                <a:cs typeface="Arial" panose="020B0604020202020204" pitchFamily="34" charset="0"/>
              </a:rPr>
              <a:t>	   Lower economic growth: 			     Tourism, </a:t>
            </a:r>
            <a:r>
              <a:rPr lang="en-US" sz="2800" b="1" dirty="0" err="1">
                <a:solidFill>
                  <a:srgbClr val="FFFF00"/>
                </a:solidFill>
                <a:latin typeface="Arial" panose="020B0604020202020204" pitchFamily="34" charset="0"/>
                <a:cs typeface="Arial" panose="020B0604020202020204" pitchFamily="34" charset="0"/>
              </a:rPr>
              <a:t>Horeca</a:t>
            </a:r>
            <a:r>
              <a:rPr lang="en-US" sz="2800" b="1" dirty="0">
                <a:solidFill>
                  <a:srgbClr val="FFFF00"/>
                </a:solidFill>
                <a:latin typeface="Arial" panose="020B0604020202020204" pitchFamily="34" charset="0"/>
                <a:cs typeface="Arial" panose="020B0604020202020204" pitchFamily="34" charset="0"/>
              </a:rPr>
              <a:t>, Agric</a:t>
            </a:r>
            <a:r>
              <a:rPr lang="en-US" sz="2800" dirty="0">
                <a:solidFill>
                  <a:srgbClr val="FFFF00"/>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Manufacturing &amp; informal sector</a:t>
            </a:r>
          </a:p>
          <a:p>
            <a:pPr>
              <a:defRPr/>
            </a:pPr>
            <a:r>
              <a:rPr lang="en-US" sz="2800" dirty="0">
                <a:solidFill>
                  <a:schemeClr val="bg1"/>
                </a:solidFill>
                <a:latin typeface="Arial" panose="020B0604020202020204" pitchFamily="34" charset="0"/>
                <a:cs typeface="Arial" panose="020B0604020202020204" pitchFamily="34" charset="0"/>
              </a:rPr>
              <a:t>		    </a:t>
            </a:r>
          </a:p>
          <a:p>
            <a:pPr>
              <a:defRPr/>
            </a:pPr>
            <a:r>
              <a:rPr lang="en-US" sz="2800" b="1" dirty="0">
                <a:solidFill>
                  <a:schemeClr val="bg1"/>
                </a:solidFill>
                <a:latin typeface="Arial" panose="020B0604020202020204" pitchFamily="34" charset="0"/>
                <a:cs typeface="Arial" panose="020B0604020202020204" pitchFamily="34" charset="0"/>
              </a:rPr>
              <a:t>		     Investment: e.g. </a:t>
            </a:r>
            <a:r>
              <a:rPr lang="en-US" sz="2800" dirty="0">
                <a:solidFill>
                  <a:schemeClr val="bg1"/>
                </a:solidFill>
                <a:latin typeface="Arial" panose="020B0604020202020204" pitchFamily="34" charset="0"/>
                <a:cs typeface="Arial" panose="020B0604020202020204" pitchFamily="34" charset="0"/>
              </a:rPr>
              <a:t>China dominated in </a:t>
            </a:r>
            <a:r>
              <a:rPr lang="en-US" sz="2800" b="1" dirty="0">
                <a:solidFill>
                  <a:srgbClr val="FFFF00"/>
                </a:solidFill>
                <a:latin typeface="Arial" panose="020B0604020202020204" pitchFamily="34" charset="0"/>
                <a:cs typeface="Arial" panose="020B0604020202020204" pitchFamily="34" charset="0"/>
              </a:rPr>
              <a:t>Eastern Indonesia </a:t>
            </a:r>
          </a:p>
          <a:p>
            <a:pPr>
              <a:spcBef>
                <a:spcPts val="1200"/>
              </a:spcBef>
              <a:defRPr/>
            </a:pPr>
            <a:r>
              <a:rPr lang="en-US" sz="2800" dirty="0">
                <a:solidFill>
                  <a:schemeClr val="bg1"/>
                </a:solidFill>
                <a:latin typeface="Arial" panose="020B0604020202020204" pitchFamily="34" charset="0"/>
                <a:cs typeface="Arial" panose="020B0604020202020204" pitchFamily="34" charset="0"/>
              </a:rPr>
              <a:t>		     </a:t>
            </a:r>
            <a:endParaRPr lang="id-ID" sz="2800" dirty="0">
              <a:solidFill>
                <a:schemeClr val="bg1"/>
              </a:solidFill>
              <a:latin typeface="Arial" panose="020B0604020202020204" pitchFamily="34" charset="0"/>
              <a:cs typeface="Arial" panose="020B0604020202020204" pitchFamily="34" charset="0"/>
            </a:endParaRPr>
          </a:p>
          <a:p>
            <a:pPr>
              <a:spcBef>
                <a:spcPts val="1200"/>
              </a:spcBef>
              <a:defRPr/>
            </a:pPr>
            <a:r>
              <a:rPr lang="id-ID"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Trade</a:t>
            </a:r>
            <a:r>
              <a:rPr lang="en-US" sz="2800" dirty="0">
                <a:solidFill>
                  <a:schemeClr val="bg1"/>
                </a:solidFill>
                <a:latin typeface="Arial" panose="020B0604020202020204" pitchFamily="34" charset="0"/>
                <a:cs typeface="Arial" panose="020B0604020202020204" pitchFamily="34" charset="0"/>
              </a:rPr>
              <a:t>: Global recession discourages trade flows	</a:t>
            </a:r>
          </a:p>
        </p:txBody>
      </p:sp>
      <p:cxnSp>
        <p:nvCxnSpPr>
          <p:cNvPr id="13" name="Straight Arrow Connector 12"/>
          <p:cNvCxnSpPr/>
          <p:nvPr/>
        </p:nvCxnSpPr>
        <p:spPr>
          <a:xfrm flipV="1">
            <a:off x="375076" y="2402525"/>
            <a:ext cx="2202871" cy="1180433"/>
          </a:xfrm>
          <a:prstGeom prst="straightConnector1">
            <a:avLst/>
          </a:prstGeom>
          <a:ln w="149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37199" y="3648887"/>
            <a:ext cx="2140748" cy="24546"/>
          </a:xfrm>
          <a:prstGeom prst="straightConnector1">
            <a:avLst/>
          </a:prstGeom>
          <a:ln w="149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4756" y="3680385"/>
            <a:ext cx="2223191" cy="972256"/>
          </a:xfrm>
          <a:prstGeom prst="straightConnector1">
            <a:avLst/>
          </a:prstGeom>
          <a:ln w="149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04897" y="3482934"/>
            <a:ext cx="320038" cy="331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17" name="Right Arrow 16"/>
          <p:cNvSpPr/>
          <p:nvPr/>
        </p:nvSpPr>
        <p:spPr>
          <a:xfrm>
            <a:off x="6018835" y="2182187"/>
            <a:ext cx="789589" cy="374574"/>
          </a:xfrm>
          <a:prstGeom prst="rightArrow">
            <a:avLst/>
          </a:prstGeom>
          <a:solidFill>
            <a:srgbClr val="009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Tree>
    <p:extLst>
      <p:ext uri="{BB962C8B-B14F-4D97-AF65-F5344CB8AC3E}">
        <p14:creationId xmlns:p14="http://schemas.microsoft.com/office/powerpoint/2010/main" val="261650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74394"/>
            <a:ext cx="12192000" cy="5590572"/>
          </a:xfrm>
          <a:prstGeom prst="rect">
            <a:avLst/>
          </a:prstGeom>
          <a:solidFill>
            <a:srgbClr val="0000CC"/>
          </a:solidFill>
        </p:spPr>
        <p:txBody>
          <a:bodyPr wrap="square" rtlCol="0">
            <a:spAutoFit/>
          </a:bodyPr>
          <a:lstStyle/>
          <a:p>
            <a:endParaRPr lang="en-US" dirty="0"/>
          </a:p>
        </p:txBody>
      </p:sp>
      <p:sp>
        <p:nvSpPr>
          <p:cNvPr id="7" name="Rectangle 6"/>
          <p:cNvSpPr/>
          <p:nvPr/>
        </p:nvSpPr>
        <p:spPr>
          <a:xfrm>
            <a:off x="78612" y="632542"/>
            <a:ext cx="11783028" cy="646331"/>
          </a:xfrm>
          <a:prstGeom prst="rect">
            <a:avLst/>
          </a:prstGeom>
        </p:spPr>
        <p:txBody>
          <a:bodyPr wrap="square">
            <a:spAutoFit/>
          </a:bodyPr>
          <a:lstStyle/>
          <a:p>
            <a:pPr>
              <a:spcBef>
                <a:spcPts val="1200"/>
              </a:spcBef>
              <a:spcAft>
                <a:spcPts val="1200"/>
              </a:spcAft>
            </a:pPr>
            <a:r>
              <a:rPr lang="en-US" sz="3600" b="1" dirty="0">
                <a:solidFill>
                  <a:srgbClr val="FFFF00"/>
                </a:solidFill>
              </a:rPr>
              <a:t>Impact of Pandemic Covid-19 and Strategic Responses</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object 5"/>
          <p:cNvGraphicFramePr>
            <a:graphicFrameLocks noGrp="1"/>
          </p:cNvGraphicFramePr>
          <p:nvPr>
            <p:extLst/>
          </p:nvPr>
        </p:nvGraphicFramePr>
        <p:xfrm>
          <a:off x="5079237" y="1580628"/>
          <a:ext cx="6543559" cy="4264700"/>
        </p:xfrm>
        <a:graphic>
          <a:graphicData uri="http://schemas.openxmlformats.org/drawingml/2006/table">
            <a:tbl>
              <a:tblPr firstRow="1" bandRow="1">
                <a:tableStyleId>{2D5ABB26-0587-4C30-8999-92F81FD0307C}</a:tableStyleId>
              </a:tblPr>
              <a:tblGrid>
                <a:gridCol w="192749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410159">
                  <a:extLst>
                    <a:ext uri="{9D8B030D-6E8A-4147-A177-3AD203B41FA5}">
                      <a16:colId xmlns:a16="http://schemas.microsoft.com/office/drawing/2014/main" val="20002"/>
                    </a:ext>
                  </a:extLst>
                </a:gridCol>
                <a:gridCol w="1377109">
                  <a:extLst>
                    <a:ext uri="{9D8B030D-6E8A-4147-A177-3AD203B41FA5}">
                      <a16:colId xmlns:a16="http://schemas.microsoft.com/office/drawing/2014/main" val="20003"/>
                    </a:ext>
                  </a:extLst>
                </a:gridCol>
              </a:tblGrid>
              <a:tr h="413425">
                <a:tc>
                  <a:txBody>
                    <a:bodyPr/>
                    <a:lstStyle/>
                    <a:p>
                      <a:pPr algn="ctr">
                        <a:lnSpc>
                          <a:spcPts val="2045"/>
                        </a:lnSpc>
                        <a:spcBef>
                          <a:spcPts val="1200"/>
                        </a:spcBef>
                      </a:pPr>
                      <a:r>
                        <a:rPr sz="2000" b="1" i="1" spc="-15" dirty="0">
                          <a:solidFill>
                            <a:srgbClr val="FFFFFF"/>
                          </a:solidFill>
                          <a:latin typeface="+mn-lt"/>
                          <a:cs typeface="Calibri"/>
                        </a:rPr>
                        <a:t>Variable</a:t>
                      </a:r>
                      <a:endParaRPr sz="2000" i="1"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570865" algn="ctr">
                        <a:lnSpc>
                          <a:spcPts val="2045"/>
                        </a:lnSpc>
                        <a:spcBef>
                          <a:spcPts val="1200"/>
                        </a:spcBef>
                      </a:pPr>
                      <a:r>
                        <a:rPr sz="2000" b="1" i="1" spc="-5" dirty="0">
                          <a:solidFill>
                            <a:srgbClr val="FFFFFF"/>
                          </a:solidFill>
                          <a:latin typeface="+mn-lt"/>
                          <a:cs typeface="Calibri"/>
                        </a:rPr>
                        <a:t>Coefficient</a:t>
                      </a:r>
                      <a:endParaRPr sz="2000" i="1"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495300" algn="ctr">
                        <a:lnSpc>
                          <a:spcPts val="2045"/>
                        </a:lnSpc>
                        <a:spcBef>
                          <a:spcPts val="1200"/>
                        </a:spcBef>
                      </a:pPr>
                      <a:r>
                        <a:rPr lang="en-US" sz="2000" b="1" i="1" spc="-5" dirty="0">
                          <a:solidFill>
                            <a:srgbClr val="FFFFFF"/>
                          </a:solidFill>
                          <a:latin typeface="+mn-lt"/>
                          <a:cs typeface="Calibri"/>
                        </a:rPr>
                        <a:t>Se</a:t>
                      </a:r>
                      <a:endParaRPr sz="2000" i="1"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905" algn="ctr">
                        <a:lnSpc>
                          <a:spcPts val="2045"/>
                        </a:lnSpc>
                        <a:spcBef>
                          <a:spcPts val="1200"/>
                        </a:spcBef>
                      </a:pPr>
                      <a:r>
                        <a:rPr sz="2000" b="1" i="1" spc="-15" dirty="0">
                          <a:solidFill>
                            <a:srgbClr val="FFFFFF"/>
                          </a:solidFill>
                          <a:latin typeface="+mn-lt"/>
                          <a:cs typeface="Calibri"/>
                        </a:rPr>
                        <a:t>P-Value</a:t>
                      </a:r>
                      <a:endParaRPr sz="2000" i="1"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362214">
                <a:tc>
                  <a:txBody>
                    <a:bodyPr/>
                    <a:lstStyle/>
                    <a:p>
                      <a:pPr marL="68580">
                        <a:lnSpc>
                          <a:spcPts val="2045"/>
                        </a:lnSpc>
                        <a:spcBef>
                          <a:spcPts val="600"/>
                        </a:spcBef>
                      </a:pPr>
                      <a:r>
                        <a:rPr lang="en-US" sz="2000" b="1" spc="-10" dirty="0">
                          <a:solidFill>
                            <a:srgbClr val="FFFF00"/>
                          </a:solidFill>
                          <a:latin typeface="+mn-lt"/>
                          <a:cs typeface="Calibri"/>
                        </a:rPr>
                        <a:t>GDP</a:t>
                      </a:r>
                      <a:endParaRPr sz="2000" b="1" dirty="0">
                        <a:solidFill>
                          <a:srgbClr val="FFFF00"/>
                        </a:solidFill>
                        <a:latin typeface="+mn-lt"/>
                        <a:cs typeface="Calibri"/>
                      </a:endParaRPr>
                    </a:p>
                  </a:txBody>
                  <a:tcPr marL="0" marR="0" marT="914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1"/>
                    </a:solidFill>
                  </a:tcPr>
                </a:tc>
                <a:tc>
                  <a:txBody>
                    <a:bodyPr/>
                    <a:lstStyle/>
                    <a:p>
                      <a:pPr marR="66675" algn="r">
                        <a:lnSpc>
                          <a:spcPct val="100000"/>
                        </a:lnSpc>
                        <a:spcBef>
                          <a:spcPts val="570"/>
                        </a:spcBef>
                      </a:pPr>
                      <a:r>
                        <a:rPr sz="2000" b="1" dirty="0">
                          <a:solidFill>
                            <a:srgbClr val="FFFF00"/>
                          </a:solidFill>
                          <a:latin typeface="+mn-lt"/>
                          <a:cs typeface="Calibri"/>
                        </a:rPr>
                        <a:t>1.80</a:t>
                      </a:r>
                      <a:r>
                        <a:rPr sz="2000" b="1" spc="-10" dirty="0">
                          <a:solidFill>
                            <a:srgbClr val="FFFF00"/>
                          </a:solidFill>
                          <a:latin typeface="+mn-lt"/>
                          <a:cs typeface="Calibri"/>
                        </a:rPr>
                        <a:t>6</a:t>
                      </a:r>
                      <a:r>
                        <a:rPr sz="2000" b="1" dirty="0">
                          <a:solidFill>
                            <a:srgbClr val="FFFF00"/>
                          </a:solidFill>
                          <a:latin typeface="+mn-lt"/>
                          <a:cs typeface="Calibri"/>
                        </a:rPr>
                        <a:t>586</a:t>
                      </a:r>
                    </a:p>
                  </a:txBody>
                  <a:tcPr marL="0" marR="0" marT="723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1"/>
                    </a:solidFill>
                  </a:tcPr>
                </a:tc>
                <a:tc>
                  <a:txBody>
                    <a:bodyPr/>
                    <a:lstStyle/>
                    <a:p>
                      <a:pPr marR="66675" algn="r">
                        <a:lnSpc>
                          <a:spcPct val="100000"/>
                        </a:lnSpc>
                        <a:spcBef>
                          <a:spcPts val="570"/>
                        </a:spcBef>
                      </a:pPr>
                      <a:r>
                        <a:rPr sz="2000" b="1" dirty="0">
                          <a:solidFill>
                            <a:srgbClr val="FFFF00"/>
                          </a:solidFill>
                          <a:latin typeface="+mn-lt"/>
                          <a:cs typeface="Calibri"/>
                        </a:rPr>
                        <a:t>0.19</a:t>
                      </a:r>
                      <a:r>
                        <a:rPr sz="2000" b="1" spc="-10" dirty="0">
                          <a:solidFill>
                            <a:srgbClr val="FFFF00"/>
                          </a:solidFill>
                          <a:latin typeface="+mn-lt"/>
                          <a:cs typeface="Calibri"/>
                        </a:rPr>
                        <a:t>4</a:t>
                      </a:r>
                      <a:r>
                        <a:rPr sz="2000" b="1" dirty="0">
                          <a:solidFill>
                            <a:srgbClr val="FFFF00"/>
                          </a:solidFill>
                          <a:latin typeface="+mn-lt"/>
                          <a:cs typeface="Calibri"/>
                        </a:rPr>
                        <a:t>238</a:t>
                      </a:r>
                    </a:p>
                  </a:txBody>
                  <a:tcPr marL="0" marR="0" marT="723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1"/>
                    </a:solidFill>
                  </a:tcPr>
                </a:tc>
                <a:tc>
                  <a:txBody>
                    <a:bodyPr/>
                    <a:lstStyle/>
                    <a:p>
                      <a:pPr marR="66675" algn="r">
                        <a:lnSpc>
                          <a:spcPct val="100000"/>
                        </a:lnSpc>
                        <a:spcBef>
                          <a:spcPts val="570"/>
                        </a:spcBef>
                      </a:pPr>
                      <a:r>
                        <a:rPr sz="2000" b="1" dirty="0">
                          <a:solidFill>
                            <a:srgbClr val="FFFF00"/>
                          </a:solidFill>
                          <a:latin typeface="+mn-lt"/>
                          <a:cs typeface="Calibri"/>
                        </a:rPr>
                        <a:t>0.00</a:t>
                      </a:r>
                      <a:r>
                        <a:rPr sz="2000" b="1" spc="-10" dirty="0">
                          <a:solidFill>
                            <a:srgbClr val="FFFF00"/>
                          </a:solidFill>
                          <a:latin typeface="+mn-lt"/>
                          <a:cs typeface="Calibri"/>
                        </a:rPr>
                        <a:t>0</a:t>
                      </a:r>
                      <a:r>
                        <a:rPr sz="2000" b="1" dirty="0">
                          <a:solidFill>
                            <a:srgbClr val="FFFF00"/>
                          </a:solidFill>
                          <a:latin typeface="+mn-lt"/>
                          <a:cs typeface="Calibri"/>
                        </a:rPr>
                        <a:t>0</a:t>
                      </a:r>
                    </a:p>
                  </a:txBody>
                  <a:tcPr marL="0" marR="0" marT="723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1"/>
                    </a:solidFill>
                  </a:tcPr>
                </a:tc>
                <a:extLst>
                  <a:ext uri="{0D108BD9-81ED-4DB2-BD59-A6C34878D82A}">
                    <a16:rowId xmlns:a16="http://schemas.microsoft.com/office/drawing/2014/main" val="10001"/>
                  </a:ext>
                </a:extLst>
              </a:tr>
              <a:tr h="362778">
                <a:tc>
                  <a:txBody>
                    <a:bodyPr/>
                    <a:lstStyle/>
                    <a:p>
                      <a:pPr marL="68580">
                        <a:lnSpc>
                          <a:spcPts val="2045"/>
                        </a:lnSpc>
                        <a:spcBef>
                          <a:spcPts val="600"/>
                        </a:spcBef>
                      </a:pPr>
                      <a:r>
                        <a:rPr sz="2000" b="1" spc="-10" dirty="0">
                          <a:solidFill>
                            <a:schemeClr val="bg1"/>
                          </a:solidFill>
                          <a:latin typeface="+mn-lt"/>
                          <a:cs typeface="Calibri"/>
                        </a:rPr>
                        <a:t>Population</a:t>
                      </a:r>
                      <a:endParaRPr sz="2000" b="1" dirty="0">
                        <a:solidFill>
                          <a:schemeClr val="bg1"/>
                        </a:solidFill>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R="66675" algn="r">
                        <a:lnSpc>
                          <a:spcPct val="100000"/>
                        </a:lnSpc>
                        <a:spcBef>
                          <a:spcPts val="575"/>
                        </a:spcBef>
                      </a:pPr>
                      <a:r>
                        <a:rPr sz="2000" b="1" dirty="0">
                          <a:solidFill>
                            <a:srgbClr val="FF0000"/>
                          </a:solidFill>
                          <a:latin typeface="+mn-lt"/>
                          <a:cs typeface="Calibri"/>
                        </a:rPr>
                        <a:t>1.21</a:t>
                      </a:r>
                      <a:r>
                        <a:rPr sz="2000" b="1" spc="-10" dirty="0">
                          <a:solidFill>
                            <a:srgbClr val="FF0000"/>
                          </a:solidFill>
                          <a:latin typeface="+mn-lt"/>
                          <a:cs typeface="Calibri"/>
                        </a:rPr>
                        <a:t>5</a:t>
                      </a:r>
                      <a:r>
                        <a:rPr sz="2000" b="1" dirty="0">
                          <a:solidFill>
                            <a:srgbClr val="FF0000"/>
                          </a:solidFill>
                          <a:latin typeface="+mn-lt"/>
                          <a:cs typeface="Calibri"/>
                        </a:rPr>
                        <a:t>334</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6675" algn="r">
                        <a:lnSpc>
                          <a:spcPct val="100000"/>
                        </a:lnSpc>
                        <a:spcBef>
                          <a:spcPts val="575"/>
                        </a:spcBef>
                      </a:pPr>
                      <a:r>
                        <a:rPr sz="2000" dirty="0">
                          <a:latin typeface="+mn-lt"/>
                          <a:cs typeface="Calibri"/>
                        </a:rPr>
                        <a:t>0.14</a:t>
                      </a:r>
                      <a:r>
                        <a:rPr sz="2000" spc="-10" dirty="0">
                          <a:latin typeface="+mn-lt"/>
                          <a:cs typeface="Calibri"/>
                        </a:rPr>
                        <a:t>7</a:t>
                      </a:r>
                      <a:r>
                        <a:rPr sz="2000" dirty="0">
                          <a:latin typeface="+mn-lt"/>
                          <a:cs typeface="Calibri"/>
                        </a:rPr>
                        <a:t>391</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6675" algn="r">
                        <a:lnSpc>
                          <a:spcPct val="100000"/>
                        </a:lnSpc>
                        <a:spcBef>
                          <a:spcPts val="575"/>
                        </a:spcBef>
                      </a:pPr>
                      <a:r>
                        <a:rPr sz="2000" dirty="0">
                          <a:latin typeface="+mn-lt"/>
                          <a:cs typeface="Calibri"/>
                        </a:rPr>
                        <a:t>0.00</a:t>
                      </a:r>
                      <a:r>
                        <a:rPr sz="2000" spc="-10" dirty="0">
                          <a:latin typeface="+mn-lt"/>
                          <a:cs typeface="Calibri"/>
                        </a:rPr>
                        <a:t>0</a:t>
                      </a:r>
                      <a:r>
                        <a:rPr sz="2000" dirty="0">
                          <a:latin typeface="+mn-lt"/>
                          <a:cs typeface="Calibri"/>
                        </a:rPr>
                        <a:t>0</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362778">
                <a:tc>
                  <a:txBody>
                    <a:bodyPr/>
                    <a:lstStyle/>
                    <a:p>
                      <a:pPr marL="68580">
                        <a:lnSpc>
                          <a:spcPts val="2045"/>
                        </a:lnSpc>
                        <a:spcBef>
                          <a:spcPts val="600"/>
                        </a:spcBef>
                      </a:pPr>
                      <a:r>
                        <a:rPr sz="2000" b="1" spc="-10" dirty="0">
                          <a:solidFill>
                            <a:srgbClr val="FFFFFF"/>
                          </a:solidFill>
                          <a:latin typeface="+mn-lt"/>
                          <a:cs typeface="Calibri"/>
                        </a:rPr>
                        <a:t>Exchange </a:t>
                      </a:r>
                      <a:r>
                        <a:rPr sz="2000" b="1" spc="-15" dirty="0">
                          <a:solidFill>
                            <a:srgbClr val="FFFFFF"/>
                          </a:solidFill>
                          <a:latin typeface="+mn-lt"/>
                          <a:cs typeface="Calibri"/>
                        </a:rPr>
                        <a:t>Rate</a:t>
                      </a:r>
                      <a:endParaRPr sz="2000"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R="67310" algn="r">
                        <a:lnSpc>
                          <a:spcPct val="100000"/>
                        </a:lnSpc>
                        <a:spcBef>
                          <a:spcPts val="575"/>
                        </a:spcBef>
                      </a:pPr>
                      <a:r>
                        <a:rPr sz="2000" dirty="0">
                          <a:latin typeface="+mn-lt"/>
                          <a:cs typeface="Calibri"/>
                        </a:rPr>
                        <a:t>-0.239713</a:t>
                      </a:r>
                      <a:endParaRPr sz="2000">
                        <a:latin typeface="+mn-lt"/>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67310" algn="r">
                        <a:lnSpc>
                          <a:spcPct val="100000"/>
                        </a:lnSpc>
                        <a:spcBef>
                          <a:spcPts val="575"/>
                        </a:spcBef>
                      </a:pPr>
                      <a:r>
                        <a:rPr sz="2000" dirty="0">
                          <a:latin typeface="+mn-lt"/>
                          <a:cs typeface="Calibri"/>
                        </a:rPr>
                        <a:t>0.059489</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67310" algn="r">
                        <a:lnSpc>
                          <a:spcPct val="100000"/>
                        </a:lnSpc>
                        <a:spcBef>
                          <a:spcPts val="575"/>
                        </a:spcBef>
                      </a:pPr>
                      <a:r>
                        <a:rPr sz="2000" dirty="0">
                          <a:latin typeface="+mn-lt"/>
                          <a:cs typeface="Calibri"/>
                        </a:rPr>
                        <a:t>0.0001</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362778">
                <a:tc>
                  <a:txBody>
                    <a:bodyPr/>
                    <a:lstStyle/>
                    <a:p>
                      <a:pPr marL="68580">
                        <a:lnSpc>
                          <a:spcPts val="2045"/>
                        </a:lnSpc>
                        <a:spcBef>
                          <a:spcPts val="600"/>
                        </a:spcBef>
                      </a:pPr>
                      <a:r>
                        <a:rPr sz="2000" b="1" spc="-25" dirty="0">
                          <a:solidFill>
                            <a:srgbClr val="FFFFFF"/>
                          </a:solidFill>
                          <a:latin typeface="+mn-lt"/>
                          <a:cs typeface="Calibri"/>
                        </a:rPr>
                        <a:t>Tariff</a:t>
                      </a:r>
                      <a:endParaRPr sz="2000"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R="67310" algn="r">
                        <a:lnSpc>
                          <a:spcPct val="100000"/>
                        </a:lnSpc>
                        <a:spcBef>
                          <a:spcPts val="575"/>
                        </a:spcBef>
                      </a:pPr>
                      <a:r>
                        <a:rPr sz="2000" dirty="0">
                          <a:latin typeface="+mn-lt"/>
                          <a:cs typeface="Calibri"/>
                        </a:rPr>
                        <a:t>-0.156521</a:t>
                      </a:r>
                      <a:endParaRPr sz="2000">
                        <a:latin typeface="+mn-lt"/>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7310" algn="r">
                        <a:lnSpc>
                          <a:spcPct val="100000"/>
                        </a:lnSpc>
                        <a:spcBef>
                          <a:spcPts val="575"/>
                        </a:spcBef>
                      </a:pPr>
                      <a:r>
                        <a:rPr sz="2000" dirty="0">
                          <a:latin typeface="+mn-lt"/>
                          <a:cs typeface="Calibri"/>
                        </a:rPr>
                        <a:t>0.055092</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7310" algn="r">
                        <a:lnSpc>
                          <a:spcPct val="100000"/>
                        </a:lnSpc>
                        <a:spcBef>
                          <a:spcPts val="575"/>
                        </a:spcBef>
                      </a:pPr>
                      <a:r>
                        <a:rPr sz="2000" dirty="0">
                          <a:latin typeface="+mn-lt"/>
                          <a:cs typeface="Calibri"/>
                        </a:rPr>
                        <a:t>0.0050</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362778">
                <a:tc>
                  <a:txBody>
                    <a:bodyPr/>
                    <a:lstStyle/>
                    <a:p>
                      <a:pPr marL="68580">
                        <a:lnSpc>
                          <a:spcPts val="2045"/>
                        </a:lnSpc>
                        <a:spcBef>
                          <a:spcPts val="600"/>
                        </a:spcBef>
                      </a:pPr>
                      <a:r>
                        <a:rPr sz="2000" b="1" spc="-5" dirty="0">
                          <a:solidFill>
                            <a:srgbClr val="FFFFFF"/>
                          </a:solidFill>
                          <a:latin typeface="+mn-lt"/>
                          <a:cs typeface="Calibri"/>
                        </a:rPr>
                        <a:t>Distance</a:t>
                      </a:r>
                      <a:r>
                        <a:rPr sz="2000" b="1" spc="-10" dirty="0">
                          <a:solidFill>
                            <a:srgbClr val="FFFFFF"/>
                          </a:solidFill>
                          <a:latin typeface="+mn-lt"/>
                          <a:cs typeface="Calibri"/>
                        </a:rPr>
                        <a:t> </a:t>
                      </a:r>
                      <a:endParaRPr sz="2000"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R="67310" algn="r">
                        <a:lnSpc>
                          <a:spcPct val="100000"/>
                        </a:lnSpc>
                        <a:spcBef>
                          <a:spcPts val="575"/>
                        </a:spcBef>
                      </a:pPr>
                      <a:r>
                        <a:rPr sz="2000" dirty="0">
                          <a:latin typeface="+mn-lt"/>
                          <a:cs typeface="Calibri"/>
                        </a:rPr>
                        <a:t>-1.351730</a:t>
                      </a:r>
                      <a:endParaRPr sz="2000">
                        <a:latin typeface="+mn-lt"/>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67310" algn="r">
                        <a:lnSpc>
                          <a:spcPct val="100000"/>
                        </a:lnSpc>
                        <a:spcBef>
                          <a:spcPts val="575"/>
                        </a:spcBef>
                      </a:pPr>
                      <a:r>
                        <a:rPr sz="2000" dirty="0">
                          <a:latin typeface="+mn-lt"/>
                          <a:cs typeface="Calibri"/>
                        </a:rPr>
                        <a:t>0.136291</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R="67310" algn="r">
                        <a:lnSpc>
                          <a:spcPct val="100000"/>
                        </a:lnSpc>
                        <a:spcBef>
                          <a:spcPts val="575"/>
                        </a:spcBef>
                      </a:pPr>
                      <a:r>
                        <a:rPr sz="2000" dirty="0">
                          <a:latin typeface="+mn-lt"/>
                          <a:cs typeface="Calibri"/>
                        </a:rPr>
                        <a:t>0.0000</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362778">
                <a:tc>
                  <a:txBody>
                    <a:bodyPr/>
                    <a:lstStyle/>
                    <a:p>
                      <a:pPr marL="68580">
                        <a:lnSpc>
                          <a:spcPts val="2045"/>
                        </a:lnSpc>
                        <a:spcBef>
                          <a:spcPts val="600"/>
                        </a:spcBef>
                      </a:pPr>
                      <a:r>
                        <a:rPr sz="2000" b="1" spc="-10" dirty="0">
                          <a:solidFill>
                            <a:srgbClr val="FFFFFF"/>
                          </a:solidFill>
                          <a:latin typeface="+mn-lt"/>
                          <a:cs typeface="Calibri"/>
                        </a:rPr>
                        <a:t>Constant</a:t>
                      </a:r>
                      <a:endParaRPr sz="2000"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R="67310" algn="r">
                        <a:lnSpc>
                          <a:spcPct val="100000"/>
                        </a:lnSpc>
                        <a:spcBef>
                          <a:spcPts val="575"/>
                        </a:spcBef>
                      </a:pPr>
                      <a:r>
                        <a:rPr sz="2000" dirty="0">
                          <a:latin typeface="+mn-lt"/>
                          <a:cs typeface="Calibri"/>
                        </a:rPr>
                        <a:t>-54.08620</a:t>
                      </a:r>
                      <a:endParaRPr sz="2000">
                        <a:latin typeface="+mn-lt"/>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7310" algn="r">
                        <a:lnSpc>
                          <a:spcPct val="100000"/>
                        </a:lnSpc>
                        <a:spcBef>
                          <a:spcPts val="575"/>
                        </a:spcBef>
                      </a:pPr>
                      <a:r>
                        <a:rPr sz="2000" dirty="0">
                          <a:latin typeface="+mn-lt"/>
                          <a:cs typeface="Calibri"/>
                        </a:rPr>
                        <a:t>4.051198</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7310" algn="r">
                        <a:lnSpc>
                          <a:spcPct val="100000"/>
                        </a:lnSpc>
                        <a:spcBef>
                          <a:spcPts val="575"/>
                        </a:spcBef>
                      </a:pPr>
                      <a:r>
                        <a:rPr sz="2000" dirty="0">
                          <a:latin typeface="+mn-lt"/>
                          <a:cs typeface="Calibri"/>
                        </a:rPr>
                        <a:t>0.0000</a:t>
                      </a: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379140">
                <a:tc>
                  <a:txBody>
                    <a:bodyPr/>
                    <a:lstStyle/>
                    <a:p>
                      <a:pPr marL="68580">
                        <a:lnSpc>
                          <a:spcPct val="100000"/>
                        </a:lnSpc>
                        <a:spcBef>
                          <a:spcPts val="600"/>
                        </a:spcBef>
                      </a:pPr>
                      <a:r>
                        <a:rPr sz="2000" b="1" spc="-5" dirty="0">
                          <a:solidFill>
                            <a:srgbClr val="FFFFFF"/>
                          </a:solidFill>
                          <a:latin typeface="+mn-lt"/>
                          <a:cs typeface="Calibri"/>
                        </a:rPr>
                        <a:t>R-squared</a:t>
                      </a:r>
                      <a:endParaRPr sz="2000"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R="67310" algn="r">
                        <a:lnSpc>
                          <a:spcPct val="100000"/>
                        </a:lnSpc>
                        <a:spcBef>
                          <a:spcPts val="580"/>
                        </a:spcBef>
                      </a:pPr>
                      <a:r>
                        <a:rPr sz="2000" dirty="0">
                          <a:latin typeface="+mn-lt"/>
                          <a:cs typeface="Calibri"/>
                        </a:rPr>
                        <a:t>0.819102</a:t>
                      </a:r>
                      <a:endParaRPr sz="2000">
                        <a:latin typeface="+mn-lt"/>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2000" dirty="0">
                        <a:latin typeface="+mn-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2000" dirty="0">
                        <a:latin typeface="+mn-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7"/>
                  </a:ext>
                </a:extLst>
              </a:tr>
              <a:tr h="379140">
                <a:tc>
                  <a:txBody>
                    <a:bodyPr/>
                    <a:lstStyle/>
                    <a:p>
                      <a:pPr marL="68580">
                        <a:lnSpc>
                          <a:spcPct val="100000"/>
                        </a:lnSpc>
                        <a:spcBef>
                          <a:spcPts val="600"/>
                        </a:spcBef>
                      </a:pPr>
                      <a:r>
                        <a:rPr sz="2000" b="1" spc="-10" dirty="0">
                          <a:solidFill>
                            <a:srgbClr val="FFFFFF"/>
                          </a:solidFill>
                          <a:latin typeface="+mn-lt"/>
                          <a:cs typeface="Calibri"/>
                        </a:rPr>
                        <a:t>Adjusted</a:t>
                      </a:r>
                      <a:r>
                        <a:rPr sz="2000" b="1" spc="-40" dirty="0">
                          <a:solidFill>
                            <a:srgbClr val="FFFFFF"/>
                          </a:solidFill>
                          <a:latin typeface="+mn-lt"/>
                          <a:cs typeface="Calibri"/>
                        </a:rPr>
                        <a:t> </a:t>
                      </a:r>
                      <a:r>
                        <a:rPr sz="2000" b="1" spc="-5" dirty="0">
                          <a:solidFill>
                            <a:srgbClr val="FFFFFF"/>
                          </a:solidFill>
                          <a:latin typeface="+mn-lt"/>
                          <a:cs typeface="Calibri"/>
                        </a:rPr>
                        <a:t>R</a:t>
                      </a:r>
                      <a:r>
                        <a:rPr lang="en-US" sz="2000" b="1" spc="-5" dirty="0">
                          <a:solidFill>
                            <a:srgbClr val="FFFFFF"/>
                          </a:solidFill>
                          <a:latin typeface="+mn-lt"/>
                          <a:cs typeface="Calibri"/>
                        </a:rPr>
                        <a:t>-</a:t>
                      </a:r>
                      <a:r>
                        <a:rPr lang="en-US" sz="2000" b="1" spc="-5" dirty="0" err="1">
                          <a:solidFill>
                            <a:srgbClr val="FFFFFF"/>
                          </a:solidFill>
                          <a:latin typeface="+mn-lt"/>
                          <a:cs typeface="Calibri"/>
                        </a:rPr>
                        <a:t>sq</a:t>
                      </a:r>
                      <a:endParaRPr sz="2000"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R="67310" algn="r">
                        <a:lnSpc>
                          <a:spcPct val="100000"/>
                        </a:lnSpc>
                        <a:spcBef>
                          <a:spcPts val="580"/>
                        </a:spcBef>
                      </a:pPr>
                      <a:r>
                        <a:rPr sz="2000" dirty="0">
                          <a:latin typeface="+mn-lt"/>
                          <a:cs typeface="Calibri"/>
                        </a:rPr>
                        <a:t>0.814078</a:t>
                      </a:r>
                      <a:endParaRPr sz="2000">
                        <a:latin typeface="+mn-lt"/>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000" dirty="0">
                        <a:latin typeface="+mn-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000" dirty="0">
                        <a:latin typeface="+mn-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379140">
                <a:tc>
                  <a:txBody>
                    <a:bodyPr/>
                    <a:lstStyle/>
                    <a:p>
                      <a:pPr marL="68580">
                        <a:lnSpc>
                          <a:spcPct val="100000"/>
                        </a:lnSpc>
                        <a:spcBef>
                          <a:spcPts val="600"/>
                        </a:spcBef>
                      </a:pPr>
                      <a:r>
                        <a:rPr sz="2000" b="1" spc="-10" dirty="0">
                          <a:solidFill>
                            <a:srgbClr val="FFFFFF"/>
                          </a:solidFill>
                          <a:latin typeface="+mn-lt"/>
                          <a:cs typeface="Calibri"/>
                        </a:rPr>
                        <a:t>F-statistic</a:t>
                      </a:r>
                      <a:endParaRPr sz="2000"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R="67310" algn="r">
                        <a:lnSpc>
                          <a:spcPct val="100000"/>
                        </a:lnSpc>
                        <a:spcBef>
                          <a:spcPts val="580"/>
                        </a:spcBef>
                      </a:pPr>
                      <a:r>
                        <a:rPr sz="2000" dirty="0">
                          <a:latin typeface="+mn-lt"/>
                          <a:cs typeface="Calibri"/>
                        </a:rPr>
                        <a:t>163.0077</a:t>
                      </a:r>
                      <a:endParaRPr sz="2000">
                        <a:latin typeface="+mn-lt"/>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2000" dirty="0">
                        <a:latin typeface="+mn-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2000" dirty="0">
                        <a:latin typeface="+mn-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9"/>
                  </a:ext>
                </a:extLst>
              </a:tr>
              <a:tr h="379140">
                <a:tc>
                  <a:txBody>
                    <a:bodyPr/>
                    <a:lstStyle/>
                    <a:p>
                      <a:pPr marL="68580">
                        <a:lnSpc>
                          <a:spcPct val="100000"/>
                        </a:lnSpc>
                        <a:spcBef>
                          <a:spcPts val="600"/>
                        </a:spcBef>
                      </a:pPr>
                      <a:r>
                        <a:rPr sz="2000" b="1" spc="-10" dirty="0">
                          <a:solidFill>
                            <a:srgbClr val="FFFFFF"/>
                          </a:solidFill>
                          <a:latin typeface="+mn-lt"/>
                          <a:cs typeface="Calibri"/>
                        </a:rPr>
                        <a:t>Prob(F-statistic)</a:t>
                      </a:r>
                      <a:endParaRPr sz="2000" dirty="0">
                        <a:latin typeface="+mn-lt"/>
                        <a:cs typeface="Calibr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1C4"/>
                    </a:solidFill>
                  </a:tcPr>
                </a:tc>
                <a:tc>
                  <a:txBody>
                    <a:bodyPr/>
                    <a:lstStyle/>
                    <a:p>
                      <a:pPr marR="67310" algn="r">
                        <a:lnSpc>
                          <a:spcPct val="100000"/>
                        </a:lnSpc>
                        <a:spcBef>
                          <a:spcPts val="580"/>
                        </a:spcBef>
                      </a:pPr>
                      <a:r>
                        <a:rPr sz="2000" dirty="0">
                          <a:latin typeface="+mn-lt"/>
                          <a:cs typeface="Calibri"/>
                        </a:rPr>
                        <a:t>0.000000</a:t>
                      </a:r>
                      <a:endParaRPr sz="2000">
                        <a:latin typeface="+mn-lt"/>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000" dirty="0">
                        <a:latin typeface="+mn-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2000" dirty="0">
                        <a:latin typeface="+mn-lt"/>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0"/>
                  </a:ext>
                </a:extLst>
              </a:tr>
            </a:tbl>
          </a:graphicData>
        </a:graphic>
      </p:graphicFrame>
      <p:sp>
        <p:nvSpPr>
          <p:cNvPr id="11" name="Rectangle 10"/>
          <p:cNvSpPr/>
          <p:nvPr/>
        </p:nvSpPr>
        <p:spPr>
          <a:xfrm>
            <a:off x="127321" y="2028119"/>
            <a:ext cx="3227466" cy="3416320"/>
          </a:xfrm>
          <a:prstGeom prst="rect">
            <a:avLst/>
          </a:prstGeom>
        </p:spPr>
        <p:txBody>
          <a:bodyPr wrap="square">
            <a:spAutoFit/>
          </a:bodyPr>
          <a:lstStyle/>
          <a:p>
            <a:pPr algn="ctr"/>
            <a:r>
              <a:rPr lang="en-US" sz="2400" dirty="0">
                <a:solidFill>
                  <a:schemeClr val="bg1"/>
                </a:solidFill>
              </a:rPr>
              <a:t>Using </a:t>
            </a:r>
            <a:r>
              <a:rPr lang="en-US" sz="2400" i="1" dirty="0">
                <a:solidFill>
                  <a:srgbClr val="FFFF00"/>
                </a:solidFill>
              </a:rPr>
              <a:t>SPATIAL model </a:t>
            </a:r>
            <a:r>
              <a:rPr lang="en-US" sz="2400" dirty="0">
                <a:solidFill>
                  <a:schemeClr val="bg1"/>
                </a:solidFill>
              </a:rPr>
              <a:t>to estimate determinants of export in a region</a:t>
            </a:r>
          </a:p>
          <a:p>
            <a:pPr algn="ctr"/>
            <a:endParaRPr lang="en-US" sz="2400" dirty="0">
              <a:solidFill>
                <a:schemeClr val="bg1"/>
              </a:solidFill>
            </a:endParaRPr>
          </a:p>
          <a:p>
            <a:pPr algn="ctr"/>
            <a:r>
              <a:rPr lang="en-US" sz="2400" b="1" dirty="0">
                <a:solidFill>
                  <a:srgbClr val="FFFF00"/>
                </a:solidFill>
              </a:rPr>
              <a:t>ECONOMIC ATIVITY IS THE MAIN PULL FACTOR</a:t>
            </a:r>
          </a:p>
          <a:p>
            <a:pPr algn="ctr"/>
            <a:endParaRPr lang="en-US" sz="2400" b="1" dirty="0">
              <a:solidFill>
                <a:schemeClr val="bg1"/>
              </a:solidFill>
            </a:endParaRPr>
          </a:p>
          <a:p>
            <a:br>
              <a:rPr lang="en-US" sz="2400" b="1" i="1" dirty="0">
                <a:solidFill>
                  <a:schemeClr val="bg1"/>
                </a:solidFill>
              </a:rPr>
            </a:br>
            <a:endParaRPr lang="en-US" sz="2400" b="1" i="1" dirty="0">
              <a:solidFill>
                <a:schemeClr val="bg1"/>
              </a:solidFill>
            </a:endParaRPr>
          </a:p>
        </p:txBody>
      </p:sp>
      <p:sp>
        <p:nvSpPr>
          <p:cNvPr id="18" name="Left Arrow 17"/>
          <p:cNvSpPr/>
          <p:nvPr/>
        </p:nvSpPr>
        <p:spPr>
          <a:xfrm flipH="1">
            <a:off x="3664519" y="2946030"/>
            <a:ext cx="900705" cy="902185"/>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925231" y="5892099"/>
            <a:ext cx="2773773" cy="369332"/>
          </a:xfrm>
          <a:prstGeom prst="rect">
            <a:avLst/>
          </a:prstGeom>
        </p:spPr>
        <p:txBody>
          <a:bodyPr wrap="none">
            <a:spAutoFit/>
          </a:bodyPr>
          <a:lstStyle/>
          <a:p>
            <a:r>
              <a:rPr lang="en-US" dirty="0">
                <a:solidFill>
                  <a:schemeClr val="bg1"/>
                </a:solidFill>
              </a:rPr>
              <a:t>Source: Firdaus, et. al, 2019</a:t>
            </a:r>
          </a:p>
        </p:txBody>
      </p:sp>
    </p:spTree>
    <p:extLst>
      <p:ext uri="{BB962C8B-B14F-4D97-AF65-F5344CB8AC3E}">
        <p14:creationId xmlns:p14="http://schemas.microsoft.com/office/powerpoint/2010/main" val="397143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74394"/>
            <a:ext cx="12192000" cy="5590572"/>
          </a:xfrm>
          <a:prstGeom prst="rect">
            <a:avLst/>
          </a:prstGeom>
          <a:solidFill>
            <a:srgbClr val="0000CC"/>
          </a:solidFill>
        </p:spPr>
        <p:txBody>
          <a:bodyPr wrap="square" rtlCol="0">
            <a:spAutoFit/>
          </a:bodyPr>
          <a:lstStyle/>
          <a:p>
            <a:endParaRPr lang="en-US" dirty="0"/>
          </a:p>
        </p:txBody>
      </p:sp>
      <p:sp>
        <p:nvSpPr>
          <p:cNvPr id="7" name="Rectangle 6"/>
          <p:cNvSpPr/>
          <p:nvPr/>
        </p:nvSpPr>
        <p:spPr>
          <a:xfrm>
            <a:off x="78612" y="632542"/>
            <a:ext cx="11783028" cy="646331"/>
          </a:xfrm>
          <a:prstGeom prst="rect">
            <a:avLst/>
          </a:prstGeom>
        </p:spPr>
        <p:txBody>
          <a:bodyPr wrap="square">
            <a:spAutoFit/>
          </a:bodyPr>
          <a:lstStyle/>
          <a:p>
            <a:pPr>
              <a:spcBef>
                <a:spcPts val="1200"/>
              </a:spcBef>
              <a:spcAft>
                <a:spcPts val="1200"/>
              </a:spcAft>
            </a:pPr>
            <a:r>
              <a:rPr lang="en-US" sz="3600" b="1" dirty="0">
                <a:solidFill>
                  <a:srgbClr val="FFFF00"/>
                </a:solidFill>
              </a:rPr>
              <a:t>Impact of Pandemic Covid-19 and Strategic Responses</a:t>
            </a:r>
            <a:endParaRPr lang="en-US" sz="2400" b="1" i="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10167" y="1395065"/>
            <a:ext cx="11751473" cy="6686446"/>
          </a:xfrm>
          <a:prstGeom prst="rect">
            <a:avLst/>
          </a:prstGeom>
        </p:spPr>
        <p:txBody>
          <a:bodyPr wrap="square">
            <a:spAutoFit/>
          </a:bodyPr>
          <a:lstStyle/>
          <a:p>
            <a:r>
              <a:rPr lang="en-US" sz="3200" b="1" dirty="0">
                <a:solidFill>
                  <a:schemeClr val="bg1"/>
                </a:solidFill>
                <a:cs typeface="Arial" panose="020B0604020202020204" pitchFamily="34" charset="0"/>
              </a:rPr>
              <a:t>Strategic Responses (ASEAN Policy Brief, April 2020):</a:t>
            </a:r>
          </a:p>
          <a:p>
            <a:pPr marL="342900" indent="-342900" algn="just">
              <a:lnSpc>
                <a:spcPct val="115000"/>
              </a:lnSpc>
              <a:spcBef>
                <a:spcPts val="300"/>
              </a:spcBef>
              <a:buFont typeface="+mj-lt"/>
              <a:buAutoNum type="arabicPeriod"/>
            </a:pPr>
            <a:r>
              <a:rPr lang="en-US" sz="2800" dirty="0">
                <a:solidFill>
                  <a:schemeClr val="bg1"/>
                </a:solidFill>
              </a:rPr>
              <a:t>Mobilizing all available macro, financial, and structural policy tools</a:t>
            </a:r>
          </a:p>
          <a:p>
            <a:pPr marL="342900" indent="-342900" algn="just">
              <a:lnSpc>
                <a:spcPct val="115000"/>
              </a:lnSpc>
              <a:spcBef>
                <a:spcPts val="300"/>
              </a:spcBef>
              <a:buFont typeface="+mj-lt"/>
              <a:buAutoNum type="arabicPeriod"/>
            </a:pPr>
            <a:r>
              <a:rPr lang="en-US" sz="2800" dirty="0">
                <a:solidFill>
                  <a:srgbClr val="FFFF00"/>
                </a:solidFill>
              </a:rPr>
              <a:t>Preserving the economy’s productive capacity: diversity of production and export bases. </a:t>
            </a:r>
            <a:r>
              <a:rPr lang="en-US" sz="2600" dirty="0">
                <a:solidFill>
                  <a:srgbClr val="FFFF00"/>
                </a:solidFill>
              </a:rPr>
              <a:t>AGRICULTURE IS THE RESCUER OF INDONESIA ECONOMY 2020</a:t>
            </a:r>
          </a:p>
          <a:p>
            <a:pPr marL="342900" indent="-342900" algn="just">
              <a:lnSpc>
                <a:spcPct val="115000"/>
              </a:lnSpc>
              <a:spcBef>
                <a:spcPts val="300"/>
              </a:spcBef>
              <a:buFont typeface="+mj-lt"/>
              <a:buAutoNum type="arabicPeriod"/>
            </a:pPr>
            <a:r>
              <a:rPr lang="en-US" sz="2800" dirty="0">
                <a:solidFill>
                  <a:schemeClr val="bg1"/>
                </a:solidFill>
              </a:rPr>
              <a:t>Keeping the supply chains going</a:t>
            </a:r>
          </a:p>
          <a:p>
            <a:pPr marL="342900" indent="-342900" algn="just">
              <a:lnSpc>
                <a:spcPct val="115000"/>
              </a:lnSpc>
              <a:spcBef>
                <a:spcPts val="300"/>
              </a:spcBef>
              <a:buFont typeface="+mj-lt"/>
              <a:buAutoNum type="arabicPeriod"/>
            </a:pPr>
            <a:r>
              <a:rPr lang="en-US" sz="2800" dirty="0">
                <a:solidFill>
                  <a:schemeClr val="bg1"/>
                </a:solidFill>
              </a:rPr>
              <a:t>Leveraging on technologies and digital trade</a:t>
            </a:r>
          </a:p>
          <a:p>
            <a:pPr marL="342900" indent="-342900" algn="just">
              <a:lnSpc>
                <a:spcPct val="115000"/>
              </a:lnSpc>
              <a:spcBef>
                <a:spcPts val="300"/>
              </a:spcBef>
              <a:buFont typeface="+mj-lt"/>
              <a:buAutoNum type="arabicPeriod"/>
            </a:pPr>
            <a:r>
              <a:rPr lang="en-US" sz="2800" dirty="0">
                <a:solidFill>
                  <a:schemeClr val="bg1"/>
                </a:solidFill>
              </a:rPr>
              <a:t>Strengthening the social safety nets</a:t>
            </a:r>
          </a:p>
          <a:p>
            <a:pPr marL="342900" indent="-342900" algn="just">
              <a:lnSpc>
                <a:spcPct val="115000"/>
              </a:lnSpc>
              <a:spcBef>
                <a:spcPts val="300"/>
              </a:spcBef>
              <a:buFont typeface="+mj-lt"/>
              <a:buAutoNum type="arabicPeriod"/>
            </a:pPr>
            <a:r>
              <a:rPr lang="en-US" sz="2800" dirty="0">
                <a:solidFill>
                  <a:schemeClr val="bg1"/>
                </a:solidFill>
              </a:rPr>
              <a:t>Scaling-up regional pandemic responses</a:t>
            </a:r>
          </a:p>
          <a:p>
            <a:pPr marL="342900" indent="-342900" algn="just">
              <a:lnSpc>
                <a:spcPct val="115000"/>
              </a:lnSpc>
              <a:spcBef>
                <a:spcPts val="300"/>
              </a:spcBef>
              <a:buFont typeface="+mj-lt"/>
              <a:buAutoNum type="arabicPeriod"/>
            </a:pPr>
            <a:r>
              <a:rPr lang="en-US" sz="2800" dirty="0">
                <a:solidFill>
                  <a:schemeClr val="bg1"/>
                </a:solidFill>
              </a:rPr>
              <a:t>Redoubling the resolve to advance regional integration</a:t>
            </a:r>
          </a:p>
          <a:p>
            <a:pPr marL="342900" indent="-342900" algn="just">
              <a:lnSpc>
                <a:spcPct val="115000"/>
              </a:lnSpc>
              <a:spcBef>
                <a:spcPts val="300"/>
              </a:spcBef>
              <a:buFont typeface="+mj-lt"/>
              <a:buAutoNum type="arabicPeriod"/>
            </a:pPr>
            <a:endParaRPr lang="en-US" sz="2800" dirty="0">
              <a:solidFill>
                <a:schemeClr val="bg1"/>
              </a:solidFill>
            </a:endParaRPr>
          </a:p>
          <a:p>
            <a:pPr marL="342900" indent="-342900" algn="just">
              <a:lnSpc>
                <a:spcPct val="115000"/>
              </a:lnSpc>
              <a:spcBef>
                <a:spcPts val="300"/>
              </a:spcBef>
              <a:buFont typeface="+mj-lt"/>
              <a:buAutoNum type="arabicPeriod"/>
            </a:pPr>
            <a:endParaRPr lang="en-US" sz="2800" b="1" dirty="0">
              <a:solidFill>
                <a:schemeClr val="bg1"/>
              </a:solidFill>
              <a:cs typeface="Arial" panose="020B0604020202020204" pitchFamily="34" charset="0"/>
            </a:endParaRPr>
          </a:p>
          <a:p>
            <a:endParaRPr lang="en-US" sz="2800" b="1" dirty="0">
              <a:solidFill>
                <a:schemeClr val="bg1"/>
              </a:solidFill>
              <a:cs typeface="Arial" panose="020B0604020202020204" pitchFamily="34" charset="0"/>
            </a:endParaRPr>
          </a:p>
          <a:p>
            <a:endParaRPr lang="en-US" sz="2400" dirty="0">
              <a:solidFill>
                <a:schemeClr val="bg1"/>
              </a:solidFill>
            </a:endParaRPr>
          </a:p>
        </p:txBody>
      </p:sp>
    </p:spTree>
    <p:extLst>
      <p:ext uri="{BB962C8B-B14F-4D97-AF65-F5344CB8AC3E}">
        <p14:creationId xmlns:p14="http://schemas.microsoft.com/office/powerpoint/2010/main" val="144812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74394"/>
            <a:ext cx="12192000" cy="5590572"/>
          </a:xfrm>
          <a:prstGeom prst="rect">
            <a:avLst/>
          </a:prstGeom>
          <a:solidFill>
            <a:srgbClr val="0000CC"/>
          </a:solidFill>
        </p:spPr>
        <p:txBody>
          <a:bodyPr wrap="square" rtlCol="0">
            <a:spAutoFit/>
          </a:bodyPr>
          <a:lstStyle/>
          <a:p>
            <a:endParaRPr lang="en-US" dirty="0"/>
          </a:p>
        </p:txBody>
      </p:sp>
      <p:sp>
        <p:nvSpPr>
          <p:cNvPr id="7" name="Rectangle 6"/>
          <p:cNvSpPr/>
          <p:nvPr/>
        </p:nvSpPr>
        <p:spPr>
          <a:xfrm>
            <a:off x="78612" y="717385"/>
            <a:ext cx="11783028" cy="538609"/>
          </a:xfrm>
          <a:prstGeom prst="rect">
            <a:avLst/>
          </a:prstGeom>
        </p:spPr>
        <p:txBody>
          <a:bodyPr wrap="square">
            <a:spAutoFit/>
          </a:bodyPr>
          <a:lstStyle/>
          <a:p>
            <a:r>
              <a:rPr lang="en-US" sz="2900" b="1" dirty="0">
                <a:solidFill>
                  <a:srgbClr val="FFFF00"/>
                </a:solidFill>
              </a:rPr>
              <a:t>AGRICULTURAL MARKETS AND TRADE DURING PANDEMIC </a:t>
            </a:r>
            <a:r>
              <a:rPr lang="en-US" sz="2900" b="1" dirty="0">
                <a:solidFill>
                  <a:srgbClr val="FFFF00"/>
                </a:solidFill>
                <a:latin typeface="Arial" panose="020B0604020202020204" pitchFamily="34" charset="0"/>
                <a:ea typeface="Times New Roman" panose="02020603050405020304" pitchFamily="18" charset="0"/>
                <a:cs typeface="Arial" panose="020B0604020202020204" pitchFamily="34" charset="0"/>
              </a:rPr>
              <a:t>(FAO, 2021)</a:t>
            </a:r>
          </a:p>
        </p:txBody>
      </p:sp>
      <p:sp>
        <p:nvSpPr>
          <p:cNvPr id="4" name="Rectangle 3"/>
          <p:cNvSpPr/>
          <p:nvPr/>
        </p:nvSpPr>
        <p:spPr>
          <a:xfrm>
            <a:off x="110167" y="1368805"/>
            <a:ext cx="11751473" cy="5574603"/>
          </a:xfrm>
          <a:prstGeom prst="rect">
            <a:avLst/>
          </a:prstGeom>
        </p:spPr>
        <p:txBody>
          <a:bodyPr wrap="square">
            <a:spAutoFit/>
          </a:bodyPr>
          <a:lstStyle/>
          <a:p>
            <a:pPr marL="457200" indent="-457200">
              <a:buFont typeface="Arial" panose="020B0604020202020204" pitchFamily="34" charset="0"/>
              <a:buChar char="•"/>
            </a:pPr>
            <a:r>
              <a:rPr lang="en-US" sz="2500" dirty="0">
                <a:solidFill>
                  <a:schemeClr val="bg1"/>
                </a:solidFill>
              </a:rPr>
              <a:t>The COVID-19 pandemic and the measures to control its spread affected the global trading system, domestic and international supply chains and food demand alike. In response to concerns over food security and food safety worldwide, many countries immediately imposed policy measures with the aim to curb potentially adverse impacts on their agricultural markets, producers and consumers. Despite disruptions, global food commodity markets and agricultural trade have proved resilient to the COVID-19 shock. </a:t>
            </a:r>
            <a:r>
              <a:rPr lang="en-US" sz="2500" b="1" dirty="0">
                <a:solidFill>
                  <a:srgbClr val="FFFF00"/>
                </a:solidFill>
              </a:rPr>
              <a:t>Agricultural trade has continued to flow, global markets continue to be well supplied and prospects are </a:t>
            </a:r>
            <a:r>
              <a:rPr lang="en-US" sz="2500" b="1" dirty="0" err="1">
                <a:solidFill>
                  <a:srgbClr val="FFFF00"/>
                </a:solidFill>
              </a:rPr>
              <a:t>favourable</a:t>
            </a:r>
            <a:r>
              <a:rPr lang="en-US" sz="2500" b="1" dirty="0">
                <a:solidFill>
                  <a:srgbClr val="FFFF00"/>
                </a:solidFill>
              </a:rPr>
              <a:t>, at least for basic foodstuffs. </a:t>
            </a:r>
            <a:r>
              <a:rPr lang="en-US" sz="2500" dirty="0">
                <a:solidFill>
                  <a:schemeClr val="bg1"/>
                </a:solidFill>
              </a:rPr>
              <a:t>The full economic and social impacts are still unfolding and as the disease continues to spread, COVID-19 will continue to be a serious source of </a:t>
            </a:r>
            <a:r>
              <a:rPr lang="en-US" sz="2500" b="1" dirty="0">
                <a:solidFill>
                  <a:schemeClr val="bg1"/>
                </a:solidFill>
              </a:rPr>
              <a:t>market uncertainty </a:t>
            </a:r>
            <a:r>
              <a:rPr lang="en-US" sz="2500" dirty="0">
                <a:solidFill>
                  <a:schemeClr val="bg1"/>
                </a:solidFill>
              </a:rPr>
              <a:t>with implications for demand and supply of food and agricultural commodities. </a:t>
            </a:r>
          </a:p>
          <a:p>
            <a:pPr marL="342900" indent="-342900" algn="just">
              <a:lnSpc>
                <a:spcPct val="115000"/>
              </a:lnSpc>
              <a:spcBef>
                <a:spcPts val="300"/>
              </a:spcBef>
              <a:buFont typeface="+mj-lt"/>
              <a:buAutoNum type="arabicPeriod"/>
            </a:pPr>
            <a:endParaRPr lang="en-US" sz="2500" b="1" dirty="0">
              <a:solidFill>
                <a:schemeClr val="bg1"/>
              </a:solidFill>
              <a:cs typeface="Arial" panose="020B0604020202020204" pitchFamily="34" charset="0"/>
            </a:endParaRPr>
          </a:p>
          <a:p>
            <a:endParaRPr lang="en-US" sz="2500" b="1" dirty="0">
              <a:solidFill>
                <a:schemeClr val="bg1"/>
              </a:solidFill>
              <a:cs typeface="Arial" panose="020B0604020202020204" pitchFamily="34" charset="0"/>
            </a:endParaRPr>
          </a:p>
          <a:p>
            <a:endParaRPr lang="en-US" sz="2500" dirty="0">
              <a:solidFill>
                <a:schemeClr val="bg1"/>
              </a:solidFill>
            </a:endParaRPr>
          </a:p>
        </p:txBody>
      </p:sp>
    </p:spTree>
    <p:extLst>
      <p:ext uri="{BB962C8B-B14F-4D97-AF65-F5344CB8AC3E}">
        <p14:creationId xmlns:p14="http://schemas.microsoft.com/office/powerpoint/2010/main" val="118447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12596</TotalTime>
  <Words>1142</Words>
  <Application>Microsoft Office PowerPoint</Application>
  <PresentationFormat>Widescreen</PresentationFormat>
  <Paragraphs>461</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Rounded MT Bold</vt:lpstr>
      <vt:lpstr>Calibri</vt:lpstr>
      <vt:lpstr>Calibri Light</vt:lpstr>
      <vt:lpstr>Cambria</vt:lpstr>
      <vt:lpstr>Monotype Corsiva</vt:lpstr>
      <vt:lpstr>Source Sans Pro</vt:lpstr>
      <vt:lpstr>Times New Roman</vt:lpstr>
      <vt:lpstr>Wingdings</vt:lpstr>
      <vt:lpstr>Office Theme</vt:lpstr>
      <vt:lpstr>PowerPoint Presentation</vt:lpstr>
      <vt:lpstr>PowerPoint Presentation</vt:lpstr>
      <vt:lpstr>CV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Hatur Nuhun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 Retno Wahyu Nugraheni</dc:creator>
  <cp:lastModifiedBy>ASUS</cp:lastModifiedBy>
  <cp:revision>1009</cp:revision>
  <dcterms:created xsi:type="dcterms:W3CDTF">2020-01-03T09:07:54Z</dcterms:created>
  <dcterms:modified xsi:type="dcterms:W3CDTF">2021-07-13T16:28:30Z</dcterms:modified>
</cp:coreProperties>
</file>