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4" r:id="rId1"/>
    <p:sldMasterId id="2147483722" r:id="rId2"/>
  </p:sldMasterIdLst>
  <p:notesMasterIdLst>
    <p:notesMasterId r:id="rId14"/>
  </p:notesMasterIdLst>
  <p:handoutMasterIdLst>
    <p:handoutMasterId r:id="rId15"/>
  </p:handoutMasterIdLst>
  <p:sldIdLst>
    <p:sldId id="6483" r:id="rId3"/>
    <p:sldId id="2147373858" r:id="rId4"/>
    <p:sldId id="2147373818" r:id="rId5"/>
    <p:sldId id="2147373861" r:id="rId6"/>
    <p:sldId id="2147373862" r:id="rId7"/>
    <p:sldId id="2147373864" r:id="rId8"/>
    <p:sldId id="2147373863" r:id="rId9"/>
    <p:sldId id="2147373865" r:id="rId10"/>
    <p:sldId id="2147373866" r:id="rId11"/>
    <p:sldId id="2147373860" r:id="rId12"/>
    <p:sldId id="2147373839" r:id="rId13"/>
  </p:sldIdLst>
  <p:sldSz cx="12192000" cy="6858000"/>
  <p:notesSz cx="6797675" cy="9928225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3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lisabela Dhiya Rachmah" initials="ADR" lastIdx="5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00"/>
    <a:srgbClr val="FF7C80"/>
    <a:srgbClr val="009999"/>
    <a:srgbClr val="33CCCC"/>
    <a:srgbClr val="66CCFF"/>
    <a:srgbClr val="3333CC"/>
    <a:srgbClr val="0000FF"/>
    <a:srgbClr val="990099"/>
    <a:srgbClr val="663300"/>
    <a:srgbClr val="CC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EB9631B5-78F2-41C9-869B-9F39066F8104}" styleName="Medium Style 3 - 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926" autoAdjust="0"/>
    <p:restoredTop sz="94660"/>
  </p:normalViewPr>
  <p:slideViewPr>
    <p:cSldViewPr snapToGrid="0">
      <p:cViewPr varScale="1">
        <p:scale>
          <a:sx n="69" d="100"/>
          <a:sy n="69" d="100"/>
        </p:scale>
        <p:origin x="390" y="48"/>
      </p:cViewPr>
      <p:guideLst>
        <p:guide orient="horz" pos="2183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494"/>
    </p:cViewPr>
  </p:sorterViewPr>
  <p:notesViewPr>
    <p:cSldViewPr snapToGrid="0">
      <p:cViewPr varScale="1">
        <p:scale>
          <a:sx n="55" d="100"/>
          <a:sy n="55" d="100"/>
        </p:scale>
        <p:origin x="3307" y="3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commentAuthors" Target="commentAuthors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8.xml"/><Relationship Id="rId19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D70BE27-5BA7-4B96-B15D-271ACA07B816}" type="doc">
      <dgm:prSet loTypeId="urn:microsoft.com/office/officeart/2005/8/layout/cycle1" loCatId="cycle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ID"/>
        </a:p>
      </dgm:t>
    </dgm:pt>
    <dgm:pt modelId="{4DED5370-3804-4319-B1D8-B7E07C9E3923}">
      <dgm:prSet phldrT="[Text]"/>
      <dgm:spPr/>
      <dgm:t>
        <a:bodyPr/>
        <a:lstStyle/>
        <a:p>
          <a:endParaRPr lang="en-ID" dirty="0"/>
        </a:p>
      </dgm:t>
    </dgm:pt>
    <dgm:pt modelId="{79E4DC7D-5C60-4A6B-AFBC-5513FDC5D6E9}" type="parTrans" cxnId="{DD63E1C5-CF57-4A61-91F2-14DEDE962455}">
      <dgm:prSet/>
      <dgm:spPr/>
      <dgm:t>
        <a:bodyPr/>
        <a:lstStyle/>
        <a:p>
          <a:endParaRPr lang="en-ID"/>
        </a:p>
      </dgm:t>
    </dgm:pt>
    <dgm:pt modelId="{D0A65C22-49FB-4C1C-A700-043E442AD5F7}" type="sibTrans" cxnId="{DD63E1C5-CF57-4A61-91F2-14DEDE962455}">
      <dgm:prSet/>
      <dgm:spPr/>
      <dgm:t>
        <a:bodyPr/>
        <a:lstStyle/>
        <a:p>
          <a:endParaRPr lang="en-ID"/>
        </a:p>
      </dgm:t>
    </dgm:pt>
    <dgm:pt modelId="{671E0480-494E-44F5-83C1-3BC8A9DD73D2}">
      <dgm:prSet phldrT="[Text]"/>
      <dgm:spPr/>
      <dgm:t>
        <a:bodyPr/>
        <a:lstStyle/>
        <a:p>
          <a:r>
            <a:rPr lang="en-US" dirty="0" err="1"/>
            <a:t>Permodalan</a:t>
          </a:r>
          <a:r>
            <a:rPr lang="en-US" dirty="0"/>
            <a:t> (KUR)</a:t>
          </a:r>
          <a:endParaRPr lang="en-ID" dirty="0"/>
        </a:p>
      </dgm:t>
    </dgm:pt>
    <dgm:pt modelId="{765A37C1-2CAF-430B-90B6-8013BA76F163}" type="parTrans" cxnId="{2B04FADE-0972-4A6E-8541-7E3178D66ABA}">
      <dgm:prSet/>
      <dgm:spPr/>
      <dgm:t>
        <a:bodyPr/>
        <a:lstStyle/>
        <a:p>
          <a:endParaRPr lang="en-ID"/>
        </a:p>
      </dgm:t>
    </dgm:pt>
    <dgm:pt modelId="{269EFBC6-402A-4304-9583-826E5405B220}" type="sibTrans" cxnId="{2B04FADE-0972-4A6E-8541-7E3178D66ABA}">
      <dgm:prSet/>
      <dgm:spPr/>
      <dgm:t>
        <a:bodyPr/>
        <a:lstStyle/>
        <a:p>
          <a:endParaRPr lang="en-ID"/>
        </a:p>
      </dgm:t>
    </dgm:pt>
    <dgm:pt modelId="{940F738C-6634-40E6-AAAD-0BCDF96A18C2}">
      <dgm:prSet phldrT="[Text]"/>
      <dgm:spPr/>
      <dgm:t>
        <a:bodyPr/>
        <a:lstStyle/>
        <a:p>
          <a:endParaRPr lang="en-ID" dirty="0"/>
        </a:p>
      </dgm:t>
    </dgm:pt>
    <dgm:pt modelId="{D3BB2154-218E-48C4-809D-8575F4518D89}" type="parTrans" cxnId="{C5A8C382-79D6-46CC-97CB-8807F24CBEB2}">
      <dgm:prSet/>
      <dgm:spPr/>
      <dgm:t>
        <a:bodyPr/>
        <a:lstStyle/>
        <a:p>
          <a:endParaRPr lang="en-ID"/>
        </a:p>
      </dgm:t>
    </dgm:pt>
    <dgm:pt modelId="{F3650028-A536-41B8-B007-DC74581B1A81}" type="sibTrans" cxnId="{C5A8C382-79D6-46CC-97CB-8807F24CBEB2}">
      <dgm:prSet/>
      <dgm:spPr/>
      <dgm:t>
        <a:bodyPr/>
        <a:lstStyle/>
        <a:p>
          <a:endParaRPr lang="en-ID"/>
        </a:p>
      </dgm:t>
    </dgm:pt>
    <dgm:pt modelId="{C4A45BB7-2996-4CC8-A8B4-1DB3BCC0ABC8}">
      <dgm:prSet phldrT="[Text]"/>
      <dgm:spPr/>
      <dgm:t>
        <a:bodyPr/>
        <a:lstStyle/>
        <a:p>
          <a:endParaRPr lang="en-ID" dirty="0"/>
        </a:p>
      </dgm:t>
    </dgm:pt>
    <dgm:pt modelId="{898EE3D5-F8F1-4932-8272-B2A2A2524B0A}" type="parTrans" cxnId="{B3DCDB47-B3A6-4434-A05C-CED0587FAE10}">
      <dgm:prSet/>
      <dgm:spPr/>
      <dgm:t>
        <a:bodyPr/>
        <a:lstStyle/>
        <a:p>
          <a:endParaRPr lang="en-ID"/>
        </a:p>
      </dgm:t>
    </dgm:pt>
    <dgm:pt modelId="{2B28F25A-0411-4D9E-A727-9F8B3AF2DBEC}" type="sibTrans" cxnId="{B3DCDB47-B3A6-4434-A05C-CED0587FAE10}">
      <dgm:prSet/>
      <dgm:spPr/>
      <dgm:t>
        <a:bodyPr/>
        <a:lstStyle/>
        <a:p>
          <a:endParaRPr lang="en-ID"/>
        </a:p>
      </dgm:t>
    </dgm:pt>
    <dgm:pt modelId="{B73DA491-FBD6-4D39-8414-B1BED857E93D}">
      <dgm:prSet phldrT="[Text]" custT="1"/>
      <dgm:spPr/>
      <dgm:t>
        <a:bodyPr/>
        <a:lstStyle/>
        <a:p>
          <a:r>
            <a:rPr lang="en-US" sz="1800" dirty="0" err="1"/>
            <a:t>Produk</a:t>
          </a:r>
          <a:r>
            <a:rPr lang="en-US" sz="1800" dirty="0"/>
            <a:t> </a:t>
          </a:r>
          <a:r>
            <a:rPr lang="en-US" sz="1800" dirty="0" err="1"/>
            <a:t>Olahan</a:t>
          </a:r>
          <a:r>
            <a:rPr lang="en-US" sz="1800" dirty="0"/>
            <a:t> </a:t>
          </a:r>
          <a:r>
            <a:rPr lang="en-US" sz="1800" dirty="0" err="1"/>
            <a:t>Horti</a:t>
          </a:r>
          <a:endParaRPr lang="en-ID" sz="1800" dirty="0"/>
        </a:p>
      </dgm:t>
    </dgm:pt>
    <dgm:pt modelId="{F0DBB3AF-F62A-4576-B9B1-FF5B329651C6}" type="sibTrans" cxnId="{D697B246-3B0D-4213-B267-914033E64803}">
      <dgm:prSet/>
      <dgm:spPr/>
      <dgm:t>
        <a:bodyPr/>
        <a:lstStyle/>
        <a:p>
          <a:endParaRPr lang="en-ID"/>
        </a:p>
      </dgm:t>
    </dgm:pt>
    <dgm:pt modelId="{E9E8065B-05D0-49AC-87D0-1B5A5B8B179D}" type="parTrans" cxnId="{D697B246-3B0D-4213-B267-914033E64803}">
      <dgm:prSet/>
      <dgm:spPr/>
      <dgm:t>
        <a:bodyPr/>
        <a:lstStyle/>
        <a:p>
          <a:endParaRPr lang="en-ID"/>
        </a:p>
      </dgm:t>
    </dgm:pt>
    <dgm:pt modelId="{08906CDD-FF20-41AD-898B-5FA8FD1DF1AD}" type="pres">
      <dgm:prSet presAssocID="{2D70BE27-5BA7-4B96-B15D-271ACA07B816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9CB51859-1D5D-41E8-8385-74ED01C39F81}" type="pres">
      <dgm:prSet presAssocID="{4DED5370-3804-4319-B1D8-B7E07C9E3923}" presName="dummy" presStyleCnt="0"/>
      <dgm:spPr/>
    </dgm:pt>
    <dgm:pt modelId="{74E4B999-E8BB-4833-B97E-6A9991235767}" type="pres">
      <dgm:prSet presAssocID="{4DED5370-3804-4319-B1D8-B7E07C9E3923}" presName="node" presStyleLbl="revTx" presStyleIdx="0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76E24E7-0E6A-457C-8AC2-7FB116C56795}" type="pres">
      <dgm:prSet presAssocID="{D0A65C22-49FB-4C1C-A700-043E442AD5F7}" presName="sibTrans" presStyleLbl="node1" presStyleIdx="0" presStyleCnt="5"/>
      <dgm:spPr/>
      <dgm:t>
        <a:bodyPr/>
        <a:lstStyle/>
        <a:p>
          <a:endParaRPr lang="en-US"/>
        </a:p>
      </dgm:t>
    </dgm:pt>
    <dgm:pt modelId="{6EDBE9DC-4104-43A8-8A0C-2CD8015C93CC}" type="pres">
      <dgm:prSet presAssocID="{B73DA491-FBD6-4D39-8414-B1BED857E93D}" presName="dummy" presStyleCnt="0"/>
      <dgm:spPr/>
    </dgm:pt>
    <dgm:pt modelId="{11BB54FF-2818-42A1-9CB2-49D4F76EB40A}" type="pres">
      <dgm:prSet presAssocID="{B73DA491-FBD6-4D39-8414-B1BED857E93D}" presName="node" presStyleLbl="revTx" presStyleIdx="1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1A713E9-1FE1-42FD-BBD4-47AC10084D1A}" type="pres">
      <dgm:prSet presAssocID="{F0DBB3AF-F62A-4576-B9B1-FF5B329651C6}" presName="sibTrans" presStyleLbl="node1" presStyleIdx="1" presStyleCnt="5"/>
      <dgm:spPr/>
      <dgm:t>
        <a:bodyPr/>
        <a:lstStyle/>
        <a:p>
          <a:endParaRPr lang="en-US"/>
        </a:p>
      </dgm:t>
    </dgm:pt>
    <dgm:pt modelId="{F31AA2F7-9C9C-431D-91CB-B705E4A0715F}" type="pres">
      <dgm:prSet presAssocID="{671E0480-494E-44F5-83C1-3BC8A9DD73D2}" presName="dummy" presStyleCnt="0"/>
      <dgm:spPr/>
    </dgm:pt>
    <dgm:pt modelId="{B8B2A7D0-AA9E-4590-B8E5-7454CC262B8A}" type="pres">
      <dgm:prSet presAssocID="{671E0480-494E-44F5-83C1-3BC8A9DD73D2}" presName="node" presStyleLbl="revTx" presStyleIdx="2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BDCAFEF-8860-47D9-B6F9-37130A2AFBDA}" type="pres">
      <dgm:prSet presAssocID="{269EFBC6-402A-4304-9583-826E5405B220}" presName="sibTrans" presStyleLbl="node1" presStyleIdx="2" presStyleCnt="5"/>
      <dgm:spPr/>
      <dgm:t>
        <a:bodyPr/>
        <a:lstStyle/>
        <a:p>
          <a:endParaRPr lang="en-US"/>
        </a:p>
      </dgm:t>
    </dgm:pt>
    <dgm:pt modelId="{FF124FAB-0A7F-4213-9C25-4544FBA2B30D}" type="pres">
      <dgm:prSet presAssocID="{940F738C-6634-40E6-AAAD-0BCDF96A18C2}" presName="dummy" presStyleCnt="0"/>
      <dgm:spPr/>
    </dgm:pt>
    <dgm:pt modelId="{8D20F28F-76EC-41CA-B8F3-3D7A1ED9C339}" type="pres">
      <dgm:prSet presAssocID="{940F738C-6634-40E6-AAAD-0BCDF96A18C2}" presName="node" presStyleLbl="revTx" presStyleIdx="3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D904E8F-3566-4697-8C64-BB25676D1E95}" type="pres">
      <dgm:prSet presAssocID="{F3650028-A536-41B8-B007-DC74581B1A81}" presName="sibTrans" presStyleLbl="node1" presStyleIdx="3" presStyleCnt="5"/>
      <dgm:spPr/>
      <dgm:t>
        <a:bodyPr/>
        <a:lstStyle/>
        <a:p>
          <a:endParaRPr lang="en-US"/>
        </a:p>
      </dgm:t>
    </dgm:pt>
    <dgm:pt modelId="{C70982D9-B59E-40B6-B6C3-43E89AB211C0}" type="pres">
      <dgm:prSet presAssocID="{C4A45BB7-2996-4CC8-A8B4-1DB3BCC0ABC8}" presName="dummy" presStyleCnt="0"/>
      <dgm:spPr/>
    </dgm:pt>
    <dgm:pt modelId="{74005D20-E08D-4679-B4DD-AE7BEFB4CB66}" type="pres">
      <dgm:prSet presAssocID="{C4A45BB7-2996-4CC8-A8B4-1DB3BCC0ABC8}" presName="node" presStyleLbl="revTx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61AD7CF-F864-4BDE-A2CF-26756889ED4E}" type="pres">
      <dgm:prSet presAssocID="{2B28F25A-0411-4D9E-A727-9F8B3AF2DBEC}" presName="sibTrans" presStyleLbl="node1" presStyleIdx="4" presStyleCnt="5"/>
      <dgm:spPr/>
      <dgm:t>
        <a:bodyPr/>
        <a:lstStyle/>
        <a:p>
          <a:endParaRPr lang="en-US"/>
        </a:p>
      </dgm:t>
    </dgm:pt>
  </dgm:ptLst>
  <dgm:cxnLst>
    <dgm:cxn modelId="{5B7F0ED0-A64C-4FAC-906D-CBC285982FF5}" type="presOf" srcId="{C4A45BB7-2996-4CC8-A8B4-1DB3BCC0ABC8}" destId="{74005D20-E08D-4679-B4DD-AE7BEFB4CB66}" srcOrd="0" destOrd="0" presId="urn:microsoft.com/office/officeart/2005/8/layout/cycle1"/>
    <dgm:cxn modelId="{2AB205EF-C919-411C-A082-07B1FC5987DC}" type="presOf" srcId="{4DED5370-3804-4319-B1D8-B7E07C9E3923}" destId="{74E4B999-E8BB-4833-B97E-6A9991235767}" srcOrd="0" destOrd="0" presId="urn:microsoft.com/office/officeart/2005/8/layout/cycle1"/>
    <dgm:cxn modelId="{D8A6BA42-385A-4ED8-8A45-EC3A30E151C7}" type="presOf" srcId="{B73DA491-FBD6-4D39-8414-B1BED857E93D}" destId="{11BB54FF-2818-42A1-9CB2-49D4F76EB40A}" srcOrd="0" destOrd="0" presId="urn:microsoft.com/office/officeart/2005/8/layout/cycle1"/>
    <dgm:cxn modelId="{DD63E1C5-CF57-4A61-91F2-14DEDE962455}" srcId="{2D70BE27-5BA7-4B96-B15D-271ACA07B816}" destId="{4DED5370-3804-4319-B1D8-B7E07C9E3923}" srcOrd="0" destOrd="0" parTransId="{79E4DC7D-5C60-4A6B-AFBC-5513FDC5D6E9}" sibTransId="{D0A65C22-49FB-4C1C-A700-043E442AD5F7}"/>
    <dgm:cxn modelId="{C72E9B90-CB5C-4C52-BD14-E6C024EC0DCF}" type="presOf" srcId="{D0A65C22-49FB-4C1C-A700-043E442AD5F7}" destId="{176E24E7-0E6A-457C-8AC2-7FB116C56795}" srcOrd="0" destOrd="0" presId="urn:microsoft.com/office/officeart/2005/8/layout/cycle1"/>
    <dgm:cxn modelId="{FD9D1901-B15B-4B2F-BBEC-259910828DF0}" type="presOf" srcId="{2D70BE27-5BA7-4B96-B15D-271ACA07B816}" destId="{08906CDD-FF20-41AD-898B-5FA8FD1DF1AD}" srcOrd="0" destOrd="0" presId="urn:microsoft.com/office/officeart/2005/8/layout/cycle1"/>
    <dgm:cxn modelId="{D697B246-3B0D-4213-B267-914033E64803}" srcId="{2D70BE27-5BA7-4B96-B15D-271ACA07B816}" destId="{B73DA491-FBD6-4D39-8414-B1BED857E93D}" srcOrd="1" destOrd="0" parTransId="{E9E8065B-05D0-49AC-87D0-1B5A5B8B179D}" sibTransId="{F0DBB3AF-F62A-4576-B9B1-FF5B329651C6}"/>
    <dgm:cxn modelId="{809BA74D-3970-4CA8-B3B1-24FEA4A76845}" type="presOf" srcId="{F3650028-A536-41B8-B007-DC74581B1A81}" destId="{7D904E8F-3566-4697-8C64-BB25676D1E95}" srcOrd="0" destOrd="0" presId="urn:microsoft.com/office/officeart/2005/8/layout/cycle1"/>
    <dgm:cxn modelId="{F564B4B8-10CE-44C7-B289-D3DD47B25317}" type="presOf" srcId="{F0DBB3AF-F62A-4576-B9B1-FF5B329651C6}" destId="{B1A713E9-1FE1-42FD-BBD4-47AC10084D1A}" srcOrd="0" destOrd="0" presId="urn:microsoft.com/office/officeart/2005/8/layout/cycle1"/>
    <dgm:cxn modelId="{B3DCDB47-B3A6-4434-A05C-CED0587FAE10}" srcId="{2D70BE27-5BA7-4B96-B15D-271ACA07B816}" destId="{C4A45BB7-2996-4CC8-A8B4-1DB3BCC0ABC8}" srcOrd="4" destOrd="0" parTransId="{898EE3D5-F8F1-4932-8272-B2A2A2524B0A}" sibTransId="{2B28F25A-0411-4D9E-A727-9F8B3AF2DBEC}"/>
    <dgm:cxn modelId="{A370057D-7F0E-441C-8A32-16BC51CD1C9B}" type="presOf" srcId="{2B28F25A-0411-4D9E-A727-9F8B3AF2DBEC}" destId="{961AD7CF-F864-4BDE-A2CF-26756889ED4E}" srcOrd="0" destOrd="0" presId="urn:microsoft.com/office/officeart/2005/8/layout/cycle1"/>
    <dgm:cxn modelId="{72377943-D77A-4EDB-9E91-AEEDC507323D}" type="presOf" srcId="{269EFBC6-402A-4304-9583-826E5405B220}" destId="{0BDCAFEF-8860-47D9-B6F9-37130A2AFBDA}" srcOrd="0" destOrd="0" presId="urn:microsoft.com/office/officeart/2005/8/layout/cycle1"/>
    <dgm:cxn modelId="{3D7DC6A4-3DF6-428A-9978-82DCDA51D8D3}" type="presOf" srcId="{671E0480-494E-44F5-83C1-3BC8A9DD73D2}" destId="{B8B2A7D0-AA9E-4590-B8E5-7454CC262B8A}" srcOrd="0" destOrd="0" presId="urn:microsoft.com/office/officeart/2005/8/layout/cycle1"/>
    <dgm:cxn modelId="{2B04FADE-0972-4A6E-8541-7E3178D66ABA}" srcId="{2D70BE27-5BA7-4B96-B15D-271ACA07B816}" destId="{671E0480-494E-44F5-83C1-3BC8A9DD73D2}" srcOrd="2" destOrd="0" parTransId="{765A37C1-2CAF-430B-90B6-8013BA76F163}" sibTransId="{269EFBC6-402A-4304-9583-826E5405B220}"/>
    <dgm:cxn modelId="{C5A8C382-79D6-46CC-97CB-8807F24CBEB2}" srcId="{2D70BE27-5BA7-4B96-B15D-271ACA07B816}" destId="{940F738C-6634-40E6-AAAD-0BCDF96A18C2}" srcOrd="3" destOrd="0" parTransId="{D3BB2154-218E-48C4-809D-8575F4518D89}" sibTransId="{F3650028-A536-41B8-B007-DC74581B1A81}"/>
    <dgm:cxn modelId="{8FC9865A-E1B5-4648-8E5A-BD4D2BEC86A4}" type="presOf" srcId="{940F738C-6634-40E6-AAAD-0BCDF96A18C2}" destId="{8D20F28F-76EC-41CA-B8F3-3D7A1ED9C339}" srcOrd="0" destOrd="0" presId="urn:microsoft.com/office/officeart/2005/8/layout/cycle1"/>
    <dgm:cxn modelId="{F208027D-A07A-4492-A650-CD75B5FF16A3}" type="presParOf" srcId="{08906CDD-FF20-41AD-898B-5FA8FD1DF1AD}" destId="{9CB51859-1D5D-41E8-8385-74ED01C39F81}" srcOrd="0" destOrd="0" presId="urn:microsoft.com/office/officeart/2005/8/layout/cycle1"/>
    <dgm:cxn modelId="{E5AF46EC-FF50-4B5E-88B0-1FD4EE617697}" type="presParOf" srcId="{08906CDD-FF20-41AD-898B-5FA8FD1DF1AD}" destId="{74E4B999-E8BB-4833-B97E-6A9991235767}" srcOrd="1" destOrd="0" presId="urn:microsoft.com/office/officeart/2005/8/layout/cycle1"/>
    <dgm:cxn modelId="{320966D4-23C2-4320-8BF7-A598CB7A597D}" type="presParOf" srcId="{08906CDD-FF20-41AD-898B-5FA8FD1DF1AD}" destId="{176E24E7-0E6A-457C-8AC2-7FB116C56795}" srcOrd="2" destOrd="0" presId="urn:microsoft.com/office/officeart/2005/8/layout/cycle1"/>
    <dgm:cxn modelId="{E8BE7EC2-330B-41B3-8CB8-0CCF3BA31927}" type="presParOf" srcId="{08906CDD-FF20-41AD-898B-5FA8FD1DF1AD}" destId="{6EDBE9DC-4104-43A8-8A0C-2CD8015C93CC}" srcOrd="3" destOrd="0" presId="urn:microsoft.com/office/officeart/2005/8/layout/cycle1"/>
    <dgm:cxn modelId="{1B6B64BF-89FB-416F-8207-78BC535D3C65}" type="presParOf" srcId="{08906CDD-FF20-41AD-898B-5FA8FD1DF1AD}" destId="{11BB54FF-2818-42A1-9CB2-49D4F76EB40A}" srcOrd="4" destOrd="0" presId="urn:microsoft.com/office/officeart/2005/8/layout/cycle1"/>
    <dgm:cxn modelId="{557ADCF0-2F68-4357-A9FC-013B4523FEC6}" type="presParOf" srcId="{08906CDD-FF20-41AD-898B-5FA8FD1DF1AD}" destId="{B1A713E9-1FE1-42FD-BBD4-47AC10084D1A}" srcOrd="5" destOrd="0" presId="urn:microsoft.com/office/officeart/2005/8/layout/cycle1"/>
    <dgm:cxn modelId="{AD185B7F-2236-4100-8EBB-704CD285FDB0}" type="presParOf" srcId="{08906CDD-FF20-41AD-898B-5FA8FD1DF1AD}" destId="{F31AA2F7-9C9C-431D-91CB-B705E4A0715F}" srcOrd="6" destOrd="0" presId="urn:microsoft.com/office/officeart/2005/8/layout/cycle1"/>
    <dgm:cxn modelId="{F665E243-B1B2-4CD2-88D8-0361E614E733}" type="presParOf" srcId="{08906CDD-FF20-41AD-898B-5FA8FD1DF1AD}" destId="{B8B2A7D0-AA9E-4590-B8E5-7454CC262B8A}" srcOrd="7" destOrd="0" presId="urn:microsoft.com/office/officeart/2005/8/layout/cycle1"/>
    <dgm:cxn modelId="{B42DD80C-DBC8-47AA-84C1-0BB897EFD0C4}" type="presParOf" srcId="{08906CDD-FF20-41AD-898B-5FA8FD1DF1AD}" destId="{0BDCAFEF-8860-47D9-B6F9-37130A2AFBDA}" srcOrd="8" destOrd="0" presId="urn:microsoft.com/office/officeart/2005/8/layout/cycle1"/>
    <dgm:cxn modelId="{5D9B664E-AD86-445B-BE58-E496D578E208}" type="presParOf" srcId="{08906CDD-FF20-41AD-898B-5FA8FD1DF1AD}" destId="{FF124FAB-0A7F-4213-9C25-4544FBA2B30D}" srcOrd="9" destOrd="0" presId="urn:microsoft.com/office/officeart/2005/8/layout/cycle1"/>
    <dgm:cxn modelId="{B5528520-A2A6-4E24-AC7B-1CAE1D10E2B3}" type="presParOf" srcId="{08906CDD-FF20-41AD-898B-5FA8FD1DF1AD}" destId="{8D20F28F-76EC-41CA-B8F3-3D7A1ED9C339}" srcOrd="10" destOrd="0" presId="urn:microsoft.com/office/officeart/2005/8/layout/cycle1"/>
    <dgm:cxn modelId="{E1DFB494-598E-4BE0-BB28-6DCF7DEEAA0F}" type="presParOf" srcId="{08906CDD-FF20-41AD-898B-5FA8FD1DF1AD}" destId="{7D904E8F-3566-4697-8C64-BB25676D1E95}" srcOrd="11" destOrd="0" presId="urn:microsoft.com/office/officeart/2005/8/layout/cycle1"/>
    <dgm:cxn modelId="{98DBC0C8-0C85-49EF-97B5-FB3336556EE7}" type="presParOf" srcId="{08906CDD-FF20-41AD-898B-5FA8FD1DF1AD}" destId="{C70982D9-B59E-40B6-B6C3-43E89AB211C0}" srcOrd="12" destOrd="0" presId="urn:microsoft.com/office/officeart/2005/8/layout/cycle1"/>
    <dgm:cxn modelId="{67C94600-DE3D-44AF-ABF1-A3FE5814EF9B}" type="presParOf" srcId="{08906CDD-FF20-41AD-898B-5FA8FD1DF1AD}" destId="{74005D20-E08D-4679-B4DD-AE7BEFB4CB66}" srcOrd="13" destOrd="0" presId="urn:microsoft.com/office/officeart/2005/8/layout/cycle1"/>
    <dgm:cxn modelId="{5EB6D31F-9F68-4442-9B9B-3B7426D3BC37}" type="presParOf" srcId="{08906CDD-FF20-41AD-898B-5FA8FD1DF1AD}" destId="{961AD7CF-F864-4BDE-A2CF-26756889ED4E}" srcOrd="14" destOrd="0" presId="urn:microsoft.com/office/officeart/2005/8/layout/cycle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4E4B999-E8BB-4833-B97E-6A9991235767}">
      <dsp:nvSpPr>
        <dsp:cNvPr id="0" name=""/>
        <dsp:cNvSpPr/>
      </dsp:nvSpPr>
      <dsp:spPr>
        <a:xfrm>
          <a:off x="3059191" y="34090"/>
          <a:ext cx="1132367" cy="113236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ID" sz="1700" kern="1200" dirty="0"/>
        </a:p>
      </dsp:txBody>
      <dsp:txXfrm>
        <a:off x="3059191" y="34090"/>
        <a:ext cx="1132367" cy="1132367"/>
      </dsp:txXfrm>
    </dsp:sp>
    <dsp:sp modelId="{176E24E7-0E6A-457C-8AC2-7FB116C56795}">
      <dsp:nvSpPr>
        <dsp:cNvPr id="0" name=""/>
        <dsp:cNvSpPr/>
      </dsp:nvSpPr>
      <dsp:spPr>
        <a:xfrm>
          <a:off x="394839" y="1257"/>
          <a:ext cx="4246344" cy="4246344"/>
        </a:xfrm>
        <a:prstGeom prst="circularArrow">
          <a:avLst>
            <a:gd name="adj1" fmla="val 5200"/>
            <a:gd name="adj2" fmla="val 335905"/>
            <a:gd name="adj3" fmla="val 21293276"/>
            <a:gd name="adj4" fmla="val 19766209"/>
            <a:gd name="adj5" fmla="val 6067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1BB54FF-2818-42A1-9CB2-49D4F76EB40A}">
      <dsp:nvSpPr>
        <dsp:cNvPr id="0" name=""/>
        <dsp:cNvSpPr/>
      </dsp:nvSpPr>
      <dsp:spPr>
        <a:xfrm>
          <a:off x="3743579" y="2140420"/>
          <a:ext cx="1132367" cy="113236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err="1"/>
            <a:t>Produk</a:t>
          </a:r>
          <a:r>
            <a:rPr lang="en-US" sz="1800" kern="1200" dirty="0"/>
            <a:t> </a:t>
          </a:r>
          <a:r>
            <a:rPr lang="en-US" sz="1800" kern="1200" dirty="0" err="1"/>
            <a:t>Olahan</a:t>
          </a:r>
          <a:r>
            <a:rPr lang="en-US" sz="1800" kern="1200" dirty="0"/>
            <a:t> </a:t>
          </a:r>
          <a:r>
            <a:rPr lang="en-US" sz="1800" kern="1200" dirty="0" err="1"/>
            <a:t>Horti</a:t>
          </a:r>
          <a:endParaRPr lang="en-ID" sz="1800" kern="1200" dirty="0"/>
        </a:p>
      </dsp:txBody>
      <dsp:txXfrm>
        <a:off x="3743579" y="2140420"/>
        <a:ext cx="1132367" cy="1132367"/>
      </dsp:txXfrm>
    </dsp:sp>
    <dsp:sp modelId="{B1A713E9-1FE1-42FD-BBD4-47AC10084D1A}">
      <dsp:nvSpPr>
        <dsp:cNvPr id="0" name=""/>
        <dsp:cNvSpPr/>
      </dsp:nvSpPr>
      <dsp:spPr>
        <a:xfrm>
          <a:off x="394839" y="1257"/>
          <a:ext cx="4246344" cy="4246344"/>
        </a:xfrm>
        <a:prstGeom prst="circularArrow">
          <a:avLst>
            <a:gd name="adj1" fmla="val 5200"/>
            <a:gd name="adj2" fmla="val 335905"/>
            <a:gd name="adj3" fmla="val 4014734"/>
            <a:gd name="adj4" fmla="val 2253400"/>
            <a:gd name="adj5" fmla="val 6067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8B2A7D0-AA9E-4590-B8E5-7454CC262B8A}">
      <dsp:nvSpPr>
        <dsp:cNvPr id="0" name=""/>
        <dsp:cNvSpPr/>
      </dsp:nvSpPr>
      <dsp:spPr>
        <a:xfrm>
          <a:off x="1951828" y="3442204"/>
          <a:ext cx="1132367" cy="113236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 err="1"/>
            <a:t>Permodalan</a:t>
          </a:r>
          <a:r>
            <a:rPr lang="en-US" sz="1700" kern="1200" dirty="0"/>
            <a:t> (KUR)</a:t>
          </a:r>
          <a:endParaRPr lang="en-ID" sz="1700" kern="1200" dirty="0"/>
        </a:p>
      </dsp:txBody>
      <dsp:txXfrm>
        <a:off x="1951828" y="3442204"/>
        <a:ext cx="1132367" cy="1132367"/>
      </dsp:txXfrm>
    </dsp:sp>
    <dsp:sp modelId="{0BDCAFEF-8860-47D9-B6F9-37130A2AFBDA}">
      <dsp:nvSpPr>
        <dsp:cNvPr id="0" name=""/>
        <dsp:cNvSpPr/>
      </dsp:nvSpPr>
      <dsp:spPr>
        <a:xfrm>
          <a:off x="394839" y="1257"/>
          <a:ext cx="4246344" cy="4246344"/>
        </a:xfrm>
        <a:prstGeom prst="circularArrow">
          <a:avLst>
            <a:gd name="adj1" fmla="val 5200"/>
            <a:gd name="adj2" fmla="val 335905"/>
            <a:gd name="adj3" fmla="val 8210696"/>
            <a:gd name="adj4" fmla="val 6449362"/>
            <a:gd name="adj5" fmla="val 6067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D20F28F-76EC-41CA-B8F3-3D7A1ED9C339}">
      <dsp:nvSpPr>
        <dsp:cNvPr id="0" name=""/>
        <dsp:cNvSpPr/>
      </dsp:nvSpPr>
      <dsp:spPr>
        <a:xfrm>
          <a:off x="160076" y="2140420"/>
          <a:ext cx="1132367" cy="113236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ID" sz="1700" kern="1200" dirty="0"/>
        </a:p>
      </dsp:txBody>
      <dsp:txXfrm>
        <a:off x="160076" y="2140420"/>
        <a:ext cx="1132367" cy="1132367"/>
      </dsp:txXfrm>
    </dsp:sp>
    <dsp:sp modelId="{7D904E8F-3566-4697-8C64-BB25676D1E95}">
      <dsp:nvSpPr>
        <dsp:cNvPr id="0" name=""/>
        <dsp:cNvSpPr/>
      </dsp:nvSpPr>
      <dsp:spPr>
        <a:xfrm>
          <a:off x="394839" y="1257"/>
          <a:ext cx="4246344" cy="4246344"/>
        </a:xfrm>
        <a:prstGeom prst="circularArrow">
          <a:avLst>
            <a:gd name="adj1" fmla="val 5200"/>
            <a:gd name="adj2" fmla="val 335905"/>
            <a:gd name="adj3" fmla="val 12297887"/>
            <a:gd name="adj4" fmla="val 10770819"/>
            <a:gd name="adj5" fmla="val 6067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4005D20-E08D-4679-B4DD-AE7BEFB4CB66}">
      <dsp:nvSpPr>
        <dsp:cNvPr id="0" name=""/>
        <dsp:cNvSpPr/>
      </dsp:nvSpPr>
      <dsp:spPr>
        <a:xfrm>
          <a:off x="844464" y="34090"/>
          <a:ext cx="1132367" cy="113236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ID" sz="1700" kern="1200" dirty="0"/>
        </a:p>
      </dsp:txBody>
      <dsp:txXfrm>
        <a:off x="844464" y="34090"/>
        <a:ext cx="1132367" cy="1132367"/>
      </dsp:txXfrm>
    </dsp:sp>
    <dsp:sp modelId="{961AD7CF-F864-4BDE-A2CF-26756889ED4E}">
      <dsp:nvSpPr>
        <dsp:cNvPr id="0" name=""/>
        <dsp:cNvSpPr/>
      </dsp:nvSpPr>
      <dsp:spPr>
        <a:xfrm>
          <a:off x="394839" y="1257"/>
          <a:ext cx="4246344" cy="4246344"/>
        </a:xfrm>
        <a:prstGeom prst="circularArrow">
          <a:avLst>
            <a:gd name="adj1" fmla="val 5200"/>
            <a:gd name="adj2" fmla="val 335905"/>
            <a:gd name="adj3" fmla="val 16865722"/>
            <a:gd name="adj4" fmla="val 15198373"/>
            <a:gd name="adj5" fmla="val 6067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1">
  <dgm:title val=""/>
  <dgm:desc val=""/>
  <dgm:catLst>
    <dgm:cat type="cycle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alg type="cycle">
          <dgm:param type="stAng" val="0"/>
          <dgm:param type="spanAng" val="360"/>
        </dgm:alg>
      </dgm:if>
      <dgm:else name="Name2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hoose name="Name3">
      <dgm:if name="Name4" func="var" arg="dir" op="equ" val="norm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if>
      <dgm:else name="Name5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 fact="-1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else>
    </dgm:choose>
    <dgm:ruleLst>
      <dgm:rule type="diam" val="INF" fact="NaN" max="NaN"/>
    </dgm:ruleLst>
    <dgm:forEach name="nodesForEach" axis="ch" ptType="node">
      <dgm:choose name="Name6">
        <dgm:if name="Name7" axis="par ch" ptType="doc node" func="cnt" op="gt" val="1">
          <dgm:layoutNode name="dummy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</dgm:if>
        <dgm:else name="Name8"/>
      </dgm:choose>
      <dgm:layoutNode name="node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Name11" axis="followSib" ptType="sibTrans" hideLastTrans="0" cnt="1">
            <dgm:layoutNode name="sibTrans" styleLbl="node1">
              <dgm:alg type="conn"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begPad"/>
                <dgm:constr type="endPad"/>
              </dgm:constrLst>
              <dgm:ruleLst/>
            </dgm:layoutNode>
          </dgm:forEach>
        </dgm:if>
        <dgm:else name="Name12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FD8CDEA9-AD81-447A-BB93-EA1F89F89F0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D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F4B8971-A9C5-49C6-B7A0-6A4DE185EA7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1" y="942975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D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5E81F30-CBD3-4A11-A48F-C483AAFBFEF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49689" y="942975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9EF8995-2F19-4D37-90E5-3604500D8970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405496575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D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1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EEB41DE-1A07-4D61-9B9C-67014310646D}" type="datetimeFigureOut">
              <a:rPr lang="en-ID" smtClean="0"/>
              <a:t>26/07/2021</a:t>
            </a:fld>
            <a:endParaRPr lang="en-ID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D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77958"/>
            <a:ext cx="5438140" cy="390924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66127B4-478B-49A2-A250-CEE506065A48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7970573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" name="Google Shape;19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" name="Google Shape;20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405522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5BCD8D-FFD9-44F7-AC91-B3209FB61252}" type="datetimeFigureOut">
              <a:rPr lang="en-ID" smtClean="0"/>
              <a:t>26/07/2021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6B8DF-BA13-4C56-9142-CBAF947B6560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4387842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5BCD8D-FFD9-44F7-AC91-B3209FB61252}" type="datetimeFigureOut">
              <a:rPr lang="en-ID" smtClean="0"/>
              <a:t>26/07/2021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6B8DF-BA13-4C56-9142-CBAF947B6560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2724658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5BCD8D-FFD9-44F7-AC91-B3209FB61252}" type="datetimeFigureOut">
              <a:rPr lang="en-ID" smtClean="0"/>
              <a:t>26/07/2021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6B8DF-BA13-4C56-9142-CBAF947B6560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48281406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Normal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</p:spPr>
        <p:txBody>
          <a:bodyPr>
            <a:normAutofit/>
          </a:bodyPr>
          <a:lstStyle>
            <a:lvl1pPr algn="l">
              <a:defRPr sz="320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28942"/>
            <a:ext cx="11357112" cy="436908"/>
          </a:xfrm>
        </p:spPr>
        <p:txBody>
          <a:bodyPr>
            <a:normAutofit/>
          </a:bodyPr>
          <a:lstStyle>
            <a:lvl1pPr marL="0" indent="0" algn="l"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091540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E871D0-E946-4012-B38E-5ABD5C4F353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DB78DA8-305E-4ACD-B1A8-64E2EBD0312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6E4A10-F510-44B9-ABFB-F9D5675625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62D463-D212-4639-9FE0-2DB665904E0D}" type="datetimeFigureOut">
              <a:rPr lang="en-ID" smtClean="0"/>
              <a:t>26/07/2021</a:t>
            </a:fld>
            <a:endParaRPr lang="en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4E1B54-F392-4329-A2F0-92652F4BD8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E462E8-28A4-49C5-9182-943FA6D7A3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EF7E38-AC32-4EAD-AD6B-B37C4E3B04E1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09757769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098D7D-72C9-421C-A080-38473B6E56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138CA0-EB91-4E11-BDFC-0FC4ABD0A0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6E2DBD-CFC6-4943-ABBB-3881E62EA3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62D463-D212-4639-9FE0-2DB665904E0D}" type="datetimeFigureOut">
              <a:rPr lang="en-ID" smtClean="0"/>
              <a:t>26/07/2021</a:t>
            </a:fld>
            <a:endParaRPr lang="en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34CC18-E9B5-4729-9BB3-180C0F6466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8C208E-85E8-4F2E-95F2-04B251E9AC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EF7E38-AC32-4EAD-AD6B-B37C4E3B04E1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51872918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27DC7B-7987-47C9-9D10-F212878D00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1528F52-6F9E-4493-BDD1-378ADEE4AE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156C3D-FF9C-409D-9398-D6D72AAD23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62D463-D212-4639-9FE0-2DB665904E0D}" type="datetimeFigureOut">
              <a:rPr lang="en-ID" smtClean="0"/>
              <a:t>26/07/2021</a:t>
            </a:fld>
            <a:endParaRPr lang="en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89800F-1F64-44AB-B752-1A0B757D87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6F51D3-D5D6-4A93-BA80-5EA7ADDECF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EF7E38-AC32-4EAD-AD6B-B37C4E3B04E1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85514254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F5A8E4-6131-4D0B-8AD2-2AF9EAEC37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F742D5-85F0-4BB0-A239-2B6E6069046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0C99D47-FBA5-4639-B8B9-189AEA10577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8D54AD2-71A7-496C-83AD-908C1EA768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62D463-D212-4639-9FE0-2DB665904E0D}" type="datetimeFigureOut">
              <a:rPr lang="en-ID" smtClean="0"/>
              <a:t>26/07/2021</a:t>
            </a:fld>
            <a:endParaRPr lang="en-ID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1182206-9382-461D-A9DD-1D56D2EFB3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0F0C3B6-9FB9-4213-B9D5-50EF15FB1F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EF7E38-AC32-4EAD-AD6B-B37C4E3B04E1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92668404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675CF2-5963-469E-95AC-938CE1F54F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B5AA9E0-79C7-496B-9129-0EFE0770E2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6E888BC-0FE4-4182-A39E-92CADB29EBC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979C4D5-0745-4AF5-ADCB-F397AB151EF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5555AF7-1A32-463B-B8A9-7DE469871CE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687204A-66C6-4246-AFB1-DD5BACF208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62D463-D212-4639-9FE0-2DB665904E0D}" type="datetimeFigureOut">
              <a:rPr lang="en-ID" smtClean="0"/>
              <a:t>26/07/2021</a:t>
            </a:fld>
            <a:endParaRPr lang="en-ID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4A826A7-C4B8-42D2-BFBF-AD03B5DCC0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429832A-D2D3-4CD8-B2EB-4A032BCA04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EF7E38-AC32-4EAD-AD6B-B37C4E3B04E1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6761730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A648E2-87C7-4B9F-AECA-C7D6DAF1B6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221B448-779C-480A-9B86-4305B3274E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62D463-D212-4639-9FE0-2DB665904E0D}" type="datetimeFigureOut">
              <a:rPr lang="en-ID" smtClean="0"/>
              <a:t>26/07/2021</a:t>
            </a:fld>
            <a:endParaRPr lang="en-ID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3591EA6-358D-4A2C-AC19-6B5FFA5406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60A0751-CF27-4A31-B78B-0AAA6E0D2F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EF7E38-AC32-4EAD-AD6B-B37C4E3B04E1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44454385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6DE9B3A-5123-446F-BE05-2FC9DE58FE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62D463-D212-4639-9FE0-2DB665904E0D}" type="datetimeFigureOut">
              <a:rPr lang="en-ID" smtClean="0"/>
              <a:t>26/07/2021</a:t>
            </a:fld>
            <a:endParaRPr lang="en-ID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6DABE67-D9B8-4492-A20A-F13DCB362A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4CB9BA-5501-472C-84DF-EDC6E029DD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EF7E38-AC32-4EAD-AD6B-B37C4E3B04E1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40139980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5BCD8D-FFD9-44F7-AC91-B3209FB61252}" type="datetimeFigureOut">
              <a:rPr lang="en-ID" smtClean="0"/>
              <a:t>26/07/2021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6B8DF-BA13-4C56-9142-CBAF947B6560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43025995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22153D-EF82-4701-BCE8-F471E08FF7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4401DE-EC4F-4D6B-A55F-EBE0C22698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D33EFD3-40DC-4C3D-AA91-61C027D5588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B033B96-1B0C-4161-A2A6-74B06C4E01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62D463-D212-4639-9FE0-2DB665904E0D}" type="datetimeFigureOut">
              <a:rPr lang="en-ID" smtClean="0"/>
              <a:t>26/07/2021</a:t>
            </a:fld>
            <a:endParaRPr lang="en-ID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F54F1FD-99CE-4740-9BF6-392F365B72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349EEDF-3C2B-43A2-A916-D8AA6E49C5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EF7E38-AC32-4EAD-AD6B-B37C4E3B04E1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8622756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C0F67D-5507-47E7-A876-A1A268AF83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656845B-3CF7-44E2-B362-7AE105CA103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D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DFB05AB-B1CF-48D5-9C78-0A09B75787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47879EB-B05B-42BE-B74A-B344A33606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62D463-D212-4639-9FE0-2DB665904E0D}" type="datetimeFigureOut">
              <a:rPr lang="en-ID" smtClean="0"/>
              <a:t>26/07/2021</a:t>
            </a:fld>
            <a:endParaRPr lang="en-ID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702D10C-0FFC-45BA-B955-EFBC2CE195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A6B816B-660E-4C9B-B0DB-265C61C96D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EF7E38-AC32-4EAD-AD6B-B37C4E3B04E1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6372734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9E4EB3-47A7-44C3-A82C-C05C52D9B4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FF4BA6D-A5C7-4843-A5D9-9DCBF785155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E5E7B9-912C-4370-92DE-86F8B667C8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62D463-D212-4639-9FE0-2DB665904E0D}" type="datetimeFigureOut">
              <a:rPr lang="en-ID" smtClean="0"/>
              <a:t>26/07/2021</a:t>
            </a:fld>
            <a:endParaRPr lang="en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3E2AB5-5C1D-4652-A503-2199176874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214025-CA4D-40A7-9044-A9C7B255A2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EF7E38-AC32-4EAD-AD6B-B37C4E3B04E1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58211945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9D12DFA-5EDE-48A0-9239-EE245DACA2B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3948845-1898-433C-B78B-3606437AFA9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DE2BA3-4F70-44C1-ABCA-55FBBB2254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62D463-D212-4639-9FE0-2DB665904E0D}" type="datetimeFigureOut">
              <a:rPr lang="en-ID" smtClean="0"/>
              <a:t>26/07/2021</a:t>
            </a:fld>
            <a:endParaRPr lang="en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B48A69-756F-4B40-8EDA-FFBC1B9726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28C872-AE5F-4167-94CB-F286A25EAB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EF7E38-AC32-4EAD-AD6B-B37C4E3B04E1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7312463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5BCD8D-FFD9-44F7-AC91-B3209FB61252}" type="datetimeFigureOut">
              <a:rPr lang="en-ID" smtClean="0"/>
              <a:t>26/07/2021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6B8DF-BA13-4C56-9142-CBAF947B6560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077200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5BCD8D-FFD9-44F7-AC91-B3209FB61252}" type="datetimeFigureOut">
              <a:rPr lang="en-ID" smtClean="0"/>
              <a:t>26/07/2021</a:t>
            </a:fld>
            <a:endParaRPr lang="en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6B8DF-BA13-4C56-9142-CBAF947B6560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9604914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5BCD8D-FFD9-44F7-AC91-B3209FB61252}" type="datetimeFigureOut">
              <a:rPr lang="en-ID" smtClean="0"/>
              <a:t>26/07/2021</a:t>
            </a:fld>
            <a:endParaRPr lang="en-ID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6B8DF-BA13-4C56-9142-CBAF947B6560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1132081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5BCD8D-FFD9-44F7-AC91-B3209FB61252}" type="datetimeFigureOut">
              <a:rPr lang="en-ID" smtClean="0"/>
              <a:t>26/07/2021</a:t>
            </a:fld>
            <a:endParaRPr lang="en-ID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6B8DF-BA13-4C56-9142-CBAF947B6560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7241032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5BCD8D-FFD9-44F7-AC91-B3209FB61252}" type="datetimeFigureOut">
              <a:rPr lang="en-ID" smtClean="0"/>
              <a:t>26/07/2021</a:t>
            </a:fld>
            <a:endParaRPr lang="en-ID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6B8DF-BA13-4C56-9142-CBAF947B6560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8345406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5BCD8D-FFD9-44F7-AC91-B3209FB61252}" type="datetimeFigureOut">
              <a:rPr lang="en-ID" smtClean="0"/>
              <a:t>26/07/2021</a:t>
            </a:fld>
            <a:endParaRPr lang="en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6B8DF-BA13-4C56-9142-CBAF947B6560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6992562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5BCD8D-FFD9-44F7-AC91-B3209FB61252}" type="datetimeFigureOut">
              <a:rPr lang="en-ID" smtClean="0"/>
              <a:t>26/07/2021</a:t>
            </a:fld>
            <a:endParaRPr lang="en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6B8DF-BA13-4C56-9142-CBAF947B6560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41584406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5BCD8D-FFD9-44F7-AC91-B3209FB61252}" type="datetimeFigureOut">
              <a:rPr lang="en-ID" smtClean="0"/>
              <a:t>26/07/2021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A6B8DF-BA13-4C56-9142-CBAF947B6560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40329026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7" r:id="rId3"/>
    <p:sldLayoutId id="2147483708" r:id="rId4"/>
    <p:sldLayoutId id="2147483709" r:id="rId5"/>
    <p:sldLayoutId id="2147483710" r:id="rId6"/>
    <p:sldLayoutId id="2147483711" r:id="rId7"/>
    <p:sldLayoutId id="2147483712" r:id="rId8"/>
    <p:sldLayoutId id="2147483713" r:id="rId9"/>
    <p:sldLayoutId id="2147483714" r:id="rId10"/>
    <p:sldLayoutId id="2147483715" r:id="rId11"/>
    <p:sldLayoutId id="2147483746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25C2213-2CDD-48A3-9C57-0A0C3A8BB9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313F1E8-B0EB-4931-8823-2562B8A822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94E4F3-3932-4402-939B-17488BA7681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62D463-D212-4639-9FE0-2DB665904E0D}" type="datetimeFigureOut">
              <a:rPr lang="en-ID" smtClean="0"/>
              <a:t>26/07/2021</a:t>
            </a:fld>
            <a:endParaRPr lang="en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1E93D3-8922-4DD1-911D-C003B6204E9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9D610B-0D23-4CED-9A24-1C4CDDE08D2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EF7E38-AC32-4EAD-AD6B-B37C4E3B04E1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3581421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  <p:sldLayoutId id="214748373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jpeg"/><Relationship Id="rId13" Type="http://schemas.openxmlformats.org/officeDocument/2006/relationships/image" Target="../media/image78.png"/><Relationship Id="rId3" Type="http://schemas.openxmlformats.org/officeDocument/2006/relationships/image" Target="../media/image69.jpeg"/><Relationship Id="rId7" Type="http://schemas.openxmlformats.org/officeDocument/2006/relationships/image" Target="../media/image72.jpeg"/><Relationship Id="rId12" Type="http://schemas.openxmlformats.org/officeDocument/2006/relationships/image" Target="../media/image77.pn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71.jpeg"/><Relationship Id="rId11" Type="http://schemas.openxmlformats.org/officeDocument/2006/relationships/image" Target="../media/image76.jpeg"/><Relationship Id="rId5" Type="http://schemas.openxmlformats.org/officeDocument/2006/relationships/image" Target="../media/image70.jpeg"/><Relationship Id="rId15" Type="http://schemas.openxmlformats.org/officeDocument/2006/relationships/image" Target="../media/image7.png"/><Relationship Id="rId10" Type="http://schemas.openxmlformats.org/officeDocument/2006/relationships/image" Target="../media/image75.jpeg"/><Relationship Id="rId4" Type="http://schemas.openxmlformats.org/officeDocument/2006/relationships/image" Target="../media/image47.png"/><Relationship Id="rId9" Type="http://schemas.openxmlformats.org/officeDocument/2006/relationships/image" Target="../media/image74.jpeg"/><Relationship Id="rId14" Type="http://schemas.openxmlformats.org/officeDocument/2006/relationships/image" Target="../media/image7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0.png"/><Relationship Id="rId7" Type="http://schemas.openxmlformats.org/officeDocument/2006/relationships/image" Target="../media/image13.jpe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.png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5.png"/><Relationship Id="rId18" Type="http://schemas.openxmlformats.org/officeDocument/2006/relationships/image" Target="../media/image30.png"/><Relationship Id="rId26" Type="http://schemas.openxmlformats.org/officeDocument/2006/relationships/image" Target="../media/image37.jpeg"/><Relationship Id="rId3" Type="http://schemas.openxmlformats.org/officeDocument/2006/relationships/image" Target="../media/image16.jpeg"/><Relationship Id="rId21" Type="http://schemas.microsoft.com/office/2007/relationships/hdphoto" Target="../media/hdphoto1.wdp"/><Relationship Id="rId7" Type="http://schemas.openxmlformats.org/officeDocument/2006/relationships/image" Target="../media/image20.jpeg"/><Relationship Id="rId12" Type="http://schemas.openxmlformats.org/officeDocument/2006/relationships/image" Target="../media/image24.png"/><Relationship Id="rId17" Type="http://schemas.openxmlformats.org/officeDocument/2006/relationships/image" Target="../media/image29.jpeg"/><Relationship Id="rId25" Type="http://schemas.openxmlformats.org/officeDocument/2006/relationships/image" Target="../media/image36.jpeg"/><Relationship Id="rId2" Type="http://schemas.openxmlformats.org/officeDocument/2006/relationships/image" Target="../media/image15.jpeg"/><Relationship Id="rId16" Type="http://schemas.openxmlformats.org/officeDocument/2006/relationships/image" Target="../media/image28.png"/><Relationship Id="rId20" Type="http://schemas.openxmlformats.org/officeDocument/2006/relationships/image" Target="../media/image32.png"/><Relationship Id="rId29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11" Type="http://schemas.openxmlformats.org/officeDocument/2006/relationships/image" Target="../media/image23.png"/><Relationship Id="rId24" Type="http://schemas.openxmlformats.org/officeDocument/2006/relationships/image" Target="../media/image35.jpeg"/><Relationship Id="rId5" Type="http://schemas.openxmlformats.org/officeDocument/2006/relationships/image" Target="../media/image18.jpeg"/><Relationship Id="rId15" Type="http://schemas.openxmlformats.org/officeDocument/2006/relationships/image" Target="../media/image27.jpeg"/><Relationship Id="rId23" Type="http://schemas.openxmlformats.org/officeDocument/2006/relationships/image" Target="../media/image34.jpeg"/><Relationship Id="rId28" Type="http://schemas.openxmlformats.org/officeDocument/2006/relationships/image" Target="../media/image39.png"/><Relationship Id="rId10" Type="http://schemas.openxmlformats.org/officeDocument/2006/relationships/image" Target="../media/image22.png"/><Relationship Id="rId19" Type="http://schemas.openxmlformats.org/officeDocument/2006/relationships/image" Target="../media/image31.png"/><Relationship Id="rId4" Type="http://schemas.openxmlformats.org/officeDocument/2006/relationships/image" Target="../media/image17.jpeg"/><Relationship Id="rId9" Type="http://schemas.openxmlformats.org/officeDocument/2006/relationships/image" Target="../media/image8.png"/><Relationship Id="rId14" Type="http://schemas.openxmlformats.org/officeDocument/2006/relationships/image" Target="../media/image26.png"/><Relationship Id="rId22" Type="http://schemas.openxmlformats.org/officeDocument/2006/relationships/image" Target="../media/image33.jpeg"/><Relationship Id="rId27" Type="http://schemas.openxmlformats.org/officeDocument/2006/relationships/image" Target="../media/image3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image" Target="../media/image4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jpe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eg"/><Relationship Id="rId13" Type="http://schemas.openxmlformats.org/officeDocument/2006/relationships/image" Target="../media/image58.png"/><Relationship Id="rId18" Type="http://schemas.openxmlformats.org/officeDocument/2006/relationships/image" Target="../media/image63.png"/><Relationship Id="rId3" Type="http://schemas.openxmlformats.org/officeDocument/2006/relationships/diagramData" Target="../diagrams/data1.xml"/><Relationship Id="rId21" Type="http://schemas.openxmlformats.org/officeDocument/2006/relationships/image" Target="../media/image66.png"/><Relationship Id="rId7" Type="http://schemas.microsoft.com/office/2007/relationships/diagramDrawing" Target="../diagrams/drawing1.xml"/><Relationship Id="rId12" Type="http://schemas.openxmlformats.org/officeDocument/2006/relationships/image" Target="../media/image57.jpeg"/><Relationship Id="rId17" Type="http://schemas.openxmlformats.org/officeDocument/2006/relationships/image" Target="../media/image62.png"/><Relationship Id="rId2" Type="http://schemas.openxmlformats.org/officeDocument/2006/relationships/image" Target="../media/image52.png"/><Relationship Id="rId16" Type="http://schemas.openxmlformats.org/officeDocument/2006/relationships/image" Target="../media/image61.png"/><Relationship Id="rId20" Type="http://schemas.openxmlformats.org/officeDocument/2006/relationships/image" Target="../media/image65.png"/><Relationship Id="rId1" Type="http://schemas.openxmlformats.org/officeDocument/2006/relationships/slideLayout" Target="../slideLayouts/slideLayout13.xml"/><Relationship Id="rId6" Type="http://schemas.openxmlformats.org/officeDocument/2006/relationships/diagramColors" Target="../diagrams/colors1.xml"/><Relationship Id="rId11" Type="http://schemas.openxmlformats.org/officeDocument/2006/relationships/image" Target="../media/image56.jpeg"/><Relationship Id="rId24" Type="http://schemas.openxmlformats.org/officeDocument/2006/relationships/image" Target="../media/image49.png"/><Relationship Id="rId5" Type="http://schemas.openxmlformats.org/officeDocument/2006/relationships/diagramQuickStyle" Target="../diagrams/quickStyle1.xml"/><Relationship Id="rId15" Type="http://schemas.openxmlformats.org/officeDocument/2006/relationships/image" Target="../media/image60.png"/><Relationship Id="rId23" Type="http://schemas.openxmlformats.org/officeDocument/2006/relationships/image" Target="../media/image47.png"/><Relationship Id="rId10" Type="http://schemas.openxmlformats.org/officeDocument/2006/relationships/image" Target="../media/image55.png"/><Relationship Id="rId19" Type="http://schemas.openxmlformats.org/officeDocument/2006/relationships/image" Target="../media/image64.png"/><Relationship Id="rId4" Type="http://schemas.openxmlformats.org/officeDocument/2006/relationships/diagramLayout" Target="../diagrams/layout1.xml"/><Relationship Id="rId9" Type="http://schemas.openxmlformats.org/officeDocument/2006/relationships/image" Target="../media/image54.png"/><Relationship Id="rId14" Type="http://schemas.openxmlformats.org/officeDocument/2006/relationships/image" Target="../media/image59.jpg"/><Relationship Id="rId22" Type="http://schemas.openxmlformats.org/officeDocument/2006/relationships/image" Target="../media/image6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>
                <a:lumMod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Shape, rectangle, square&#10;&#10;Description automatically generated">
            <a:extLst>
              <a:ext uri="{FF2B5EF4-FFF2-40B4-BE49-F238E27FC236}">
                <a16:creationId xmlns:a16="http://schemas.microsoft.com/office/drawing/2014/main" id="{17197CBC-2D31-4286-82A0-768D7FBC5D5E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3613" y="2180863"/>
            <a:ext cx="9028387" cy="2559916"/>
          </a:xfrm>
          <a:prstGeom prst="rect">
            <a:avLst/>
          </a:prstGeom>
        </p:spPr>
      </p:pic>
      <p:pic>
        <p:nvPicPr>
          <p:cNvPr id="7" name="Picture 6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5FA133C2-D6A3-4132-B1D6-70FA6053C6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4908331" cy="7020325"/>
          </a:xfrm>
          <a:prstGeom prst="rect">
            <a:avLst/>
          </a:prstGeom>
        </p:spPr>
      </p:pic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19AF6D54-3991-40BB-A283-40300D8C464F}"/>
              </a:ext>
            </a:extLst>
          </p:cNvPr>
          <p:cNvSpPr/>
          <p:nvPr/>
        </p:nvSpPr>
        <p:spPr>
          <a:xfrm>
            <a:off x="4134679" y="2375452"/>
            <a:ext cx="7941364" cy="198285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D" altLang="en-US" sz="4400" b="1" i="0" u="none" strike="noStrike" kern="1200" cap="none" spc="0" normalizeH="0" baseline="0" noProof="0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glow rad="139700">
                    <a:srgbClr val="454545"/>
                  </a:glow>
                </a:effectLst>
                <a:uLnTx/>
                <a:uFillTx/>
                <a:latin typeface="Nirmala UI" panose="020B0502040204020203" pitchFamily="34" charset="0"/>
                <a:ea typeface="+mn-ea"/>
                <a:cs typeface="Nirmala UI" panose="020B0502040204020203" pitchFamily="34" charset="0"/>
                <a:sym typeface="+mn-ea"/>
              </a:rPr>
              <a:t>PENGEMBANGAN KAMPUNG HORTIKULTURA</a:t>
            </a:r>
            <a:endParaRPr kumimoji="0" lang="en-ID" altLang="en-US" sz="4400" b="1" i="0" u="none" strike="noStrike" kern="120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prstClr val="white"/>
              </a:solidFill>
              <a:effectLst>
                <a:glow rad="139700">
                  <a:srgbClr val="454545"/>
                </a:glow>
              </a:effectLst>
              <a:uLnTx/>
              <a:uFillTx/>
              <a:latin typeface="Nirmala UI" panose="020B0502040204020203" pitchFamily="34" charset="0"/>
              <a:ea typeface="+mn-ea"/>
              <a:cs typeface="Nirmala UI" panose="020B0502040204020203" pitchFamily="34" charset="0"/>
              <a:sym typeface="+mn-ea"/>
            </a:endParaRP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3C4B50C1-C87B-4250-BEFD-6852FA9C99AE}"/>
              </a:ext>
            </a:extLst>
          </p:cNvPr>
          <p:cNvSpPr/>
          <p:nvPr/>
        </p:nvSpPr>
        <p:spPr>
          <a:xfrm>
            <a:off x="4866146" y="4740779"/>
            <a:ext cx="7021054" cy="136032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ID" altLang="en-US" noProof="0" dirty="0" err="1" smtClean="0">
                <a:ln w="9525">
                  <a:solidFill>
                    <a:prstClr val="white"/>
                  </a:solidFill>
                  <a:prstDash val="solid"/>
                </a:ln>
                <a:solidFill>
                  <a:schemeClr val="bg1">
                    <a:lumMod val="85000"/>
                  </a:schemeClr>
                </a:solidFill>
                <a:effectLst>
                  <a:glow rad="139700">
                    <a:srgbClr val="454545"/>
                  </a:glow>
                </a:effectLst>
                <a:latin typeface="Nirmala UI" panose="020B0502040204020203" pitchFamily="34" charset="0"/>
                <a:cs typeface="Nirmala UI" panose="020B0502040204020203" pitchFamily="34" charset="0"/>
                <a:sym typeface="+mn-ea"/>
              </a:rPr>
              <a:t>O</a:t>
            </a:r>
            <a:r>
              <a:rPr lang="en-ID" altLang="en-US" noProof="0" dirty="0" err="1" smtClean="0">
                <a:ln w="9525">
                  <a:solidFill>
                    <a:prstClr val="white"/>
                  </a:solidFill>
                  <a:prstDash val="solid"/>
                </a:ln>
                <a:solidFill>
                  <a:schemeClr val="bg1">
                    <a:lumMod val="85000"/>
                  </a:schemeClr>
                </a:solidFill>
                <a:effectLst>
                  <a:glow rad="139700">
                    <a:srgbClr val="454545"/>
                  </a:glow>
                </a:effectLst>
                <a:latin typeface="Nirmala UI" panose="020B0502040204020203" pitchFamily="34" charset="0"/>
                <a:cs typeface="Nirmala UI" panose="020B0502040204020203" pitchFamily="34" charset="0"/>
                <a:sym typeface="+mn-ea"/>
              </a:rPr>
              <a:t>leh</a:t>
            </a:r>
            <a:r>
              <a:rPr lang="en-ID" altLang="en-US" noProof="0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chemeClr val="bg1">
                    <a:lumMod val="85000"/>
                  </a:schemeClr>
                </a:solidFill>
                <a:effectLst>
                  <a:glow rad="139700">
                    <a:srgbClr val="454545"/>
                  </a:glow>
                </a:effectLst>
                <a:latin typeface="Nirmala UI" panose="020B0502040204020203" pitchFamily="34" charset="0"/>
                <a:cs typeface="Nirmala UI" panose="020B0502040204020203" pitchFamily="34" charset="0"/>
                <a:sym typeface="+mn-ea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ID" altLang="en-US" noProof="0" dirty="0" err="1" smtClean="0">
                <a:ln w="9525">
                  <a:solidFill>
                    <a:prstClr val="white"/>
                  </a:solidFill>
                  <a:prstDash val="solid"/>
                </a:ln>
                <a:solidFill>
                  <a:schemeClr val="bg1">
                    <a:lumMod val="85000"/>
                  </a:schemeClr>
                </a:solidFill>
                <a:effectLst>
                  <a:glow rad="139700">
                    <a:srgbClr val="454545"/>
                  </a:glow>
                </a:effectLst>
                <a:latin typeface="Nirmala UI" panose="020B0502040204020203" pitchFamily="34" charset="0"/>
                <a:cs typeface="Nirmala UI" panose="020B0502040204020203" pitchFamily="34" charset="0"/>
                <a:sym typeface="+mn-ea"/>
              </a:rPr>
              <a:t>Dr</a:t>
            </a:r>
            <a:r>
              <a:rPr lang="en-ID" altLang="en-US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chemeClr val="bg1">
                    <a:lumMod val="85000"/>
                  </a:schemeClr>
                </a:solidFill>
                <a:effectLst>
                  <a:glow rad="139700">
                    <a:srgbClr val="454545"/>
                  </a:glow>
                </a:effectLst>
                <a:latin typeface="Nirmala UI" panose="020B0502040204020203" pitchFamily="34" charset="0"/>
                <a:cs typeface="Nirmala UI" panose="020B0502040204020203" pitchFamily="34" charset="0"/>
                <a:sym typeface="+mn-ea"/>
              </a:rPr>
              <a:t>.</a:t>
            </a:r>
            <a:r>
              <a:rPr lang="en-ID" altLang="en-US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chemeClr val="bg1">
                    <a:lumMod val="85000"/>
                  </a:schemeClr>
                </a:solidFill>
                <a:effectLst>
                  <a:glow rad="139700">
                    <a:srgbClr val="454545"/>
                  </a:glow>
                </a:effectLst>
                <a:latin typeface="Nirmala UI" panose="020B0502040204020203" pitchFamily="34" charset="0"/>
                <a:cs typeface="Nirmala UI" panose="020B0502040204020203" pitchFamily="34" charset="0"/>
                <a:sym typeface="+mn-ea"/>
              </a:rPr>
              <a:t> </a:t>
            </a:r>
            <a:r>
              <a:rPr lang="en-ID" altLang="en-US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chemeClr val="bg1">
                    <a:lumMod val="85000"/>
                  </a:schemeClr>
                </a:solidFill>
                <a:effectLst>
                  <a:glow rad="139700">
                    <a:srgbClr val="454545"/>
                  </a:glow>
                </a:effectLst>
                <a:latin typeface="Nirmala UI" panose="020B0502040204020203" pitchFamily="34" charset="0"/>
                <a:cs typeface="Nirmala UI" panose="020B0502040204020203" pitchFamily="34" charset="0"/>
                <a:sym typeface="+mn-ea"/>
              </a:rPr>
              <a:t>Prihasto</a:t>
            </a:r>
            <a:r>
              <a:rPr lang="en-ID" altLang="en-US" dirty="0">
                <a:ln w="9525">
                  <a:solidFill>
                    <a:prstClr val="white"/>
                  </a:solidFill>
                  <a:prstDash val="solid"/>
                </a:ln>
                <a:solidFill>
                  <a:schemeClr val="bg1">
                    <a:lumMod val="85000"/>
                  </a:schemeClr>
                </a:solidFill>
                <a:effectLst>
                  <a:glow rad="139700">
                    <a:srgbClr val="454545"/>
                  </a:glow>
                </a:effectLst>
                <a:latin typeface="Nirmala UI" panose="020B0502040204020203" pitchFamily="34" charset="0"/>
                <a:cs typeface="Nirmala UI" panose="020B0502040204020203" pitchFamily="34" charset="0"/>
                <a:sym typeface="+mn-ea"/>
              </a:rPr>
              <a:t> </a:t>
            </a:r>
            <a:r>
              <a:rPr lang="en-ID" altLang="en-US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chemeClr val="bg1">
                    <a:lumMod val="85000"/>
                  </a:schemeClr>
                </a:solidFill>
                <a:effectLst>
                  <a:glow rad="139700">
                    <a:srgbClr val="454545"/>
                  </a:glow>
                </a:effectLst>
                <a:latin typeface="Nirmala UI" panose="020B0502040204020203" pitchFamily="34" charset="0"/>
                <a:cs typeface="Nirmala UI" panose="020B0502040204020203" pitchFamily="34" charset="0"/>
                <a:sym typeface="+mn-ea"/>
              </a:rPr>
              <a:t>Setyanto</a:t>
            </a:r>
            <a:r>
              <a:rPr lang="en-ID" altLang="en-US" dirty="0">
                <a:ln w="9525">
                  <a:solidFill>
                    <a:prstClr val="white"/>
                  </a:solidFill>
                  <a:prstDash val="solid"/>
                </a:ln>
                <a:solidFill>
                  <a:schemeClr val="bg1">
                    <a:lumMod val="85000"/>
                  </a:schemeClr>
                </a:solidFill>
                <a:effectLst>
                  <a:glow rad="139700">
                    <a:srgbClr val="454545"/>
                  </a:glow>
                </a:effectLst>
                <a:latin typeface="Nirmala UI" panose="020B0502040204020203" pitchFamily="34" charset="0"/>
                <a:cs typeface="Nirmala UI" panose="020B0502040204020203" pitchFamily="34" charset="0"/>
                <a:sym typeface="+mn-ea"/>
              </a:rPr>
              <a:t>, </a:t>
            </a:r>
            <a:r>
              <a:rPr lang="en-ID" altLang="en-US" dirty="0" err="1" smtClean="0">
                <a:ln w="9525">
                  <a:solidFill>
                    <a:prstClr val="white"/>
                  </a:solidFill>
                  <a:prstDash val="solid"/>
                </a:ln>
                <a:solidFill>
                  <a:schemeClr val="bg1">
                    <a:lumMod val="85000"/>
                  </a:schemeClr>
                </a:solidFill>
                <a:effectLst>
                  <a:glow rad="139700">
                    <a:srgbClr val="454545"/>
                  </a:glow>
                </a:effectLst>
                <a:latin typeface="Nirmala UI" panose="020B0502040204020203" pitchFamily="34" charset="0"/>
                <a:cs typeface="Nirmala UI" panose="020B0502040204020203" pitchFamily="34" charset="0"/>
                <a:sym typeface="+mn-ea"/>
              </a:rPr>
              <a:t>M.Sc</a:t>
            </a:r>
            <a:endParaRPr lang="en-ID" altLang="en-US" dirty="0" smtClean="0">
              <a:ln w="9525">
                <a:solidFill>
                  <a:prstClr val="white"/>
                </a:solidFill>
                <a:prstDash val="solid"/>
              </a:ln>
              <a:solidFill>
                <a:schemeClr val="bg1">
                  <a:lumMod val="85000"/>
                </a:schemeClr>
              </a:solidFill>
              <a:effectLst>
                <a:glow rad="139700">
                  <a:srgbClr val="454545"/>
                </a:glow>
              </a:effectLst>
              <a:latin typeface="Nirmala UI" panose="020B0502040204020203" pitchFamily="34" charset="0"/>
              <a:cs typeface="Nirmala UI" panose="020B0502040204020203" pitchFamily="34" charset="0"/>
              <a:sym typeface="+mn-ea"/>
            </a:endParaRPr>
          </a:p>
          <a:p>
            <a:pPr algn="ctr" defTabSz="914400">
              <a:defRPr/>
            </a:pPr>
            <a:r>
              <a:rPr lang="en-ID" altLang="en-US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chemeClr val="bg1">
                    <a:lumMod val="85000"/>
                  </a:schemeClr>
                </a:solidFill>
                <a:effectLst>
                  <a:glow rad="139700">
                    <a:srgbClr val="454545"/>
                  </a:glow>
                </a:effectLst>
                <a:latin typeface="Nirmala UI" panose="020B0502040204020203" pitchFamily="34" charset="0"/>
                <a:cs typeface="Nirmala UI" panose="020B0502040204020203" pitchFamily="34" charset="0"/>
                <a:sym typeface="+mn-ea"/>
              </a:rPr>
              <a:t>Direktur</a:t>
            </a:r>
            <a:r>
              <a:rPr lang="en-ID" altLang="en-US" dirty="0">
                <a:ln w="9525">
                  <a:solidFill>
                    <a:prstClr val="white"/>
                  </a:solidFill>
                  <a:prstDash val="solid"/>
                </a:ln>
                <a:solidFill>
                  <a:schemeClr val="bg1">
                    <a:lumMod val="85000"/>
                  </a:schemeClr>
                </a:solidFill>
                <a:effectLst>
                  <a:glow rad="139700">
                    <a:srgbClr val="454545"/>
                  </a:glow>
                </a:effectLst>
                <a:latin typeface="Nirmala UI" panose="020B0502040204020203" pitchFamily="34" charset="0"/>
                <a:cs typeface="Nirmala UI" panose="020B0502040204020203" pitchFamily="34" charset="0"/>
                <a:sym typeface="+mn-ea"/>
              </a:rPr>
              <a:t> </a:t>
            </a:r>
            <a:r>
              <a:rPr lang="en-ID" altLang="en-US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chemeClr val="bg1">
                    <a:lumMod val="85000"/>
                  </a:schemeClr>
                </a:solidFill>
                <a:effectLst>
                  <a:glow rad="139700">
                    <a:srgbClr val="454545"/>
                  </a:glow>
                </a:effectLst>
                <a:latin typeface="Nirmala UI" panose="020B0502040204020203" pitchFamily="34" charset="0"/>
                <a:cs typeface="Nirmala UI" panose="020B0502040204020203" pitchFamily="34" charset="0"/>
                <a:sym typeface="+mn-ea"/>
              </a:rPr>
              <a:t>Jenderal</a:t>
            </a:r>
            <a:r>
              <a:rPr lang="en-ID" altLang="en-US" dirty="0">
                <a:ln w="9525">
                  <a:solidFill>
                    <a:prstClr val="white"/>
                  </a:solidFill>
                  <a:prstDash val="solid"/>
                </a:ln>
                <a:solidFill>
                  <a:schemeClr val="bg1">
                    <a:lumMod val="85000"/>
                  </a:schemeClr>
                </a:solidFill>
                <a:effectLst>
                  <a:glow rad="139700">
                    <a:srgbClr val="454545"/>
                  </a:glow>
                </a:effectLst>
                <a:latin typeface="Nirmala UI" panose="020B0502040204020203" pitchFamily="34" charset="0"/>
                <a:cs typeface="Nirmala UI" panose="020B0502040204020203" pitchFamily="34" charset="0"/>
                <a:sym typeface="+mn-ea"/>
              </a:rPr>
              <a:t> </a:t>
            </a:r>
            <a:r>
              <a:rPr lang="en-ID" altLang="en-US" dirty="0" err="1" smtClean="0">
                <a:ln w="9525">
                  <a:solidFill>
                    <a:prstClr val="white"/>
                  </a:solidFill>
                  <a:prstDash val="solid"/>
                </a:ln>
                <a:solidFill>
                  <a:schemeClr val="bg1">
                    <a:lumMod val="85000"/>
                  </a:schemeClr>
                </a:solidFill>
                <a:effectLst>
                  <a:glow rad="139700">
                    <a:srgbClr val="454545"/>
                  </a:glow>
                </a:effectLst>
                <a:latin typeface="Nirmala UI" panose="020B0502040204020203" pitchFamily="34" charset="0"/>
                <a:cs typeface="Nirmala UI" panose="020B0502040204020203" pitchFamily="34" charset="0"/>
                <a:sym typeface="+mn-ea"/>
              </a:rPr>
              <a:t>Hortikultura</a:t>
            </a:r>
            <a:endParaRPr lang="en-ID" altLang="en-US" dirty="0">
              <a:ln w="9525">
                <a:solidFill>
                  <a:prstClr val="white"/>
                </a:solidFill>
                <a:prstDash val="solid"/>
              </a:ln>
              <a:solidFill>
                <a:schemeClr val="bg1">
                  <a:lumMod val="85000"/>
                </a:schemeClr>
              </a:solidFill>
              <a:effectLst>
                <a:glow rad="139700">
                  <a:srgbClr val="454545"/>
                </a:glow>
              </a:effectLst>
              <a:latin typeface="Nirmala UI" panose="020B0502040204020203" pitchFamily="34" charset="0"/>
              <a:cs typeface="Nirmala UI" panose="020B0502040204020203" pitchFamily="34" charset="0"/>
              <a:sym typeface="+mn-ea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4E990D70-2435-425D-A898-44112A2999D1}"/>
              </a:ext>
            </a:extLst>
          </p:cNvPr>
          <p:cNvSpPr/>
          <p:nvPr/>
        </p:nvSpPr>
        <p:spPr>
          <a:xfrm>
            <a:off x="7104993" y="55498"/>
            <a:ext cx="4908331" cy="765038"/>
          </a:xfrm>
          <a:prstGeom prst="rect">
            <a:avLst/>
          </a:prstGeom>
          <a:noFill/>
          <a:ln w="1587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l" defTabSz="6857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KEMENTERIAN PERTANIAN  </a:t>
            </a:r>
          </a:p>
          <a:p>
            <a:pPr marL="0" marR="0" lvl="0" indent="0" algn="l" defTabSz="6857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DIREKTORAT JENDERAL HORTIKULTURA</a:t>
            </a: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BC9A1F90-D048-4F0B-905C-282C12078BE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1775" y="88531"/>
            <a:ext cx="780444" cy="794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5866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B5823947-2C39-4ABF-938F-DF5833D1C3C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20" r="25010" b="26996"/>
          <a:stretch/>
        </p:blipFill>
        <p:spPr>
          <a:xfrm>
            <a:off x="226365" y="617127"/>
            <a:ext cx="5752336" cy="342782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1E43454-6502-406F-942A-CD9FF6474CD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042"/>
          <a:stretch/>
        </p:blipFill>
        <p:spPr>
          <a:xfrm>
            <a:off x="6295605" y="598982"/>
            <a:ext cx="4686664" cy="260894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2">
                <a:lumMod val="20000"/>
                <a:lumOff val="80000"/>
              </a:schemeClr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cxnSp>
        <p:nvCxnSpPr>
          <p:cNvPr id="5" name="直接连接符 1">
            <a:extLst>
              <a:ext uri="{FF2B5EF4-FFF2-40B4-BE49-F238E27FC236}">
                <a16:creationId xmlns:a16="http://schemas.microsoft.com/office/drawing/2014/main" id="{253FFD8B-6C4F-49B4-A730-71E99B030323}"/>
              </a:ext>
            </a:extLst>
          </p:cNvPr>
          <p:cNvCxnSpPr/>
          <p:nvPr/>
        </p:nvCxnSpPr>
        <p:spPr>
          <a:xfrm flipV="1">
            <a:off x="388620" y="527050"/>
            <a:ext cx="10671175" cy="13970"/>
          </a:xfrm>
          <a:prstGeom prst="line">
            <a:avLst/>
          </a:prstGeom>
          <a:ln>
            <a:solidFill>
              <a:srgbClr val="44561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文本框 9">
            <a:extLst>
              <a:ext uri="{FF2B5EF4-FFF2-40B4-BE49-F238E27FC236}">
                <a16:creationId xmlns:a16="http://schemas.microsoft.com/office/drawing/2014/main" id="{C7FEC1FF-EECD-44F8-BCB8-C0C9EAD7C214}"/>
              </a:ext>
            </a:extLst>
          </p:cNvPr>
          <p:cNvSpPr txBox="1"/>
          <p:nvPr/>
        </p:nvSpPr>
        <p:spPr>
          <a:xfrm>
            <a:off x="2379406" y="133676"/>
            <a:ext cx="8193958" cy="34624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ID" altLang="zh-CN" b="1" dirty="0" err="1">
                <a:solidFill>
                  <a:srgbClr val="445612"/>
                </a:solidFill>
                <a:latin typeface="微软雅黑" panose="020B0503020204020204" charset="-122"/>
                <a:ea typeface="微软雅黑" panose="020B0503020204020204" charset="-122"/>
              </a:rPr>
              <a:t>Contoh</a:t>
            </a:r>
            <a:r>
              <a:rPr lang="en-ID" altLang="zh-CN" b="1" dirty="0">
                <a:solidFill>
                  <a:srgbClr val="445612"/>
                </a:solidFill>
                <a:latin typeface="微软雅黑" panose="020B0503020204020204" charset="-122"/>
                <a:ea typeface="微软雅黑" panose="020B0503020204020204" charset="-122"/>
              </a:rPr>
              <a:t> </a:t>
            </a:r>
            <a:r>
              <a:rPr lang="en-ID" altLang="zh-CN" b="1" dirty="0" err="1">
                <a:solidFill>
                  <a:srgbClr val="445612"/>
                </a:solidFill>
                <a:latin typeface="微软雅黑" panose="020B0503020204020204" charset="-122"/>
                <a:ea typeface="微软雅黑" panose="020B0503020204020204" charset="-122"/>
              </a:rPr>
              <a:t>Sukses</a:t>
            </a:r>
            <a:r>
              <a:rPr lang="en-ID" altLang="zh-CN" b="1" dirty="0">
                <a:solidFill>
                  <a:srgbClr val="445612"/>
                </a:solidFill>
                <a:latin typeface="微软雅黑" panose="020B0503020204020204" charset="-122"/>
                <a:ea typeface="微软雅黑" panose="020B0503020204020204" charset="-122"/>
              </a:rPr>
              <a:t> Kampung </a:t>
            </a:r>
            <a:r>
              <a:rPr lang="en-ID" altLang="zh-CN" b="1" dirty="0" err="1">
                <a:solidFill>
                  <a:srgbClr val="445612"/>
                </a:solidFill>
                <a:latin typeface="微软雅黑" panose="020B0503020204020204" charset="-122"/>
                <a:ea typeface="微软雅黑" panose="020B0503020204020204" charset="-122"/>
              </a:rPr>
              <a:t>Hortikultura</a:t>
            </a:r>
            <a:r>
              <a:rPr lang="en-ID" altLang="zh-CN" b="1" dirty="0">
                <a:solidFill>
                  <a:srgbClr val="445612"/>
                </a:solidFill>
                <a:latin typeface="微软雅黑" panose="020B0503020204020204" charset="-122"/>
                <a:ea typeface="微软雅黑" panose="020B0503020204020204" charset="-122"/>
              </a:rPr>
              <a:t> dan UMKM </a:t>
            </a:r>
            <a:r>
              <a:rPr lang="en-ID" altLang="zh-CN" b="1" dirty="0" err="1">
                <a:solidFill>
                  <a:srgbClr val="445612"/>
                </a:solidFill>
                <a:latin typeface="微软雅黑" panose="020B0503020204020204" charset="-122"/>
                <a:ea typeface="微软雅黑" panose="020B0503020204020204" charset="-122"/>
              </a:rPr>
              <a:t>Hortikultura</a:t>
            </a:r>
            <a:endParaRPr kumimoji="0" lang="zh-CN" altLang="en-US" b="1" i="0" u="none" strike="noStrike" kern="0" cap="none" spc="0" normalizeH="0" baseline="0" noProof="0" dirty="0">
              <a:ln>
                <a:noFill/>
              </a:ln>
              <a:solidFill>
                <a:srgbClr val="445612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3B8695B-16A5-4699-B550-6E47236ECF9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0268" y="0"/>
            <a:ext cx="1235427" cy="93737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8E713A8-C338-41E9-8740-8DC09D9D00D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2428" y="2861546"/>
            <a:ext cx="4970478" cy="268622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5C7F9E73-99D2-406E-844B-AAF8C11EB66B}"/>
              </a:ext>
            </a:extLst>
          </p:cNvPr>
          <p:cNvGrpSpPr/>
          <p:nvPr/>
        </p:nvGrpSpPr>
        <p:grpSpPr>
          <a:xfrm>
            <a:off x="4647446" y="5390877"/>
            <a:ext cx="7478249" cy="1375662"/>
            <a:chOff x="558230" y="4664613"/>
            <a:chExt cx="10740016" cy="1922791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6230140D-97C2-4FE3-8864-9A79B4A6A31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95676" y="4664613"/>
              <a:ext cx="1902570" cy="1902570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EF403104-AB4C-4F1F-87FD-D4D9254CBE6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58917" y="4677849"/>
              <a:ext cx="2536759" cy="1902570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1B127200-1BD4-44A7-A047-12AA669DFFA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95634" y="4674519"/>
              <a:ext cx="1979228" cy="1912885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FA535F26-6FBD-4627-94F7-D8F91112266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8230" y="4670865"/>
              <a:ext cx="1437404" cy="1916539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CBBF1F33-7293-4C01-AFC1-5171AE115B1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4862" y="4676718"/>
              <a:ext cx="2884055" cy="1910686"/>
            </a:xfrm>
            <a:prstGeom prst="rect">
              <a:avLst/>
            </a:prstGeom>
          </p:spPr>
        </p:pic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286E65B8-552F-40C8-8294-6763D3EEF69E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85" r="46061" b="15042"/>
          <a:stretch/>
        </p:blipFill>
        <p:spPr>
          <a:xfrm>
            <a:off x="286476" y="3429000"/>
            <a:ext cx="2406714" cy="315990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E1572CC4-22D3-4E03-A1AC-08E43ABE394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846161" y="3107761"/>
            <a:ext cx="3974937" cy="221304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22" name="Picture 2">
            <a:extLst>
              <a:ext uri="{FF2B5EF4-FFF2-40B4-BE49-F238E27FC236}">
                <a16:creationId xmlns:a16="http://schemas.microsoft.com/office/drawing/2014/main" id="{A765D462-DDEC-42B9-AD89-238409A545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2525969" y="5369564"/>
            <a:ext cx="2118257" cy="14038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4675656D-D73B-4A05-BBF6-A36B42F83C16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602848" y="1310234"/>
            <a:ext cx="1589152" cy="158350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393F8505-40CE-4B1D-8CCE-AE825100CF8C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7063"/>
            <a:ext cx="1128416" cy="952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1670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holding a bouquet of flowers&#10;&#10;Description automatically generated with medium confidence">
            <a:extLst>
              <a:ext uri="{FF2B5EF4-FFF2-40B4-BE49-F238E27FC236}">
                <a16:creationId xmlns:a16="http://schemas.microsoft.com/office/drawing/2014/main" id="{22F865C6-4EA6-4434-A7CF-7897DC7776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048"/>
            <a:ext cx="12209860" cy="6868047"/>
          </a:xfrm>
          <a:prstGeom prst="rect">
            <a:avLst/>
          </a:prstGeom>
        </p:spPr>
      </p:pic>
      <p:pic>
        <p:nvPicPr>
          <p:cNvPr id="12" name="Picture 14">
            <a:extLst>
              <a:ext uri="{FF2B5EF4-FFF2-40B4-BE49-F238E27FC236}">
                <a16:creationId xmlns:a16="http://schemas.microsoft.com/office/drawing/2014/main" id="{B25DB75D-5CB3-42F3-91E8-300CF5657650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407"/>
          <a:stretch>
            <a:fillRect/>
          </a:stretch>
        </p:blipFill>
        <p:spPr bwMode="auto">
          <a:xfrm>
            <a:off x="9742216" y="0"/>
            <a:ext cx="1269599" cy="9281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31">
            <a:extLst>
              <a:ext uri="{FF2B5EF4-FFF2-40B4-BE49-F238E27FC236}">
                <a16:creationId xmlns:a16="http://schemas.microsoft.com/office/drawing/2014/main" id="{08F78619-7EC2-48EB-8045-94567646E6F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80325" y="134404"/>
            <a:ext cx="861025" cy="7942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Title 2">
            <a:extLst>
              <a:ext uri="{FF2B5EF4-FFF2-40B4-BE49-F238E27FC236}">
                <a16:creationId xmlns:a16="http://schemas.microsoft.com/office/drawing/2014/main" id="{58BA0F67-3643-40FB-AD95-FAE60DE58C10}"/>
              </a:ext>
            </a:extLst>
          </p:cNvPr>
          <p:cNvSpPr txBox="1">
            <a:spLocks/>
          </p:cNvSpPr>
          <p:nvPr/>
        </p:nvSpPr>
        <p:spPr>
          <a:xfrm>
            <a:off x="-228735" y="1158535"/>
            <a:ext cx="6324735" cy="2096090"/>
          </a:xfrm>
          <a:prstGeom prst="rect">
            <a:avLst/>
          </a:prstGeom>
        </p:spPr>
        <p:txBody>
          <a:bodyPr/>
          <a:lstStyle>
            <a:lvl1pPr algn="ctr" defTabSz="1300483" rtl="0" eaLnBrk="1" latinLnBrk="0" hangingPunct="1">
              <a:spcBef>
                <a:spcPct val="0"/>
              </a:spcBef>
              <a:buNone/>
              <a:defRPr sz="6258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3004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C000"/>
                </a:solidFill>
                <a:effectLst>
                  <a:glow rad="139700">
                    <a:srgbClr val="3F3F3F"/>
                  </a:glow>
                </a:effectLst>
                <a:uLnTx/>
                <a:uFillTx/>
                <a:latin typeface="Bookman Old Style" panose="02050604050505020204" pitchFamily="18" charset="0"/>
                <a:ea typeface="+mj-ea"/>
                <a:cs typeface="+mj-cs"/>
              </a:rPr>
              <a:t>Bunga</a:t>
            </a:r>
            <a:r>
              <a:rPr kumimoji="0" lang="en-US" sz="24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C000"/>
                </a:solidFill>
                <a:effectLst>
                  <a:glow rad="139700">
                    <a:srgbClr val="3F3F3F"/>
                  </a:glow>
                </a:effectLst>
                <a:uLnTx/>
                <a:uFillTx/>
                <a:latin typeface="Bookman Old Style" panose="02050604050505020204" pitchFamily="18" charset="0"/>
                <a:ea typeface="+mj-ea"/>
                <a:cs typeface="+mj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C000"/>
                </a:solidFill>
                <a:effectLst>
                  <a:glow rad="139700">
                    <a:srgbClr val="3F3F3F"/>
                  </a:glow>
                </a:effectLst>
                <a:uLnTx/>
                <a:uFillTx/>
                <a:latin typeface="Bookman Old Style" panose="02050604050505020204" pitchFamily="18" charset="0"/>
                <a:ea typeface="+mj-ea"/>
                <a:cs typeface="+mj-cs"/>
              </a:rPr>
              <a:t>Krisan</a:t>
            </a:r>
            <a:r>
              <a:rPr kumimoji="0" lang="en-US" sz="24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C000"/>
                </a:solidFill>
                <a:effectLst>
                  <a:glow rad="139700">
                    <a:srgbClr val="3F3F3F"/>
                  </a:glow>
                </a:effectLst>
                <a:uLnTx/>
                <a:uFillTx/>
                <a:latin typeface="Bookman Old Style" panose="02050604050505020204" pitchFamily="18" charset="0"/>
                <a:ea typeface="+mj-ea"/>
                <a:cs typeface="+mj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C000"/>
                </a:solidFill>
                <a:effectLst>
                  <a:glow rad="139700">
                    <a:srgbClr val="3F3F3F"/>
                  </a:glow>
                </a:effectLst>
                <a:uLnTx/>
                <a:uFillTx/>
                <a:latin typeface="Bookman Old Style" panose="02050604050505020204" pitchFamily="18" charset="0"/>
                <a:ea typeface="+mj-ea"/>
                <a:cs typeface="+mj-cs"/>
              </a:rPr>
              <a:t>Berwarna</a:t>
            </a:r>
            <a:r>
              <a:rPr kumimoji="0" lang="en-US" sz="24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C000"/>
                </a:solidFill>
                <a:effectLst>
                  <a:glow rad="139700">
                    <a:srgbClr val="3F3F3F"/>
                  </a:glow>
                </a:effectLst>
                <a:uLnTx/>
                <a:uFillTx/>
                <a:latin typeface="Bookman Old Style" panose="02050604050505020204" pitchFamily="18" charset="0"/>
                <a:ea typeface="+mj-ea"/>
                <a:cs typeface="+mj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C000"/>
                </a:solidFill>
                <a:effectLst>
                  <a:glow rad="139700">
                    <a:srgbClr val="3F3F3F"/>
                  </a:glow>
                </a:effectLst>
                <a:uLnTx/>
                <a:uFillTx/>
                <a:latin typeface="Bookman Old Style" panose="02050604050505020204" pitchFamily="18" charset="0"/>
                <a:ea typeface="+mj-ea"/>
                <a:cs typeface="+mj-cs"/>
              </a:rPr>
              <a:t>Putih</a:t>
            </a:r>
            <a:endParaRPr kumimoji="0" lang="en-US" sz="2400" b="1" i="0" u="none" strike="noStrike" kern="120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FFC000"/>
              </a:solidFill>
              <a:effectLst>
                <a:glow rad="139700">
                  <a:srgbClr val="3F3F3F"/>
                </a:glow>
              </a:effectLst>
              <a:uLnTx/>
              <a:uFillTx/>
              <a:latin typeface="Bookman Old Style" panose="02050604050505020204" pitchFamily="18" charset="0"/>
              <a:ea typeface="+mj-ea"/>
              <a:cs typeface="+mj-cs"/>
            </a:endParaRPr>
          </a:p>
          <a:p>
            <a:pPr marL="0" marR="0" lvl="0" indent="0" algn="ctr" defTabSz="13004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C000"/>
                </a:solidFill>
                <a:effectLst>
                  <a:glow rad="139700">
                    <a:srgbClr val="3F3F3F"/>
                  </a:glow>
                </a:effectLst>
                <a:uLnTx/>
                <a:uFillTx/>
                <a:latin typeface="Bookman Old Style" panose="02050604050505020204" pitchFamily="18" charset="0"/>
                <a:ea typeface="+mj-ea"/>
                <a:cs typeface="+mj-cs"/>
              </a:rPr>
              <a:t>Cukup</a:t>
            </a:r>
            <a:r>
              <a:rPr kumimoji="0" lang="en-US" sz="24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C000"/>
                </a:solidFill>
                <a:effectLst>
                  <a:glow rad="139700">
                    <a:srgbClr val="3F3F3F"/>
                  </a:glow>
                </a:effectLst>
                <a:uLnTx/>
                <a:uFillTx/>
                <a:latin typeface="Bookman Old Style" panose="02050604050505020204" pitchFamily="18" charset="0"/>
                <a:ea typeface="+mj-ea"/>
                <a:cs typeface="+mj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C000"/>
                </a:solidFill>
                <a:effectLst>
                  <a:glow rad="139700">
                    <a:srgbClr val="3F3F3F"/>
                  </a:glow>
                </a:effectLst>
                <a:uLnTx/>
                <a:uFillTx/>
                <a:latin typeface="Bookman Old Style" panose="02050604050505020204" pitchFamily="18" charset="0"/>
                <a:ea typeface="+mj-ea"/>
                <a:cs typeface="+mj-cs"/>
              </a:rPr>
              <a:t>Sekian</a:t>
            </a:r>
            <a:r>
              <a:rPr kumimoji="0" lang="en-US" sz="24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C000"/>
                </a:solidFill>
                <a:effectLst>
                  <a:glow rad="139700">
                    <a:srgbClr val="3F3F3F"/>
                  </a:glow>
                </a:effectLst>
                <a:uLnTx/>
                <a:uFillTx/>
                <a:latin typeface="Bookman Old Style" panose="02050604050505020204" pitchFamily="18" charset="0"/>
                <a:ea typeface="+mj-ea"/>
                <a:cs typeface="+mj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C000"/>
                </a:solidFill>
                <a:effectLst>
                  <a:glow rad="139700">
                    <a:srgbClr val="3F3F3F"/>
                  </a:glow>
                </a:effectLst>
                <a:uLnTx/>
                <a:uFillTx/>
                <a:latin typeface="Bookman Old Style" panose="02050604050505020204" pitchFamily="18" charset="0"/>
                <a:ea typeface="+mj-ea"/>
                <a:cs typeface="+mj-cs"/>
              </a:rPr>
              <a:t>dan</a:t>
            </a:r>
            <a:endParaRPr kumimoji="0" lang="en-US" sz="2400" b="1" i="0" u="none" strike="noStrike" kern="120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FFC000"/>
              </a:solidFill>
              <a:effectLst>
                <a:glow rad="139700">
                  <a:srgbClr val="3F3F3F"/>
                </a:glow>
              </a:effectLst>
              <a:uLnTx/>
              <a:uFillTx/>
              <a:latin typeface="Bookman Old Style" panose="02050604050505020204" pitchFamily="18" charset="0"/>
              <a:ea typeface="+mj-ea"/>
              <a:cs typeface="+mj-cs"/>
            </a:endParaRPr>
          </a:p>
          <a:p>
            <a:pPr marL="0" marR="0" lvl="0" indent="0" algn="ctr" defTabSz="13004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d-ID" sz="60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C000"/>
                </a:solidFill>
                <a:effectLst>
                  <a:glow rad="139700">
                    <a:srgbClr val="3F3F3F"/>
                  </a:glow>
                </a:effectLst>
                <a:uLnTx/>
                <a:uFillTx/>
                <a:latin typeface="Bookman Old Style" panose="02050604050505020204" pitchFamily="18" charset="0"/>
                <a:ea typeface="+mj-ea"/>
                <a:cs typeface="+mj-cs"/>
              </a:rPr>
              <a:t>T</a:t>
            </a:r>
            <a:r>
              <a:rPr kumimoji="0" lang="id-ID" sz="48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C000"/>
                </a:solidFill>
                <a:effectLst>
                  <a:glow rad="139700">
                    <a:srgbClr val="3F3F3F"/>
                  </a:glow>
                </a:effectLst>
                <a:uLnTx/>
                <a:uFillTx/>
                <a:latin typeface="Bookman Old Style" panose="02050604050505020204" pitchFamily="18" charset="0"/>
                <a:ea typeface="+mj-ea"/>
                <a:cs typeface="+mj-cs"/>
              </a:rPr>
              <a:t>ERIMA </a:t>
            </a:r>
            <a:r>
              <a:rPr kumimoji="0" lang="id-ID" sz="60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C000"/>
                </a:solidFill>
                <a:effectLst>
                  <a:glow rad="139700">
                    <a:srgbClr val="3F3F3F"/>
                  </a:glow>
                </a:effectLst>
                <a:uLnTx/>
                <a:uFillTx/>
                <a:latin typeface="Bookman Old Style" panose="02050604050505020204" pitchFamily="18" charset="0"/>
                <a:ea typeface="+mj-ea"/>
                <a:cs typeface="+mj-cs"/>
              </a:rPr>
              <a:t>K</a:t>
            </a:r>
            <a:r>
              <a:rPr kumimoji="0" lang="id-ID" sz="48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C000"/>
                </a:solidFill>
                <a:effectLst>
                  <a:glow rad="139700">
                    <a:srgbClr val="3F3F3F"/>
                  </a:glow>
                </a:effectLst>
                <a:uLnTx/>
                <a:uFillTx/>
                <a:latin typeface="Bookman Old Style" panose="02050604050505020204" pitchFamily="18" charset="0"/>
                <a:ea typeface="+mj-ea"/>
                <a:cs typeface="+mj-cs"/>
              </a:rPr>
              <a:t>ASIH</a:t>
            </a:r>
            <a:endParaRPr kumimoji="0" lang="en-ID" sz="3200" b="1" i="1" u="none" strike="noStrike" kern="120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FFC000"/>
              </a:solidFill>
              <a:effectLst>
                <a:glow rad="139700">
                  <a:srgbClr val="454545"/>
                </a:glow>
              </a:effectLst>
              <a:uLnTx/>
              <a:uFillTx/>
              <a:latin typeface="Arial"/>
              <a:ea typeface="+mj-ea"/>
              <a:cs typeface="+mj-cs"/>
            </a:endParaRPr>
          </a:p>
          <a:p>
            <a:pPr marL="0" marR="0" lvl="0" indent="0" algn="ctr" defTabSz="13004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1" i="0" u="none" strike="noStrike" kern="120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FFFF00"/>
              </a:solidFill>
              <a:effectLst>
                <a:glow rad="139700">
                  <a:srgbClr val="3F3F3F"/>
                </a:glow>
              </a:effectLst>
              <a:uLnTx/>
              <a:uFillTx/>
              <a:latin typeface="Bookman Old Style" panose="02050604050505020204" pitchFamily="18" charset="0"/>
              <a:ea typeface="+mj-ea"/>
              <a:cs typeface="+mj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3202086-DF84-4F0C-B945-1D83C73A319B}"/>
              </a:ext>
            </a:extLst>
          </p:cNvPr>
          <p:cNvSpPr txBox="1"/>
          <p:nvPr/>
        </p:nvSpPr>
        <p:spPr>
          <a:xfrm>
            <a:off x="0" y="4025260"/>
            <a:ext cx="6567948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rush Script MT" panose="03060802040406070304" pitchFamily="66" charset="0"/>
                <a:ea typeface="+mn-ea"/>
                <a:cs typeface="+mn-cs"/>
              </a:rPr>
              <a:t>Bunga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rush Script MT" panose="03060802040406070304" pitchFamily="66" charset="0"/>
                <a:ea typeface="+mn-ea"/>
                <a:cs typeface="+mn-cs"/>
              </a:rPr>
              <a:t> </a:t>
            </a:r>
            <a:r>
              <a:rPr lang="en-US" sz="3200" dirty="0">
                <a:solidFill>
                  <a:prstClr val="black"/>
                </a:solidFill>
                <a:latin typeface="Brush Script MT" panose="03060802040406070304" pitchFamily="66" charset="0"/>
              </a:rPr>
              <a:t>K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rush Script MT" panose="03060802040406070304" pitchFamily="66" charset="0"/>
                <a:ea typeface="+mn-ea"/>
                <a:cs typeface="+mn-cs"/>
              </a:rPr>
              <a:t>risan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rush Script MT" panose="03060802040406070304" pitchFamily="66" charset="0"/>
                <a:ea typeface="+mn-ea"/>
                <a:cs typeface="+mn-cs"/>
              </a:rPr>
              <a:t> </a:t>
            </a:r>
            <a:r>
              <a:rPr lang="en-US" sz="3200" dirty="0">
                <a:solidFill>
                  <a:prstClr val="black"/>
                </a:solidFill>
                <a:latin typeface="Brush Script MT" panose="03060802040406070304" pitchFamily="66" charset="0"/>
              </a:rPr>
              <a:t>B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rush Script MT" panose="03060802040406070304" pitchFamily="66" charset="0"/>
                <a:ea typeface="+mn-ea"/>
                <a:cs typeface="+mn-cs"/>
              </a:rPr>
              <a:t>unga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rush Script MT" panose="03060802040406070304" pitchFamily="66" charset="0"/>
                <a:ea typeface="+mn-ea"/>
                <a:cs typeface="+mn-cs"/>
              </a:rPr>
              <a:t> </a:t>
            </a:r>
            <a:r>
              <a:rPr lang="en-US" sz="3200" dirty="0">
                <a:solidFill>
                  <a:prstClr val="black"/>
                </a:solidFill>
                <a:latin typeface="Brush Script MT" panose="03060802040406070304" pitchFamily="66" charset="0"/>
              </a:rPr>
              <a:t>M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rush Script MT" panose="03060802040406070304" pitchFamily="66" charset="0"/>
                <a:ea typeface="+mn-ea"/>
                <a:cs typeface="+mn-cs"/>
              </a:rPr>
              <a:t>elati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rush Script MT" panose="03060802040406070304" pitchFamily="66" charset="0"/>
              <a:ea typeface="+mn-ea"/>
              <a:cs typeface="+mn-cs"/>
            </a:endParaRPr>
          </a:p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 err="1">
                <a:solidFill>
                  <a:prstClr val="black"/>
                </a:solidFill>
                <a:latin typeface="Brush Script MT" panose="03060802040406070304" pitchFamily="66" charset="0"/>
              </a:rPr>
              <a:t>Bunga</a:t>
            </a:r>
            <a:r>
              <a:rPr lang="en-US" sz="3200" dirty="0">
                <a:solidFill>
                  <a:prstClr val="black"/>
                </a:solidFill>
                <a:latin typeface="Brush Script MT" panose="03060802040406070304" pitchFamily="66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Brush Script MT" panose="03060802040406070304" pitchFamily="66" charset="0"/>
              </a:rPr>
              <a:t>Hiasan</a:t>
            </a:r>
            <a:r>
              <a:rPr lang="en-US" sz="3200" dirty="0">
                <a:solidFill>
                  <a:prstClr val="black"/>
                </a:solidFill>
                <a:latin typeface="Brush Script MT" panose="03060802040406070304" pitchFamily="66" charset="0"/>
              </a:rPr>
              <a:t> yang </a:t>
            </a:r>
            <a:r>
              <a:rPr lang="en-US" sz="3200" dirty="0" err="1">
                <a:solidFill>
                  <a:prstClr val="black"/>
                </a:solidFill>
                <a:latin typeface="Brush Script MT" panose="03060802040406070304" pitchFamily="66" charset="0"/>
              </a:rPr>
              <a:t>Cantik</a:t>
            </a:r>
            <a:r>
              <a:rPr lang="en-US" sz="3200" dirty="0">
                <a:solidFill>
                  <a:prstClr val="black"/>
                </a:solidFill>
                <a:latin typeface="Brush Script MT" panose="03060802040406070304" pitchFamily="66" charset="0"/>
              </a:rPr>
              <a:t> nan Wangi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rush Script MT" panose="03060802040406070304" pitchFamily="66" charset="0"/>
              <a:ea typeface="+mn-ea"/>
              <a:cs typeface="+mn-cs"/>
            </a:endParaRPr>
          </a:p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 err="1">
                <a:solidFill>
                  <a:prstClr val="black"/>
                </a:solidFill>
                <a:latin typeface="Brush Script MT" panose="03060802040406070304" pitchFamily="66" charset="0"/>
              </a:rPr>
              <a:t>Hortikultura</a:t>
            </a:r>
            <a:r>
              <a:rPr lang="en-US" sz="3200" dirty="0">
                <a:solidFill>
                  <a:prstClr val="black"/>
                </a:solidFill>
                <a:latin typeface="Brush Script MT" panose="03060802040406070304" pitchFamily="66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Brush Script MT" panose="03060802040406070304" pitchFamily="66" charset="0"/>
              </a:rPr>
              <a:t>Terdepan</a:t>
            </a:r>
            <a:r>
              <a:rPr lang="en-US" sz="3200" dirty="0">
                <a:solidFill>
                  <a:prstClr val="black"/>
                </a:solidFill>
                <a:latin typeface="Brush Script MT" panose="03060802040406070304" pitchFamily="66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Brush Script MT" panose="03060802040406070304" pitchFamily="66" charset="0"/>
              </a:rPr>
              <a:t>Kini</a:t>
            </a:r>
            <a:r>
              <a:rPr lang="en-US" sz="3200" dirty="0">
                <a:solidFill>
                  <a:prstClr val="black"/>
                </a:solidFill>
                <a:latin typeface="Brush Script MT" panose="03060802040406070304" pitchFamily="66" charset="0"/>
              </a:rPr>
              <a:t> dan </a:t>
            </a:r>
            <a:r>
              <a:rPr lang="en-US" sz="3200" dirty="0" err="1">
                <a:solidFill>
                  <a:prstClr val="black"/>
                </a:solidFill>
                <a:latin typeface="Brush Script MT" panose="03060802040406070304" pitchFamily="66" charset="0"/>
              </a:rPr>
              <a:t>Nanti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rush Script MT" panose="03060802040406070304" pitchFamily="66" charset="0"/>
              <a:ea typeface="+mn-ea"/>
              <a:cs typeface="+mn-cs"/>
            </a:endParaRPr>
          </a:p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rush Script MT" panose="03060802040406070304" pitchFamily="66" charset="0"/>
                <a:ea typeface="+mn-ea"/>
                <a:cs typeface="+mn-cs"/>
              </a:rPr>
              <a:t>Berperan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rush Script MT" panose="03060802040406070304" pitchFamily="66" charset="0"/>
                <a:ea typeface="+mn-ea"/>
                <a:cs typeface="+mn-cs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Brush Script MT" panose="03060802040406070304" pitchFamily="66" charset="0"/>
              </a:rPr>
              <a:t>sebagai</a:t>
            </a:r>
            <a:r>
              <a:rPr lang="en-US" sz="3200" dirty="0">
                <a:solidFill>
                  <a:prstClr val="black"/>
                </a:solidFill>
                <a:latin typeface="Brush Script MT" panose="03060802040406070304" pitchFamily="66" charset="0"/>
              </a:rPr>
              <a:t> Motor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rush Script MT" panose="03060802040406070304" pitchFamily="66" charset="0"/>
                <a:ea typeface="+mn-ea"/>
                <a:cs typeface="+mn-cs"/>
              </a:rPr>
              <a:t>Pembangunan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rush Script MT" panose="03060802040406070304" pitchFamily="66" charset="0"/>
                <a:ea typeface="+mn-ea"/>
                <a:cs typeface="+mn-cs"/>
              </a:rPr>
              <a:t>Ekonomi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rush Script MT" panose="03060802040406070304" pitchFamily="66" charset="0"/>
                <a:ea typeface="+mn-ea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008713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F7D1712-9269-4B5A-97B7-10234FD582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97911" y="3376064"/>
            <a:ext cx="3774277" cy="3359475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50F10765-554A-4F3B-AF6E-C994666241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68929" y="46471"/>
            <a:ext cx="3923071" cy="3190875"/>
          </a:xfrm>
          <a:prstGeom prst="rect">
            <a:avLst/>
          </a:prstGeom>
        </p:spPr>
      </p:pic>
      <p:sp>
        <p:nvSpPr>
          <p:cNvPr id="44" name="Rectangle 43">
            <a:extLst>
              <a:ext uri="{FF2B5EF4-FFF2-40B4-BE49-F238E27FC236}">
                <a16:creationId xmlns:a16="http://schemas.microsoft.com/office/drawing/2014/main" id="{6F17A843-5F24-4985-9ABD-53B08C8C2A84}"/>
              </a:ext>
            </a:extLst>
          </p:cNvPr>
          <p:cNvSpPr/>
          <p:nvPr/>
        </p:nvSpPr>
        <p:spPr>
          <a:xfrm>
            <a:off x="9607752" y="2102725"/>
            <a:ext cx="3341333" cy="1289763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anchor="ctr"/>
          <a:lstStyle/>
          <a:p>
            <a:pPr algn="ctr"/>
            <a:r>
              <a:rPr lang="en-US" sz="1700" dirty="0" err="1">
                <a:solidFill>
                  <a:schemeClr val="tx1"/>
                </a:solidFill>
                <a:highlight>
                  <a:srgbClr val="FFFF00"/>
                </a:highlight>
                <a:latin typeface="Abadi" panose="020B0604020104020204" pitchFamily="34" charset="0"/>
              </a:rPr>
              <a:t>Merupakan</a:t>
            </a:r>
            <a:r>
              <a:rPr lang="en-US" sz="1700" dirty="0">
                <a:solidFill>
                  <a:schemeClr val="tx1"/>
                </a:solidFill>
                <a:highlight>
                  <a:srgbClr val="FFFF00"/>
                </a:highlight>
                <a:latin typeface="Abadi" panose="020B0604020104020204" pitchFamily="34" charset="0"/>
              </a:rPr>
              <a:t> </a:t>
            </a:r>
            <a:r>
              <a:rPr lang="en-US" sz="1700" b="1" i="1" dirty="0">
                <a:solidFill>
                  <a:schemeClr val="tx1"/>
                </a:solidFill>
                <a:highlight>
                  <a:srgbClr val="FFFF00"/>
                </a:highlight>
                <a:latin typeface="Abadi" panose="020B0604020104020204" pitchFamily="34" charset="0"/>
              </a:rPr>
              <a:t>Legacy </a:t>
            </a:r>
          </a:p>
          <a:p>
            <a:pPr algn="ctr"/>
            <a:r>
              <a:rPr lang="en-US" sz="1700" dirty="0" err="1">
                <a:solidFill>
                  <a:schemeClr val="tx1"/>
                </a:solidFill>
                <a:highlight>
                  <a:srgbClr val="FFFF00"/>
                </a:highlight>
                <a:latin typeface="Abadi" panose="020B0604020104020204" pitchFamily="34" charset="0"/>
              </a:rPr>
              <a:t>Ditjen</a:t>
            </a:r>
            <a:r>
              <a:rPr lang="en-US" sz="1700" dirty="0">
                <a:solidFill>
                  <a:schemeClr val="tx1"/>
                </a:solidFill>
                <a:highlight>
                  <a:srgbClr val="FFFF00"/>
                </a:highlight>
                <a:latin typeface="Abadi" panose="020B0604020104020204" pitchFamily="34" charset="0"/>
              </a:rPr>
              <a:t> </a:t>
            </a:r>
            <a:r>
              <a:rPr lang="en-US" sz="1700" dirty="0" err="1">
                <a:solidFill>
                  <a:schemeClr val="tx1"/>
                </a:solidFill>
                <a:highlight>
                  <a:srgbClr val="FFFF00"/>
                </a:highlight>
                <a:latin typeface="Abadi" panose="020B0604020104020204" pitchFamily="34" charset="0"/>
              </a:rPr>
              <a:t>Hortikultura</a:t>
            </a:r>
            <a:endParaRPr lang="en-US" sz="1700" dirty="0">
              <a:solidFill>
                <a:schemeClr val="tx1"/>
              </a:solidFill>
              <a:highlight>
                <a:srgbClr val="FFFF00"/>
              </a:highlight>
              <a:latin typeface="Abadi" panose="020B0604020104020204" pitchFamily="34" charset="0"/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4DB4AB5D-2363-4F9A-9026-314F3F202C0E}"/>
              </a:ext>
            </a:extLst>
          </p:cNvPr>
          <p:cNvSpPr/>
          <p:nvPr/>
        </p:nvSpPr>
        <p:spPr>
          <a:xfrm>
            <a:off x="2537784" y="5345165"/>
            <a:ext cx="5106968" cy="988802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anchor="ctr"/>
          <a:lstStyle/>
          <a:p>
            <a:pPr algn="ctr"/>
            <a:r>
              <a:rPr lang="en-US" sz="2400" dirty="0" err="1">
                <a:solidFill>
                  <a:schemeClr val="tx1"/>
                </a:solidFill>
                <a:latin typeface="Abadi" panose="020B0604020104020204" pitchFamily="34" charset="0"/>
              </a:rPr>
              <a:t>Strategi</a:t>
            </a:r>
            <a:r>
              <a:rPr lang="en-US" sz="2400" dirty="0">
                <a:solidFill>
                  <a:schemeClr val="tx1"/>
                </a:solidFill>
                <a:latin typeface="Abadi" panose="020B0604020104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badi" panose="020B0604020104020204" pitchFamily="34" charset="0"/>
              </a:rPr>
              <a:t>Pengembangan</a:t>
            </a:r>
            <a:r>
              <a:rPr lang="en-US" sz="2400" dirty="0">
                <a:solidFill>
                  <a:schemeClr val="tx1"/>
                </a:solidFill>
                <a:latin typeface="Abadi" panose="020B0604020104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badi" panose="020B0604020104020204" pitchFamily="34" charset="0"/>
              </a:rPr>
              <a:t>Hortikultura</a:t>
            </a:r>
            <a:r>
              <a:rPr lang="en-US" sz="2400" dirty="0">
                <a:solidFill>
                  <a:schemeClr val="tx1"/>
                </a:solidFill>
                <a:latin typeface="Abadi" panose="020B0604020104020204" pitchFamily="34" charset="0"/>
              </a:rPr>
              <a:t> </a:t>
            </a:r>
          </a:p>
          <a:p>
            <a:pPr algn="ctr"/>
            <a:r>
              <a:rPr lang="en-US" sz="2400" dirty="0" err="1">
                <a:solidFill>
                  <a:schemeClr val="tx1"/>
                </a:solidFill>
                <a:latin typeface="Abadi" panose="020B0604020104020204" pitchFamily="34" charset="0"/>
              </a:rPr>
              <a:t>Tahun</a:t>
            </a:r>
            <a:r>
              <a:rPr lang="en-US" sz="2400" dirty="0">
                <a:solidFill>
                  <a:schemeClr val="tx1"/>
                </a:solidFill>
                <a:latin typeface="Abadi" panose="020B0604020104020204" pitchFamily="34" charset="0"/>
              </a:rPr>
              <a:t> 2021-2024</a:t>
            </a:r>
          </a:p>
        </p:txBody>
      </p:sp>
      <p:sp>
        <p:nvSpPr>
          <p:cNvPr id="46" name="Arrow: Down 45">
            <a:extLst>
              <a:ext uri="{FF2B5EF4-FFF2-40B4-BE49-F238E27FC236}">
                <a16:creationId xmlns:a16="http://schemas.microsoft.com/office/drawing/2014/main" id="{2DD73260-80F2-487A-896A-70CDE1B93E8E}"/>
              </a:ext>
            </a:extLst>
          </p:cNvPr>
          <p:cNvSpPr/>
          <p:nvPr/>
        </p:nvSpPr>
        <p:spPr>
          <a:xfrm>
            <a:off x="4887162" y="4836097"/>
            <a:ext cx="599768" cy="471562"/>
          </a:xfrm>
          <a:prstGeom prst="downArrow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47" name="Arrow: Down 46">
            <a:extLst>
              <a:ext uri="{FF2B5EF4-FFF2-40B4-BE49-F238E27FC236}">
                <a16:creationId xmlns:a16="http://schemas.microsoft.com/office/drawing/2014/main" id="{6D1D03B3-7A2F-43C3-9AB1-FBA636735972}"/>
              </a:ext>
            </a:extLst>
          </p:cNvPr>
          <p:cNvSpPr/>
          <p:nvPr/>
        </p:nvSpPr>
        <p:spPr>
          <a:xfrm rot="16200000">
            <a:off x="7762246" y="5262212"/>
            <a:ext cx="599768" cy="471562"/>
          </a:xfrm>
          <a:prstGeom prst="downArrow">
            <a:avLst/>
          </a:prstGeom>
          <a:solidFill>
            <a:srgbClr val="33CCCC"/>
          </a:solidFill>
          <a:ln>
            <a:solidFill>
              <a:srgbClr val="33CC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pic>
        <p:nvPicPr>
          <p:cNvPr id="48" name="Picture 47">
            <a:extLst>
              <a:ext uri="{FF2B5EF4-FFF2-40B4-BE49-F238E27FC236}">
                <a16:creationId xmlns:a16="http://schemas.microsoft.com/office/drawing/2014/main" id="{767C6724-3F3B-4E46-A454-7882F199B3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01679"/>
            <a:ext cx="8453847" cy="4678139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A9EA4F1D-B9C3-47AB-A884-46607A73312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50377"/>
            <a:ext cx="1060854" cy="997536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9237D469-10BD-4C7C-95A0-E0F091FB64B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15407"/>
          <a:stretch/>
        </p:blipFill>
        <p:spPr>
          <a:xfrm>
            <a:off x="1142160" y="5651602"/>
            <a:ext cx="1151647" cy="795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97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ounded Rectangle 151">
            <a:extLst>
              <a:ext uri="{FF2B5EF4-FFF2-40B4-BE49-F238E27FC236}">
                <a16:creationId xmlns:a16="http://schemas.microsoft.com/office/drawing/2014/main" id="{26CF0915-469F-4341-91E5-FAD47A04C1F4}"/>
              </a:ext>
            </a:extLst>
          </p:cNvPr>
          <p:cNvSpPr/>
          <p:nvPr/>
        </p:nvSpPr>
        <p:spPr>
          <a:xfrm>
            <a:off x="520505" y="5879771"/>
            <a:ext cx="7968419" cy="960951"/>
          </a:xfrm>
          <a:prstGeom prst="roundRect">
            <a:avLst>
              <a:gd name="adj" fmla="val 1814"/>
            </a:avLst>
          </a:prstGeom>
          <a:solidFill>
            <a:schemeClr val="bg1">
              <a:alpha val="80000"/>
            </a:schemeClr>
          </a:solidFill>
          <a:ln w="28575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377">
              <a:defRPr/>
            </a:pPr>
            <a:endParaRPr lang="en-US" kern="0" dirty="0">
              <a:solidFill>
                <a:prstClr val="white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9786C02-087B-4D58-9421-2093DC4F47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2149" y="3106015"/>
            <a:ext cx="2143685" cy="180164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7A4589D-F40A-4F6F-967D-9208588B33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87298" y="3123637"/>
            <a:ext cx="1523539" cy="1999972"/>
          </a:xfrm>
          <a:prstGeom prst="rect">
            <a:avLst/>
          </a:prstGeom>
        </p:spPr>
      </p:pic>
      <p:pic>
        <p:nvPicPr>
          <p:cNvPr id="6" name="Picture 3" descr="C:\Users\PROGRAM\Pictures\kelompok-tani-333x365.jpg">
            <a:extLst>
              <a:ext uri="{FF2B5EF4-FFF2-40B4-BE49-F238E27FC236}">
                <a16:creationId xmlns:a16="http://schemas.microsoft.com/office/drawing/2014/main" id="{7ECD3F5C-76D2-4C53-83F8-921B7693EC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728932" y="1761579"/>
            <a:ext cx="1376362" cy="1316334"/>
          </a:xfrm>
          <a:prstGeom prst="rect">
            <a:avLst/>
          </a:prstGeom>
          <a:noFill/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FA8A7368-2137-4A89-AEB4-F8987B4F5C6A}"/>
              </a:ext>
            </a:extLst>
          </p:cNvPr>
          <p:cNvSpPr/>
          <p:nvPr/>
        </p:nvSpPr>
        <p:spPr>
          <a:xfrm>
            <a:off x="4525093" y="4659809"/>
            <a:ext cx="3847006" cy="1019047"/>
          </a:xfrm>
          <a:prstGeom prst="roundRect">
            <a:avLst/>
          </a:prstGeom>
          <a:solidFill>
            <a:srgbClr val="FFC0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6" tIns="45718" rIns="9142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400" b="1" i="0" u="none" strike="noStrike" kern="120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prstClr val="white"/>
              </a:solidFill>
              <a:effectLst>
                <a:glow rad="139700">
                  <a:srgbClr val="454545"/>
                </a:glow>
              </a:effectLst>
              <a:uLnTx/>
              <a:uFillTx/>
              <a:latin typeface="Nirmala UI" panose="020B0502040204020203" pitchFamily="34" charset="0"/>
              <a:ea typeface="+mn-ea"/>
              <a:cs typeface="Nirmala UI" panose="020B0502040204020203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glow rad="139700">
                    <a:srgbClr val="454545"/>
                  </a:glow>
                </a:effectLst>
                <a:latin typeface="Nirmala UI" panose="020B0502040204020203" pitchFamily="34" charset="0"/>
                <a:cs typeface="Nirmala UI" panose="020B0502040204020203" pitchFamily="34" charset="0"/>
              </a:rPr>
              <a:t>Kampung </a:t>
            </a:r>
            <a:r>
              <a:rPr lang="en-US" sz="2400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glow rad="139700">
                    <a:srgbClr val="454545"/>
                  </a:glow>
                </a:effectLst>
                <a:latin typeface="Nirmala UI" panose="020B0502040204020203" pitchFamily="34" charset="0"/>
                <a:cs typeface="Nirmala UI" panose="020B0502040204020203" pitchFamily="34" charset="0"/>
              </a:rPr>
              <a:t>Hortikultura</a:t>
            </a:r>
            <a:endParaRPr kumimoji="0" lang="id-ID" sz="2400" b="1" i="0" u="none" strike="noStrike" kern="120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prstClr val="white"/>
              </a:solidFill>
              <a:effectLst>
                <a:glow rad="139700">
                  <a:srgbClr val="454545"/>
                </a:glow>
              </a:effectLst>
              <a:uLnTx/>
              <a:uFillTx/>
              <a:latin typeface="Nirmala UI" panose="020B0502040204020203" pitchFamily="34" charset="0"/>
              <a:ea typeface="+mn-ea"/>
              <a:cs typeface="Nirmala UI" panose="020B0502040204020203" pitchFamily="34" charset="0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5D3A8D83-4107-4FFA-B6CB-A6425FD52B9D}"/>
              </a:ext>
            </a:extLst>
          </p:cNvPr>
          <p:cNvSpPr/>
          <p:nvPr/>
        </p:nvSpPr>
        <p:spPr>
          <a:xfrm>
            <a:off x="4835121" y="2134336"/>
            <a:ext cx="1085850" cy="73152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5</a:t>
            </a:r>
            <a:r>
              <a:rPr lang="id-ID" dirty="0"/>
              <a:t> HA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D1649ACD-F3C4-4F44-9AC6-200BF52EB907}"/>
              </a:ext>
            </a:extLst>
          </p:cNvPr>
          <p:cNvSpPr/>
          <p:nvPr/>
        </p:nvSpPr>
        <p:spPr>
          <a:xfrm>
            <a:off x="6885298" y="1952096"/>
            <a:ext cx="1085850" cy="731520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1</a:t>
            </a:r>
            <a:r>
              <a:rPr lang="id-ID" dirty="0"/>
              <a:t>0 HA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D9D0E1D-F20A-4314-80B1-18890DCC6565}"/>
              </a:ext>
            </a:extLst>
          </p:cNvPr>
          <p:cNvSpPr/>
          <p:nvPr/>
        </p:nvSpPr>
        <p:spPr>
          <a:xfrm>
            <a:off x="3967325" y="1470879"/>
            <a:ext cx="371853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b="1" i="1" dirty="0">
                <a:sym typeface="Wingdings" pitchFamily="2" charset="2"/>
              </a:rPr>
              <a:t>One Village One Variety</a:t>
            </a:r>
            <a:endParaRPr lang="id-ID" dirty="0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F7EF44AA-4AFE-4E39-B065-79074B140829}"/>
              </a:ext>
            </a:extLst>
          </p:cNvPr>
          <p:cNvCxnSpPr>
            <a:cxnSpLocks/>
          </p:cNvCxnSpPr>
          <p:nvPr/>
        </p:nvCxnSpPr>
        <p:spPr>
          <a:xfrm>
            <a:off x="704006" y="784978"/>
            <a:ext cx="10783987" cy="7169"/>
          </a:xfrm>
          <a:prstGeom prst="line">
            <a:avLst/>
          </a:prstGeom>
          <a:noFill/>
          <a:ln w="38100" cap="flat" cmpd="sng" algn="ctr">
            <a:solidFill>
              <a:srgbClr val="C00000"/>
            </a:solidFill>
            <a:prstDash val="solid"/>
            <a:tailEnd type="oval"/>
          </a:ln>
          <a:effectLst/>
        </p:spPr>
      </p:cxnSp>
      <p:pic>
        <p:nvPicPr>
          <p:cNvPr id="16" name="Picture 15">
            <a:extLst>
              <a:ext uri="{FF2B5EF4-FFF2-40B4-BE49-F238E27FC236}">
                <a16:creationId xmlns:a16="http://schemas.microsoft.com/office/drawing/2014/main" id="{BBB9335E-2CCB-431D-BF92-F58C5382429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31" y="157315"/>
            <a:ext cx="618638" cy="61909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A0A0B40-DCB2-4167-B441-8CA2661BEBE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15407"/>
          <a:stretch/>
        </p:blipFill>
        <p:spPr>
          <a:xfrm>
            <a:off x="11131820" y="144205"/>
            <a:ext cx="883601" cy="610030"/>
          </a:xfrm>
          <a:prstGeom prst="rect">
            <a:avLst/>
          </a:prstGeom>
        </p:spPr>
      </p:pic>
      <p:sp>
        <p:nvSpPr>
          <p:cNvPr id="18" name="Rounded Rectangle 59">
            <a:extLst>
              <a:ext uri="{FF2B5EF4-FFF2-40B4-BE49-F238E27FC236}">
                <a16:creationId xmlns:a16="http://schemas.microsoft.com/office/drawing/2014/main" id="{9826CB52-F7D4-417B-BA91-96BF528B88C8}"/>
              </a:ext>
            </a:extLst>
          </p:cNvPr>
          <p:cNvSpPr/>
          <p:nvPr/>
        </p:nvSpPr>
        <p:spPr>
          <a:xfrm>
            <a:off x="391043" y="883762"/>
            <a:ext cx="7498080" cy="4572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Menuju</a:t>
            </a:r>
            <a:r>
              <a:rPr lang="en-US" sz="2400" dirty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id-ID" sz="2400" dirty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Kawasan </a:t>
            </a:r>
            <a:r>
              <a:rPr lang="en-US" sz="2400" dirty="0" err="1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Hortikultura</a:t>
            </a:r>
            <a:r>
              <a:rPr lang="en-US" sz="2400" dirty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id-ID" sz="2400" dirty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Skala Ekonomi</a:t>
            </a:r>
          </a:p>
        </p:txBody>
      </p:sp>
      <p:pic>
        <p:nvPicPr>
          <p:cNvPr id="19" name="Picture 4" descr="C:\Users\PROGRAM\Pictures\gambar petani.jpg">
            <a:extLst>
              <a:ext uri="{FF2B5EF4-FFF2-40B4-BE49-F238E27FC236}">
                <a16:creationId xmlns:a16="http://schemas.microsoft.com/office/drawing/2014/main" id="{81F11AF0-E0B3-4E28-A08F-3C67C5B93C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8688682" y="4349274"/>
            <a:ext cx="1799138" cy="910564"/>
          </a:xfrm>
          <a:prstGeom prst="rect">
            <a:avLst/>
          </a:prstGeom>
          <a:noFill/>
        </p:spPr>
      </p:pic>
      <p:sp>
        <p:nvSpPr>
          <p:cNvPr id="21" name="Rounded Rectangle 56">
            <a:extLst>
              <a:ext uri="{FF2B5EF4-FFF2-40B4-BE49-F238E27FC236}">
                <a16:creationId xmlns:a16="http://schemas.microsoft.com/office/drawing/2014/main" id="{B985ACA6-16F3-435E-AE96-D59E466DCC3B}"/>
              </a:ext>
            </a:extLst>
          </p:cNvPr>
          <p:cNvSpPr/>
          <p:nvPr/>
        </p:nvSpPr>
        <p:spPr>
          <a:xfrm>
            <a:off x="8635695" y="2576939"/>
            <a:ext cx="3665220" cy="152019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Font typeface="Wingdings" pitchFamily="2" charset="2"/>
              <a:buChar char="v"/>
            </a:pPr>
            <a:r>
              <a:rPr lang="id-ID" sz="1600" dirty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Pemenuhan kebutuhan produk segar dan olahan dalam negeri</a:t>
            </a:r>
            <a:endParaRPr lang="en-US" sz="1600" dirty="0">
              <a:solidFill>
                <a:schemeClr val="tx1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marL="342900" indent="-342900">
              <a:buFont typeface="Wingdings" pitchFamily="2" charset="2"/>
              <a:buChar char="v"/>
            </a:pPr>
            <a:r>
              <a:rPr lang="en-US" sz="1600" dirty="0" err="1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Peningkatan</a:t>
            </a:r>
            <a:r>
              <a:rPr lang="en-US" sz="1600" dirty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ekspor</a:t>
            </a:r>
            <a:r>
              <a:rPr lang="en-US" sz="1600" dirty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produk</a:t>
            </a:r>
            <a:r>
              <a:rPr lang="en-US" sz="1600" dirty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hortikultura</a:t>
            </a:r>
            <a:endParaRPr lang="id-ID" sz="1600" dirty="0">
              <a:solidFill>
                <a:schemeClr val="tx1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marL="342900" indent="-342900">
              <a:buFont typeface="Wingdings" pitchFamily="2" charset="2"/>
              <a:buChar char="v"/>
            </a:pPr>
            <a:r>
              <a:rPr lang="id-ID" sz="1600" dirty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Pengembangan agrowisata</a:t>
            </a:r>
            <a:r>
              <a:rPr lang="en-US" sz="1600" dirty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dan </a:t>
            </a:r>
            <a:r>
              <a:rPr lang="en-US" sz="1600" dirty="0" err="1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agroeduwisata</a:t>
            </a:r>
            <a:endParaRPr lang="id-ID" sz="1600" dirty="0">
              <a:solidFill>
                <a:schemeClr val="tx1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marL="342900" indent="-342900">
              <a:buFont typeface="Wingdings" pitchFamily="2" charset="2"/>
              <a:buChar char="v"/>
            </a:pPr>
            <a:r>
              <a:rPr lang="id-ID" sz="1600" dirty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Pengembangan  UMKM Hortikultura</a:t>
            </a:r>
          </a:p>
        </p:txBody>
      </p:sp>
      <p:pic>
        <p:nvPicPr>
          <p:cNvPr id="22" name="Picture 7" descr="C:\Users\PROGRAM\Pictures\timthumb.php.png">
            <a:extLst>
              <a:ext uri="{FF2B5EF4-FFF2-40B4-BE49-F238E27FC236}">
                <a16:creationId xmlns:a16="http://schemas.microsoft.com/office/drawing/2014/main" id="{579CA63B-E64F-4924-84C3-32EE7AC168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0534329" y="4372575"/>
            <a:ext cx="1455419" cy="910564"/>
          </a:xfrm>
          <a:prstGeom prst="rect">
            <a:avLst/>
          </a:prstGeom>
          <a:noFill/>
        </p:spPr>
      </p:pic>
      <p:sp>
        <p:nvSpPr>
          <p:cNvPr id="23" name="Arrow: Down 22">
            <a:extLst>
              <a:ext uri="{FF2B5EF4-FFF2-40B4-BE49-F238E27FC236}">
                <a16:creationId xmlns:a16="http://schemas.microsoft.com/office/drawing/2014/main" id="{46F0C36E-A73F-4A5D-A0F1-4576D32D89D9}"/>
              </a:ext>
            </a:extLst>
          </p:cNvPr>
          <p:cNvSpPr/>
          <p:nvPr/>
        </p:nvSpPr>
        <p:spPr>
          <a:xfrm>
            <a:off x="10028658" y="5329969"/>
            <a:ext cx="567344" cy="435496"/>
          </a:xfrm>
          <a:prstGeom prst="downArrow">
            <a:avLst/>
          </a:prstGeom>
          <a:solidFill>
            <a:srgbClr val="FFC000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5C664FF3-CB7A-453C-8A3F-FBF52B3C56BB}"/>
              </a:ext>
            </a:extLst>
          </p:cNvPr>
          <p:cNvSpPr/>
          <p:nvPr/>
        </p:nvSpPr>
        <p:spPr>
          <a:xfrm>
            <a:off x="8623051" y="5826951"/>
            <a:ext cx="3378559" cy="901771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/>
              <a:t>Meningkatnya</a:t>
            </a:r>
            <a:r>
              <a:rPr lang="en-US" sz="2000" b="1" dirty="0"/>
              <a:t> </a:t>
            </a:r>
            <a:r>
              <a:rPr lang="en-US" sz="2000" b="1" dirty="0" err="1"/>
              <a:t>Kesejahteraan</a:t>
            </a:r>
            <a:r>
              <a:rPr lang="en-US" sz="2000" b="1" dirty="0"/>
              <a:t> </a:t>
            </a:r>
            <a:r>
              <a:rPr lang="en-US" sz="2000" b="1" dirty="0" err="1"/>
              <a:t>Petani</a:t>
            </a:r>
            <a:r>
              <a:rPr lang="en-US" sz="2000" b="1" dirty="0"/>
              <a:t> di Kampung/</a:t>
            </a:r>
            <a:r>
              <a:rPr lang="en-US" sz="2000" b="1" dirty="0" err="1"/>
              <a:t>Desa</a:t>
            </a:r>
            <a:endParaRPr lang="en-ID" sz="2000" b="1" dirty="0"/>
          </a:p>
        </p:txBody>
      </p:sp>
      <p:sp>
        <p:nvSpPr>
          <p:cNvPr id="28" name="Dodecagon 27">
            <a:extLst>
              <a:ext uri="{FF2B5EF4-FFF2-40B4-BE49-F238E27FC236}">
                <a16:creationId xmlns:a16="http://schemas.microsoft.com/office/drawing/2014/main" id="{08EA3C58-4AC9-46EE-A848-6A102131D01F}"/>
              </a:ext>
            </a:extLst>
          </p:cNvPr>
          <p:cNvSpPr/>
          <p:nvPr/>
        </p:nvSpPr>
        <p:spPr>
          <a:xfrm>
            <a:off x="9145123" y="909402"/>
            <a:ext cx="2168153" cy="859883"/>
          </a:xfrm>
          <a:prstGeom prst="dodecagon">
            <a:avLst/>
          </a:prstGeom>
          <a:solidFill>
            <a:schemeClr val="accent4">
              <a:lumMod val="40000"/>
              <a:lumOff val="60000"/>
              <a:alpha val="81000"/>
            </a:schemeClr>
          </a:solidFill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id-ID" sz="1200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2876474A-07C3-4617-889A-E6C26FD67096}"/>
              </a:ext>
            </a:extLst>
          </p:cNvPr>
          <p:cNvSpPr/>
          <p:nvPr/>
        </p:nvSpPr>
        <p:spPr>
          <a:xfrm>
            <a:off x="9392241" y="983407"/>
            <a:ext cx="1739579" cy="70788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id-ID" sz="2000" b="1" dirty="0">
                <a:solidFill>
                  <a:prstClr val="white"/>
                </a:solidFill>
                <a:effectLst>
                  <a:glow rad="101600">
                    <a:prstClr val="black">
                      <a:alpha val="85000"/>
                    </a:prstClr>
                  </a:glow>
                </a:effectLst>
                <a:latin typeface="Arial"/>
              </a:rPr>
              <a:t>KAWASAN </a:t>
            </a:r>
          </a:p>
          <a:p>
            <a:pPr algn="ctr">
              <a:defRPr/>
            </a:pPr>
            <a:r>
              <a:rPr lang="id-ID" sz="2000" b="1" dirty="0">
                <a:solidFill>
                  <a:prstClr val="white"/>
                </a:solidFill>
                <a:effectLst>
                  <a:glow rad="101600">
                    <a:prstClr val="black">
                      <a:alpha val="85000"/>
                    </a:prstClr>
                  </a:glow>
                </a:effectLst>
                <a:latin typeface="Arial"/>
              </a:rPr>
              <a:t>KORPORA</a:t>
            </a:r>
            <a:r>
              <a:rPr lang="en-US" sz="2000" b="1" dirty="0">
                <a:solidFill>
                  <a:prstClr val="white"/>
                </a:solidFill>
                <a:effectLst>
                  <a:glow rad="101600">
                    <a:prstClr val="black">
                      <a:alpha val="85000"/>
                    </a:prstClr>
                  </a:glow>
                </a:effectLst>
                <a:latin typeface="Arial"/>
              </a:rPr>
              <a:t>SI</a:t>
            </a:r>
            <a:endParaRPr lang="id-ID" sz="2000" b="1" dirty="0">
              <a:solidFill>
                <a:prstClr val="white"/>
              </a:solidFill>
              <a:effectLst>
                <a:glow rad="101600">
                  <a:prstClr val="black">
                    <a:alpha val="85000"/>
                  </a:prstClr>
                </a:glow>
              </a:effectLst>
              <a:latin typeface="Arial"/>
            </a:endParaRPr>
          </a:p>
        </p:txBody>
      </p:sp>
      <p:sp>
        <p:nvSpPr>
          <p:cNvPr id="30" name="Arrow: Down 29">
            <a:extLst>
              <a:ext uri="{FF2B5EF4-FFF2-40B4-BE49-F238E27FC236}">
                <a16:creationId xmlns:a16="http://schemas.microsoft.com/office/drawing/2014/main" id="{4A0FE7BC-43EF-491F-9D76-55BBEABAF9DF}"/>
              </a:ext>
            </a:extLst>
          </p:cNvPr>
          <p:cNvSpPr/>
          <p:nvPr/>
        </p:nvSpPr>
        <p:spPr>
          <a:xfrm>
            <a:off x="10028658" y="1905922"/>
            <a:ext cx="567344" cy="435496"/>
          </a:xfrm>
          <a:prstGeom prst="downArrow">
            <a:avLst/>
          </a:prstGeom>
          <a:solidFill>
            <a:srgbClr val="FFC000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32" name="Striped Right Arrow 26">
            <a:extLst>
              <a:ext uri="{FF2B5EF4-FFF2-40B4-BE49-F238E27FC236}">
                <a16:creationId xmlns:a16="http://schemas.microsoft.com/office/drawing/2014/main" id="{3D941E8D-EA32-4916-85FC-A6C73B50955E}"/>
              </a:ext>
            </a:extLst>
          </p:cNvPr>
          <p:cNvSpPr/>
          <p:nvPr/>
        </p:nvSpPr>
        <p:spPr>
          <a:xfrm>
            <a:off x="8261660" y="2542852"/>
            <a:ext cx="454528" cy="681582"/>
          </a:xfrm>
          <a:prstGeom prst="stripedRightArrow">
            <a:avLst/>
          </a:prstGeom>
          <a:solidFill>
            <a:schemeClr val="accent2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Freeform 11">
            <a:extLst>
              <a:ext uri="{FF2B5EF4-FFF2-40B4-BE49-F238E27FC236}">
                <a16:creationId xmlns:a16="http://schemas.microsoft.com/office/drawing/2014/main" id="{8B933117-F085-437D-8339-EBD9079532E1}"/>
              </a:ext>
            </a:extLst>
          </p:cNvPr>
          <p:cNvSpPr/>
          <p:nvPr/>
        </p:nvSpPr>
        <p:spPr>
          <a:xfrm rot="10800000">
            <a:off x="4423040" y="1433204"/>
            <a:ext cx="4051113" cy="2735547"/>
          </a:xfrm>
          <a:custGeom>
            <a:avLst/>
            <a:gdLst>
              <a:gd name="connsiteX0" fmla="*/ 0 w 3459480"/>
              <a:gd name="connsiteY0" fmla="*/ 617220 h 617220"/>
              <a:gd name="connsiteX1" fmla="*/ 3459480 w 3459480"/>
              <a:gd name="connsiteY1" fmla="*/ 617220 h 617220"/>
              <a:gd name="connsiteX2" fmla="*/ 3459480 w 3459480"/>
              <a:gd name="connsiteY2" fmla="*/ 0 h 6172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59480" h="617220">
                <a:moveTo>
                  <a:pt x="0" y="617220"/>
                </a:moveTo>
                <a:lnTo>
                  <a:pt x="3459480" y="617220"/>
                </a:lnTo>
                <a:lnTo>
                  <a:pt x="3459480" y="0"/>
                </a:lnTo>
              </a:path>
            </a:pathLst>
          </a:custGeom>
          <a:ln w="190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121917" tIns="60958" rIns="121917" bIns="60958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4" name="Freeform 11">
            <a:extLst>
              <a:ext uri="{FF2B5EF4-FFF2-40B4-BE49-F238E27FC236}">
                <a16:creationId xmlns:a16="http://schemas.microsoft.com/office/drawing/2014/main" id="{7DC99DD0-3B17-4A62-A920-49A2404B7587}"/>
              </a:ext>
            </a:extLst>
          </p:cNvPr>
          <p:cNvSpPr/>
          <p:nvPr/>
        </p:nvSpPr>
        <p:spPr>
          <a:xfrm>
            <a:off x="4391556" y="3008210"/>
            <a:ext cx="4051113" cy="2735547"/>
          </a:xfrm>
          <a:custGeom>
            <a:avLst/>
            <a:gdLst>
              <a:gd name="connsiteX0" fmla="*/ 0 w 3459480"/>
              <a:gd name="connsiteY0" fmla="*/ 617220 h 617220"/>
              <a:gd name="connsiteX1" fmla="*/ 3459480 w 3459480"/>
              <a:gd name="connsiteY1" fmla="*/ 617220 h 617220"/>
              <a:gd name="connsiteX2" fmla="*/ 3459480 w 3459480"/>
              <a:gd name="connsiteY2" fmla="*/ 0 h 6172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59480" h="617220">
                <a:moveTo>
                  <a:pt x="0" y="617220"/>
                </a:moveTo>
                <a:lnTo>
                  <a:pt x="3459480" y="617220"/>
                </a:lnTo>
                <a:lnTo>
                  <a:pt x="3459480" y="0"/>
                </a:lnTo>
              </a:path>
            </a:pathLst>
          </a:custGeom>
          <a:ln w="190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121917" tIns="60958" rIns="121917" bIns="60958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5" name="Striped Right Arrow 26">
            <a:extLst>
              <a:ext uri="{FF2B5EF4-FFF2-40B4-BE49-F238E27FC236}">
                <a16:creationId xmlns:a16="http://schemas.microsoft.com/office/drawing/2014/main" id="{27187639-C70F-4EB7-89BB-B771D119B146}"/>
              </a:ext>
            </a:extLst>
          </p:cNvPr>
          <p:cNvSpPr/>
          <p:nvPr/>
        </p:nvSpPr>
        <p:spPr>
          <a:xfrm>
            <a:off x="3849889" y="2638499"/>
            <a:ext cx="454528" cy="681582"/>
          </a:xfrm>
          <a:prstGeom prst="stripedRightArrow">
            <a:avLst/>
          </a:prstGeom>
          <a:solidFill>
            <a:schemeClr val="accent2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166097BD-1091-4A27-987B-B3D87BE645C4}"/>
              </a:ext>
            </a:extLst>
          </p:cNvPr>
          <p:cNvSpPr txBox="1"/>
          <p:nvPr/>
        </p:nvSpPr>
        <p:spPr>
          <a:xfrm>
            <a:off x="629973" y="5957912"/>
            <a:ext cx="8058709" cy="913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891" indent="-342891">
              <a:spcBef>
                <a:spcPts val="200"/>
              </a:spcBef>
              <a:spcAft>
                <a:spcPts val="300"/>
              </a:spcAft>
              <a:buClr>
                <a:srgbClr val="C00000"/>
              </a:buClr>
              <a:buSzPct val="150000"/>
              <a:buFont typeface="Wingdings" panose="05000000000000000000" pitchFamily="2" charset="2"/>
              <a:buChar char="ü"/>
            </a:pPr>
            <a:r>
              <a:rPr lang="en-ID" sz="1500" dirty="0" err="1">
                <a:latin typeface="Arial" panose="020B0604020202020204" pitchFamily="34" charset="0"/>
                <a:cs typeface="Arial" panose="020B0604020202020204" pitchFamily="34" charset="0"/>
              </a:rPr>
              <a:t>Pengawalan</a:t>
            </a:r>
            <a:r>
              <a:rPr lang="en-ID" sz="1500" dirty="0">
                <a:latin typeface="Arial" panose="020B0604020202020204" pitchFamily="34" charset="0"/>
                <a:cs typeface="Arial" panose="020B0604020202020204" pitchFamily="34" charset="0"/>
              </a:rPr>
              <a:t> dan </a:t>
            </a:r>
            <a:r>
              <a:rPr lang="en-ID" sz="1500" dirty="0" err="1">
                <a:latin typeface="Arial" panose="020B0604020202020204" pitchFamily="34" charset="0"/>
                <a:cs typeface="Arial" panose="020B0604020202020204" pitchFamily="34" charset="0"/>
              </a:rPr>
              <a:t>Pendampingan</a:t>
            </a:r>
            <a:r>
              <a:rPr lang="en-ID" sz="1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D" sz="1500" dirty="0" err="1">
                <a:latin typeface="Arial" panose="020B0604020202020204" pitchFamily="34" charset="0"/>
                <a:cs typeface="Arial" panose="020B0604020202020204" pitchFamily="34" charset="0"/>
              </a:rPr>
              <a:t>intensif</a:t>
            </a:r>
            <a:r>
              <a:rPr lang="en-ID" sz="1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D" sz="1500" dirty="0" err="1">
                <a:latin typeface="Arial" panose="020B0604020202020204" pitchFamily="34" charset="0"/>
                <a:cs typeface="Arial" panose="020B0604020202020204" pitchFamily="34" charset="0"/>
              </a:rPr>
              <a:t>dari</a:t>
            </a:r>
            <a:r>
              <a:rPr lang="en-ID" sz="1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D" sz="1500" dirty="0" err="1">
                <a:latin typeface="Arial" panose="020B0604020202020204" pitchFamily="34" charset="0"/>
                <a:cs typeface="Arial" panose="020B0604020202020204" pitchFamily="34" charset="0"/>
              </a:rPr>
              <a:t>hulu</a:t>
            </a:r>
            <a:r>
              <a:rPr lang="en-ID" sz="1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D" sz="1500" dirty="0" err="1">
                <a:latin typeface="Arial" panose="020B0604020202020204" pitchFamily="34" charset="0"/>
                <a:cs typeface="Arial" panose="020B0604020202020204" pitchFamily="34" charset="0"/>
              </a:rPr>
              <a:t>hingga</a:t>
            </a:r>
            <a:r>
              <a:rPr lang="en-ID" sz="1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D" sz="1500" dirty="0" err="1">
                <a:latin typeface="Arial" panose="020B0604020202020204" pitchFamily="34" charset="0"/>
                <a:cs typeface="Arial" panose="020B0604020202020204" pitchFamily="34" charset="0"/>
              </a:rPr>
              <a:t>hilir</a:t>
            </a:r>
            <a:endParaRPr lang="en-ID" sz="1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891" indent="-342891">
              <a:spcBef>
                <a:spcPts val="200"/>
              </a:spcBef>
              <a:spcAft>
                <a:spcPts val="300"/>
              </a:spcAft>
              <a:buClr>
                <a:srgbClr val="C00000"/>
              </a:buClr>
              <a:buSzPct val="150000"/>
              <a:buFont typeface="Wingdings" panose="05000000000000000000" pitchFamily="2" charset="2"/>
              <a:buChar char="ü"/>
            </a:pPr>
            <a:r>
              <a:rPr lang="en-ID" sz="1500" dirty="0" err="1">
                <a:latin typeface="Arial" panose="020B0604020202020204" pitchFamily="34" charset="0"/>
                <a:cs typeface="Arial" panose="020B0604020202020204" pitchFamily="34" charset="0"/>
              </a:rPr>
              <a:t>Fasilitasi</a:t>
            </a:r>
            <a:r>
              <a:rPr lang="en-ID" sz="1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D" sz="1500" dirty="0" err="1">
                <a:latin typeface="Arial" panose="020B0604020202020204" pitchFamily="34" charset="0"/>
                <a:cs typeface="Arial" panose="020B0604020202020204" pitchFamily="34" charset="0"/>
              </a:rPr>
              <a:t>akses</a:t>
            </a:r>
            <a:r>
              <a:rPr lang="en-ID" sz="1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D" sz="1500" dirty="0" err="1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permodalan</a:t>
            </a:r>
            <a:r>
              <a:rPr lang="en-ID" sz="150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 (KUR), </a:t>
            </a:r>
            <a:r>
              <a:rPr lang="en-ID" sz="1500" dirty="0" err="1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mekanisasi</a:t>
            </a:r>
            <a:r>
              <a:rPr lang="en-ID" sz="150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, </a:t>
            </a:r>
            <a:r>
              <a:rPr lang="en-ID" sz="1500" dirty="0" err="1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pengairan</a:t>
            </a:r>
            <a:r>
              <a:rPr lang="en-ID" sz="150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, </a:t>
            </a:r>
            <a:r>
              <a:rPr lang="en-ID" sz="1500" dirty="0" err="1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kelembagaan</a:t>
            </a:r>
            <a:r>
              <a:rPr lang="en-ID" sz="150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, </a:t>
            </a:r>
            <a:r>
              <a:rPr lang="en-ID" sz="1500" dirty="0" err="1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pemasaran</a:t>
            </a:r>
            <a:endParaRPr lang="en-ID" sz="1500" dirty="0">
              <a:latin typeface="Arial" panose="020B0604020202020204" pitchFamily="34" charset="0"/>
              <a:cs typeface="Arial" panose="020B0604020202020204" pitchFamily="34" charset="0"/>
              <a:sym typeface="Wingdings" pitchFamily="2" charset="2"/>
            </a:endParaRPr>
          </a:p>
          <a:p>
            <a:pPr marL="342891" indent="-342891">
              <a:spcBef>
                <a:spcPts val="200"/>
              </a:spcBef>
              <a:spcAft>
                <a:spcPts val="300"/>
              </a:spcAft>
              <a:buClr>
                <a:srgbClr val="C00000"/>
              </a:buClr>
              <a:buSzPct val="150000"/>
              <a:buFont typeface="Wingdings" panose="05000000000000000000" pitchFamily="2" charset="2"/>
              <a:buChar char="ü"/>
            </a:pPr>
            <a:r>
              <a:rPr lang="en-ID" sz="1500" dirty="0" err="1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Digitalisasi</a:t>
            </a:r>
            <a:r>
              <a:rPr lang="en-ID" sz="150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 (</a:t>
            </a:r>
            <a:r>
              <a:rPr lang="en-ID" sz="1500" dirty="0" err="1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termasuk</a:t>
            </a:r>
            <a:r>
              <a:rPr lang="en-ID" sz="150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 </a:t>
            </a:r>
            <a:r>
              <a:rPr lang="en-ID" sz="1500" dirty="0" err="1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pengembangan</a:t>
            </a:r>
            <a:r>
              <a:rPr lang="en-ID" sz="150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 </a:t>
            </a:r>
            <a:r>
              <a:rPr lang="en-ID" sz="1500" dirty="0" err="1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Sistem</a:t>
            </a:r>
            <a:r>
              <a:rPr lang="en-ID" sz="150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 </a:t>
            </a:r>
            <a:r>
              <a:rPr lang="en-ID" sz="1500" dirty="0" err="1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Informasi</a:t>
            </a:r>
            <a:r>
              <a:rPr lang="en-ID" sz="150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) </a:t>
            </a:r>
            <a:r>
              <a:rPr lang="en-ID" sz="1500" dirty="0" err="1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Hortikultura</a:t>
            </a:r>
            <a:r>
              <a:rPr lang="en-ID" sz="150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 Indonesia</a:t>
            </a:r>
          </a:p>
        </p:txBody>
      </p:sp>
      <p:sp>
        <p:nvSpPr>
          <p:cNvPr id="37" name="Rounded Rectangle 151">
            <a:extLst>
              <a:ext uri="{FF2B5EF4-FFF2-40B4-BE49-F238E27FC236}">
                <a16:creationId xmlns:a16="http://schemas.microsoft.com/office/drawing/2014/main" id="{B3F017F6-EB04-4FDB-ACB6-8410491F4616}"/>
              </a:ext>
            </a:extLst>
          </p:cNvPr>
          <p:cNvSpPr/>
          <p:nvPr/>
        </p:nvSpPr>
        <p:spPr>
          <a:xfrm>
            <a:off x="462258" y="2143054"/>
            <a:ext cx="3181728" cy="2684803"/>
          </a:xfrm>
          <a:prstGeom prst="roundRect">
            <a:avLst>
              <a:gd name="adj" fmla="val 1814"/>
            </a:avLst>
          </a:prstGeom>
          <a:solidFill>
            <a:schemeClr val="bg1">
              <a:alpha val="80000"/>
            </a:schemeClr>
          </a:solidFill>
          <a:ln w="28575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377">
              <a:defRPr/>
            </a:pPr>
            <a:endParaRPr lang="en-US" kern="0" dirty="0">
              <a:solidFill>
                <a:prstClr val="white"/>
              </a:solidFill>
            </a:endParaRPr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B8580CAD-DD48-43BF-B381-6C612BCA0948}"/>
              </a:ext>
            </a:extLst>
          </p:cNvPr>
          <p:cNvSpPr/>
          <p:nvPr/>
        </p:nvSpPr>
        <p:spPr>
          <a:xfrm>
            <a:off x="403137" y="1485076"/>
            <a:ext cx="3258991" cy="518523"/>
          </a:xfrm>
          <a:prstGeom prst="roundRect">
            <a:avLst/>
          </a:prstGeom>
          <a:ln w="285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Bantuan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yang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diberikan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ID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22A86050-EB02-46E2-BA49-7D7EB2763A0B}"/>
              </a:ext>
            </a:extLst>
          </p:cNvPr>
          <p:cNvSpPr txBox="1"/>
          <p:nvPr/>
        </p:nvSpPr>
        <p:spPr>
          <a:xfrm>
            <a:off x="436275" y="2218302"/>
            <a:ext cx="3376030" cy="26571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891" indent="-342891">
              <a:spcBef>
                <a:spcPts val="200"/>
              </a:spcBef>
              <a:spcAft>
                <a:spcPts val="300"/>
              </a:spcAft>
              <a:buClr>
                <a:srgbClr val="C00000"/>
              </a:buClr>
              <a:buSzPct val="150000"/>
              <a:buFont typeface="Wingdings" panose="05000000000000000000" pitchFamily="2" charset="2"/>
              <a:buChar char="ü"/>
            </a:pPr>
            <a:r>
              <a:rPr lang="en-ID" sz="1500" dirty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id-ID" sz="1500" dirty="0">
                <a:latin typeface="Arial" panose="020B0604020202020204" pitchFamily="34" charset="0"/>
                <a:cs typeface="Arial" panose="020B0604020202020204" pitchFamily="34" charset="0"/>
              </a:rPr>
              <a:t>enih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dirty="0" err="1">
                <a:latin typeface="Arial" panose="020B0604020202020204" pitchFamily="34" charset="0"/>
                <a:cs typeface="Arial" panose="020B0604020202020204" pitchFamily="34" charset="0"/>
              </a:rPr>
              <a:t>Bermutu</a:t>
            </a:r>
            <a:endParaRPr lang="id-ID" sz="1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891" indent="-342891">
              <a:spcBef>
                <a:spcPts val="200"/>
              </a:spcBef>
              <a:spcAft>
                <a:spcPts val="300"/>
              </a:spcAft>
              <a:buClr>
                <a:srgbClr val="C00000"/>
              </a:buClr>
              <a:buSzPct val="150000"/>
              <a:buFont typeface="Wingdings" panose="05000000000000000000" pitchFamily="2" charset="2"/>
              <a:buChar char="ü"/>
            </a:pPr>
            <a:r>
              <a:rPr lang="en-US" sz="1500" dirty="0" err="1">
                <a:latin typeface="Arial" panose="020B0604020202020204" pitchFamily="34" charset="0"/>
                <a:cs typeface="Arial" panose="020B0604020202020204" pitchFamily="34" charset="0"/>
              </a:rPr>
              <a:t>Saprodi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id-ID" sz="1500" dirty="0">
                <a:latin typeface="Arial" panose="020B0604020202020204" pitchFamily="34" charset="0"/>
                <a:cs typeface="Arial" panose="020B0604020202020204" pitchFamily="34" charset="0"/>
              </a:rPr>
              <a:t>Pupuk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dirty="0" err="1">
                <a:latin typeface="Arial" panose="020B0604020202020204" pitchFamily="34" charset="0"/>
                <a:cs typeface="Arial" panose="020B0604020202020204" pitchFamily="34" charset="0"/>
              </a:rPr>
              <a:t>Organik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500" dirty="0" err="1">
                <a:latin typeface="Arial" panose="020B0604020202020204" pitchFamily="34" charset="0"/>
                <a:cs typeface="Arial" panose="020B0604020202020204" pitchFamily="34" charset="0"/>
              </a:rPr>
              <a:t>Anorganik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500" dirty="0" err="1">
                <a:latin typeface="Arial" panose="020B0604020202020204" pitchFamily="34" charset="0"/>
                <a:cs typeface="Arial" panose="020B0604020202020204" pitchFamily="34" charset="0"/>
              </a:rPr>
              <a:t>Kaptan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500" dirty="0" err="1">
                <a:latin typeface="Arial" panose="020B0604020202020204" pitchFamily="34" charset="0"/>
                <a:cs typeface="Arial" panose="020B0604020202020204" pitchFamily="34" charset="0"/>
              </a:rPr>
              <a:t>dll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342891" indent="-342891">
              <a:spcBef>
                <a:spcPts val="200"/>
              </a:spcBef>
              <a:spcAft>
                <a:spcPts val="300"/>
              </a:spcAft>
              <a:buClr>
                <a:srgbClr val="C00000"/>
              </a:buClr>
              <a:buSzPct val="150000"/>
              <a:buFont typeface="Wingdings" panose="05000000000000000000" pitchFamily="2" charset="2"/>
              <a:buChar char="ü"/>
            </a:pPr>
            <a:r>
              <a:rPr lang="id-ID" sz="1500" dirty="0">
                <a:latin typeface="Arial" panose="020B0604020202020204" pitchFamily="34" charset="0"/>
                <a:cs typeface="Arial" panose="020B0604020202020204" pitchFamily="34" charset="0"/>
              </a:rPr>
              <a:t>Pengendali Organisme Pengganggu Tanaman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 Ramah </a:t>
            </a:r>
            <a:r>
              <a:rPr lang="en-US" sz="1500" dirty="0" err="1">
                <a:latin typeface="Arial" panose="020B0604020202020204" pitchFamily="34" charset="0"/>
                <a:cs typeface="Arial" panose="020B0604020202020204" pitchFamily="34" charset="0"/>
              </a:rPr>
              <a:t>Lingkungan</a:t>
            </a:r>
            <a:endParaRPr lang="en-US" sz="1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891" indent="-342891">
              <a:spcBef>
                <a:spcPts val="200"/>
              </a:spcBef>
              <a:spcAft>
                <a:spcPts val="300"/>
              </a:spcAft>
              <a:buClr>
                <a:srgbClr val="C00000"/>
              </a:buClr>
              <a:buSzPct val="150000"/>
              <a:buFont typeface="Wingdings" panose="05000000000000000000" pitchFamily="2" charset="2"/>
              <a:buChar char="ü"/>
            </a:pPr>
            <a:r>
              <a:rPr lang="en-US" sz="1500" dirty="0" err="1">
                <a:latin typeface="Arial" panose="020B0604020202020204" pitchFamily="34" charset="0"/>
                <a:cs typeface="Arial" panose="020B0604020202020204" pitchFamily="34" charset="0"/>
              </a:rPr>
              <a:t>Sarana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 dan </a:t>
            </a:r>
            <a:r>
              <a:rPr lang="en-US" sz="1500" dirty="0" err="1">
                <a:latin typeface="Arial" panose="020B0604020202020204" pitchFamily="34" charset="0"/>
                <a:cs typeface="Arial" panose="020B0604020202020204" pitchFamily="34" charset="0"/>
              </a:rPr>
              <a:t>Prasarana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dirty="0" err="1">
                <a:latin typeface="Arial" panose="020B0604020202020204" pitchFamily="34" charset="0"/>
                <a:cs typeface="Arial" panose="020B0604020202020204" pitchFamily="34" charset="0"/>
              </a:rPr>
              <a:t>Pascapanen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500" dirty="0" err="1">
                <a:latin typeface="Arial" panose="020B0604020202020204" pitchFamily="34" charset="0"/>
                <a:cs typeface="Arial" panose="020B0604020202020204" pitchFamily="34" charset="0"/>
              </a:rPr>
              <a:t>serta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dirty="0" err="1">
                <a:latin typeface="Arial" panose="020B0604020202020204" pitchFamily="34" charset="0"/>
                <a:cs typeface="Arial" panose="020B0604020202020204" pitchFamily="34" charset="0"/>
              </a:rPr>
              <a:t>Pengolahan</a:t>
            </a:r>
            <a:endParaRPr lang="en-US" sz="1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891" indent="-342891">
              <a:spcBef>
                <a:spcPts val="200"/>
              </a:spcBef>
              <a:spcAft>
                <a:spcPts val="300"/>
              </a:spcAft>
              <a:buClr>
                <a:srgbClr val="C00000"/>
              </a:buClr>
              <a:buSzPct val="150000"/>
              <a:buFont typeface="Wingdings" panose="05000000000000000000" pitchFamily="2" charset="2"/>
              <a:buChar char="ü"/>
            </a:pPr>
            <a:r>
              <a:rPr lang="en-US" sz="1500" dirty="0" err="1">
                <a:latin typeface="Arial" panose="020B0604020202020204" pitchFamily="34" charset="0"/>
                <a:cs typeface="Arial" panose="020B0604020202020204" pitchFamily="34" charset="0"/>
              </a:rPr>
              <a:t>Registrasi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 Kampung dan </a:t>
            </a:r>
            <a:r>
              <a:rPr lang="en-US" sz="1500" dirty="0" err="1">
                <a:latin typeface="Arial" panose="020B0604020202020204" pitchFamily="34" charset="0"/>
                <a:cs typeface="Arial" panose="020B0604020202020204" pitchFamily="34" charset="0"/>
              </a:rPr>
              <a:t>Sertifikasi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dirty="0" err="1">
                <a:latin typeface="Arial" panose="020B0604020202020204" pitchFamily="34" charset="0"/>
                <a:cs typeface="Arial" panose="020B0604020202020204" pitchFamily="34" charset="0"/>
              </a:rPr>
              <a:t>Produk</a:t>
            </a:r>
            <a:endParaRPr lang="id-ID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Striped Right Arrow 26">
            <a:extLst>
              <a:ext uri="{FF2B5EF4-FFF2-40B4-BE49-F238E27FC236}">
                <a16:creationId xmlns:a16="http://schemas.microsoft.com/office/drawing/2014/main" id="{34714E4E-CACF-43C9-AED5-830014D2CFFC}"/>
              </a:ext>
            </a:extLst>
          </p:cNvPr>
          <p:cNvSpPr/>
          <p:nvPr/>
        </p:nvSpPr>
        <p:spPr>
          <a:xfrm rot="16200000">
            <a:off x="6220133" y="5518393"/>
            <a:ext cx="454528" cy="681582"/>
          </a:xfrm>
          <a:prstGeom prst="stripedRightArrow">
            <a:avLst/>
          </a:prstGeom>
          <a:solidFill>
            <a:schemeClr val="accent2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9FF6C4E9-C47C-4E9A-AFAC-679AD7441F63}"/>
              </a:ext>
            </a:extLst>
          </p:cNvPr>
          <p:cNvSpPr txBox="1"/>
          <p:nvPr/>
        </p:nvSpPr>
        <p:spPr>
          <a:xfrm>
            <a:off x="133828" y="4883693"/>
            <a:ext cx="3980924" cy="89255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300" dirty="0" err="1">
                <a:latin typeface="Avenir"/>
              </a:rPr>
              <a:t>Keterangan</a:t>
            </a:r>
            <a:r>
              <a:rPr lang="en-US" sz="1300" dirty="0">
                <a:latin typeface="Avenir"/>
              </a:rPr>
              <a:t>:</a:t>
            </a:r>
          </a:p>
          <a:p>
            <a:r>
              <a:rPr lang="en-US" sz="1300" dirty="0" err="1">
                <a:latin typeface="Avenir"/>
              </a:rPr>
              <a:t>Luasan</a:t>
            </a:r>
            <a:r>
              <a:rPr lang="en-US" sz="1300" dirty="0">
                <a:latin typeface="Avenir"/>
              </a:rPr>
              <a:t> </a:t>
            </a:r>
            <a:r>
              <a:rPr lang="en-US" sz="1300" dirty="0" err="1">
                <a:latin typeface="Avenir"/>
              </a:rPr>
              <a:t>lahan</a:t>
            </a:r>
            <a:r>
              <a:rPr lang="en-US" sz="1300" dirty="0">
                <a:latin typeface="Avenir"/>
              </a:rPr>
              <a:t> 5ha </a:t>
            </a:r>
            <a:r>
              <a:rPr lang="en-US" sz="1300" dirty="0" err="1">
                <a:latin typeface="Avenir"/>
              </a:rPr>
              <a:t>atau</a:t>
            </a:r>
            <a:r>
              <a:rPr lang="en-US" sz="1300" dirty="0">
                <a:latin typeface="Avenir"/>
              </a:rPr>
              <a:t> 10 ha </a:t>
            </a:r>
            <a:r>
              <a:rPr lang="en-US" sz="1300" dirty="0" err="1">
                <a:latin typeface="Avenir"/>
              </a:rPr>
              <a:t>mrpk</a:t>
            </a:r>
            <a:r>
              <a:rPr lang="en-US" sz="1300" dirty="0">
                <a:latin typeface="Avenir"/>
              </a:rPr>
              <a:t> </a:t>
            </a:r>
            <a:r>
              <a:rPr lang="en-US" sz="1300" dirty="0" err="1">
                <a:latin typeface="Avenir"/>
              </a:rPr>
              <a:t>akumulasi</a:t>
            </a:r>
            <a:r>
              <a:rPr lang="en-US" sz="1300" dirty="0">
                <a:latin typeface="Avenir"/>
              </a:rPr>
              <a:t> </a:t>
            </a:r>
            <a:r>
              <a:rPr lang="en-US" sz="1300" dirty="0" err="1">
                <a:latin typeface="Avenir"/>
              </a:rPr>
              <a:t>dari</a:t>
            </a:r>
            <a:r>
              <a:rPr lang="en-US" sz="1300" dirty="0">
                <a:latin typeface="Avenir"/>
              </a:rPr>
              <a:t> </a:t>
            </a:r>
            <a:r>
              <a:rPr lang="en-US" sz="1300" dirty="0" err="1">
                <a:latin typeface="Avenir"/>
              </a:rPr>
              <a:t>parsial</a:t>
            </a:r>
            <a:r>
              <a:rPr lang="en-US" sz="1300" dirty="0">
                <a:latin typeface="Avenir"/>
              </a:rPr>
              <a:t> </a:t>
            </a:r>
            <a:r>
              <a:rPr lang="en-US" sz="1300" dirty="0" err="1">
                <a:latin typeface="Avenir"/>
              </a:rPr>
              <a:t>lahan</a:t>
            </a:r>
            <a:r>
              <a:rPr lang="en-US" sz="1300" dirty="0">
                <a:latin typeface="Avenir"/>
              </a:rPr>
              <a:t> yang </a:t>
            </a:r>
            <a:r>
              <a:rPr lang="en-US" sz="1300" dirty="0" err="1">
                <a:latin typeface="Avenir"/>
              </a:rPr>
              <a:t>berdekatan</a:t>
            </a:r>
            <a:r>
              <a:rPr lang="en-US" sz="1300" dirty="0">
                <a:latin typeface="Avenir"/>
              </a:rPr>
              <a:t> yang </a:t>
            </a:r>
            <a:r>
              <a:rPr lang="en-US" sz="1300" dirty="0" err="1">
                <a:latin typeface="Avenir"/>
              </a:rPr>
              <a:t>terhubung</a:t>
            </a:r>
            <a:r>
              <a:rPr lang="en-US" sz="1300" dirty="0">
                <a:latin typeface="Avenir"/>
              </a:rPr>
              <a:t> dalam 1 </a:t>
            </a:r>
            <a:r>
              <a:rPr lang="en-US" sz="1300" dirty="0" err="1">
                <a:latin typeface="Avenir"/>
              </a:rPr>
              <a:t>wilayah</a:t>
            </a:r>
            <a:r>
              <a:rPr lang="en-US" sz="1300" dirty="0">
                <a:latin typeface="Avenir"/>
              </a:rPr>
              <a:t> </a:t>
            </a:r>
            <a:r>
              <a:rPr lang="en-US" sz="1300" dirty="0" err="1">
                <a:latin typeface="Avenir"/>
              </a:rPr>
              <a:t>desa</a:t>
            </a:r>
            <a:endParaRPr lang="en-ID" sz="1300" dirty="0">
              <a:latin typeface="Avenir"/>
            </a:endParaRPr>
          </a:p>
        </p:txBody>
      </p:sp>
      <p:sp>
        <p:nvSpPr>
          <p:cNvPr id="44" name="Rounded Rectangle 59">
            <a:extLst>
              <a:ext uri="{FF2B5EF4-FFF2-40B4-BE49-F238E27FC236}">
                <a16:creationId xmlns:a16="http://schemas.microsoft.com/office/drawing/2014/main" id="{ED7A0C5E-111E-47F0-A62C-D268EB6B2DE9}"/>
              </a:ext>
            </a:extLst>
          </p:cNvPr>
          <p:cNvSpPr/>
          <p:nvPr/>
        </p:nvSpPr>
        <p:spPr>
          <a:xfrm>
            <a:off x="824019" y="76534"/>
            <a:ext cx="10193903" cy="58385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STRATEGI PENGEMBANGAN KAMPUNG HORTIKULTURA</a:t>
            </a:r>
            <a:endParaRPr lang="id-ID" sz="2400" b="1" dirty="0">
              <a:solidFill>
                <a:schemeClr val="tx1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0622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roup 42">
            <a:extLst>
              <a:ext uri="{FF2B5EF4-FFF2-40B4-BE49-F238E27FC236}">
                <a16:creationId xmlns:a16="http://schemas.microsoft.com/office/drawing/2014/main" id="{B963808E-C6A7-48F6-A9EC-409FD041F9E9}"/>
              </a:ext>
            </a:extLst>
          </p:cNvPr>
          <p:cNvGrpSpPr/>
          <p:nvPr/>
        </p:nvGrpSpPr>
        <p:grpSpPr>
          <a:xfrm>
            <a:off x="-1" y="52682"/>
            <a:ext cx="12192000" cy="6734673"/>
            <a:chOff x="0" y="-10216"/>
            <a:chExt cx="12192000" cy="6874387"/>
          </a:xfrm>
          <a:solidFill>
            <a:srgbClr val="92D050"/>
          </a:solidFill>
        </p:grpSpPr>
        <p:pic>
          <p:nvPicPr>
            <p:cNvPr id="44" name="Picture 43" descr="G:\AAAATANAMAN OBAT\Foto2 Fitofarmaka\Kunyit\Kunyit Remaja.jpg">
              <a:extLst>
                <a:ext uri="{FF2B5EF4-FFF2-40B4-BE49-F238E27FC236}">
                  <a16:creationId xmlns:a16="http://schemas.microsoft.com/office/drawing/2014/main" id="{D020DEFC-655F-4F51-BB83-15661762D4A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945" t="21533" r="18087"/>
            <a:stretch/>
          </p:blipFill>
          <p:spPr bwMode="auto">
            <a:xfrm>
              <a:off x="4134338" y="3416764"/>
              <a:ext cx="3723947" cy="3426979"/>
            </a:xfrm>
            <a:prstGeom prst="rect">
              <a:avLst/>
            </a:prstGeom>
            <a:grpFill/>
            <a:ln>
              <a:noFill/>
            </a:ln>
            <a:effectLst>
              <a:softEdge rad="112500"/>
            </a:effectLst>
          </p:spPr>
        </p:pic>
        <p:pic>
          <p:nvPicPr>
            <p:cNvPr id="56" name="Picture 55">
              <a:extLst>
                <a:ext uri="{FF2B5EF4-FFF2-40B4-BE49-F238E27FC236}">
                  <a16:creationId xmlns:a16="http://schemas.microsoft.com/office/drawing/2014/main" id="{806E0CB4-5625-47D7-A86C-0EAA0CB06C9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8501"/>
            <a:stretch/>
          </p:blipFill>
          <p:spPr>
            <a:xfrm>
              <a:off x="4134338" y="11134"/>
              <a:ext cx="3723946" cy="3426979"/>
            </a:xfrm>
            <a:prstGeom prst="rect">
              <a:avLst/>
            </a:prstGeom>
            <a:grpFill/>
            <a:ln>
              <a:noFill/>
            </a:ln>
            <a:effectLst>
              <a:softEdge rad="112500"/>
            </a:effectLst>
          </p:spPr>
        </p:pic>
        <p:pic>
          <p:nvPicPr>
            <p:cNvPr id="57" name="Picture 2" descr="Image result for cabai">
              <a:extLst>
                <a:ext uri="{FF2B5EF4-FFF2-40B4-BE49-F238E27FC236}">
                  <a16:creationId xmlns:a16="http://schemas.microsoft.com/office/drawing/2014/main" id="{3F8FF25E-E023-470F-938C-48B26C39A83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2578"/>
            <a:stretch/>
          </p:blipFill>
          <p:spPr bwMode="auto">
            <a:xfrm>
              <a:off x="0" y="-1"/>
              <a:ext cx="4134338" cy="3449251"/>
            </a:xfrm>
            <a:prstGeom prst="rect">
              <a:avLst/>
            </a:prstGeom>
            <a:grpFill/>
            <a:ln>
              <a:noFill/>
            </a:ln>
            <a:effectLst>
              <a:softEdge rad="112500"/>
            </a:effectLst>
          </p:spPr>
        </p:pic>
        <p:pic>
          <p:nvPicPr>
            <p:cNvPr id="58" name="Picture 2" descr="Image result for bawang merah">
              <a:extLst>
                <a:ext uri="{FF2B5EF4-FFF2-40B4-BE49-F238E27FC236}">
                  <a16:creationId xmlns:a16="http://schemas.microsoft.com/office/drawing/2014/main" id="{59C8DD1F-A2A0-4B8E-AC1B-BA37571808C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8867"/>
            <a:stretch/>
          </p:blipFill>
          <p:spPr bwMode="auto">
            <a:xfrm>
              <a:off x="7858284" y="3424579"/>
              <a:ext cx="4333716" cy="3426979"/>
            </a:xfrm>
            <a:prstGeom prst="rect">
              <a:avLst/>
            </a:prstGeom>
            <a:grpFill/>
            <a:ln>
              <a:noFill/>
            </a:ln>
            <a:effectLst>
              <a:softEdge rad="112500"/>
            </a:effectLst>
          </p:spPr>
        </p:pic>
        <p:pic>
          <p:nvPicPr>
            <p:cNvPr id="59" name="Picture 58">
              <a:extLst>
                <a:ext uri="{FF2B5EF4-FFF2-40B4-BE49-F238E27FC236}">
                  <a16:creationId xmlns:a16="http://schemas.microsoft.com/office/drawing/2014/main" id="{AF2F7BB2-5B4C-4829-8EDA-7F57158E52F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lum bright="70000" contrast="-70000"/>
            </a:blip>
            <a:srcRect l="41816" t="53977" r="28642" b="4552"/>
            <a:stretch/>
          </p:blipFill>
          <p:spPr>
            <a:xfrm>
              <a:off x="7858284" y="-10216"/>
              <a:ext cx="4333716" cy="3426980"/>
            </a:xfrm>
            <a:prstGeom prst="rect">
              <a:avLst/>
            </a:prstGeom>
            <a:grpFill/>
            <a:ln>
              <a:noFill/>
            </a:ln>
            <a:effectLst>
              <a:softEdge rad="112500"/>
            </a:effectLst>
          </p:spPr>
        </p:pic>
        <p:pic>
          <p:nvPicPr>
            <p:cNvPr id="60" name="Picture 2" descr="Cara Menanam dan Budidaya Cabe Merah Besar - BibitBunga.com">
              <a:extLst>
                <a:ext uri="{FF2B5EF4-FFF2-40B4-BE49-F238E27FC236}">
                  <a16:creationId xmlns:a16="http://schemas.microsoft.com/office/drawing/2014/main" id="{B6CCEB45-518D-4786-BFDF-75410A7DBA7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1" r="32577" b="26132"/>
            <a:stretch/>
          </p:blipFill>
          <p:spPr bwMode="auto">
            <a:xfrm>
              <a:off x="0" y="3426979"/>
              <a:ext cx="4134338" cy="3437192"/>
            </a:xfrm>
            <a:prstGeom prst="rect">
              <a:avLst/>
            </a:prstGeom>
            <a:grpFill/>
            <a:ln>
              <a:noFill/>
            </a:ln>
            <a:effectLst>
              <a:softEdge rad="112500"/>
            </a:effectLst>
          </p:spPr>
        </p:pic>
      </p:grpSp>
      <p:sp>
        <p:nvSpPr>
          <p:cNvPr id="84" name="Rectangle: Rounded Corners 83">
            <a:extLst>
              <a:ext uri="{FF2B5EF4-FFF2-40B4-BE49-F238E27FC236}">
                <a16:creationId xmlns:a16="http://schemas.microsoft.com/office/drawing/2014/main" id="{F2570226-901A-4154-A436-0266502732A5}"/>
              </a:ext>
            </a:extLst>
          </p:cNvPr>
          <p:cNvSpPr/>
          <p:nvPr/>
        </p:nvSpPr>
        <p:spPr>
          <a:xfrm>
            <a:off x="718602" y="1018247"/>
            <a:ext cx="2577883" cy="5686781"/>
          </a:xfrm>
          <a:prstGeom prst="roundRect">
            <a:avLst/>
          </a:prstGeom>
          <a:solidFill>
            <a:schemeClr val="bg1">
              <a:alpha val="60000"/>
            </a:schemeClr>
          </a:solidFill>
          <a:ln w="38100">
            <a:solidFill>
              <a:srgbClr val="06395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id-ID" sz="2200" dirty="0">
              <a:solidFill>
                <a:schemeClr val="tx1"/>
              </a:solidFill>
            </a:endParaRPr>
          </a:p>
          <a:p>
            <a:pPr algn="ctr"/>
            <a:endParaRPr lang="id-ID" sz="2200" dirty="0">
              <a:solidFill>
                <a:schemeClr val="tx1"/>
              </a:solidFill>
            </a:endParaRPr>
          </a:p>
          <a:p>
            <a:pPr algn="ctr"/>
            <a:endParaRPr lang="id-ID" sz="2200" dirty="0">
              <a:solidFill>
                <a:schemeClr val="tx1"/>
              </a:solidFill>
            </a:endParaRPr>
          </a:p>
          <a:p>
            <a:pPr algn="ctr"/>
            <a:endParaRPr lang="id-ID" sz="2200" dirty="0">
              <a:solidFill>
                <a:schemeClr val="tx1"/>
              </a:solidFill>
            </a:endParaRPr>
          </a:p>
          <a:p>
            <a:pPr algn="ctr"/>
            <a:endParaRPr lang="id-ID" sz="2200" dirty="0">
              <a:solidFill>
                <a:schemeClr val="tx1"/>
              </a:solidFill>
            </a:endParaRPr>
          </a:p>
          <a:p>
            <a:pPr algn="ctr"/>
            <a:endParaRPr lang="id-ID" sz="2200" dirty="0">
              <a:solidFill>
                <a:schemeClr val="tx1"/>
              </a:solidFill>
            </a:endParaRPr>
          </a:p>
          <a:p>
            <a:pPr algn="ctr"/>
            <a:endParaRPr lang="id-ID" sz="2200" dirty="0">
              <a:solidFill>
                <a:schemeClr val="tx1"/>
              </a:solidFill>
            </a:endParaRPr>
          </a:p>
          <a:p>
            <a:pPr algn="ctr"/>
            <a:endParaRPr lang="id-ID" sz="2200" dirty="0">
              <a:solidFill>
                <a:schemeClr val="tx1"/>
              </a:solidFill>
            </a:endParaRPr>
          </a:p>
          <a:p>
            <a:pPr algn="ctr"/>
            <a:endParaRPr lang="id-ID" sz="2200" dirty="0">
              <a:solidFill>
                <a:schemeClr val="tx1"/>
              </a:solidFill>
            </a:endParaRPr>
          </a:p>
          <a:p>
            <a:pPr algn="ctr"/>
            <a:endParaRPr lang="id-ID" sz="2200" dirty="0">
              <a:solidFill>
                <a:schemeClr val="tx1"/>
              </a:solidFill>
            </a:endParaRPr>
          </a:p>
          <a:p>
            <a:pPr algn="ctr"/>
            <a:endParaRPr lang="en-US" sz="2200" dirty="0">
              <a:solidFill>
                <a:schemeClr val="tx1"/>
              </a:solidFill>
            </a:endParaRPr>
          </a:p>
          <a:p>
            <a:endParaRPr lang="en-US" sz="2200" dirty="0"/>
          </a:p>
        </p:txBody>
      </p:sp>
      <p:sp>
        <p:nvSpPr>
          <p:cNvPr id="115" name="Rectangle: Rounded Corners 114">
            <a:extLst>
              <a:ext uri="{FF2B5EF4-FFF2-40B4-BE49-F238E27FC236}">
                <a16:creationId xmlns:a16="http://schemas.microsoft.com/office/drawing/2014/main" id="{E0FC9D23-39B4-4AB5-B9EC-D9E666E319C1}"/>
              </a:ext>
            </a:extLst>
          </p:cNvPr>
          <p:cNvSpPr/>
          <p:nvPr/>
        </p:nvSpPr>
        <p:spPr>
          <a:xfrm>
            <a:off x="3449847" y="1061890"/>
            <a:ext cx="2564801" cy="5621631"/>
          </a:xfrm>
          <a:prstGeom prst="roundRect">
            <a:avLst/>
          </a:prstGeom>
          <a:solidFill>
            <a:schemeClr val="bg1">
              <a:alpha val="60000"/>
            </a:schemeClr>
          </a:solidFill>
          <a:ln w="38100">
            <a:solidFill>
              <a:srgbClr val="00B09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en-US" sz="2200" dirty="0">
              <a:solidFill>
                <a:schemeClr val="tx1"/>
              </a:solidFill>
            </a:endParaRPr>
          </a:p>
        </p:txBody>
      </p:sp>
      <p:sp>
        <p:nvSpPr>
          <p:cNvPr id="116" name="Rectangle: Rounded Corners 115">
            <a:extLst>
              <a:ext uri="{FF2B5EF4-FFF2-40B4-BE49-F238E27FC236}">
                <a16:creationId xmlns:a16="http://schemas.microsoft.com/office/drawing/2014/main" id="{37B38D0C-CACA-4D51-B5CE-E248235C70EE}"/>
              </a:ext>
            </a:extLst>
          </p:cNvPr>
          <p:cNvSpPr/>
          <p:nvPr/>
        </p:nvSpPr>
        <p:spPr>
          <a:xfrm>
            <a:off x="6150627" y="1068961"/>
            <a:ext cx="2564801" cy="5585780"/>
          </a:xfrm>
          <a:prstGeom prst="roundRect">
            <a:avLst/>
          </a:prstGeom>
          <a:solidFill>
            <a:schemeClr val="bg1">
              <a:alpha val="60000"/>
            </a:schemeClr>
          </a:solidFill>
          <a:ln w="38100">
            <a:solidFill>
              <a:srgbClr val="F36F1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id-ID" sz="2200" dirty="0">
              <a:solidFill>
                <a:schemeClr val="tx1"/>
              </a:solidFill>
            </a:endParaRPr>
          </a:p>
        </p:txBody>
      </p:sp>
      <p:sp>
        <p:nvSpPr>
          <p:cNvPr id="117" name="Rectangle: Rounded Corners 116">
            <a:extLst>
              <a:ext uri="{FF2B5EF4-FFF2-40B4-BE49-F238E27FC236}">
                <a16:creationId xmlns:a16="http://schemas.microsoft.com/office/drawing/2014/main" id="{93CB34FE-EE0C-4CD6-8D74-ADCCFE88FB36}"/>
              </a:ext>
            </a:extLst>
          </p:cNvPr>
          <p:cNvSpPr/>
          <p:nvPr/>
        </p:nvSpPr>
        <p:spPr>
          <a:xfrm>
            <a:off x="8887275" y="1060718"/>
            <a:ext cx="2564801" cy="5643137"/>
          </a:xfrm>
          <a:prstGeom prst="roundRect">
            <a:avLst/>
          </a:prstGeom>
          <a:solidFill>
            <a:schemeClr val="bg1">
              <a:alpha val="60000"/>
            </a:schemeClr>
          </a:solidFill>
          <a:ln w="38100">
            <a:solidFill>
              <a:srgbClr val="0D95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en-US" sz="2200" dirty="0">
              <a:solidFill>
                <a:schemeClr val="tx1"/>
              </a:solidFill>
            </a:endParaRPr>
          </a:p>
        </p:txBody>
      </p:sp>
      <p:sp>
        <p:nvSpPr>
          <p:cNvPr id="119" name="Oval 118">
            <a:extLst>
              <a:ext uri="{FF2B5EF4-FFF2-40B4-BE49-F238E27FC236}">
                <a16:creationId xmlns:a16="http://schemas.microsoft.com/office/drawing/2014/main" id="{3CD4B24A-673A-4466-A081-69ECF6A8F16C}"/>
              </a:ext>
            </a:extLst>
          </p:cNvPr>
          <p:cNvSpPr/>
          <p:nvPr/>
        </p:nvSpPr>
        <p:spPr>
          <a:xfrm>
            <a:off x="1898545" y="847535"/>
            <a:ext cx="424689" cy="386247"/>
          </a:xfrm>
          <a:prstGeom prst="ellipse">
            <a:avLst/>
          </a:prstGeom>
          <a:solidFill>
            <a:srgbClr val="06395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sp>
        <p:nvSpPr>
          <p:cNvPr id="120" name="Oval 119">
            <a:extLst>
              <a:ext uri="{FF2B5EF4-FFF2-40B4-BE49-F238E27FC236}">
                <a16:creationId xmlns:a16="http://schemas.microsoft.com/office/drawing/2014/main" id="{F94B6C16-0085-4AC8-9B79-5B98C1F8DA6C}"/>
              </a:ext>
            </a:extLst>
          </p:cNvPr>
          <p:cNvSpPr/>
          <p:nvPr/>
        </p:nvSpPr>
        <p:spPr>
          <a:xfrm>
            <a:off x="4589801" y="847534"/>
            <a:ext cx="422534" cy="386247"/>
          </a:xfrm>
          <a:prstGeom prst="ellipse">
            <a:avLst/>
          </a:prstGeom>
          <a:solidFill>
            <a:srgbClr val="00B09B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121" name="Oval 120">
            <a:extLst>
              <a:ext uri="{FF2B5EF4-FFF2-40B4-BE49-F238E27FC236}">
                <a16:creationId xmlns:a16="http://schemas.microsoft.com/office/drawing/2014/main" id="{D492DE11-8171-424C-9F9C-735024C8F9DE}"/>
              </a:ext>
            </a:extLst>
          </p:cNvPr>
          <p:cNvSpPr/>
          <p:nvPr/>
        </p:nvSpPr>
        <p:spPr>
          <a:xfrm>
            <a:off x="7262326" y="823173"/>
            <a:ext cx="422534" cy="386247"/>
          </a:xfrm>
          <a:prstGeom prst="ellipse">
            <a:avLst/>
          </a:prstGeom>
          <a:solidFill>
            <a:srgbClr val="F36F13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sp>
        <p:nvSpPr>
          <p:cNvPr id="122" name="Oval 121">
            <a:extLst>
              <a:ext uri="{FF2B5EF4-FFF2-40B4-BE49-F238E27FC236}">
                <a16:creationId xmlns:a16="http://schemas.microsoft.com/office/drawing/2014/main" id="{B8F8B0C6-20C6-4D93-87D4-BD1BB8AA6055}"/>
              </a:ext>
            </a:extLst>
          </p:cNvPr>
          <p:cNvSpPr/>
          <p:nvPr/>
        </p:nvSpPr>
        <p:spPr>
          <a:xfrm>
            <a:off x="9890009" y="870400"/>
            <a:ext cx="422534" cy="386247"/>
          </a:xfrm>
          <a:prstGeom prst="ellipse">
            <a:avLst/>
          </a:prstGeom>
          <a:solidFill>
            <a:srgbClr val="0D95BC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</a:p>
        </p:txBody>
      </p:sp>
      <p:sp>
        <p:nvSpPr>
          <p:cNvPr id="3" name="Rectangle: Diagonal Corners Snipped 2">
            <a:extLst>
              <a:ext uri="{FF2B5EF4-FFF2-40B4-BE49-F238E27FC236}">
                <a16:creationId xmlns:a16="http://schemas.microsoft.com/office/drawing/2014/main" id="{0D1F57C6-5EA1-420B-8450-AED6A8CD4280}"/>
              </a:ext>
            </a:extLst>
          </p:cNvPr>
          <p:cNvSpPr/>
          <p:nvPr/>
        </p:nvSpPr>
        <p:spPr>
          <a:xfrm>
            <a:off x="962029" y="1468886"/>
            <a:ext cx="2155112" cy="805787"/>
          </a:xfrm>
          <a:prstGeom prst="snip2DiagRect">
            <a:avLst/>
          </a:prstGeom>
          <a:noFill/>
          <a:ln w="28575">
            <a:solidFill>
              <a:srgbClr val="C0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2200" i="1" dirty="0">
              <a:solidFill>
                <a:schemeClr val="tx1"/>
              </a:solidFill>
            </a:endParaRPr>
          </a:p>
        </p:txBody>
      </p:sp>
      <p:pic>
        <p:nvPicPr>
          <p:cNvPr id="55298" name="Picture 2" descr="Free icon &quot;Target icon&quot; by AomAm">
            <a:extLst>
              <a:ext uri="{FF2B5EF4-FFF2-40B4-BE49-F238E27FC236}">
                <a16:creationId xmlns:a16="http://schemas.microsoft.com/office/drawing/2014/main" id="{A5DA78A2-988D-4C40-9AFD-276F761355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909083">
            <a:off x="961011" y="1210692"/>
            <a:ext cx="385382" cy="423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CCCDBF4-62FD-45BA-8F63-5AC315A13445}"/>
              </a:ext>
            </a:extLst>
          </p:cNvPr>
          <p:cNvSpPr txBox="1"/>
          <p:nvPr/>
        </p:nvSpPr>
        <p:spPr>
          <a:xfrm>
            <a:off x="1096420" y="1468023"/>
            <a:ext cx="213481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latin typeface="Arial Narrow" panose="020B0606020202030204" pitchFamily="34" charset="0"/>
              </a:rPr>
              <a:t>Pisang </a:t>
            </a:r>
          </a:p>
          <a:p>
            <a:pPr algn="ctr"/>
            <a:r>
              <a:rPr lang="en-US" sz="2200" b="1" dirty="0">
                <a:latin typeface="Arial Narrow" panose="020B0606020202030204" pitchFamily="34" charset="0"/>
              </a:rPr>
              <a:t>56 Kampung</a:t>
            </a:r>
            <a:endParaRPr lang="en-ID" sz="2200" b="1" dirty="0">
              <a:latin typeface="Arial Narrow" panose="020B0606020202030204" pitchFamily="34" charset="0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653E9308-E2C5-4E15-9659-2D9813AA12E9}"/>
              </a:ext>
            </a:extLst>
          </p:cNvPr>
          <p:cNvSpPr txBox="1"/>
          <p:nvPr/>
        </p:nvSpPr>
        <p:spPr>
          <a:xfrm>
            <a:off x="1" y="138634"/>
            <a:ext cx="12191999" cy="58477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sv-SE" sz="3200" b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glow rad="139700">
                    <a:srgbClr val="454545"/>
                  </a:glow>
                </a:effectLst>
                <a:latin typeface="Nirmala UI" panose="020B0502040204020203" pitchFamily="34" charset="0"/>
                <a:cs typeface="Nirmala UI" panose="020B0502040204020203" pitchFamily="34" charset="0"/>
              </a:rPr>
              <a:t>Kampung Hortikultura 2021 </a:t>
            </a:r>
            <a:endParaRPr lang="en-US" sz="3200" b="1" kern="0" dirty="0">
              <a:ln w="9525">
                <a:solidFill>
                  <a:prstClr val="white"/>
                </a:solidFill>
                <a:prstDash val="solid"/>
              </a:ln>
              <a:solidFill>
                <a:prstClr val="white"/>
              </a:solidFill>
              <a:effectLst>
                <a:glow rad="139700">
                  <a:srgbClr val="454545"/>
                </a:glow>
              </a:effectLst>
              <a:latin typeface="Nirmala UI" panose="020B0502040204020203" pitchFamily="34" charset="0"/>
              <a:cs typeface="Nirmala UI" panose="020B0502040204020203" pitchFamily="34" charset="0"/>
            </a:endParaRPr>
          </a:p>
        </p:txBody>
      </p: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4D786B7A-8B6B-41D0-9EE0-7DE4FC534F88}"/>
              </a:ext>
            </a:extLst>
          </p:cNvPr>
          <p:cNvCxnSpPr>
            <a:cxnSpLocks/>
          </p:cNvCxnSpPr>
          <p:nvPr/>
        </p:nvCxnSpPr>
        <p:spPr>
          <a:xfrm>
            <a:off x="704006" y="713509"/>
            <a:ext cx="10783987" cy="7169"/>
          </a:xfrm>
          <a:prstGeom prst="line">
            <a:avLst/>
          </a:prstGeom>
          <a:noFill/>
          <a:ln w="38100" cap="flat" cmpd="sng" algn="ctr">
            <a:solidFill>
              <a:srgbClr val="C00000"/>
            </a:solidFill>
            <a:prstDash val="solid"/>
            <a:tailEnd type="oval"/>
          </a:ln>
          <a:effectLst/>
        </p:spPr>
      </p:cxnSp>
      <p:pic>
        <p:nvPicPr>
          <p:cNvPr id="64" name="Picture 63">
            <a:extLst>
              <a:ext uri="{FF2B5EF4-FFF2-40B4-BE49-F238E27FC236}">
                <a16:creationId xmlns:a16="http://schemas.microsoft.com/office/drawing/2014/main" id="{DEBA0CF0-7622-419A-B2EB-6EF3A226389E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15407"/>
          <a:stretch/>
        </p:blipFill>
        <p:spPr>
          <a:xfrm>
            <a:off x="10946650" y="44671"/>
            <a:ext cx="1082687" cy="747477"/>
          </a:xfrm>
          <a:prstGeom prst="rect">
            <a:avLst/>
          </a:prstGeom>
        </p:spPr>
      </p:pic>
      <p:sp>
        <p:nvSpPr>
          <p:cNvPr id="52" name="Rectangle: Diagonal Corners Snipped 51">
            <a:extLst>
              <a:ext uri="{FF2B5EF4-FFF2-40B4-BE49-F238E27FC236}">
                <a16:creationId xmlns:a16="http://schemas.microsoft.com/office/drawing/2014/main" id="{8F462C73-3372-42AF-9DBF-464EE7853BAF}"/>
              </a:ext>
            </a:extLst>
          </p:cNvPr>
          <p:cNvSpPr/>
          <p:nvPr/>
        </p:nvSpPr>
        <p:spPr>
          <a:xfrm>
            <a:off x="961200" y="2533871"/>
            <a:ext cx="2155112" cy="805787"/>
          </a:xfrm>
          <a:prstGeom prst="snip2DiagRect">
            <a:avLst/>
          </a:prstGeom>
          <a:noFill/>
          <a:ln w="28575">
            <a:solidFill>
              <a:srgbClr val="C0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2200" i="1" dirty="0">
              <a:solidFill>
                <a:schemeClr val="tx1"/>
              </a:solidFill>
            </a:endParaRPr>
          </a:p>
        </p:txBody>
      </p:sp>
      <p:pic>
        <p:nvPicPr>
          <p:cNvPr id="65" name="Picture 2" descr="Free icon &quot;Target icon&quot; by AomAm">
            <a:extLst>
              <a:ext uri="{FF2B5EF4-FFF2-40B4-BE49-F238E27FC236}">
                <a16:creationId xmlns:a16="http://schemas.microsoft.com/office/drawing/2014/main" id="{A93E6819-D2F0-4A63-9655-9C76685F6F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909083">
            <a:off x="2791697" y="2344258"/>
            <a:ext cx="385382" cy="423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7" name="TextBox 66">
            <a:extLst>
              <a:ext uri="{FF2B5EF4-FFF2-40B4-BE49-F238E27FC236}">
                <a16:creationId xmlns:a16="http://schemas.microsoft.com/office/drawing/2014/main" id="{A9FFBE49-EAEA-4548-8313-52D2F2ABBA90}"/>
              </a:ext>
            </a:extLst>
          </p:cNvPr>
          <p:cNvSpPr txBox="1"/>
          <p:nvPr/>
        </p:nvSpPr>
        <p:spPr>
          <a:xfrm>
            <a:off x="993269" y="2533261"/>
            <a:ext cx="213481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 err="1">
                <a:latin typeface="Arial Narrow" panose="020B0606020202030204" pitchFamily="34" charset="0"/>
              </a:rPr>
              <a:t>Kelengkeng</a:t>
            </a:r>
            <a:endParaRPr lang="en-US" sz="2200" b="1" dirty="0">
              <a:latin typeface="Arial Narrow" panose="020B0606020202030204" pitchFamily="34" charset="0"/>
            </a:endParaRPr>
          </a:p>
          <a:p>
            <a:pPr algn="ctr"/>
            <a:r>
              <a:rPr lang="en-US" sz="2200" b="1" dirty="0">
                <a:latin typeface="Arial Narrow" panose="020B0606020202030204" pitchFamily="34" charset="0"/>
              </a:rPr>
              <a:t>120 Kampung</a:t>
            </a:r>
            <a:endParaRPr lang="en-ID" sz="2200" b="1" dirty="0">
              <a:latin typeface="Arial Narrow" panose="020B0606020202030204" pitchFamily="34" charset="0"/>
            </a:endParaRPr>
          </a:p>
          <a:p>
            <a:pPr algn="ctr"/>
            <a:endParaRPr lang="en-ID" sz="2200" b="1" dirty="0">
              <a:latin typeface="Arial Narrow" panose="020B0606020202030204" pitchFamily="34" charset="0"/>
            </a:endParaRPr>
          </a:p>
        </p:txBody>
      </p:sp>
      <p:sp>
        <p:nvSpPr>
          <p:cNvPr id="72" name="Rectangle: Diagonal Corners Snipped 71">
            <a:extLst>
              <a:ext uri="{FF2B5EF4-FFF2-40B4-BE49-F238E27FC236}">
                <a16:creationId xmlns:a16="http://schemas.microsoft.com/office/drawing/2014/main" id="{50D7D5F8-B652-4CFE-A5EE-3E522A10092C}"/>
              </a:ext>
            </a:extLst>
          </p:cNvPr>
          <p:cNvSpPr/>
          <p:nvPr/>
        </p:nvSpPr>
        <p:spPr>
          <a:xfrm>
            <a:off x="3668487" y="1489085"/>
            <a:ext cx="2155112" cy="805787"/>
          </a:xfrm>
          <a:prstGeom prst="snip2DiagRect">
            <a:avLst/>
          </a:prstGeom>
          <a:noFill/>
          <a:ln w="28575">
            <a:solidFill>
              <a:srgbClr val="C0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2200" i="1" dirty="0">
              <a:solidFill>
                <a:schemeClr val="tx1"/>
              </a:solidFill>
            </a:endParaRPr>
          </a:p>
        </p:txBody>
      </p:sp>
      <p:pic>
        <p:nvPicPr>
          <p:cNvPr id="73" name="Picture 2" descr="Free icon &quot;Target icon&quot; by AomAm">
            <a:extLst>
              <a:ext uri="{FF2B5EF4-FFF2-40B4-BE49-F238E27FC236}">
                <a16:creationId xmlns:a16="http://schemas.microsoft.com/office/drawing/2014/main" id="{CB242760-51E8-45C6-B98B-C56BEF835D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909083">
            <a:off x="3667469" y="1230891"/>
            <a:ext cx="385382" cy="423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4" name="TextBox 73">
            <a:extLst>
              <a:ext uri="{FF2B5EF4-FFF2-40B4-BE49-F238E27FC236}">
                <a16:creationId xmlns:a16="http://schemas.microsoft.com/office/drawing/2014/main" id="{E3376701-850B-4AEB-A8D3-E55FDAD4D507}"/>
              </a:ext>
            </a:extLst>
          </p:cNvPr>
          <p:cNvSpPr txBox="1"/>
          <p:nvPr/>
        </p:nvSpPr>
        <p:spPr>
          <a:xfrm>
            <a:off x="3802878" y="1488222"/>
            <a:ext cx="213481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latin typeface="Arial Narrow" panose="020B0606020202030204" pitchFamily="34" charset="0"/>
              </a:rPr>
              <a:t>Mangga </a:t>
            </a:r>
          </a:p>
          <a:p>
            <a:pPr algn="ctr"/>
            <a:r>
              <a:rPr lang="en-US" sz="2200" b="1" dirty="0">
                <a:latin typeface="Arial Narrow" panose="020B0606020202030204" pitchFamily="34" charset="0"/>
              </a:rPr>
              <a:t>65 Kampung</a:t>
            </a:r>
            <a:endParaRPr lang="en-ID" sz="2200" b="1" dirty="0">
              <a:latin typeface="Arial Narrow" panose="020B0606020202030204" pitchFamily="34" charset="0"/>
            </a:endParaRPr>
          </a:p>
        </p:txBody>
      </p:sp>
      <p:sp>
        <p:nvSpPr>
          <p:cNvPr id="75" name="Rectangle: Diagonal Corners Snipped 74">
            <a:extLst>
              <a:ext uri="{FF2B5EF4-FFF2-40B4-BE49-F238E27FC236}">
                <a16:creationId xmlns:a16="http://schemas.microsoft.com/office/drawing/2014/main" id="{079F529F-0D74-4CB9-9552-134F6540A5A9}"/>
              </a:ext>
            </a:extLst>
          </p:cNvPr>
          <p:cNvSpPr/>
          <p:nvPr/>
        </p:nvSpPr>
        <p:spPr>
          <a:xfrm>
            <a:off x="3667658" y="2554070"/>
            <a:ext cx="2155112" cy="805787"/>
          </a:xfrm>
          <a:prstGeom prst="snip2DiagRect">
            <a:avLst/>
          </a:prstGeom>
          <a:noFill/>
          <a:ln w="28575">
            <a:solidFill>
              <a:srgbClr val="C0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2200" i="1" dirty="0">
              <a:solidFill>
                <a:schemeClr val="tx1"/>
              </a:solidFill>
            </a:endParaRPr>
          </a:p>
        </p:txBody>
      </p:sp>
      <p:pic>
        <p:nvPicPr>
          <p:cNvPr id="76" name="Picture 2" descr="Free icon &quot;Target icon&quot; by AomAm">
            <a:extLst>
              <a:ext uri="{FF2B5EF4-FFF2-40B4-BE49-F238E27FC236}">
                <a16:creationId xmlns:a16="http://schemas.microsoft.com/office/drawing/2014/main" id="{C793D9B2-D3F4-4206-824A-DF0AF97B01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909083">
            <a:off x="8281949" y="2025610"/>
            <a:ext cx="385382" cy="423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7" name="TextBox 76">
            <a:extLst>
              <a:ext uri="{FF2B5EF4-FFF2-40B4-BE49-F238E27FC236}">
                <a16:creationId xmlns:a16="http://schemas.microsoft.com/office/drawing/2014/main" id="{C00A78DD-B7BA-4B5C-AE1C-1731E4BF9243}"/>
              </a:ext>
            </a:extLst>
          </p:cNvPr>
          <p:cNvSpPr txBox="1"/>
          <p:nvPr/>
        </p:nvSpPr>
        <p:spPr>
          <a:xfrm>
            <a:off x="3731781" y="2544962"/>
            <a:ext cx="213481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 err="1">
                <a:latin typeface="Arial Narrow" panose="020B0606020202030204" pitchFamily="34" charset="0"/>
              </a:rPr>
              <a:t>Alpukat</a:t>
            </a:r>
            <a:endParaRPr lang="en-US" sz="2200" b="1" dirty="0">
              <a:latin typeface="Arial Narrow" panose="020B0606020202030204" pitchFamily="34" charset="0"/>
            </a:endParaRPr>
          </a:p>
          <a:p>
            <a:pPr algn="ctr"/>
            <a:r>
              <a:rPr lang="en-US" sz="2200" b="1" dirty="0">
                <a:latin typeface="Arial Narrow" panose="020B0606020202030204" pitchFamily="34" charset="0"/>
              </a:rPr>
              <a:t>159 Kampung</a:t>
            </a:r>
            <a:endParaRPr lang="en-ID" sz="2200" b="1" dirty="0">
              <a:latin typeface="Arial Narrow" panose="020B0606020202030204" pitchFamily="34" charset="0"/>
            </a:endParaRPr>
          </a:p>
          <a:p>
            <a:pPr algn="ctr"/>
            <a:endParaRPr lang="en-ID" sz="2200" b="1" dirty="0">
              <a:latin typeface="Arial Narrow" panose="020B0606020202030204" pitchFamily="34" charset="0"/>
            </a:endParaRPr>
          </a:p>
        </p:txBody>
      </p:sp>
      <p:sp>
        <p:nvSpPr>
          <p:cNvPr id="82" name="Rectangle: Diagonal Corners Snipped 81">
            <a:extLst>
              <a:ext uri="{FF2B5EF4-FFF2-40B4-BE49-F238E27FC236}">
                <a16:creationId xmlns:a16="http://schemas.microsoft.com/office/drawing/2014/main" id="{8E7FF387-D504-4BFB-A548-5ACBE46CB397}"/>
              </a:ext>
            </a:extLst>
          </p:cNvPr>
          <p:cNvSpPr/>
          <p:nvPr/>
        </p:nvSpPr>
        <p:spPr>
          <a:xfrm>
            <a:off x="6342705" y="1285669"/>
            <a:ext cx="2155112" cy="805787"/>
          </a:xfrm>
          <a:prstGeom prst="snip2DiagRect">
            <a:avLst/>
          </a:prstGeom>
          <a:noFill/>
          <a:ln w="28575">
            <a:solidFill>
              <a:srgbClr val="C0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2200" i="1" dirty="0">
              <a:solidFill>
                <a:schemeClr val="tx1"/>
              </a:solidFill>
            </a:endParaRPr>
          </a:p>
        </p:txBody>
      </p:sp>
      <p:pic>
        <p:nvPicPr>
          <p:cNvPr id="83" name="Picture 2" descr="Free icon &quot;Target icon&quot; by AomAm">
            <a:extLst>
              <a:ext uri="{FF2B5EF4-FFF2-40B4-BE49-F238E27FC236}">
                <a16:creationId xmlns:a16="http://schemas.microsoft.com/office/drawing/2014/main" id="{7FE0E075-6E30-471C-970A-AD763DF7CA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909083">
            <a:off x="6341687" y="1027475"/>
            <a:ext cx="385382" cy="423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5" name="TextBox 84">
            <a:extLst>
              <a:ext uri="{FF2B5EF4-FFF2-40B4-BE49-F238E27FC236}">
                <a16:creationId xmlns:a16="http://schemas.microsoft.com/office/drawing/2014/main" id="{52AE3B6B-DB72-47DC-B9A8-19A1D919220C}"/>
              </a:ext>
            </a:extLst>
          </p:cNvPr>
          <p:cNvSpPr txBox="1"/>
          <p:nvPr/>
        </p:nvSpPr>
        <p:spPr>
          <a:xfrm>
            <a:off x="6430171" y="1240324"/>
            <a:ext cx="213481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latin typeface="Arial Narrow" panose="020B0606020202030204" pitchFamily="34" charset="0"/>
              </a:rPr>
              <a:t>Manggis   </a:t>
            </a:r>
          </a:p>
          <a:p>
            <a:pPr algn="ctr"/>
            <a:r>
              <a:rPr lang="en-US" sz="2200" b="1" dirty="0">
                <a:latin typeface="Arial Narrow" panose="020B0606020202030204" pitchFamily="34" charset="0"/>
              </a:rPr>
              <a:t>40 Kampung</a:t>
            </a:r>
            <a:endParaRPr lang="en-ID" sz="2200" b="1" dirty="0">
              <a:latin typeface="Arial Narrow" panose="020B0606020202030204" pitchFamily="34" charset="0"/>
            </a:endParaRPr>
          </a:p>
          <a:p>
            <a:pPr algn="ctr"/>
            <a:endParaRPr lang="en-ID" sz="2200" b="1" dirty="0">
              <a:latin typeface="Arial Narrow" panose="020B0606020202030204" pitchFamily="34" charset="0"/>
            </a:endParaRPr>
          </a:p>
        </p:txBody>
      </p:sp>
      <p:sp>
        <p:nvSpPr>
          <p:cNvPr id="86" name="Rectangle: Diagonal Corners Snipped 85">
            <a:extLst>
              <a:ext uri="{FF2B5EF4-FFF2-40B4-BE49-F238E27FC236}">
                <a16:creationId xmlns:a16="http://schemas.microsoft.com/office/drawing/2014/main" id="{793F71E0-E27D-41E2-9E51-4F586631108D}"/>
              </a:ext>
            </a:extLst>
          </p:cNvPr>
          <p:cNvSpPr/>
          <p:nvPr/>
        </p:nvSpPr>
        <p:spPr>
          <a:xfrm>
            <a:off x="6382419" y="2172025"/>
            <a:ext cx="2155112" cy="805787"/>
          </a:xfrm>
          <a:prstGeom prst="snip2DiagRect">
            <a:avLst/>
          </a:prstGeom>
          <a:noFill/>
          <a:ln w="28575">
            <a:solidFill>
              <a:srgbClr val="C0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2200" i="1" dirty="0">
              <a:solidFill>
                <a:schemeClr val="tx1"/>
              </a:solidFill>
            </a:endParaRPr>
          </a:p>
        </p:txBody>
      </p:sp>
      <p:pic>
        <p:nvPicPr>
          <p:cNvPr id="87" name="Picture 2" descr="Free icon &quot;Target icon&quot; by AomAm">
            <a:extLst>
              <a:ext uri="{FF2B5EF4-FFF2-40B4-BE49-F238E27FC236}">
                <a16:creationId xmlns:a16="http://schemas.microsoft.com/office/drawing/2014/main" id="{D800D02E-8415-4F14-AA5C-8CB5BFCD07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909083">
            <a:off x="5468642" y="2411308"/>
            <a:ext cx="385382" cy="423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8" name="TextBox 87">
            <a:extLst>
              <a:ext uri="{FF2B5EF4-FFF2-40B4-BE49-F238E27FC236}">
                <a16:creationId xmlns:a16="http://schemas.microsoft.com/office/drawing/2014/main" id="{C82A6FE7-C86B-41E1-ABEF-C6AE65486D7F}"/>
              </a:ext>
            </a:extLst>
          </p:cNvPr>
          <p:cNvSpPr txBox="1"/>
          <p:nvPr/>
        </p:nvSpPr>
        <p:spPr>
          <a:xfrm>
            <a:off x="6344094" y="2142822"/>
            <a:ext cx="205830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 err="1">
                <a:latin typeface="Arial Narrow" panose="020B0606020202030204" pitchFamily="34" charset="0"/>
              </a:rPr>
              <a:t>Jeruk</a:t>
            </a:r>
            <a:r>
              <a:rPr lang="id-ID" sz="2200" b="1" dirty="0">
                <a:latin typeface="Arial Narrow" panose="020B0606020202030204" pitchFamily="34" charset="0"/>
              </a:rPr>
              <a:t> </a:t>
            </a:r>
          </a:p>
          <a:p>
            <a:pPr algn="ctr"/>
            <a:r>
              <a:rPr lang="en-US" sz="2200" b="1" dirty="0">
                <a:latin typeface="Arial Narrow" panose="020B0606020202030204" pitchFamily="34" charset="0"/>
              </a:rPr>
              <a:t>52 Kampung</a:t>
            </a:r>
            <a:endParaRPr lang="en-ID" sz="2200" b="1" dirty="0">
              <a:latin typeface="Arial Narrow" panose="020B0606020202030204" pitchFamily="34" charset="0"/>
            </a:endParaRPr>
          </a:p>
        </p:txBody>
      </p:sp>
      <p:sp>
        <p:nvSpPr>
          <p:cNvPr id="93" name="Rectangle: Diagonal Corners Snipped 92">
            <a:extLst>
              <a:ext uri="{FF2B5EF4-FFF2-40B4-BE49-F238E27FC236}">
                <a16:creationId xmlns:a16="http://schemas.microsoft.com/office/drawing/2014/main" id="{81AD1140-8454-4002-B500-ECAC20DEE9B4}"/>
              </a:ext>
            </a:extLst>
          </p:cNvPr>
          <p:cNvSpPr/>
          <p:nvPr/>
        </p:nvSpPr>
        <p:spPr>
          <a:xfrm>
            <a:off x="6420761" y="3056660"/>
            <a:ext cx="2155112" cy="805787"/>
          </a:xfrm>
          <a:prstGeom prst="snip2DiagRect">
            <a:avLst/>
          </a:prstGeom>
          <a:noFill/>
          <a:ln w="28575">
            <a:solidFill>
              <a:srgbClr val="C0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2200" i="1" dirty="0">
              <a:solidFill>
                <a:schemeClr val="tx1"/>
              </a:solidFill>
            </a:endParaRPr>
          </a:p>
        </p:txBody>
      </p:sp>
      <p:pic>
        <p:nvPicPr>
          <p:cNvPr id="94" name="Picture 2" descr="Free icon &quot;Target icon&quot; by AomAm">
            <a:extLst>
              <a:ext uri="{FF2B5EF4-FFF2-40B4-BE49-F238E27FC236}">
                <a16:creationId xmlns:a16="http://schemas.microsoft.com/office/drawing/2014/main" id="{E0A5263B-A3FE-4B5B-9D35-7253FBB494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909083">
            <a:off x="6207855" y="2869187"/>
            <a:ext cx="385382" cy="423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5" name="TextBox 94">
            <a:extLst>
              <a:ext uri="{FF2B5EF4-FFF2-40B4-BE49-F238E27FC236}">
                <a16:creationId xmlns:a16="http://schemas.microsoft.com/office/drawing/2014/main" id="{23F91FE4-5EAF-4D26-9899-48B850F97BE5}"/>
              </a:ext>
            </a:extLst>
          </p:cNvPr>
          <p:cNvSpPr txBox="1"/>
          <p:nvPr/>
        </p:nvSpPr>
        <p:spPr>
          <a:xfrm>
            <a:off x="6376438" y="2978186"/>
            <a:ext cx="213481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latin typeface="Arial Narrow" panose="020B0606020202030204" pitchFamily="34" charset="0"/>
              </a:rPr>
              <a:t>Durian</a:t>
            </a:r>
          </a:p>
          <a:p>
            <a:pPr algn="ctr"/>
            <a:r>
              <a:rPr lang="en-US" sz="2200" b="1" dirty="0">
                <a:latin typeface="Arial Narrow" panose="020B0606020202030204" pitchFamily="34" charset="0"/>
              </a:rPr>
              <a:t>197 Kampung</a:t>
            </a:r>
            <a:endParaRPr lang="en-ID" sz="2200" b="1" dirty="0">
              <a:latin typeface="Arial Narrow" panose="020B0606020202030204" pitchFamily="34" charset="0"/>
            </a:endParaRPr>
          </a:p>
          <a:p>
            <a:pPr algn="ctr"/>
            <a:endParaRPr lang="en-ID" sz="2200" b="1" dirty="0">
              <a:latin typeface="Arial Narrow" panose="020B0606020202030204" pitchFamily="34" charset="0"/>
            </a:endParaRPr>
          </a:p>
        </p:txBody>
      </p:sp>
      <p:sp>
        <p:nvSpPr>
          <p:cNvPr id="101" name="Rectangle: Diagonal Corners Snipped 100">
            <a:extLst>
              <a:ext uri="{FF2B5EF4-FFF2-40B4-BE49-F238E27FC236}">
                <a16:creationId xmlns:a16="http://schemas.microsoft.com/office/drawing/2014/main" id="{C6EB678A-49A8-475B-92A0-95CBA35461B3}"/>
              </a:ext>
            </a:extLst>
          </p:cNvPr>
          <p:cNvSpPr/>
          <p:nvPr/>
        </p:nvSpPr>
        <p:spPr>
          <a:xfrm>
            <a:off x="9108674" y="1448938"/>
            <a:ext cx="2155112" cy="805787"/>
          </a:xfrm>
          <a:prstGeom prst="snip2DiagRect">
            <a:avLst/>
          </a:prstGeom>
          <a:noFill/>
          <a:ln w="28575">
            <a:solidFill>
              <a:srgbClr val="C0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2200" i="1" dirty="0">
              <a:solidFill>
                <a:schemeClr val="tx1"/>
              </a:solidFill>
            </a:endParaRPr>
          </a:p>
        </p:txBody>
      </p:sp>
      <p:pic>
        <p:nvPicPr>
          <p:cNvPr id="102" name="Picture 2" descr="Free icon &quot;Target icon&quot; by AomAm">
            <a:extLst>
              <a:ext uri="{FF2B5EF4-FFF2-40B4-BE49-F238E27FC236}">
                <a16:creationId xmlns:a16="http://schemas.microsoft.com/office/drawing/2014/main" id="{A0A26C69-353F-468F-8C94-E870545C18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909083">
            <a:off x="8941606" y="1216804"/>
            <a:ext cx="385382" cy="423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3" name="TextBox 102">
            <a:extLst>
              <a:ext uri="{FF2B5EF4-FFF2-40B4-BE49-F238E27FC236}">
                <a16:creationId xmlns:a16="http://schemas.microsoft.com/office/drawing/2014/main" id="{4E61B193-E2ED-4EBD-AD01-17B1CEC38826}"/>
              </a:ext>
            </a:extLst>
          </p:cNvPr>
          <p:cNvSpPr txBox="1"/>
          <p:nvPr/>
        </p:nvSpPr>
        <p:spPr>
          <a:xfrm>
            <a:off x="9143553" y="1406482"/>
            <a:ext cx="213481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 err="1">
                <a:latin typeface="Arial Narrow" panose="020B0606020202030204" pitchFamily="34" charset="0"/>
              </a:rPr>
              <a:t>Buah</a:t>
            </a:r>
            <a:r>
              <a:rPr lang="en-US" sz="2200" b="1" dirty="0">
                <a:latin typeface="Arial Narrow" panose="020B0606020202030204" pitchFamily="34" charset="0"/>
              </a:rPr>
              <a:t> Naga</a:t>
            </a:r>
            <a:endParaRPr lang="id-ID" sz="2200" b="1" dirty="0">
              <a:latin typeface="Arial Narrow" panose="020B0606020202030204" pitchFamily="34" charset="0"/>
            </a:endParaRPr>
          </a:p>
          <a:p>
            <a:pPr algn="ctr"/>
            <a:r>
              <a:rPr lang="en-US" sz="2200" b="1" dirty="0">
                <a:latin typeface="Arial Narrow" panose="020B0606020202030204" pitchFamily="34" charset="0"/>
              </a:rPr>
              <a:t>2 Kampung</a:t>
            </a:r>
            <a:endParaRPr lang="en-ID" sz="2200" b="1" dirty="0">
              <a:latin typeface="Arial Narrow" panose="020B0606020202030204" pitchFamily="34" charset="0"/>
            </a:endParaRPr>
          </a:p>
        </p:txBody>
      </p:sp>
      <p:pic>
        <p:nvPicPr>
          <p:cNvPr id="68" name="Picture 67">
            <a:extLst>
              <a:ext uri="{FF2B5EF4-FFF2-40B4-BE49-F238E27FC236}">
                <a16:creationId xmlns:a16="http://schemas.microsoft.com/office/drawing/2014/main" id="{2C9EF4CC-7697-4085-808F-20CBC40B1825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018" y="1961516"/>
            <a:ext cx="515748" cy="362613"/>
          </a:xfrm>
          <a:prstGeom prst="rect">
            <a:avLst/>
          </a:prstGeom>
        </p:spPr>
      </p:pic>
      <p:pic>
        <p:nvPicPr>
          <p:cNvPr id="98" name="Picture 97">
            <a:extLst>
              <a:ext uri="{FF2B5EF4-FFF2-40B4-BE49-F238E27FC236}">
                <a16:creationId xmlns:a16="http://schemas.microsoft.com/office/drawing/2014/main" id="{3D570CCE-681C-4F1B-9E81-9FD75CC57599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0388" y="1706102"/>
            <a:ext cx="515048" cy="396489"/>
          </a:xfrm>
          <a:prstGeom prst="rect">
            <a:avLst/>
          </a:prstGeom>
        </p:spPr>
      </p:pic>
      <p:pic>
        <p:nvPicPr>
          <p:cNvPr id="99" name="Picture 98">
            <a:extLst>
              <a:ext uri="{FF2B5EF4-FFF2-40B4-BE49-F238E27FC236}">
                <a16:creationId xmlns:a16="http://schemas.microsoft.com/office/drawing/2014/main" id="{8D7D102D-0A30-46EA-BBD7-3916998672E3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361359">
            <a:off x="6204475" y="3561493"/>
            <a:ext cx="544806" cy="382109"/>
          </a:xfrm>
          <a:prstGeom prst="rect">
            <a:avLst/>
          </a:prstGeom>
        </p:spPr>
      </p:pic>
      <p:pic>
        <p:nvPicPr>
          <p:cNvPr id="100" name="Picture 99">
            <a:extLst>
              <a:ext uri="{FF2B5EF4-FFF2-40B4-BE49-F238E27FC236}">
                <a16:creationId xmlns:a16="http://schemas.microsoft.com/office/drawing/2014/main" id="{D4488156-1D5A-4B60-B5F9-91A9A1686555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439" y="3018117"/>
            <a:ext cx="458720" cy="394084"/>
          </a:xfrm>
          <a:prstGeom prst="rect">
            <a:avLst/>
          </a:prstGeom>
        </p:spPr>
      </p:pic>
      <p:pic>
        <p:nvPicPr>
          <p:cNvPr id="106" name="Picture 105">
            <a:extLst>
              <a:ext uri="{FF2B5EF4-FFF2-40B4-BE49-F238E27FC236}">
                <a16:creationId xmlns:a16="http://schemas.microsoft.com/office/drawing/2014/main" id="{E983012C-0E4A-4F99-BCD7-4F7AAB63CC42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1806" y="2657361"/>
            <a:ext cx="586990" cy="350393"/>
          </a:xfrm>
          <a:prstGeom prst="rect">
            <a:avLst/>
          </a:prstGeom>
        </p:spPr>
      </p:pic>
      <p:pic>
        <p:nvPicPr>
          <p:cNvPr id="107" name="Picture 106">
            <a:extLst>
              <a:ext uri="{FF2B5EF4-FFF2-40B4-BE49-F238E27FC236}">
                <a16:creationId xmlns:a16="http://schemas.microsoft.com/office/drawing/2014/main" id="{880DF2B2-9176-40E0-A4A7-2661FC6C6ED2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7806" y="3087326"/>
            <a:ext cx="443709" cy="3326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8" name="Oval 107">
            <a:extLst>
              <a:ext uri="{FF2B5EF4-FFF2-40B4-BE49-F238E27FC236}">
                <a16:creationId xmlns:a16="http://schemas.microsoft.com/office/drawing/2014/main" id="{EDA19DB5-4E02-4C68-8469-AF1C53C441D7}"/>
              </a:ext>
            </a:extLst>
          </p:cNvPr>
          <p:cNvSpPr/>
          <p:nvPr/>
        </p:nvSpPr>
        <p:spPr>
          <a:xfrm>
            <a:off x="3502533" y="1963905"/>
            <a:ext cx="579314" cy="496328"/>
          </a:xfrm>
          <a:prstGeom prst="ellipse">
            <a:avLst/>
          </a:prstGeom>
          <a:blipFill rotWithShape="0">
            <a:blip r:embed="rId16" cstate="print"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3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2050" name="Picture 2" descr="Manfaat Buah Naga Merah untuk Kesehatan - Portal Wanita Muda">
            <a:extLst>
              <a:ext uri="{FF2B5EF4-FFF2-40B4-BE49-F238E27FC236}">
                <a16:creationId xmlns:a16="http://schemas.microsoft.com/office/drawing/2014/main" id="{56D544AC-172F-4BD1-8220-96A10DB63F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5211" y="1945484"/>
            <a:ext cx="512520" cy="429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9" name="Rectangle: Diagonal Corners Snipped 108">
            <a:extLst>
              <a:ext uri="{FF2B5EF4-FFF2-40B4-BE49-F238E27FC236}">
                <a16:creationId xmlns:a16="http://schemas.microsoft.com/office/drawing/2014/main" id="{06208A00-AC5B-4521-A8C9-9ABA25FF9C8A}"/>
              </a:ext>
            </a:extLst>
          </p:cNvPr>
          <p:cNvSpPr/>
          <p:nvPr/>
        </p:nvSpPr>
        <p:spPr>
          <a:xfrm>
            <a:off x="906553" y="4280046"/>
            <a:ext cx="2155112" cy="805787"/>
          </a:xfrm>
          <a:prstGeom prst="snip2DiagRect">
            <a:avLst/>
          </a:prstGeom>
          <a:noFill/>
          <a:ln w="28575">
            <a:solidFill>
              <a:srgbClr val="C0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2200" i="1" dirty="0">
              <a:solidFill>
                <a:schemeClr val="tx1"/>
              </a:solidFill>
            </a:endParaRPr>
          </a:p>
        </p:txBody>
      </p:sp>
      <p:pic>
        <p:nvPicPr>
          <p:cNvPr id="110" name="Picture 2" descr="Free icon &quot;Target icon&quot; by AomAm">
            <a:extLst>
              <a:ext uri="{FF2B5EF4-FFF2-40B4-BE49-F238E27FC236}">
                <a16:creationId xmlns:a16="http://schemas.microsoft.com/office/drawing/2014/main" id="{856AE36C-C84A-45DA-8FFE-8570A4B153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909083">
            <a:off x="905535" y="4021852"/>
            <a:ext cx="385382" cy="423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1" name="TextBox 110">
            <a:extLst>
              <a:ext uri="{FF2B5EF4-FFF2-40B4-BE49-F238E27FC236}">
                <a16:creationId xmlns:a16="http://schemas.microsoft.com/office/drawing/2014/main" id="{96DB01C2-7D24-47F5-9E9D-C613B4AD2631}"/>
              </a:ext>
            </a:extLst>
          </p:cNvPr>
          <p:cNvSpPr txBox="1"/>
          <p:nvPr/>
        </p:nvSpPr>
        <p:spPr>
          <a:xfrm>
            <a:off x="1040944" y="4279183"/>
            <a:ext cx="213481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 err="1">
                <a:latin typeface="Arial Narrow" panose="020B0606020202030204" pitchFamily="34" charset="0"/>
              </a:rPr>
              <a:t>Bawang</a:t>
            </a:r>
            <a:r>
              <a:rPr lang="en-US" sz="2200" b="1" dirty="0">
                <a:latin typeface="Arial Narrow" panose="020B0606020202030204" pitchFamily="34" charset="0"/>
              </a:rPr>
              <a:t> Merah 199 Kampung</a:t>
            </a:r>
            <a:endParaRPr lang="en-ID" sz="2200" b="1" dirty="0">
              <a:latin typeface="Arial Narrow" panose="020B0606020202030204" pitchFamily="34" charset="0"/>
            </a:endParaRPr>
          </a:p>
        </p:txBody>
      </p:sp>
      <p:pic>
        <p:nvPicPr>
          <p:cNvPr id="112" name="Picture 111">
            <a:extLst>
              <a:ext uri="{FF2B5EF4-FFF2-40B4-BE49-F238E27FC236}">
                <a16:creationId xmlns:a16="http://schemas.microsoft.com/office/drawing/2014/main" id="{D10282F3-4735-4C08-A691-ADF2B4245514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885" y="4668603"/>
            <a:ext cx="472028" cy="456956"/>
          </a:xfrm>
          <a:prstGeom prst="rect">
            <a:avLst/>
          </a:prstGeom>
        </p:spPr>
      </p:pic>
      <p:sp>
        <p:nvSpPr>
          <p:cNvPr id="113" name="Rectangle: Diagonal Corners Snipped 112">
            <a:extLst>
              <a:ext uri="{FF2B5EF4-FFF2-40B4-BE49-F238E27FC236}">
                <a16:creationId xmlns:a16="http://schemas.microsoft.com/office/drawing/2014/main" id="{64218903-6226-4C7B-8539-8C26D0368A15}"/>
              </a:ext>
            </a:extLst>
          </p:cNvPr>
          <p:cNvSpPr/>
          <p:nvPr/>
        </p:nvSpPr>
        <p:spPr>
          <a:xfrm>
            <a:off x="3641499" y="3988543"/>
            <a:ext cx="2155112" cy="805787"/>
          </a:xfrm>
          <a:prstGeom prst="snip2DiagRect">
            <a:avLst/>
          </a:prstGeom>
          <a:noFill/>
          <a:ln w="28575">
            <a:solidFill>
              <a:srgbClr val="C0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2200" i="1" dirty="0">
              <a:solidFill>
                <a:schemeClr val="tx1"/>
              </a:solidFill>
            </a:endParaRPr>
          </a:p>
        </p:txBody>
      </p:sp>
      <p:sp>
        <p:nvSpPr>
          <p:cNvPr id="123" name="TextBox 122">
            <a:extLst>
              <a:ext uri="{FF2B5EF4-FFF2-40B4-BE49-F238E27FC236}">
                <a16:creationId xmlns:a16="http://schemas.microsoft.com/office/drawing/2014/main" id="{F43244E5-EEA2-4FEF-8FDC-4C4910CBA228}"/>
              </a:ext>
            </a:extLst>
          </p:cNvPr>
          <p:cNvSpPr txBox="1"/>
          <p:nvPr/>
        </p:nvSpPr>
        <p:spPr>
          <a:xfrm>
            <a:off x="3717311" y="3984672"/>
            <a:ext cx="213481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2200" b="1" dirty="0">
                <a:latin typeface="Arial Narrow" panose="020B0606020202030204" pitchFamily="34" charset="0"/>
              </a:rPr>
              <a:t>Cabai Besar </a:t>
            </a:r>
            <a:endParaRPr lang="en-US" sz="2200" b="1" dirty="0">
              <a:latin typeface="Arial Narrow" panose="020B0606020202030204" pitchFamily="34" charset="0"/>
            </a:endParaRPr>
          </a:p>
          <a:p>
            <a:pPr algn="ctr"/>
            <a:r>
              <a:rPr lang="en-US" sz="2200" b="1" dirty="0">
                <a:latin typeface="Arial Narrow" panose="020B0606020202030204" pitchFamily="34" charset="0"/>
              </a:rPr>
              <a:t>124 Kampung</a:t>
            </a:r>
            <a:endParaRPr lang="en-ID" sz="2200" b="1" dirty="0">
              <a:latin typeface="Arial Narrow" panose="020B0606020202030204" pitchFamily="34" charset="0"/>
            </a:endParaRPr>
          </a:p>
        </p:txBody>
      </p:sp>
      <p:sp>
        <p:nvSpPr>
          <p:cNvPr id="124" name="Rectangle: Diagonal Corners Snipped 123">
            <a:extLst>
              <a:ext uri="{FF2B5EF4-FFF2-40B4-BE49-F238E27FC236}">
                <a16:creationId xmlns:a16="http://schemas.microsoft.com/office/drawing/2014/main" id="{51E7E3FB-0372-4575-B5D4-F5594DE39431}"/>
              </a:ext>
            </a:extLst>
          </p:cNvPr>
          <p:cNvSpPr/>
          <p:nvPr/>
        </p:nvSpPr>
        <p:spPr>
          <a:xfrm>
            <a:off x="6294228" y="4304770"/>
            <a:ext cx="2155112" cy="805787"/>
          </a:xfrm>
          <a:prstGeom prst="snip2DiagRect">
            <a:avLst/>
          </a:prstGeom>
          <a:noFill/>
          <a:ln w="28575">
            <a:solidFill>
              <a:srgbClr val="C0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2200" i="1" dirty="0">
              <a:solidFill>
                <a:schemeClr val="tx1"/>
              </a:solidFill>
            </a:endParaRPr>
          </a:p>
        </p:txBody>
      </p:sp>
      <p:pic>
        <p:nvPicPr>
          <p:cNvPr id="125" name="Picture 2" descr="Free icon &quot;Target icon&quot; by AomAm">
            <a:extLst>
              <a:ext uri="{FF2B5EF4-FFF2-40B4-BE49-F238E27FC236}">
                <a16:creationId xmlns:a16="http://schemas.microsoft.com/office/drawing/2014/main" id="{6512ACAA-3502-457F-AC83-7C4FAC6CD0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909083">
            <a:off x="6293210" y="4046576"/>
            <a:ext cx="385382" cy="423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6" name="TextBox 125">
            <a:extLst>
              <a:ext uri="{FF2B5EF4-FFF2-40B4-BE49-F238E27FC236}">
                <a16:creationId xmlns:a16="http://schemas.microsoft.com/office/drawing/2014/main" id="{2A09592B-EFB5-4609-A380-D5BB098ECF81}"/>
              </a:ext>
            </a:extLst>
          </p:cNvPr>
          <p:cNvSpPr txBox="1"/>
          <p:nvPr/>
        </p:nvSpPr>
        <p:spPr>
          <a:xfrm>
            <a:off x="6428619" y="4303907"/>
            <a:ext cx="213481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2200" b="1" dirty="0">
                <a:latin typeface="Arial Narrow" panose="020B0606020202030204" pitchFamily="34" charset="0"/>
              </a:rPr>
              <a:t>Sayuran Daun </a:t>
            </a:r>
            <a:r>
              <a:rPr lang="en-US" sz="2200" b="1" dirty="0">
                <a:latin typeface="Arial Narrow" panose="020B0606020202030204" pitchFamily="34" charset="0"/>
              </a:rPr>
              <a:t>26 Kampung</a:t>
            </a:r>
            <a:endParaRPr lang="en-ID" sz="2200" b="1" dirty="0">
              <a:latin typeface="Arial Narrow" panose="020B0606020202030204" pitchFamily="34" charset="0"/>
            </a:endParaRPr>
          </a:p>
        </p:txBody>
      </p:sp>
      <p:sp>
        <p:nvSpPr>
          <p:cNvPr id="127" name="Rectangle: Diagonal Corners Snipped 126">
            <a:extLst>
              <a:ext uri="{FF2B5EF4-FFF2-40B4-BE49-F238E27FC236}">
                <a16:creationId xmlns:a16="http://schemas.microsoft.com/office/drawing/2014/main" id="{4F303E1D-0553-436D-A405-DD740236B947}"/>
              </a:ext>
            </a:extLst>
          </p:cNvPr>
          <p:cNvSpPr/>
          <p:nvPr/>
        </p:nvSpPr>
        <p:spPr>
          <a:xfrm>
            <a:off x="9014444" y="4295725"/>
            <a:ext cx="2155112" cy="805787"/>
          </a:xfrm>
          <a:prstGeom prst="snip2DiagRect">
            <a:avLst/>
          </a:prstGeom>
          <a:noFill/>
          <a:ln w="28575">
            <a:solidFill>
              <a:srgbClr val="C0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2200" i="1" dirty="0">
              <a:solidFill>
                <a:schemeClr val="tx1"/>
              </a:solidFill>
            </a:endParaRPr>
          </a:p>
        </p:txBody>
      </p:sp>
      <p:pic>
        <p:nvPicPr>
          <p:cNvPr id="128" name="Picture 2" descr="Free icon &quot;Target icon&quot; by AomAm">
            <a:extLst>
              <a:ext uri="{FF2B5EF4-FFF2-40B4-BE49-F238E27FC236}">
                <a16:creationId xmlns:a16="http://schemas.microsoft.com/office/drawing/2014/main" id="{4AA04A9D-0074-4116-A1B0-862ACC38B7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909083">
            <a:off x="9013426" y="4037531"/>
            <a:ext cx="385382" cy="423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9" name="TextBox 128">
            <a:extLst>
              <a:ext uri="{FF2B5EF4-FFF2-40B4-BE49-F238E27FC236}">
                <a16:creationId xmlns:a16="http://schemas.microsoft.com/office/drawing/2014/main" id="{DBD3CA83-F644-4AD4-9516-6DED65E10FB9}"/>
              </a:ext>
            </a:extLst>
          </p:cNvPr>
          <p:cNvSpPr txBox="1"/>
          <p:nvPr/>
        </p:nvSpPr>
        <p:spPr>
          <a:xfrm>
            <a:off x="9148835" y="4294862"/>
            <a:ext cx="213481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2200" b="1" dirty="0">
                <a:latin typeface="Arial Narrow" panose="020B0606020202030204" pitchFamily="34" charset="0"/>
              </a:rPr>
              <a:t>Tanaman Obat </a:t>
            </a:r>
            <a:r>
              <a:rPr lang="en-US" sz="2200" b="1" dirty="0">
                <a:latin typeface="Arial Narrow" panose="020B0606020202030204" pitchFamily="34" charset="0"/>
              </a:rPr>
              <a:t> 61 Kampung</a:t>
            </a:r>
            <a:endParaRPr lang="en-ID" sz="2200" b="1" dirty="0">
              <a:latin typeface="Arial Narrow" panose="020B0606020202030204" pitchFamily="34" charset="0"/>
            </a:endParaRPr>
          </a:p>
        </p:txBody>
      </p:sp>
      <p:pic>
        <p:nvPicPr>
          <p:cNvPr id="130" name="Picture 129">
            <a:extLst>
              <a:ext uri="{FF2B5EF4-FFF2-40B4-BE49-F238E27FC236}">
                <a16:creationId xmlns:a16="http://schemas.microsoft.com/office/drawing/2014/main" id="{02B4C9FE-6DD1-41DF-BB8F-7397C3E0D61D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651476">
            <a:off x="3342628" y="4347240"/>
            <a:ext cx="597742" cy="399005"/>
          </a:xfrm>
          <a:prstGeom prst="rect">
            <a:avLst/>
          </a:prstGeom>
        </p:spPr>
      </p:pic>
      <p:pic>
        <p:nvPicPr>
          <p:cNvPr id="131" name="Picture 130">
            <a:extLst>
              <a:ext uri="{FF2B5EF4-FFF2-40B4-BE49-F238E27FC236}">
                <a16:creationId xmlns:a16="http://schemas.microsoft.com/office/drawing/2014/main" id="{1784D677-A7BF-4FE5-B72F-4BBDE82EBC59}"/>
              </a:ext>
            </a:extLst>
          </p:cNvPr>
          <p:cNvPicPr>
            <a:picLocks noChangeAspect="1"/>
          </p:cNvPicPr>
          <p:nvPr/>
        </p:nvPicPr>
        <p:blipFill>
          <a:blip r:embed="rId20" cstate="hq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509" b="100000" l="14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1732" y="5068400"/>
            <a:ext cx="509607" cy="261538"/>
          </a:xfrm>
          <a:prstGeom prst="rect">
            <a:avLst/>
          </a:prstGeom>
        </p:spPr>
      </p:pic>
      <p:pic>
        <p:nvPicPr>
          <p:cNvPr id="132" name="Picture 2" descr="Image result for kunyit">
            <a:extLst>
              <a:ext uri="{FF2B5EF4-FFF2-40B4-BE49-F238E27FC236}">
                <a16:creationId xmlns:a16="http://schemas.microsoft.com/office/drawing/2014/main" id="{339B69EB-4B51-4E06-899A-92552A0C4E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 cstate="print">
            <a:clrChange>
              <a:clrFrom>
                <a:srgbClr val="FEFFFF"/>
              </a:clrFrom>
              <a:clrTo>
                <a:srgbClr val="FE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5533" y="4969094"/>
            <a:ext cx="547711" cy="2803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" name="Picture 4" descr="Image result for kapulaga">
            <a:extLst>
              <a:ext uri="{FF2B5EF4-FFF2-40B4-BE49-F238E27FC236}">
                <a16:creationId xmlns:a16="http://schemas.microsoft.com/office/drawing/2014/main" id="{F5F1C553-D2A8-43EC-915A-AB9054FA26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8093" y="4758690"/>
            <a:ext cx="459944" cy="367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4" name="Picture 2" descr="Image result for kubis">
            <a:extLst>
              <a:ext uri="{FF2B5EF4-FFF2-40B4-BE49-F238E27FC236}">
                <a16:creationId xmlns:a16="http://schemas.microsoft.com/office/drawing/2014/main" id="{4D871A10-FB07-4986-86C1-EF2AB2682C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5899" y="4895859"/>
            <a:ext cx="635181" cy="40833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5" name="Rectangle: Diagonal Corners Snipped 134">
            <a:extLst>
              <a:ext uri="{FF2B5EF4-FFF2-40B4-BE49-F238E27FC236}">
                <a16:creationId xmlns:a16="http://schemas.microsoft.com/office/drawing/2014/main" id="{AEF44C8B-B23C-466D-B60A-50E44A1634C0}"/>
              </a:ext>
            </a:extLst>
          </p:cNvPr>
          <p:cNvSpPr/>
          <p:nvPr/>
        </p:nvSpPr>
        <p:spPr>
          <a:xfrm>
            <a:off x="955841" y="5486745"/>
            <a:ext cx="2155112" cy="805787"/>
          </a:xfrm>
          <a:prstGeom prst="snip2DiagRect">
            <a:avLst/>
          </a:prstGeom>
          <a:noFill/>
          <a:ln w="28575">
            <a:solidFill>
              <a:srgbClr val="C0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2200" i="1" dirty="0">
              <a:solidFill>
                <a:schemeClr val="tx1"/>
              </a:solidFill>
            </a:endParaRPr>
          </a:p>
        </p:txBody>
      </p:sp>
      <p:pic>
        <p:nvPicPr>
          <p:cNvPr id="136" name="Picture 2" descr="Free icon &quot;Target icon&quot; by AomAm">
            <a:extLst>
              <a:ext uri="{FF2B5EF4-FFF2-40B4-BE49-F238E27FC236}">
                <a16:creationId xmlns:a16="http://schemas.microsoft.com/office/drawing/2014/main" id="{64A814F7-A065-4459-9C87-8B11A377AE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909083">
            <a:off x="2792795" y="5246611"/>
            <a:ext cx="385382" cy="423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7" name="TextBox 136">
            <a:extLst>
              <a:ext uri="{FF2B5EF4-FFF2-40B4-BE49-F238E27FC236}">
                <a16:creationId xmlns:a16="http://schemas.microsoft.com/office/drawing/2014/main" id="{602D42B4-D46A-4A1A-9880-F460CFE832D1}"/>
              </a:ext>
            </a:extLst>
          </p:cNvPr>
          <p:cNvSpPr txBox="1"/>
          <p:nvPr/>
        </p:nvSpPr>
        <p:spPr>
          <a:xfrm>
            <a:off x="1025459" y="5493135"/>
            <a:ext cx="213481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 err="1">
                <a:latin typeface="Arial Narrow" panose="020B0606020202030204" pitchFamily="34" charset="0"/>
              </a:rPr>
              <a:t>Bawang</a:t>
            </a:r>
            <a:r>
              <a:rPr lang="en-US" sz="2200" b="1" dirty="0">
                <a:latin typeface="Arial Narrow" panose="020B0606020202030204" pitchFamily="34" charset="0"/>
              </a:rPr>
              <a:t> </a:t>
            </a:r>
            <a:r>
              <a:rPr lang="id-ID" sz="2200" b="1" dirty="0">
                <a:latin typeface="Arial Narrow" panose="020B0606020202030204" pitchFamily="34" charset="0"/>
              </a:rPr>
              <a:t>Putih</a:t>
            </a:r>
            <a:r>
              <a:rPr lang="en-US" sz="2200" b="1" dirty="0">
                <a:latin typeface="Arial Narrow" panose="020B0606020202030204" pitchFamily="34" charset="0"/>
              </a:rPr>
              <a:t> 100 Kampung</a:t>
            </a:r>
            <a:endParaRPr lang="en-ID" sz="2200" b="1" dirty="0">
              <a:latin typeface="Arial Narrow" panose="020B0606020202030204" pitchFamily="34" charset="0"/>
            </a:endParaRPr>
          </a:p>
        </p:txBody>
      </p:sp>
      <p:sp>
        <p:nvSpPr>
          <p:cNvPr id="138" name="Rectangle: Diagonal Corners Snipped 137">
            <a:extLst>
              <a:ext uri="{FF2B5EF4-FFF2-40B4-BE49-F238E27FC236}">
                <a16:creationId xmlns:a16="http://schemas.microsoft.com/office/drawing/2014/main" id="{FCEAD2CB-A27A-45C5-AE28-2E857DBD3C87}"/>
              </a:ext>
            </a:extLst>
          </p:cNvPr>
          <p:cNvSpPr/>
          <p:nvPr/>
        </p:nvSpPr>
        <p:spPr>
          <a:xfrm>
            <a:off x="3653106" y="4878313"/>
            <a:ext cx="2155112" cy="805787"/>
          </a:xfrm>
          <a:prstGeom prst="snip2DiagRect">
            <a:avLst/>
          </a:prstGeom>
          <a:noFill/>
          <a:ln w="28575">
            <a:solidFill>
              <a:srgbClr val="C0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2200" i="1" dirty="0">
              <a:solidFill>
                <a:schemeClr val="tx1"/>
              </a:solidFill>
            </a:endParaRPr>
          </a:p>
        </p:txBody>
      </p:sp>
      <p:pic>
        <p:nvPicPr>
          <p:cNvPr id="139" name="Picture 2" descr="Free icon &quot;Target icon&quot; by AomAm">
            <a:extLst>
              <a:ext uri="{FF2B5EF4-FFF2-40B4-BE49-F238E27FC236}">
                <a16:creationId xmlns:a16="http://schemas.microsoft.com/office/drawing/2014/main" id="{5CFAA4F2-A690-44B0-91F1-EB25C8AEB1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909083">
            <a:off x="5561214" y="4791655"/>
            <a:ext cx="385382" cy="423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0" name="TextBox 139">
            <a:extLst>
              <a:ext uri="{FF2B5EF4-FFF2-40B4-BE49-F238E27FC236}">
                <a16:creationId xmlns:a16="http://schemas.microsoft.com/office/drawing/2014/main" id="{59EC2337-E4B3-44E4-B21D-BBCB930FC3D2}"/>
              </a:ext>
            </a:extLst>
          </p:cNvPr>
          <p:cNvSpPr txBox="1"/>
          <p:nvPr/>
        </p:nvSpPr>
        <p:spPr>
          <a:xfrm>
            <a:off x="3575073" y="4856503"/>
            <a:ext cx="213481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latin typeface="Arial Narrow" panose="020B0606020202030204" pitchFamily="34" charset="0"/>
              </a:rPr>
              <a:t>C</a:t>
            </a:r>
            <a:r>
              <a:rPr lang="id-ID" sz="2200" b="1" dirty="0">
                <a:latin typeface="Arial Narrow" panose="020B0606020202030204" pitchFamily="34" charset="0"/>
              </a:rPr>
              <a:t>abai Rawit</a:t>
            </a:r>
            <a:endParaRPr lang="en-US" sz="2200" b="1" dirty="0">
              <a:latin typeface="Arial Narrow" panose="020B0606020202030204" pitchFamily="34" charset="0"/>
            </a:endParaRPr>
          </a:p>
          <a:p>
            <a:pPr algn="ctr"/>
            <a:r>
              <a:rPr lang="en-US" sz="2200" b="1" dirty="0">
                <a:latin typeface="Arial Narrow" panose="020B0606020202030204" pitchFamily="34" charset="0"/>
              </a:rPr>
              <a:t> 78 Kampung</a:t>
            </a:r>
            <a:endParaRPr lang="en-ID" sz="2200" b="1" dirty="0">
              <a:latin typeface="Arial Narrow" panose="020B0606020202030204" pitchFamily="34" charset="0"/>
            </a:endParaRPr>
          </a:p>
        </p:txBody>
      </p:sp>
      <p:pic>
        <p:nvPicPr>
          <p:cNvPr id="141" name="Picture 4" descr="Sehat dengan Bawang Putih dengan Makan 6 Siung Bawang Putih ...">
            <a:extLst>
              <a:ext uri="{FF2B5EF4-FFF2-40B4-BE49-F238E27FC236}">
                <a16:creationId xmlns:a16="http://schemas.microsoft.com/office/drawing/2014/main" id="{ED024AF7-8494-433E-8296-6DDD01F8F5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768" y="5971899"/>
            <a:ext cx="624923" cy="468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2" name="Rectangle: Diagonal Corners Snipped 141">
            <a:extLst>
              <a:ext uri="{FF2B5EF4-FFF2-40B4-BE49-F238E27FC236}">
                <a16:creationId xmlns:a16="http://schemas.microsoft.com/office/drawing/2014/main" id="{4366AA91-C810-40E0-B623-402955C704E4}"/>
              </a:ext>
            </a:extLst>
          </p:cNvPr>
          <p:cNvSpPr/>
          <p:nvPr/>
        </p:nvSpPr>
        <p:spPr>
          <a:xfrm>
            <a:off x="6382841" y="5518685"/>
            <a:ext cx="2155112" cy="805787"/>
          </a:xfrm>
          <a:prstGeom prst="snip2DiagRect">
            <a:avLst/>
          </a:prstGeom>
          <a:noFill/>
          <a:ln w="28575">
            <a:solidFill>
              <a:srgbClr val="C0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2200" i="1" dirty="0">
              <a:solidFill>
                <a:schemeClr val="tx1"/>
              </a:solidFill>
            </a:endParaRPr>
          </a:p>
        </p:txBody>
      </p:sp>
      <p:pic>
        <p:nvPicPr>
          <p:cNvPr id="143" name="Picture 2" descr="Free icon &quot;Target icon&quot; by AomAm">
            <a:extLst>
              <a:ext uri="{FF2B5EF4-FFF2-40B4-BE49-F238E27FC236}">
                <a16:creationId xmlns:a16="http://schemas.microsoft.com/office/drawing/2014/main" id="{657FD20B-7487-449A-ACB2-F187E91CB4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909083">
            <a:off x="8170666" y="5311342"/>
            <a:ext cx="385382" cy="423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4" name="TextBox 143">
            <a:extLst>
              <a:ext uri="{FF2B5EF4-FFF2-40B4-BE49-F238E27FC236}">
                <a16:creationId xmlns:a16="http://schemas.microsoft.com/office/drawing/2014/main" id="{47855160-8ACB-4C7C-862E-C81F8212057C}"/>
              </a:ext>
            </a:extLst>
          </p:cNvPr>
          <p:cNvSpPr txBox="1"/>
          <p:nvPr/>
        </p:nvSpPr>
        <p:spPr>
          <a:xfrm>
            <a:off x="6369009" y="5474139"/>
            <a:ext cx="213481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2200" b="1" dirty="0">
                <a:latin typeface="Arial Narrow" panose="020B0606020202030204" pitchFamily="34" charset="0"/>
              </a:rPr>
              <a:t>Kentang</a:t>
            </a:r>
          </a:p>
          <a:p>
            <a:pPr algn="ctr"/>
            <a:r>
              <a:rPr lang="en-US" sz="2200" b="1" dirty="0">
                <a:latin typeface="Arial Narrow" panose="020B0606020202030204" pitchFamily="34" charset="0"/>
              </a:rPr>
              <a:t>18 Kampung</a:t>
            </a:r>
            <a:endParaRPr lang="en-ID" sz="2200" b="1" dirty="0">
              <a:latin typeface="Arial Narrow" panose="020B0606020202030204" pitchFamily="34" charset="0"/>
            </a:endParaRPr>
          </a:p>
        </p:txBody>
      </p:sp>
      <p:pic>
        <p:nvPicPr>
          <p:cNvPr id="145" name="Picture 2" descr="Image result for kentang">
            <a:extLst>
              <a:ext uri="{FF2B5EF4-FFF2-40B4-BE49-F238E27FC236}">
                <a16:creationId xmlns:a16="http://schemas.microsoft.com/office/drawing/2014/main" id="{717ECA2A-0BCC-46DF-9783-DB13D0B61D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6" cstate="hqprint">
            <a:clrChange>
              <a:clrFrom>
                <a:srgbClr val="FFFFFB"/>
              </a:clrFrom>
              <a:clrTo>
                <a:srgbClr val="FFFF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1994" y="6066482"/>
            <a:ext cx="531879" cy="405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6324E440-2B04-4CDC-B89F-DFD37D8EC5A2}"/>
              </a:ext>
            </a:extLst>
          </p:cNvPr>
          <p:cNvCxnSpPr/>
          <p:nvPr/>
        </p:nvCxnSpPr>
        <p:spPr>
          <a:xfrm>
            <a:off x="514254" y="3962986"/>
            <a:ext cx="11231418" cy="0"/>
          </a:xfrm>
          <a:prstGeom prst="line">
            <a:avLst/>
          </a:prstGeom>
          <a:ln w="38100"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6" name="Picture 10" descr="Cabe Rawit Hijau (100 gram/pack)Toekang Sajoer | Tukang Sayur dan ...">
            <a:extLst>
              <a:ext uri="{FF2B5EF4-FFF2-40B4-BE49-F238E27FC236}">
                <a16:creationId xmlns:a16="http://schemas.microsoft.com/office/drawing/2014/main" id="{49D4EA59-3665-4964-AB33-FB2624817D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3624" y="5177328"/>
            <a:ext cx="803322" cy="889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9" name="Rectangle: Diagonal Corners Snipped 88">
            <a:extLst>
              <a:ext uri="{FF2B5EF4-FFF2-40B4-BE49-F238E27FC236}">
                <a16:creationId xmlns:a16="http://schemas.microsoft.com/office/drawing/2014/main" id="{C84B7D2F-6233-4CF0-8146-8EFAC78D646A}"/>
              </a:ext>
            </a:extLst>
          </p:cNvPr>
          <p:cNvSpPr/>
          <p:nvPr/>
        </p:nvSpPr>
        <p:spPr>
          <a:xfrm>
            <a:off x="9060660" y="5499349"/>
            <a:ext cx="2155112" cy="805787"/>
          </a:xfrm>
          <a:prstGeom prst="snip2DiagRect">
            <a:avLst/>
          </a:prstGeom>
          <a:noFill/>
          <a:ln w="28575">
            <a:solidFill>
              <a:srgbClr val="C0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2200" i="1" dirty="0">
              <a:solidFill>
                <a:schemeClr val="tx1"/>
              </a:solidFill>
            </a:endParaRP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CB39854D-F0D2-456E-B8CF-A03365BE5B0E}"/>
              </a:ext>
            </a:extLst>
          </p:cNvPr>
          <p:cNvSpPr txBox="1"/>
          <p:nvPr/>
        </p:nvSpPr>
        <p:spPr>
          <a:xfrm>
            <a:off x="8997623" y="5435569"/>
            <a:ext cx="213481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 err="1">
                <a:latin typeface="Arial Narrow" panose="020B0606020202030204" pitchFamily="34" charset="0"/>
              </a:rPr>
              <a:t>Bawang</a:t>
            </a:r>
            <a:r>
              <a:rPr lang="en-US" sz="2200" b="1" dirty="0">
                <a:latin typeface="Arial Narrow" panose="020B0606020202030204" pitchFamily="34" charset="0"/>
              </a:rPr>
              <a:t> </a:t>
            </a:r>
            <a:r>
              <a:rPr lang="en-US" sz="2200" b="1" dirty="0" err="1">
                <a:latin typeface="Arial Narrow" panose="020B0606020202030204" pitchFamily="34" charset="0"/>
              </a:rPr>
              <a:t>Bombai</a:t>
            </a:r>
            <a:r>
              <a:rPr lang="en-US" sz="2200" b="1" dirty="0">
                <a:latin typeface="Arial Narrow" panose="020B0606020202030204" pitchFamily="34" charset="0"/>
              </a:rPr>
              <a:t> 3 Kampung</a:t>
            </a:r>
            <a:endParaRPr lang="en-ID" sz="2200" b="1" dirty="0">
              <a:latin typeface="Arial Narrow" panose="020B0606020202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DA7C9FA-CD0A-45F5-8984-2966D58B6E72}"/>
              </a:ext>
            </a:extLst>
          </p:cNvPr>
          <p:cNvPicPr>
            <a:picLocks noChangeAspect="1"/>
          </p:cNvPicPr>
          <p:nvPr/>
        </p:nvPicPr>
        <p:blipFill>
          <a:blip r:embed="rId28" cstate="print"/>
          <a:stretch>
            <a:fillRect/>
          </a:stretch>
        </p:blipFill>
        <p:spPr>
          <a:xfrm>
            <a:off x="8983204" y="6057877"/>
            <a:ext cx="393102" cy="319136"/>
          </a:xfrm>
          <a:prstGeom prst="rect">
            <a:avLst/>
          </a:prstGeom>
        </p:spPr>
      </p:pic>
      <p:pic>
        <p:nvPicPr>
          <p:cNvPr id="92" name="Picture 2" descr="Free icon &quot;Target icon&quot; by AomAm">
            <a:extLst>
              <a:ext uri="{FF2B5EF4-FFF2-40B4-BE49-F238E27FC236}">
                <a16:creationId xmlns:a16="http://schemas.microsoft.com/office/drawing/2014/main" id="{2121F09F-C852-4B19-92BD-B78BD2B129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909083">
            <a:off x="10981412" y="5262269"/>
            <a:ext cx="385382" cy="423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6" name="Rectangle: Diagonal Corners Snipped 95">
            <a:extLst>
              <a:ext uri="{FF2B5EF4-FFF2-40B4-BE49-F238E27FC236}">
                <a16:creationId xmlns:a16="http://schemas.microsoft.com/office/drawing/2014/main" id="{916889A4-AC2E-46A5-8CFB-4AC1E9923B38}"/>
              </a:ext>
            </a:extLst>
          </p:cNvPr>
          <p:cNvSpPr/>
          <p:nvPr/>
        </p:nvSpPr>
        <p:spPr>
          <a:xfrm>
            <a:off x="3641499" y="5768969"/>
            <a:ext cx="2155112" cy="805787"/>
          </a:xfrm>
          <a:prstGeom prst="snip2DiagRect">
            <a:avLst/>
          </a:prstGeom>
          <a:noFill/>
          <a:ln w="28575">
            <a:solidFill>
              <a:srgbClr val="C0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2200" i="1" dirty="0">
              <a:solidFill>
                <a:schemeClr val="tx1"/>
              </a:solidFill>
            </a:endParaRPr>
          </a:p>
        </p:txBody>
      </p:sp>
      <p:pic>
        <p:nvPicPr>
          <p:cNvPr id="97" name="Picture 2" descr="Free icon &quot;Target icon&quot; by AomAm">
            <a:extLst>
              <a:ext uri="{FF2B5EF4-FFF2-40B4-BE49-F238E27FC236}">
                <a16:creationId xmlns:a16="http://schemas.microsoft.com/office/drawing/2014/main" id="{23B57CC3-EDCA-40F6-B306-FBC417931A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909083">
            <a:off x="3402946" y="5669903"/>
            <a:ext cx="385382" cy="423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4" name="TextBox 103">
            <a:extLst>
              <a:ext uri="{FF2B5EF4-FFF2-40B4-BE49-F238E27FC236}">
                <a16:creationId xmlns:a16="http://schemas.microsoft.com/office/drawing/2014/main" id="{85012613-1636-46EB-844C-23693EB2EB72}"/>
              </a:ext>
            </a:extLst>
          </p:cNvPr>
          <p:cNvSpPr txBox="1"/>
          <p:nvPr/>
        </p:nvSpPr>
        <p:spPr>
          <a:xfrm>
            <a:off x="3648923" y="5746269"/>
            <a:ext cx="213481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latin typeface="Arial Narrow" panose="020B0606020202030204" pitchFamily="34" charset="0"/>
              </a:rPr>
              <a:t>Aneka </a:t>
            </a:r>
            <a:r>
              <a:rPr lang="en-US" sz="2200" b="1" dirty="0" err="1">
                <a:latin typeface="Arial Narrow" panose="020B0606020202030204" pitchFamily="34" charset="0"/>
              </a:rPr>
              <a:t>Cabai</a:t>
            </a:r>
            <a:endParaRPr lang="en-US" sz="2200" b="1" dirty="0">
              <a:latin typeface="Arial Narrow" panose="020B0606020202030204" pitchFamily="34" charset="0"/>
            </a:endParaRPr>
          </a:p>
          <a:p>
            <a:pPr algn="ctr"/>
            <a:r>
              <a:rPr lang="en-US" sz="2200" b="1" dirty="0">
                <a:latin typeface="Arial Narrow" panose="020B0606020202030204" pitchFamily="34" charset="0"/>
              </a:rPr>
              <a:t> 15 Kampung</a:t>
            </a:r>
            <a:endParaRPr lang="en-ID" sz="2200" b="1" dirty="0">
              <a:latin typeface="Arial Narrow" panose="020B0606020202030204" pitchFamily="34" charset="0"/>
            </a:endParaRPr>
          </a:p>
        </p:txBody>
      </p:sp>
      <p:sp>
        <p:nvSpPr>
          <p:cNvPr id="105" name="Rectangle: Diagonal Corners Snipped 104">
            <a:extLst>
              <a:ext uri="{FF2B5EF4-FFF2-40B4-BE49-F238E27FC236}">
                <a16:creationId xmlns:a16="http://schemas.microsoft.com/office/drawing/2014/main" id="{F043BA8A-E289-4090-AA2D-D9912CAB4C55}"/>
              </a:ext>
            </a:extLst>
          </p:cNvPr>
          <p:cNvSpPr/>
          <p:nvPr/>
        </p:nvSpPr>
        <p:spPr>
          <a:xfrm>
            <a:off x="9143553" y="2547189"/>
            <a:ext cx="2155112" cy="805787"/>
          </a:xfrm>
          <a:prstGeom prst="snip2DiagRect">
            <a:avLst/>
          </a:prstGeom>
          <a:noFill/>
          <a:ln w="28575">
            <a:solidFill>
              <a:srgbClr val="C0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2200" i="1" dirty="0">
              <a:solidFill>
                <a:schemeClr val="tx1"/>
              </a:solidFill>
            </a:endParaRPr>
          </a:p>
        </p:txBody>
      </p:sp>
      <p:pic>
        <p:nvPicPr>
          <p:cNvPr id="114" name="Picture 2" descr="Free icon &quot;Target icon&quot; by AomAm">
            <a:extLst>
              <a:ext uri="{FF2B5EF4-FFF2-40B4-BE49-F238E27FC236}">
                <a16:creationId xmlns:a16="http://schemas.microsoft.com/office/drawing/2014/main" id="{CC256655-F3DE-4168-B35B-A78AC5F412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909083">
            <a:off x="3550396" y="3840743"/>
            <a:ext cx="385382" cy="423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8" name="TextBox 117">
            <a:extLst>
              <a:ext uri="{FF2B5EF4-FFF2-40B4-BE49-F238E27FC236}">
                <a16:creationId xmlns:a16="http://schemas.microsoft.com/office/drawing/2014/main" id="{F7B5642E-7108-4DC8-96B6-009F2CE735A9}"/>
              </a:ext>
            </a:extLst>
          </p:cNvPr>
          <p:cNvSpPr txBox="1"/>
          <p:nvPr/>
        </p:nvSpPr>
        <p:spPr>
          <a:xfrm>
            <a:off x="9189503" y="2529929"/>
            <a:ext cx="213481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 err="1">
                <a:latin typeface="Arial Narrow" panose="020B0606020202030204" pitchFamily="34" charset="0"/>
              </a:rPr>
              <a:t>Flori</a:t>
            </a:r>
            <a:endParaRPr lang="en-US" sz="2200" b="1" dirty="0">
              <a:latin typeface="Arial Narrow" panose="020B0606020202030204" pitchFamily="34" charset="0"/>
            </a:endParaRPr>
          </a:p>
          <a:p>
            <a:pPr algn="ctr"/>
            <a:r>
              <a:rPr lang="en-US" sz="2200" b="1" dirty="0">
                <a:latin typeface="Arial Narrow" panose="020B0606020202030204" pitchFamily="34" charset="0"/>
              </a:rPr>
              <a:t>20 Kampung</a:t>
            </a:r>
            <a:endParaRPr lang="en-ID" sz="2200" b="1" dirty="0">
              <a:latin typeface="Arial Narrow" panose="020B0606020202030204" pitchFamily="34" charset="0"/>
            </a:endParaRPr>
          </a:p>
          <a:p>
            <a:pPr algn="ctr"/>
            <a:endParaRPr lang="en-ID" sz="2200" b="1" dirty="0">
              <a:latin typeface="Arial Narrow" panose="020B0606020202030204" pitchFamily="34" charset="0"/>
            </a:endParaRPr>
          </a:p>
        </p:txBody>
      </p:sp>
      <p:pic>
        <p:nvPicPr>
          <p:cNvPr id="147" name="Picture 2" descr="Free icon &quot;Target icon&quot; by AomAm">
            <a:extLst>
              <a:ext uri="{FF2B5EF4-FFF2-40B4-BE49-F238E27FC236}">
                <a16:creationId xmlns:a16="http://schemas.microsoft.com/office/drawing/2014/main" id="{378BED3C-57B6-4248-8414-7530DFE9C5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909083">
            <a:off x="10996293" y="2382323"/>
            <a:ext cx="385382" cy="423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8" name="Picture 147">
            <a:extLst>
              <a:ext uri="{FF2B5EF4-FFF2-40B4-BE49-F238E27FC236}">
                <a16:creationId xmlns:a16="http://schemas.microsoft.com/office/drawing/2014/main" id="{077AA36A-271A-4CC6-ACA8-8AB9876B2D23}"/>
              </a:ext>
            </a:extLst>
          </p:cNvPr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995" y="5233"/>
            <a:ext cx="1128416" cy="952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314920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ambar 14">
            <a:extLst>
              <a:ext uri="{FF2B5EF4-FFF2-40B4-BE49-F238E27FC236}">
                <a16:creationId xmlns:a16="http://schemas.microsoft.com/office/drawing/2014/main" id="{B1C3E6FD-9E5E-4EE3-A54E-C0F0F5F664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7602" y="-20544"/>
            <a:ext cx="12181172" cy="6858000"/>
          </a:xfrm>
          <a:prstGeom prst="rect">
            <a:avLst/>
          </a:prstGeom>
        </p:spPr>
      </p:pic>
      <p:pic>
        <p:nvPicPr>
          <p:cNvPr id="5" name="Gambar 4">
            <a:extLst>
              <a:ext uri="{FF2B5EF4-FFF2-40B4-BE49-F238E27FC236}">
                <a16:creationId xmlns:a16="http://schemas.microsoft.com/office/drawing/2014/main" id="{5B265460-5F65-48F0-A189-DCFDB8E27E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38449" y="124881"/>
            <a:ext cx="9077325" cy="6608238"/>
          </a:xfrm>
          <a:prstGeom prst="rect">
            <a:avLst/>
          </a:prstGeom>
        </p:spPr>
      </p:pic>
      <p:sp>
        <p:nvSpPr>
          <p:cNvPr id="16" name="TextBox 60">
            <a:extLst>
              <a:ext uri="{FF2B5EF4-FFF2-40B4-BE49-F238E27FC236}">
                <a16:creationId xmlns:a16="http://schemas.microsoft.com/office/drawing/2014/main" id="{4FC9CC06-A557-45FC-B666-FAC6DCC6049E}"/>
              </a:ext>
            </a:extLst>
          </p:cNvPr>
          <p:cNvSpPr txBox="1"/>
          <p:nvPr/>
        </p:nvSpPr>
        <p:spPr>
          <a:xfrm>
            <a:off x="118430" y="2825137"/>
            <a:ext cx="2562223" cy="1077218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sv-SE" sz="3200" b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glow rad="139700">
                    <a:srgbClr val="454545"/>
                  </a:glow>
                </a:effectLst>
                <a:latin typeface="Nirmala UI" panose="020B0502040204020203" pitchFamily="34" charset="0"/>
                <a:cs typeface="Nirmala UI" panose="020B0502040204020203" pitchFamily="34" charset="0"/>
              </a:rPr>
              <a:t>Kampung Hortikultura </a:t>
            </a:r>
            <a:endParaRPr lang="en-US" sz="3200" b="1" kern="0" dirty="0">
              <a:ln w="9525">
                <a:solidFill>
                  <a:prstClr val="white"/>
                </a:solidFill>
                <a:prstDash val="solid"/>
              </a:ln>
              <a:solidFill>
                <a:prstClr val="white"/>
              </a:solidFill>
              <a:effectLst>
                <a:glow rad="139700">
                  <a:srgbClr val="454545"/>
                </a:glow>
              </a:effectLst>
              <a:latin typeface="Nirmala UI" panose="020B0502040204020203" pitchFamily="34" charset="0"/>
              <a:cs typeface="Nirmala UI" panose="020B0502040204020203" pitchFamily="34" charset="0"/>
            </a:endParaRPr>
          </a:p>
        </p:txBody>
      </p:sp>
      <p:cxnSp>
        <p:nvCxnSpPr>
          <p:cNvPr id="17" name="Straight Connector 61">
            <a:extLst>
              <a:ext uri="{FF2B5EF4-FFF2-40B4-BE49-F238E27FC236}">
                <a16:creationId xmlns:a16="http://schemas.microsoft.com/office/drawing/2014/main" id="{CE3C674F-2854-4FE4-A101-97AD941D5D14}"/>
              </a:ext>
            </a:extLst>
          </p:cNvPr>
          <p:cNvCxnSpPr>
            <a:cxnSpLocks/>
          </p:cNvCxnSpPr>
          <p:nvPr/>
        </p:nvCxnSpPr>
        <p:spPr>
          <a:xfrm>
            <a:off x="131961" y="3902355"/>
            <a:ext cx="2535159" cy="7169"/>
          </a:xfrm>
          <a:prstGeom prst="line">
            <a:avLst/>
          </a:prstGeom>
          <a:noFill/>
          <a:ln w="38100" cap="flat" cmpd="sng" algn="ctr">
            <a:solidFill>
              <a:srgbClr val="C00000"/>
            </a:solidFill>
            <a:prstDash val="solid"/>
            <a:tailEnd type="oval"/>
          </a:ln>
          <a:effectLst/>
        </p:spPr>
      </p:cxnSp>
    </p:spTree>
    <p:extLst>
      <p:ext uri="{BB962C8B-B14F-4D97-AF65-F5344CB8AC3E}">
        <p14:creationId xmlns:p14="http://schemas.microsoft.com/office/powerpoint/2010/main" val="2240708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7"/>
          <p:cNvSpPr/>
          <p:nvPr/>
        </p:nvSpPr>
        <p:spPr>
          <a:xfrm>
            <a:off x="806047" y="1132922"/>
            <a:ext cx="2345325" cy="4934316"/>
          </a:xfrm>
          <a:custGeom>
            <a:avLst/>
            <a:gdLst/>
            <a:ahLst/>
            <a:cxnLst/>
            <a:rect l="l" t="t" r="r" b="b"/>
            <a:pathLst>
              <a:path w="2267854" h="4804228" extrusionOk="0">
                <a:moveTo>
                  <a:pt x="0" y="0"/>
                </a:moveTo>
                <a:lnTo>
                  <a:pt x="2006597" y="0"/>
                </a:lnTo>
                <a:lnTo>
                  <a:pt x="2267854" y="4804228"/>
                </a:lnTo>
                <a:lnTo>
                  <a:pt x="0" y="4572000"/>
                </a:lnTo>
                <a:lnTo>
                  <a:pt x="0" y="0"/>
                </a:ln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3" name="Google Shape;23;p7"/>
          <p:cNvGrpSpPr/>
          <p:nvPr/>
        </p:nvGrpSpPr>
        <p:grpSpPr>
          <a:xfrm>
            <a:off x="806042" y="1151088"/>
            <a:ext cx="2006600" cy="4572000"/>
            <a:chOff x="3550801" y="1147082"/>
            <a:chExt cx="2006605" cy="4572000"/>
          </a:xfrm>
        </p:grpSpPr>
        <p:sp>
          <p:nvSpPr>
            <p:cNvPr id="24" name="Google Shape;24;p7"/>
            <p:cNvSpPr/>
            <p:nvPr/>
          </p:nvSpPr>
          <p:spPr>
            <a:xfrm>
              <a:off x="3550804" y="1147082"/>
              <a:ext cx="2006602" cy="45720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" name="Google Shape;25;p7"/>
            <p:cNvSpPr/>
            <p:nvPr/>
          </p:nvSpPr>
          <p:spPr>
            <a:xfrm>
              <a:off x="3550801" y="1147083"/>
              <a:ext cx="2006600" cy="365760"/>
            </a:xfrm>
            <a:prstGeom prst="rect">
              <a:avLst/>
            </a:prstGeom>
            <a:solidFill>
              <a:srgbClr val="C9295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26" name="Google Shape;26;p7"/>
            <p:cNvCxnSpPr/>
            <p:nvPr/>
          </p:nvCxnSpPr>
          <p:spPr>
            <a:xfrm>
              <a:off x="3550801" y="1696085"/>
              <a:ext cx="2006600" cy="0"/>
            </a:xfrm>
            <a:prstGeom prst="straightConnector1">
              <a:avLst/>
            </a:prstGeom>
            <a:noFill/>
            <a:ln w="28575" cap="flat" cmpd="sng">
              <a:solidFill>
                <a:srgbClr val="C92953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27" name="Google Shape;27;p7"/>
            <p:cNvCxnSpPr/>
            <p:nvPr/>
          </p:nvCxnSpPr>
          <p:spPr>
            <a:xfrm>
              <a:off x="3550801" y="1629410"/>
              <a:ext cx="2006600" cy="0"/>
            </a:xfrm>
            <a:prstGeom prst="straightConnector1">
              <a:avLst/>
            </a:prstGeom>
            <a:noFill/>
            <a:ln w="76200" cap="flat" cmpd="sng">
              <a:solidFill>
                <a:srgbClr val="C92953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grpSp>
        <p:nvGrpSpPr>
          <p:cNvPr id="28" name="Google Shape;28;p7"/>
          <p:cNvGrpSpPr/>
          <p:nvPr/>
        </p:nvGrpSpPr>
        <p:grpSpPr>
          <a:xfrm>
            <a:off x="1331509" y="-805495"/>
            <a:ext cx="975082" cy="2333918"/>
            <a:chOff x="1213628" y="-602562"/>
            <a:chExt cx="975082" cy="2333918"/>
          </a:xfrm>
        </p:grpSpPr>
        <p:cxnSp>
          <p:nvCxnSpPr>
            <p:cNvPr id="29" name="Google Shape;29;p7"/>
            <p:cNvCxnSpPr/>
            <p:nvPr/>
          </p:nvCxnSpPr>
          <p:spPr>
            <a:xfrm>
              <a:off x="1698626" y="-602562"/>
              <a:ext cx="0" cy="1280160"/>
            </a:xfrm>
            <a:prstGeom prst="straightConnector1">
              <a:avLst/>
            </a:prstGeom>
            <a:noFill/>
            <a:ln w="28575" cap="flat" cmpd="sng">
              <a:solidFill>
                <a:srgbClr val="7F7F7F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pic>
          <p:nvPicPr>
            <p:cNvPr id="30" name="Google Shape;30;p7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213628" y="622438"/>
              <a:ext cx="975082" cy="1108918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2" name="Google Shape;32;p7"/>
          <p:cNvSpPr txBox="1"/>
          <p:nvPr/>
        </p:nvSpPr>
        <p:spPr>
          <a:xfrm>
            <a:off x="806042" y="2755871"/>
            <a:ext cx="1862482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 dirty="0">
                <a:solidFill>
                  <a:srgbClr val="C92953"/>
                </a:solidFill>
                <a:latin typeface="Avenir"/>
                <a:ea typeface="Avenir"/>
                <a:cs typeface="Avenir"/>
                <a:sym typeface="Avenir"/>
              </a:rPr>
              <a:t>PENYEDIAAN BENIH</a:t>
            </a:r>
            <a:endParaRPr sz="1600" dirty="0"/>
          </a:p>
        </p:txBody>
      </p:sp>
      <p:grpSp>
        <p:nvGrpSpPr>
          <p:cNvPr id="34" name="Google Shape;34;p7"/>
          <p:cNvGrpSpPr/>
          <p:nvPr/>
        </p:nvGrpSpPr>
        <p:grpSpPr>
          <a:xfrm>
            <a:off x="1544075" y="3437088"/>
            <a:ext cx="412801" cy="79786"/>
            <a:chOff x="4046879" y="2995611"/>
            <a:chExt cx="722558" cy="139656"/>
          </a:xfrm>
        </p:grpSpPr>
        <p:sp>
          <p:nvSpPr>
            <p:cNvPr id="35" name="Google Shape;35;p7"/>
            <p:cNvSpPr/>
            <p:nvPr/>
          </p:nvSpPr>
          <p:spPr>
            <a:xfrm>
              <a:off x="4046879" y="3034664"/>
              <a:ext cx="80011" cy="80011"/>
            </a:xfrm>
            <a:prstGeom prst="ellipse">
              <a:avLst/>
            </a:prstGeom>
            <a:solidFill>
              <a:srgbClr val="C9295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" name="Google Shape;36;p7"/>
            <p:cNvSpPr/>
            <p:nvPr/>
          </p:nvSpPr>
          <p:spPr>
            <a:xfrm>
              <a:off x="4192604" y="3034664"/>
              <a:ext cx="80011" cy="80011"/>
            </a:xfrm>
            <a:prstGeom prst="ellipse">
              <a:avLst/>
            </a:prstGeom>
            <a:solidFill>
              <a:srgbClr val="C9295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" name="Google Shape;37;p7"/>
            <p:cNvSpPr/>
            <p:nvPr/>
          </p:nvSpPr>
          <p:spPr>
            <a:xfrm>
              <a:off x="4338329" y="2995611"/>
              <a:ext cx="139656" cy="139656"/>
            </a:xfrm>
            <a:prstGeom prst="ellipse">
              <a:avLst/>
            </a:prstGeom>
            <a:solidFill>
              <a:srgbClr val="C9295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" name="Google Shape;38;p7"/>
            <p:cNvSpPr/>
            <p:nvPr/>
          </p:nvSpPr>
          <p:spPr>
            <a:xfrm>
              <a:off x="4543699" y="3034664"/>
              <a:ext cx="80011" cy="80011"/>
            </a:xfrm>
            <a:prstGeom prst="ellipse">
              <a:avLst/>
            </a:prstGeom>
            <a:solidFill>
              <a:srgbClr val="C9295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" name="Google Shape;39;p7"/>
            <p:cNvSpPr/>
            <p:nvPr/>
          </p:nvSpPr>
          <p:spPr>
            <a:xfrm>
              <a:off x="4689426" y="3034664"/>
              <a:ext cx="80011" cy="80011"/>
            </a:xfrm>
            <a:prstGeom prst="ellipse">
              <a:avLst/>
            </a:prstGeom>
            <a:solidFill>
              <a:srgbClr val="C9295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0" name="Google Shape;40;p7"/>
          <p:cNvSpPr/>
          <p:nvPr/>
        </p:nvSpPr>
        <p:spPr>
          <a:xfrm>
            <a:off x="3641496" y="1136494"/>
            <a:ext cx="2345325" cy="4934316"/>
          </a:xfrm>
          <a:custGeom>
            <a:avLst/>
            <a:gdLst/>
            <a:ahLst/>
            <a:cxnLst/>
            <a:rect l="l" t="t" r="r" b="b"/>
            <a:pathLst>
              <a:path w="2267854" h="4804228" extrusionOk="0">
                <a:moveTo>
                  <a:pt x="0" y="0"/>
                </a:moveTo>
                <a:lnTo>
                  <a:pt x="2006597" y="0"/>
                </a:lnTo>
                <a:lnTo>
                  <a:pt x="2267854" y="4804228"/>
                </a:lnTo>
                <a:lnTo>
                  <a:pt x="0" y="4572000"/>
                </a:lnTo>
                <a:lnTo>
                  <a:pt x="0" y="0"/>
                </a:ln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41" name="Google Shape;41;p7"/>
          <p:cNvGrpSpPr/>
          <p:nvPr/>
        </p:nvGrpSpPr>
        <p:grpSpPr>
          <a:xfrm>
            <a:off x="3651711" y="1151088"/>
            <a:ext cx="2006600" cy="4572000"/>
            <a:chOff x="3550801" y="1147082"/>
            <a:chExt cx="2006605" cy="4572000"/>
          </a:xfrm>
        </p:grpSpPr>
        <p:sp>
          <p:nvSpPr>
            <p:cNvPr id="42" name="Google Shape;42;p7"/>
            <p:cNvSpPr/>
            <p:nvPr/>
          </p:nvSpPr>
          <p:spPr>
            <a:xfrm>
              <a:off x="3550804" y="1147082"/>
              <a:ext cx="2006602" cy="45720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" name="Google Shape;43;p7"/>
            <p:cNvSpPr/>
            <p:nvPr/>
          </p:nvSpPr>
          <p:spPr>
            <a:xfrm>
              <a:off x="3550801" y="1147083"/>
              <a:ext cx="2006600" cy="365760"/>
            </a:xfrm>
            <a:prstGeom prst="rect">
              <a:avLst/>
            </a:prstGeom>
            <a:solidFill>
              <a:srgbClr val="C3C92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44" name="Google Shape;44;p7"/>
            <p:cNvCxnSpPr/>
            <p:nvPr/>
          </p:nvCxnSpPr>
          <p:spPr>
            <a:xfrm>
              <a:off x="3550801" y="1696085"/>
              <a:ext cx="2006600" cy="0"/>
            </a:xfrm>
            <a:prstGeom prst="straightConnector1">
              <a:avLst/>
            </a:prstGeom>
            <a:noFill/>
            <a:ln w="28575" cap="flat" cmpd="sng">
              <a:solidFill>
                <a:srgbClr val="C3C92A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45" name="Google Shape;45;p7"/>
            <p:cNvCxnSpPr/>
            <p:nvPr/>
          </p:nvCxnSpPr>
          <p:spPr>
            <a:xfrm>
              <a:off x="3550801" y="1629410"/>
              <a:ext cx="2006600" cy="0"/>
            </a:xfrm>
            <a:prstGeom prst="straightConnector1">
              <a:avLst/>
            </a:prstGeom>
            <a:noFill/>
            <a:ln w="76200" cap="flat" cmpd="sng">
              <a:solidFill>
                <a:srgbClr val="C3C92A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grpSp>
        <p:nvGrpSpPr>
          <p:cNvPr id="46" name="Google Shape;46;p7"/>
          <p:cNvGrpSpPr/>
          <p:nvPr/>
        </p:nvGrpSpPr>
        <p:grpSpPr>
          <a:xfrm>
            <a:off x="4166958" y="-801923"/>
            <a:ext cx="975082" cy="2333918"/>
            <a:chOff x="1213628" y="-602562"/>
            <a:chExt cx="975082" cy="2333918"/>
          </a:xfrm>
        </p:grpSpPr>
        <p:cxnSp>
          <p:nvCxnSpPr>
            <p:cNvPr id="47" name="Google Shape;47;p7"/>
            <p:cNvCxnSpPr/>
            <p:nvPr/>
          </p:nvCxnSpPr>
          <p:spPr>
            <a:xfrm>
              <a:off x="1698626" y="-602562"/>
              <a:ext cx="0" cy="1280160"/>
            </a:xfrm>
            <a:prstGeom prst="straightConnector1">
              <a:avLst/>
            </a:prstGeom>
            <a:noFill/>
            <a:ln w="28575" cap="flat" cmpd="sng">
              <a:solidFill>
                <a:srgbClr val="7F7F7F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pic>
          <p:nvPicPr>
            <p:cNvPr id="48" name="Google Shape;48;p7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213628" y="622438"/>
              <a:ext cx="975082" cy="1108918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50" name="Google Shape;50;p7"/>
          <p:cNvSpPr txBox="1"/>
          <p:nvPr/>
        </p:nvSpPr>
        <p:spPr>
          <a:xfrm>
            <a:off x="3741942" y="2780029"/>
            <a:ext cx="1767750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 dirty="0">
                <a:solidFill>
                  <a:srgbClr val="C3C92A"/>
                </a:solidFill>
                <a:latin typeface="Avenir"/>
                <a:ea typeface="Avenir"/>
                <a:cs typeface="Avenir"/>
                <a:sym typeface="Avenir"/>
              </a:rPr>
              <a:t>PENDAMPINGAN</a:t>
            </a:r>
            <a:endParaRPr sz="1600" dirty="0"/>
          </a:p>
        </p:txBody>
      </p:sp>
      <p:sp>
        <p:nvSpPr>
          <p:cNvPr id="51" name="Google Shape;51;p7"/>
          <p:cNvSpPr/>
          <p:nvPr/>
        </p:nvSpPr>
        <p:spPr>
          <a:xfrm>
            <a:off x="873462" y="3742903"/>
            <a:ext cx="1754026" cy="1200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 algn="ctr" defTabSz="914400" hangingPunct="0">
              <a:defRPr/>
            </a:pPr>
            <a:r>
              <a:rPr lang="en-US" altLang="zh-CN" sz="1300" dirty="0" err="1">
                <a:solidFill>
                  <a:schemeClr val="tx1">
                    <a:lumMod val="65000"/>
                    <a:lumOff val="35000"/>
                  </a:schemeClr>
                </a:solidFill>
                <a:ea typeface="Calibri"/>
              </a:rPr>
              <a:t>Kerjasama</a:t>
            </a:r>
            <a:r>
              <a:rPr lang="en-US" altLang="zh-CN" sz="1300" dirty="0">
                <a:solidFill>
                  <a:schemeClr val="tx1">
                    <a:lumMod val="65000"/>
                    <a:lumOff val="35000"/>
                  </a:schemeClr>
                </a:solidFill>
                <a:ea typeface="Calibri"/>
              </a:rPr>
              <a:t> </a:t>
            </a:r>
            <a:r>
              <a:rPr lang="en-US" altLang="zh-CN" sz="1300" dirty="0" err="1">
                <a:solidFill>
                  <a:schemeClr val="tx1">
                    <a:lumMod val="65000"/>
                    <a:lumOff val="35000"/>
                  </a:schemeClr>
                </a:solidFill>
                <a:ea typeface="Calibri"/>
              </a:rPr>
              <a:t>dengan</a:t>
            </a:r>
            <a:r>
              <a:rPr lang="en-US" altLang="zh-CN" sz="1300" dirty="0">
                <a:solidFill>
                  <a:schemeClr val="tx1">
                    <a:lumMod val="65000"/>
                    <a:lumOff val="35000"/>
                  </a:schemeClr>
                </a:solidFill>
                <a:ea typeface="Calibri"/>
              </a:rPr>
              <a:t> Badan </a:t>
            </a:r>
            <a:r>
              <a:rPr lang="en-US" altLang="zh-CN" sz="1300" dirty="0" err="1">
                <a:solidFill>
                  <a:schemeClr val="tx1">
                    <a:lumMod val="65000"/>
                    <a:lumOff val="35000"/>
                  </a:schemeClr>
                </a:solidFill>
                <a:ea typeface="Calibri"/>
              </a:rPr>
              <a:t>Litbang</a:t>
            </a:r>
            <a:r>
              <a:rPr lang="en-US" altLang="zh-CN" sz="1300" dirty="0">
                <a:solidFill>
                  <a:schemeClr val="tx1">
                    <a:lumMod val="65000"/>
                    <a:lumOff val="35000"/>
                  </a:schemeClr>
                </a:solidFill>
                <a:ea typeface="Calibri"/>
              </a:rPr>
              <a:t> </a:t>
            </a:r>
            <a:r>
              <a:rPr lang="en-US" altLang="zh-CN" sz="1300" dirty="0" err="1">
                <a:solidFill>
                  <a:schemeClr val="tx1">
                    <a:lumMod val="65000"/>
                    <a:lumOff val="35000"/>
                  </a:schemeClr>
                </a:solidFill>
                <a:ea typeface="Calibri"/>
              </a:rPr>
              <a:t>Pertanian</a:t>
            </a:r>
            <a:r>
              <a:rPr lang="en-US" altLang="zh-CN" sz="1300" dirty="0">
                <a:solidFill>
                  <a:schemeClr val="tx1">
                    <a:lumMod val="65000"/>
                    <a:lumOff val="35000"/>
                  </a:schemeClr>
                </a:solidFill>
                <a:ea typeface="Calibri"/>
              </a:rPr>
              <a:t> </a:t>
            </a:r>
            <a:r>
              <a:rPr lang="en-US" altLang="zh-CN" sz="1300" dirty="0" err="1">
                <a:solidFill>
                  <a:schemeClr val="tx1">
                    <a:lumMod val="65000"/>
                    <a:lumOff val="35000"/>
                  </a:schemeClr>
                </a:solidFill>
                <a:ea typeface="Calibri"/>
              </a:rPr>
              <a:t>melalui</a:t>
            </a:r>
            <a:r>
              <a:rPr lang="en-US" altLang="zh-CN" sz="1300" dirty="0">
                <a:solidFill>
                  <a:schemeClr val="tx1">
                    <a:lumMod val="65000"/>
                    <a:lumOff val="35000"/>
                  </a:schemeClr>
                </a:solidFill>
                <a:ea typeface="Calibri"/>
              </a:rPr>
              <a:t> BPTP di </a:t>
            </a:r>
            <a:r>
              <a:rPr lang="en-US" altLang="zh-CN" sz="1300" dirty="0" err="1">
                <a:solidFill>
                  <a:schemeClr val="tx1">
                    <a:lumMod val="65000"/>
                    <a:lumOff val="35000"/>
                  </a:schemeClr>
                </a:solidFill>
                <a:ea typeface="Calibri"/>
              </a:rPr>
              <a:t>daerah</a:t>
            </a:r>
            <a:r>
              <a:rPr lang="en-US" altLang="zh-CN" sz="1300" dirty="0">
                <a:solidFill>
                  <a:schemeClr val="tx1">
                    <a:lumMod val="65000"/>
                    <a:lumOff val="35000"/>
                  </a:schemeClr>
                </a:solidFill>
                <a:ea typeface="Calibri"/>
              </a:rPr>
              <a:t> </a:t>
            </a:r>
            <a:r>
              <a:rPr lang="en-US" altLang="zh-CN" sz="1300" dirty="0" err="1">
                <a:solidFill>
                  <a:schemeClr val="tx1">
                    <a:lumMod val="65000"/>
                    <a:lumOff val="35000"/>
                  </a:schemeClr>
                </a:solidFill>
                <a:ea typeface="Calibri"/>
              </a:rPr>
              <a:t>untuk</a:t>
            </a:r>
            <a:r>
              <a:rPr lang="en-US" altLang="zh-CN" sz="1300" dirty="0">
                <a:solidFill>
                  <a:schemeClr val="tx1">
                    <a:lumMod val="65000"/>
                    <a:lumOff val="35000"/>
                  </a:schemeClr>
                </a:solidFill>
                <a:ea typeface="Calibri"/>
              </a:rPr>
              <a:t> </a:t>
            </a:r>
            <a:r>
              <a:rPr lang="en-US" altLang="zh-CN" sz="1300" dirty="0" err="1">
                <a:solidFill>
                  <a:schemeClr val="tx1">
                    <a:lumMod val="65000"/>
                    <a:lumOff val="35000"/>
                  </a:schemeClr>
                </a:solidFill>
                <a:ea typeface="Calibri"/>
              </a:rPr>
              <a:t>produksi</a:t>
            </a:r>
            <a:r>
              <a:rPr lang="en-US" altLang="zh-CN" sz="1300" dirty="0">
                <a:solidFill>
                  <a:schemeClr val="tx1">
                    <a:lumMod val="65000"/>
                    <a:lumOff val="35000"/>
                  </a:schemeClr>
                </a:solidFill>
                <a:ea typeface="Calibri"/>
              </a:rPr>
              <a:t> </a:t>
            </a:r>
            <a:r>
              <a:rPr lang="en-US" altLang="zh-CN" sz="1300" dirty="0" err="1">
                <a:solidFill>
                  <a:schemeClr val="tx1">
                    <a:lumMod val="65000"/>
                    <a:lumOff val="35000"/>
                  </a:schemeClr>
                </a:solidFill>
                <a:ea typeface="Calibri"/>
              </a:rPr>
              <a:t>benih</a:t>
            </a:r>
            <a:r>
              <a:rPr lang="en-US" altLang="zh-CN" sz="1300" dirty="0">
                <a:solidFill>
                  <a:schemeClr val="tx1">
                    <a:lumMod val="65000"/>
                    <a:lumOff val="35000"/>
                  </a:schemeClr>
                </a:solidFill>
                <a:ea typeface="Calibri"/>
              </a:rPr>
              <a:t> </a:t>
            </a:r>
            <a:r>
              <a:rPr lang="en-US" altLang="zh-CN" sz="1300" dirty="0" err="1">
                <a:solidFill>
                  <a:schemeClr val="tx1">
                    <a:lumMod val="65000"/>
                    <a:lumOff val="35000"/>
                  </a:schemeClr>
                </a:solidFill>
                <a:ea typeface="Calibri"/>
              </a:rPr>
              <a:t>unggul</a:t>
            </a:r>
            <a:r>
              <a:rPr lang="en-US" altLang="zh-CN" sz="1300" dirty="0">
                <a:solidFill>
                  <a:schemeClr val="tx1">
                    <a:lumMod val="65000"/>
                    <a:lumOff val="35000"/>
                  </a:schemeClr>
                </a:solidFill>
                <a:ea typeface="Calibri"/>
              </a:rPr>
              <a:t> </a:t>
            </a:r>
            <a:r>
              <a:rPr lang="en-US" altLang="zh-CN" sz="1300" dirty="0" err="1">
                <a:solidFill>
                  <a:schemeClr val="tx1">
                    <a:lumMod val="65000"/>
                    <a:lumOff val="35000"/>
                  </a:schemeClr>
                </a:solidFill>
                <a:ea typeface="Calibri"/>
              </a:rPr>
              <a:t>hortikultura</a:t>
            </a:r>
            <a:r>
              <a:rPr lang="en-US" altLang="zh-CN" sz="1300" dirty="0">
                <a:solidFill>
                  <a:schemeClr val="tx1">
                    <a:lumMod val="65000"/>
                    <a:lumOff val="35000"/>
                  </a:schemeClr>
                </a:solidFill>
                <a:ea typeface="Calibri"/>
              </a:rPr>
              <a:t> </a:t>
            </a:r>
          </a:p>
        </p:txBody>
      </p:sp>
      <p:grpSp>
        <p:nvGrpSpPr>
          <p:cNvPr id="52" name="Google Shape;52;p7"/>
          <p:cNvGrpSpPr/>
          <p:nvPr/>
        </p:nvGrpSpPr>
        <p:grpSpPr>
          <a:xfrm>
            <a:off x="4379524" y="3440660"/>
            <a:ext cx="412801" cy="79786"/>
            <a:chOff x="4046879" y="2995611"/>
            <a:chExt cx="722558" cy="139656"/>
          </a:xfrm>
        </p:grpSpPr>
        <p:sp>
          <p:nvSpPr>
            <p:cNvPr id="53" name="Google Shape;53;p7"/>
            <p:cNvSpPr/>
            <p:nvPr/>
          </p:nvSpPr>
          <p:spPr>
            <a:xfrm>
              <a:off x="4046879" y="3034664"/>
              <a:ext cx="80011" cy="80011"/>
            </a:xfrm>
            <a:prstGeom prst="ellipse">
              <a:avLst/>
            </a:prstGeom>
            <a:solidFill>
              <a:srgbClr val="C3C92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C3C92A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" name="Google Shape;54;p7"/>
            <p:cNvSpPr/>
            <p:nvPr/>
          </p:nvSpPr>
          <p:spPr>
            <a:xfrm>
              <a:off x="4192604" y="3034664"/>
              <a:ext cx="80011" cy="80011"/>
            </a:xfrm>
            <a:prstGeom prst="ellipse">
              <a:avLst/>
            </a:prstGeom>
            <a:solidFill>
              <a:srgbClr val="C3C92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C3C92A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" name="Google Shape;55;p7"/>
            <p:cNvSpPr/>
            <p:nvPr/>
          </p:nvSpPr>
          <p:spPr>
            <a:xfrm>
              <a:off x="4338329" y="2995611"/>
              <a:ext cx="139656" cy="139656"/>
            </a:xfrm>
            <a:prstGeom prst="ellipse">
              <a:avLst/>
            </a:prstGeom>
            <a:solidFill>
              <a:srgbClr val="C3C92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C3C92A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" name="Google Shape;56;p7"/>
            <p:cNvSpPr/>
            <p:nvPr/>
          </p:nvSpPr>
          <p:spPr>
            <a:xfrm>
              <a:off x="4543699" y="3034664"/>
              <a:ext cx="80011" cy="80011"/>
            </a:xfrm>
            <a:prstGeom prst="ellipse">
              <a:avLst/>
            </a:prstGeom>
            <a:solidFill>
              <a:srgbClr val="C3C92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C3C92A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" name="Google Shape;57;p7"/>
            <p:cNvSpPr/>
            <p:nvPr/>
          </p:nvSpPr>
          <p:spPr>
            <a:xfrm>
              <a:off x="4689426" y="3034664"/>
              <a:ext cx="80011" cy="80011"/>
            </a:xfrm>
            <a:prstGeom prst="ellipse">
              <a:avLst/>
            </a:prstGeom>
            <a:solidFill>
              <a:srgbClr val="C3C92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C3C92A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8" name="Google Shape;58;p7"/>
          <p:cNvSpPr/>
          <p:nvPr/>
        </p:nvSpPr>
        <p:spPr>
          <a:xfrm>
            <a:off x="6493252" y="1136494"/>
            <a:ext cx="2345325" cy="4934316"/>
          </a:xfrm>
          <a:custGeom>
            <a:avLst/>
            <a:gdLst/>
            <a:ahLst/>
            <a:cxnLst/>
            <a:rect l="l" t="t" r="r" b="b"/>
            <a:pathLst>
              <a:path w="2267854" h="4804228" extrusionOk="0">
                <a:moveTo>
                  <a:pt x="0" y="0"/>
                </a:moveTo>
                <a:lnTo>
                  <a:pt x="2006597" y="0"/>
                </a:lnTo>
                <a:lnTo>
                  <a:pt x="2267854" y="4804228"/>
                </a:lnTo>
                <a:lnTo>
                  <a:pt x="0" y="4572000"/>
                </a:lnTo>
                <a:lnTo>
                  <a:pt x="0" y="0"/>
                </a:ln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59" name="Google Shape;59;p7"/>
          <p:cNvGrpSpPr/>
          <p:nvPr/>
        </p:nvGrpSpPr>
        <p:grpSpPr>
          <a:xfrm>
            <a:off x="6493252" y="1132922"/>
            <a:ext cx="2006600" cy="4572000"/>
            <a:chOff x="3550801" y="1147082"/>
            <a:chExt cx="2006605" cy="4572000"/>
          </a:xfrm>
        </p:grpSpPr>
        <p:sp>
          <p:nvSpPr>
            <p:cNvPr id="60" name="Google Shape;60;p7"/>
            <p:cNvSpPr/>
            <p:nvPr/>
          </p:nvSpPr>
          <p:spPr>
            <a:xfrm>
              <a:off x="3550804" y="1147082"/>
              <a:ext cx="2006602" cy="45720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" name="Google Shape;61;p7"/>
            <p:cNvSpPr/>
            <p:nvPr/>
          </p:nvSpPr>
          <p:spPr>
            <a:xfrm>
              <a:off x="3550801" y="1147083"/>
              <a:ext cx="2006600" cy="365760"/>
            </a:xfrm>
            <a:prstGeom prst="rect">
              <a:avLst/>
            </a:prstGeom>
            <a:solidFill>
              <a:srgbClr val="41B0B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62" name="Google Shape;62;p7"/>
            <p:cNvCxnSpPr/>
            <p:nvPr/>
          </p:nvCxnSpPr>
          <p:spPr>
            <a:xfrm>
              <a:off x="3550801" y="1696085"/>
              <a:ext cx="2006600" cy="0"/>
            </a:xfrm>
            <a:prstGeom prst="straightConnector1">
              <a:avLst/>
            </a:prstGeom>
            <a:noFill/>
            <a:ln w="28575" cap="flat" cmpd="sng">
              <a:solidFill>
                <a:srgbClr val="41B0B6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63" name="Google Shape;63;p7"/>
            <p:cNvCxnSpPr/>
            <p:nvPr/>
          </p:nvCxnSpPr>
          <p:spPr>
            <a:xfrm>
              <a:off x="3550801" y="1629410"/>
              <a:ext cx="2006600" cy="0"/>
            </a:xfrm>
            <a:prstGeom prst="straightConnector1">
              <a:avLst/>
            </a:prstGeom>
            <a:noFill/>
            <a:ln w="76200" cap="flat" cmpd="sng">
              <a:solidFill>
                <a:srgbClr val="41B0B6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grpSp>
        <p:nvGrpSpPr>
          <p:cNvPr id="64" name="Google Shape;64;p7"/>
          <p:cNvGrpSpPr/>
          <p:nvPr/>
        </p:nvGrpSpPr>
        <p:grpSpPr>
          <a:xfrm>
            <a:off x="7018714" y="-801923"/>
            <a:ext cx="975082" cy="2333918"/>
            <a:chOff x="1213628" y="-602562"/>
            <a:chExt cx="975082" cy="2333918"/>
          </a:xfrm>
        </p:grpSpPr>
        <p:cxnSp>
          <p:nvCxnSpPr>
            <p:cNvPr id="65" name="Google Shape;65;p7"/>
            <p:cNvCxnSpPr/>
            <p:nvPr/>
          </p:nvCxnSpPr>
          <p:spPr>
            <a:xfrm>
              <a:off x="1698626" y="-602562"/>
              <a:ext cx="0" cy="1280160"/>
            </a:xfrm>
            <a:prstGeom prst="straightConnector1">
              <a:avLst/>
            </a:prstGeom>
            <a:noFill/>
            <a:ln w="28575" cap="flat" cmpd="sng">
              <a:solidFill>
                <a:srgbClr val="7F7F7F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pic>
          <p:nvPicPr>
            <p:cNvPr id="66" name="Google Shape;66;p7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213628" y="622438"/>
              <a:ext cx="975082" cy="1108918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68" name="Google Shape;68;p7"/>
          <p:cNvSpPr txBox="1"/>
          <p:nvPr/>
        </p:nvSpPr>
        <p:spPr>
          <a:xfrm>
            <a:off x="6553805" y="2780029"/>
            <a:ext cx="1767750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 dirty="0">
                <a:solidFill>
                  <a:srgbClr val="41B0B6"/>
                </a:solidFill>
                <a:latin typeface="Avenir"/>
                <a:ea typeface="Avenir"/>
                <a:cs typeface="Avenir"/>
                <a:sym typeface="Avenir"/>
              </a:rPr>
              <a:t>PELATIHAN SDM</a:t>
            </a:r>
            <a:endParaRPr sz="1600" dirty="0"/>
          </a:p>
        </p:txBody>
      </p:sp>
      <p:sp>
        <p:nvSpPr>
          <p:cNvPr id="69" name="Google Shape;69;p7"/>
          <p:cNvSpPr/>
          <p:nvPr/>
        </p:nvSpPr>
        <p:spPr>
          <a:xfrm>
            <a:off x="6618719" y="3673655"/>
            <a:ext cx="1754026" cy="1200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70" name="Google Shape;70;p7"/>
          <p:cNvGrpSpPr/>
          <p:nvPr/>
        </p:nvGrpSpPr>
        <p:grpSpPr>
          <a:xfrm>
            <a:off x="7231280" y="3440660"/>
            <a:ext cx="412801" cy="79786"/>
            <a:chOff x="4046879" y="2995611"/>
            <a:chExt cx="722558" cy="139656"/>
          </a:xfrm>
        </p:grpSpPr>
        <p:sp>
          <p:nvSpPr>
            <p:cNvPr id="71" name="Google Shape;71;p7"/>
            <p:cNvSpPr/>
            <p:nvPr/>
          </p:nvSpPr>
          <p:spPr>
            <a:xfrm>
              <a:off x="4046879" y="3034664"/>
              <a:ext cx="80011" cy="80011"/>
            </a:xfrm>
            <a:prstGeom prst="ellipse">
              <a:avLst/>
            </a:prstGeom>
            <a:solidFill>
              <a:srgbClr val="41B0B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" name="Google Shape;72;p7"/>
            <p:cNvSpPr/>
            <p:nvPr/>
          </p:nvSpPr>
          <p:spPr>
            <a:xfrm>
              <a:off x="4192604" y="3034664"/>
              <a:ext cx="80011" cy="80011"/>
            </a:xfrm>
            <a:prstGeom prst="ellipse">
              <a:avLst/>
            </a:prstGeom>
            <a:solidFill>
              <a:srgbClr val="41B0B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" name="Google Shape;73;p7"/>
            <p:cNvSpPr/>
            <p:nvPr/>
          </p:nvSpPr>
          <p:spPr>
            <a:xfrm>
              <a:off x="4338329" y="2995611"/>
              <a:ext cx="139656" cy="139656"/>
            </a:xfrm>
            <a:prstGeom prst="ellipse">
              <a:avLst/>
            </a:prstGeom>
            <a:solidFill>
              <a:srgbClr val="41B0B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" name="Google Shape;74;p7"/>
            <p:cNvSpPr/>
            <p:nvPr/>
          </p:nvSpPr>
          <p:spPr>
            <a:xfrm>
              <a:off x="4543699" y="3034664"/>
              <a:ext cx="80011" cy="80011"/>
            </a:xfrm>
            <a:prstGeom prst="ellipse">
              <a:avLst/>
            </a:prstGeom>
            <a:solidFill>
              <a:srgbClr val="41B0B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" name="Google Shape;75;p7"/>
            <p:cNvSpPr/>
            <p:nvPr/>
          </p:nvSpPr>
          <p:spPr>
            <a:xfrm>
              <a:off x="4689426" y="3034664"/>
              <a:ext cx="80011" cy="80011"/>
            </a:xfrm>
            <a:prstGeom prst="ellipse">
              <a:avLst/>
            </a:prstGeom>
            <a:solidFill>
              <a:srgbClr val="41B0B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76" name="Google Shape;76;p7"/>
          <p:cNvSpPr/>
          <p:nvPr/>
        </p:nvSpPr>
        <p:spPr>
          <a:xfrm>
            <a:off x="9400875" y="1136494"/>
            <a:ext cx="2345325" cy="4934316"/>
          </a:xfrm>
          <a:custGeom>
            <a:avLst/>
            <a:gdLst/>
            <a:ahLst/>
            <a:cxnLst/>
            <a:rect l="l" t="t" r="r" b="b"/>
            <a:pathLst>
              <a:path w="2267854" h="4804228" extrusionOk="0">
                <a:moveTo>
                  <a:pt x="0" y="0"/>
                </a:moveTo>
                <a:lnTo>
                  <a:pt x="2006597" y="0"/>
                </a:lnTo>
                <a:lnTo>
                  <a:pt x="2267854" y="4804228"/>
                </a:lnTo>
                <a:lnTo>
                  <a:pt x="0" y="4572000"/>
                </a:lnTo>
                <a:lnTo>
                  <a:pt x="0" y="0"/>
                </a:ln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77" name="Google Shape;77;p7"/>
          <p:cNvGrpSpPr/>
          <p:nvPr/>
        </p:nvGrpSpPr>
        <p:grpSpPr>
          <a:xfrm>
            <a:off x="9400875" y="1132922"/>
            <a:ext cx="2006600" cy="4572000"/>
            <a:chOff x="3550801" y="1147082"/>
            <a:chExt cx="2006605" cy="4572000"/>
          </a:xfrm>
        </p:grpSpPr>
        <p:sp>
          <p:nvSpPr>
            <p:cNvPr id="78" name="Google Shape;78;p7"/>
            <p:cNvSpPr/>
            <p:nvPr/>
          </p:nvSpPr>
          <p:spPr>
            <a:xfrm>
              <a:off x="3550804" y="1147082"/>
              <a:ext cx="2006602" cy="45720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" name="Google Shape;79;p7"/>
            <p:cNvSpPr/>
            <p:nvPr/>
          </p:nvSpPr>
          <p:spPr>
            <a:xfrm>
              <a:off x="3550801" y="1147083"/>
              <a:ext cx="2006600" cy="365760"/>
            </a:xfrm>
            <a:prstGeom prst="rect">
              <a:avLst/>
            </a:prstGeom>
            <a:solidFill>
              <a:srgbClr val="FDD1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80" name="Google Shape;80;p7"/>
            <p:cNvCxnSpPr/>
            <p:nvPr/>
          </p:nvCxnSpPr>
          <p:spPr>
            <a:xfrm>
              <a:off x="3550801" y="1696085"/>
              <a:ext cx="2006600" cy="0"/>
            </a:xfrm>
            <a:prstGeom prst="straightConnector1">
              <a:avLst/>
            </a:prstGeom>
            <a:noFill/>
            <a:ln w="28575" cap="flat" cmpd="sng">
              <a:solidFill>
                <a:srgbClr val="FDD103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81" name="Google Shape;81;p7"/>
            <p:cNvCxnSpPr/>
            <p:nvPr/>
          </p:nvCxnSpPr>
          <p:spPr>
            <a:xfrm>
              <a:off x="3550801" y="1629410"/>
              <a:ext cx="2006600" cy="0"/>
            </a:xfrm>
            <a:prstGeom prst="straightConnector1">
              <a:avLst/>
            </a:prstGeom>
            <a:noFill/>
            <a:ln w="76200" cap="flat" cmpd="sng">
              <a:solidFill>
                <a:srgbClr val="FDD103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grpSp>
        <p:nvGrpSpPr>
          <p:cNvPr id="82" name="Google Shape;82;p7"/>
          <p:cNvGrpSpPr/>
          <p:nvPr/>
        </p:nvGrpSpPr>
        <p:grpSpPr>
          <a:xfrm>
            <a:off x="9926337" y="-801923"/>
            <a:ext cx="975082" cy="2333918"/>
            <a:chOff x="1213628" y="-602562"/>
            <a:chExt cx="975082" cy="2333918"/>
          </a:xfrm>
        </p:grpSpPr>
        <p:cxnSp>
          <p:nvCxnSpPr>
            <p:cNvPr id="83" name="Google Shape;83;p7"/>
            <p:cNvCxnSpPr/>
            <p:nvPr/>
          </p:nvCxnSpPr>
          <p:spPr>
            <a:xfrm>
              <a:off x="1698626" y="-602562"/>
              <a:ext cx="0" cy="1280160"/>
            </a:xfrm>
            <a:prstGeom prst="straightConnector1">
              <a:avLst/>
            </a:prstGeom>
            <a:noFill/>
            <a:ln w="28575" cap="flat" cmpd="sng">
              <a:solidFill>
                <a:srgbClr val="7F7F7F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pic>
          <p:nvPicPr>
            <p:cNvPr id="84" name="Google Shape;84;p7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213628" y="622438"/>
              <a:ext cx="975082" cy="1108918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86" name="Google Shape;86;p7"/>
          <p:cNvSpPr txBox="1"/>
          <p:nvPr/>
        </p:nvSpPr>
        <p:spPr>
          <a:xfrm>
            <a:off x="9421535" y="2432086"/>
            <a:ext cx="1767750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dirty="0">
                <a:solidFill>
                  <a:srgbClr val="FDD103"/>
                </a:solidFill>
                <a:latin typeface="Avenir"/>
                <a:sym typeface="Avenir"/>
              </a:rPr>
              <a:t>PENINGKATAN NILAI TAMBAH DAN AKSES PASAR</a:t>
            </a:r>
            <a:endParaRPr sz="1600" dirty="0"/>
          </a:p>
        </p:txBody>
      </p:sp>
      <p:sp>
        <p:nvSpPr>
          <p:cNvPr id="87" name="Google Shape;87;p7"/>
          <p:cNvSpPr/>
          <p:nvPr/>
        </p:nvSpPr>
        <p:spPr>
          <a:xfrm>
            <a:off x="9526342" y="3673655"/>
            <a:ext cx="1754026" cy="1200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venir"/>
                <a:sym typeface="Avenir"/>
              </a:rPr>
              <a:t>Kerjasama</a:t>
            </a:r>
            <a:r>
              <a:rPr lang="en-US" sz="1300" dirty="0">
                <a:solidFill>
                  <a:schemeClr val="tx1">
                    <a:lumMod val="65000"/>
                    <a:lumOff val="35000"/>
                  </a:schemeClr>
                </a:solidFill>
                <a:latin typeface="Avenir"/>
                <a:sym typeface="Avenir"/>
              </a:rPr>
              <a:t> </a:t>
            </a:r>
            <a:r>
              <a:rPr lang="en-US" sz="13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venir"/>
                <a:sym typeface="Avenir"/>
              </a:rPr>
              <a:t>dengan</a:t>
            </a:r>
            <a:r>
              <a:rPr lang="en-US" sz="1300" dirty="0">
                <a:solidFill>
                  <a:schemeClr val="tx1">
                    <a:lumMod val="65000"/>
                    <a:lumOff val="35000"/>
                  </a:schemeClr>
                </a:solidFill>
                <a:latin typeface="Avenir"/>
                <a:sym typeface="Avenir"/>
              </a:rPr>
              <a:t> K/L dan stakeholders </a:t>
            </a:r>
            <a:r>
              <a:rPr lang="en-US" sz="13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venir"/>
                <a:sym typeface="Avenir"/>
              </a:rPr>
              <a:t>terkait</a:t>
            </a:r>
            <a:r>
              <a:rPr lang="en-US" sz="1300" dirty="0">
                <a:solidFill>
                  <a:schemeClr val="tx1">
                    <a:lumMod val="65000"/>
                    <a:lumOff val="35000"/>
                  </a:schemeClr>
                </a:solidFill>
                <a:latin typeface="Avenir"/>
                <a:sym typeface="Avenir"/>
              </a:rPr>
              <a:t> </a:t>
            </a:r>
            <a:r>
              <a:rPr lang="en-US" sz="13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venir"/>
                <a:sym typeface="Avenir"/>
              </a:rPr>
              <a:t>untuk</a:t>
            </a:r>
            <a:r>
              <a:rPr lang="en-US" sz="1300" dirty="0">
                <a:solidFill>
                  <a:schemeClr val="tx1">
                    <a:lumMod val="65000"/>
                    <a:lumOff val="35000"/>
                  </a:schemeClr>
                </a:solidFill>
                <a:latin typeface="Avenir"/>
                <a:sym typeface="Avenir"/>
              </a:rPr>
              <a:t> </a:t>
            </a:r>
            <a:r>
              <a:rPr lang="en-US" sz="13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venir"/>
                <a:sym typeface="Avenir"/>
              </a:rPr>
              <a:t>pembentukan</a:t>
            </a:r>
            <a:r>
              <a:rPr lang="en-US" sz="1300" dirty="0">
                <a:solidFill>
                  <a:schemeClr val="tx1">
                    <a:lumMod val="65000"/>
                    <a:lumOff val="35000"/>
                  </a:schemeClr>
                </a:solidFill>
                <a:latin typeface="Avenir"/>
                <a:sym typeface="Avenir"/>
              </a:rPr>
              <a:t> UMKM </a:t>
            </a:r>
            <a:r>
              <a:rPr lang="en-US" sz="13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venir"/>
                <a:sym typeface="Avenir"/>
              </a:rPr>
              <a:t>Horti</a:t>
            </a:r>
            <a:r>
              <a:rPr lang="en-US" sz="1300" dirty="0">
                <a:solidFill>
                  <a:schemeClr val="tx1">
                    <a:lumMod val="65000"/>
                    <a:lumOff val="35000"/>
                  </a:schemeClr>
                </a:solidFill>
                <a:latin typeface="Avenir"/>
                <a:sym typeface="Avenir"/>
              </a:rPr>
              <a:t>, </a:t>
            </a:r>
            <a:r>
              <a:rPr lang="en-US" sz="13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venir"/>
                <a:sym typeface="Avenir"/>
              </a:rPr>
              <a:t>keberlanjutan</a:t>
            </a:r>
            <a:r>
              <a:rPr lang="en-US" sz="1300" dirty="0">
                <a:solidFill>
                  <a:schemeClr val="tx1">
                    <a:lumMod val="65000"/>
                    <a:lumOff val="35000"/>
                  </a:schemeClr>
                </a:solidFill>
                <a:latin typeface="Avenir"/>
                <a:sym typeface="Avenir"/>
              </a:rPr>
              <a:t> </a:t>
            </a:r>
            <a:r>
              <a:rPr lang="en-US" sz="13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venir"/>
                <a:sym typeface="Avenir"/>
              </a:rPr>
              <a:t>usaha</a:t>
            </a:r>
            <a:r>
              <a:rPr lang="en-US" sz="1300" dirty="0">
                <a:solidFill>
                  <a:schemeClr val="tx1">
                    <a:lumMod val="65000"/>
                    <a:lumOff val="35000"/>
                  </a:schemeClr>
                </a:solidFill>
                <a:latin typeface="Avenir"/>
                <a:sym typeface="Avenir"/>
              </a:rPr>
              <a:t> dan </a:t>
            </a:r>
            <a:r>
              <a:rPr lang="en-US" sz="13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venir"/>
                <a:sym typeface="Avenir"/>
              </a:rPr>
              <a:t>peningkatan</a:t>
            </a:r>
            <a:r>
              <a:rPr lang="en-US" sz="1300" dirty="0">
                <a:solidFill>
                  <a:schemeClr val="tx1">
                    <a:lumMod val="65000"/>
                    <a:lumOff val="35000"/>
                  </a:schemeClr>
                </a:solidFill>
                <a:latin typeface="Avenir"/>
                <a:sym typeface="Avenir"/>
              </a:rPr>
              <a:t> </a:t>
            </a:r>
            <a:r>
              <a:rPr lang="en-US" sz="13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venir"/>
                <a:sym typeface="Avenir"/>
              </a:rPr>
              <a:t>akses</a:t>
            </a:r>
            <a:r>
              <a:rPr lang="en-US" sz="1300" dirty="0">
                <a:solidFill>
                  <a:schemeClr val="tx1">
                    <a:lumMod val="65000"/>
                    <a:lumOff val="35000"/>
                  </a:schemeClr>
                </a:solidFill>
                <a:latin typeface="Avenir"/>
                <a:sym typeface="Avenir"/>
              </a:rPr>
              <a:t> pasar </a:t>
            </a:r>
            <a:r>
              <a:rPr lang="en-US" sz="13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venir"/>
                <a:sym typeface="Avenir"/>
              </a:rPr>
              <a:t>produk</a:t>
            </a:r>
            <a:r>
              <a:rPr lang="en-US" sz="1300" dirty="0">
                <a:solidFill>
                  <a:schemeClr val="tx1">
                    <a:lumMod val="65000"/>
                    <a:lumOff val="35000"/>
                  </a:schemeClr>
                </a:solidFill>
                <a:latin typeface="Avenir"/>
                <a:sym typeface="Avenir"/>
              </a:rPr>
              <a:t> </a:t>
            </a:r>
            <a:r>
              <a:rPr lang="en-US" sz="13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venir"/>
                <a:sym typeface="Avenir"/>
              </a:rPr>
              <a:t>hortikultura</a:t>
            </a:r>
            <a:r>
              <a:rPr lang="en-US" sz="1300" dirty="0">
                <a:solidFill>
                  <a:schemeClr val="tx1">
                    <a:lumMod val="65000"/>
                    <a:lumOff val="35000"/>
                  </a:schemeClr>
                </a:solidFill>
                <a:latin typeface="Avenir"/>
                <a:sym typeface="Avenir"/>
              </a:rPr>
              <a:t> </a:t>
            </a:r>
            <a:r>
              <a:rPr lang="en-US" sz="13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venir"/>
                <a:sym typeface="Avenir"/>
              </a:rPr>
              <a:t>baik</a:t>
            </a:r>
            <a:r>
              <a:rPr lang="en-US" sz="1300" dirty="0">
                <a:solidFill>
                  <a:schemeClr val="tx1">
                    <a:lumMod val="65000"/>
                    <a:lumOff val="35000"/>
                  </a:schemeClr>
                </a:solidFill>
                <a:latin typeface="Avenir"/>
                <a:sym typeface="Avenir"/>
              </a:rPr>
              <a:t> </a:t>
            </a:r>
            <a:r>
              <a:rPr lang="en-US" sz="13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venir"/>
                <a:sym typeface="Avenir"/>
              </a:rPr>
              <a:t>segar</a:t>
            </a:r>
            <a:r>
              <a:rPr lang="en-US" sz="1300" dirty="0">
                <a:solidFill>
                  <a:schemeClr val="tx1">
                    <a:lumMod val="65000"/>
                    <a:lumOff val="35000"/>
                  </a:schemeClr>
                </a:solidFill>
                <a:latin typeface="Avenir"/>
                <a:sym typeface="Avenir"/>
              </a:rPr>
              <a:t> </a:t>
            </a:r>
            <a:r>
              <a:rPr lang="en-US" sz="13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venir"/>
                <a:sym typeface="Avenir"/>
              </a:rPr>
              <a:t>maupun</a:t>
            </a:r>
            <a:r>
              <a:rPr lang="en-US" sz="1300" dirty="0">
                <a:solidFill>
                  <a:schemeClr val="tx1">
                    <a:lumMod val="65000"/>
                    <a:lumOff val="35000"/>
                  </a:schemeClr>
                </a:solidFill>
                <a:latin typeface="Avenir"/>
                <a:sym typeface="Avenir"/>
              </a:rPr>
              <a:t> </a:t>
            </a:r>
            <a:r>
              <a:rPr lang="en-US" sz="13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venir"/>
                <a:sym typeface="Avenir"/>
              </a:rPr>
              <a:t>olahan</a:t>
            </a:r>
            <a:r>
              <a:rPr lang="en-US" sz="1300" dirty="0">
                <a:solidFill>
                  <a:schemeClr val="tx1">
                    <a:lumMod val="65000"/>
                    <a:lumOff val="35000"/>
                  </a:schemeClr>
                </a:solidFill>
                <a:latin typeface="Avenir"/>
                <a:sym typeface="Avenir"/>
              </a:rPr>
              <a:t> </a:t>
            </a:r>
            <a:endParaRPr sz="13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pSp>
        <p:nvGrpSpPr>
          <p:cNvPr id="88" name="Google Shape;88;p7"/>
          <p:cNvGrpSpPr/>
          <p:nvPr/>
        </p:nvGrpSpPr>
        <p:grpSpPr>
          <a:xfrm>
            <a:off x="10138903" y="3440660"/>
            <a:ext cx="412801" cy="79786"/>
            <a:chOff x="4046879" y="2995611"/>
            <a:chExt cx="722558" cy="139656"/>
          </a:xfrm>
        </p:grpSpPr>
        <p:sp>
          <p:nvSpPr>
            <p:cNvPr id="89" name="Google Shape;89;p7"/>
            <p:cNvSpPr/>
            <p:nvPr/>
          </p:nvSpPr>
          <p:spPr>
            <a:xfrm>
              <a:off x="4046879" y="3034664"/>
              <a:ext cx="80011" cy="80011"/>
            </a:xfrm>
            <a:prstGeom prst="ellipse">
              <a:avLst/>
            </a:prstGeom>
            <a:solidFill>
              <a:srgbClr val="FDD1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0" name="Google Shape;90;p7"/>
            <p:cNvSpPr/>
            <p:nvPr/>
          </p:nvSpPr>
          <p:spPr>
            <a:xfrm>
              <a:off x="4192604" y="3034664"/>
              <a:ext cx="80011" cy="80011"/>
            </a:xfrm>
            <a:prstGeom prst="ellipse">
              <a:avLst/>
            </a:prstGeom>
            <a:solidFill>
              <a:srgbClr val="FDD1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1" name="Google Shape;91;p7"/>
            <p:cNvSpPr/>
            <p:nvPr/>
          </p:nvSpPr>
          <p:spPr>
            <a:xfrm>
              <a:off x="4338329" y="2995611"/>
              <a:ext cx="139656" cy="139656"/>
            </a:xfrm>
            <a:prstGeom prst="ellipse">
              <a:avLst/>
            </a:prstGeom>
            <a:solidFill>
              <a:srgbClr val="FDD1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2" name="Google Shape;92;p7"/>
            <p:cNvSpPr/>
            <p:nvPr/>
          </p:nvSpPr>
          <p:spPr>
            <a:xfrm>
              <a:off x="4543699" y="3034664"/>
              <a:ext cx="80011" cy="80011"/>
            </a:xfrm>
            <a:prstGeom prst="ellipse">
              <a:avLst/>
            </a:prstGeom>
            <a:solidFill>
              <a:srgbClr val="FDD1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3" name="Google Shape;93;p7"/>
            <p:cNvSpPr/>
            <p:nvPr/>
          </p:nvSpPr>
          <p:spPr>
            <a:xfrm>
              <a:off x="4689426" y="3034664"/>
              <a:ext cx="80011" cy="80011"/>
            </a:xfrm>
            <a:prstGeom prst="ellipse">
              <a:avLst/>
            </a:prstGeom>
            <a:solidFill>
              <a:srgbClr val="FDD1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95" name="Google Shape;95;p7"/>
          <p:cNvPicPr preferRelativeResize="0"/>
          <p:nvPr/>
        </p:nvPicPr>
        <p:blipFill rotWithShape="1">
          <a:blip r:embed="rId4">
            <a:alphaModFix/>
          </a:blip>
          <a:srcRect r="78665" b="73542"/>
          <a:stretch/>
        </p:blipFill>
        <p:spPr>
          <a:xfrm>
            <a:off x="4255714" y="1869404"/>
            <a:ext cx="740206" cy="748104"/>
          </a:xfrm>
          <a:prstGeom prst="rect">
            <a:avLst/>
          </a:prstGeom>
          <a:noFill/>
          <a:ln>
            <a:noFill/>
          </a:ln>
        </p:spPr>
      </p:pic>
      <p:sp>
        <p:nvSpPr>
          <p:cNvPr id="99" name="TextBox 98">
            <a:extLst>
              <a:ext uri="{FF2B5EF4-FFF2-40B4-BE49-F238E27FC236}">
                <a16:creationId xmlns:a16="http://schemas.microsoft.com/office/drawing/2014/main" id="{92B6C7F2-A4B9-4A3B-88B2-4B961A1CA439}"/>
              </a:ext>
            </a:extLst>
          </p:cNvPr>
          <p:cNvSpPr txBox="1"/>
          <p:nvPr/>
        </p:nvSpPr>
        <p:spPr>
          <a:xfrm>
            <a:off x="806043" y="6150493"/>
            <a:ext cx="9284012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badi" panose="020B0604020104020204" pitchFamily="34" charset="0"/>
                <a:ea typeface="Arial Unicode MS"/>
                <a:cs typeface="+mn-cs"/>
              </a:rPr>
              <a:t>SINERGISME PENGAWALAN KAMPUNG HORTIKULTURA</a:t>
            </a:r>
            <a:endParaRPr kumimoji="0" lang="en-ID" sz="25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badi" panose="020B0604020104020204" pitchFamily="34" charset="0"/>
              <a:ea typeface="Arial Unicode MS"/>
              <a:cs typeface="+mn-cs"/>
            </a:endParaRPr>
          </a:p>
        </p:txBody>
      </p:sp>
      <p:sp>
        <p:nvSpPr>
          <p:cNvPr id="33" name="Google Shape;33;p7"/>
          <p:cNvSpPr/>
          <p:nvPr/>
        </p:nvSpPr>
        <p:spPr>
          <a:xfrm>
            <a:off x="3799481" y="3566774"/>
            <a:ext cx="1754026" cy="1200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 algn="ctr" defTabSz="914400" hangingPunct="0">
              <a:lnSpc>
                <a:spcPct val="99583"/>
              </a:lnSpc>
              <a:defRPr/>
            </a:pPr>
            <a:r>
              <a:rPr lang="en-US" altLang="zh-CN" sz="1300" dirty="0" err="1">
                <a:solidFill>
                  <a:schemeClr val="tx1">
                    <a:lumMod val="65000"/>
                    <a:lumOff val="35000"/>
                  </a:schemeClr>
                </a:solidFill>
                <a:ea typeface="Calibri"/>
              </a:rPr>
              <a:t>Kerjasama</a:t>
            </a:r>
            <a:r>
              <a:rPr lang="en-US" altLang="zh-CN" sz="1300" dirty="0">
                <a:solidFill>
                  <a:schemeClr val="tx1">
                    <a:lumMod val="65000"/>
                    <a:lumOff val="35000"/>
                  </a:schemeClr>
                </a:solidFill>
                <a:ea typeface="Calibri"/>
              </a:rPr>
              <a:t> </a:t>
            </a:r>
            <a:r>
              <a:rPr lang="en-US" altLang="zh-CN" sz="1300" dirty="0" err="1">
                <a:solidFill>
                  <a:schemeClr val="tx1">
                    <a:lumMod val="65000"/>
                    <a:lumOff val="35000"/>
                  </a:schemeClr>
                </a:solidFill>
                <a:ea typeface="Calibri"/>
              </a:rPr>
              <a:t>dengan</a:t>
            </a:r>
            <a:r>
              <a:rPr lang="en-US" altLang="zh-CN" sz="1300" dirty="0">
                <a:solidFill>
                  <a:schemeClr val="tx1">
                    <a:lumMod val="65000"/>
                    <a:lumOff val="35000"/>
                  </a:schemeClr>
                </a:solidFill>
                <a:ea typeface="Calibri"/>
              </a:rPr>
              <a:t> Badan </a:t>
            </a:r>
            <a:r>
              <a:rPr lang="en-US" altLang="zh-CN" sz="1300" dirty="0" err="1">
                <a:solidFill>
                  <a:schemeClr val="tx1">
                    <a:lumMod val="65000"/>
                    <a:lumOff val="35000"/>
                  </a:schemeClr>
                </a:solidFill>
                <a:ea typeface="Calibri"/>
              </a:rPr>
              <a:t>Litbang</a:t>
            </a:r>
            <a:r>
              <a:rPr lang="en-US" altLang="zh-CN" sz="1300" dirty="0">
                <a:solidFill>
                  <a:schemeClr val="tx1">
                    <a:lumMod val="65000"/>
                    <a:lumOff val="35000"/>
                  </a:schemeClr>
                </a:solidFill>
                <a:ea typeface="Calibri"/>
              </a:rPr>
              <a:t> </a:t>
            </a:r>
            <a:r>
              <a:rPr lang="en-US" altLang="zh-CN" sz="1300" dirty="0" err="1">
                <a:solidFill>
                  <a:schemeClr val="tx1">
                    <a:lumMod val="65000"/>
                    <a:lumOff val="35000"/>
                  </a:schemeClr>
                </a:solidFill>
                <a:ea typeface="Calibri"/>
              </a:rPr>
              <a:t>Pertanian</a:t>
            </a:r>
            <a:r>
              <a:rPr lang="en-US" altLang="zh-CN" sz="1300" dirty="0">
                <a:solidFill>
                  <a:schemeClr val="tx1">
                    <a:lumMod val="65000"/>
                    <a:lumOff val="35000"/>
                  </a:schemeClr>
                </a:solidFill>
                <a:ea typeface="Calibri"/>
              </a:rPr>
              <a:t> </a:t>
            </a:r>
            <a:r>
              <a:rPr lang="en-US" altLang="zh-CN" sz="1300" dirty="0" err="1">
                <a:solidFill>
                  <a:schemeClr val="tx1">
                    <a:lumMod val="65000"/>
                    <a:lumOff val="35000"/>
                  </a:schemeClr>
                </a:solidFill>
                <a:ea typeface="Calibri"/>
              </a:rPr>
              <a:t>serta</a:t>
            </a:r>
            <a:r>
              <a:rPr lang="en-US" altLang="zh-CN" sz="1300" dirty="0">
                <a:solidFill>
                  <a:schemeClr val="tx1">
                    <a:lumMod val="65000"/>
                    <a:lumOff val="35000"/>
                  </a:schemeClr>
                </a:solidFill>
                <a:ea typeface="Calibri"/>
              </a:rPr>
              <a:t> Badan </a:t>
            </a:r>
            <a:r>
              <a:rPr lang="en-US" altLang="zh-CN" sz="1300" dirty="0" err="1">
                <a:solidFill>
                  <a:schemeClr val="tx1">
                    <a:lumMod val="65000"/>
                    <a:lumOff val="35000"/>
                  </a:schemeClr>
                </a:solidFill>
                <a:ea typeface="Calibri"/>
              </a:rPr>
              <a:t>Penyuluhan</a:t>
            </a:r>
            <a:r>
              <a:rPr lang="en-US" altLang="zh-CN" sz="1300" dirty="0">
                <a:solidFill>
                  <a:schemeClr val="tx1">
                    <a:lumMod val="65000"/>
                    <a:lumOff val="35000"/>
                  </a:schemeClr>
                </a:solidFill>
                <a:ea typeface="Calibri"/>
              </a:rPr>
              <a:t> dan </a:t>
            </a:r>
            <a:r>
              <a:rPr lang="en-US" altLang="zh-CN" sz="1300" dirty="0" err="1">
                <a:solidFill>
                  <a:schemeClr val="tx1">
                    <a:lumMod val="65000"/>
                    <a:lumOff val="35000"/>
                  </a:schemeClr>
                </a:solidFill>
                <a:ea typeface="Calibri"/>
              </a:rPr>
              <a:t>Pengembangan</a:t>
            </a:r>
            <a:r>
              <a:rPr lang="en-US" altLang="zh-CN" sz="1300" dirty="0">
                <a:solidFill>
                  <a:schemeClr val="tx1">
                    <a:lumMod val="65000"/>
                    <a:lumOff val="35000"/>
                  </a:schemeClr>
                </a:solidFill>
                <a:ea typeface="Calibri"/>
              </a:rPr>
              <a:t> </a:t>
            </a:r>
            <a:r>
              <a:rPr lang="en-US" altLang="zh-CN" sz="1300" dirty="0" err="1">
                <a:solidFill>
                  <a:schemeClr val="tx1">
                    <a:lumMod val="65000"/>
                    <a:lumOff val="35000"/>
                  </a:schemeClr>
                </a:solidFill>
                <a:ea typeface="Calibri"/>
              </a:rPr>
              <a:t>Sumber</a:t>
            </a:r>
            <a:r>
              <a:rPr lang="en-US" altLang="zh-CN" sz="1300" dirty="0">
                <a:solidFill>
                  <a:schemeClr val="tx1">
                    <a:lumMod val="65000"/>
                    <a:lumOff val="35000"/>
                  </a:schemeClr>
                </a:solidFill>
                <a:ea typeface="Calibri"/>
              </a:rPr>
              <a:t> </a:t>
            </a:r>
            <a:r>
              <a:rPr lang="en-US" altLang="zh-CN" sz="1300" dirty="0" err="1">
                <a:solidFill>
                  <a:schemeClr val="tx1">
                    <a:lumMod val="65000"/>
                    <a:lumOff val="35000"/>
                  </a:schemeClr>
                </a:solidFill>
                <a:ea typeface="Calibri"/>
              </a:rPr>
              <a:t>Daya</a:t>
            </a:r>
            <a:r>
              <a:rPr lang="en-US" altLang="zh-CN" sz="1300" dirty="0">
                <a:solidFill>
                  <a:schemeClr val="tx1">
                    <a:lumMod val="65000"/>
                    <a:lumOff val="35000"/>
                  </a:schemeClr>
                </a:solidFill>
                <a:ea typeface="Calibri"/>
              </a:rPr>
              <a:t> </a:t>
            </a:r>
            <a:r>
              <a:rPr lang="en-US" altLang="zh-CN" sz="1300" dirty="0" err="1">
                <a:solidFill>
                  <a:schemeClr val="tx1">
                    <a:lumMod val="65000"/>
                    <a:lumOff val="35000"/>
                  </a:schemeClr>
                </a:solidFill>
                <a:ea typeface="Calibri"/>
              </a:rPr>
              <a:t>Manusia</a:t>
            </a:r>
            <a:r>
              <a:rPr lang="en-US" altLang="zh-CN" sz="1300" dirty="0">
                <a:solidFill>
                  <a:schemeClr val="tx1">
                    <a:lumMod val="65000"/>
                    <a:lumOff val="35000"/>
                  </a:schemeClr>
                </a:solidFill>
                <a:ea typeface="Calibri"/>
              </a:rPr>
              <a:t> </a:t>
            </a:r>
            <a:r>
              <a:rPr lang="en-US" altLang="zh-CN" sz="1300" dirty="0" err="1">
                <a:solidFill>
                  <a:schemeClr val="tx1">
                    <a:lumMod val="65000"/>
                    <a:lumOff val="35000"/>
                  </a:schemeClr>
                </a:solidFill>
                <a:ea typeface="Calibri"/>
              </a:rPr>
              <a:t>Pertanian</a:t>
            </a:r>
            <a:r>
              <a:rPr lang="en-US" altLang="zh-CN" sz="1300" dirty="0">
                <a:solidFill>
                  <a:schemeClr val="tx1">
                    <a:lumMod val="65000"/>
                    <a:lumOff val="35000"/>
                  </a:schemeClr>
                </a:solidFill>
                <a:ea typeface="Calibri"/>
              </a:rPr>
              <a:t> (BPPSDMP) </a:t>
            </a:r>
            <a:r>
              <a:rPr lang="en-US" altLang="zh-CN" sz="1300" dirty="0" err="1">
                <a:solidFill>
                  <a:schemeClr val="tx1">
                    <a:lumMod val="65000"/>
                    <a:lumOff val="35000"/>
                  </a:schemeClr>
                </a:solidFill>
                <a:ea typeface="Calibri"/>
              </a:rPr>
              <a:t>untuk</a:t>
            </a:r>
            <a:r>
              <a:rPr lang="en-US" altLang="zh-CN" sz="1300" dirty="0">
                <a:solidFill>
                  <a:schemeClr val="tx1">
                    <a:lumMod val="65000"/>
                    <a:lumOff val="35000"/>
                  </a:schemeClr>
                </a:solidFill>
                <a:ea typeface="Calibri"/>
              </a:rPr>
              <a:t> </a:t>
            </a:r>
            <a:r>
              <a:rPr lang="en-US" altLang="zh-CN" sz="1300" dirty="0" err="1">
                <a:solidFill>
                  <a:schemeClr val="tx1">
                    <a:lumMod val="65000"/>
                    <a:lumOff val="35000"/>
                  </a:schemeClr>
                </a:solidFill>
                <a:ea typeface="Calibri"/>
              </a:rPr>
              <a:t>pendampingan</a:t>
            </a:r>
            <a:r>
              <a:rPr lang="en-US" altLang="zh-CN" sz="1300" dirty="0">
                <a:solidFill>
                  <a:schemeClr val="tx1">
                    <a:lumMod val="65000"/>
                    <a:lumOff val="35000"/>
                  </a:schemeClr>
                </a:solidFill>
                <a:ea typeface="Calibri"/>
              </a:rPr>
              <a:t> dan </a:t>
            </a:r>
            <a:r>
              <a:rPr lang="en-US" altLang="zh-CN" sz="1300" dirty="0" err="1">
                <a:solidFill>
                  <a:schemeClr val="tx1">
                    <a:lumMod val="65000"/>
                    <a:lumOff val="35000"/>
                  </a:schemeClr>
                </a:solidFill>
                <a:ea typeface="Calibri"/>
              </a:rPr>
              <a:t>pengawalan</a:t>
            </a:r>
            <a:r>
              <a:rPr lang="en-US" altLang="zh-CN" sz="1300" dirty="0">
                <a:solidFill>
                  <a:schemeClr val="tx1">
                    <a:lumMod val="65000"/>
                    <a:lumOff val="35000"/>
                  </a:schemeClr>
                </a:solidFill>
                <a:ea typeface="Calibri"/>
              </a:rPr>
              <a:t> </a:t>
            </a:r>
            <a:r>
              <a:rPr lang="en-US" altLang="zh-CN" sz="1300" dirty="0" err="1">
                <a:solidFill>
                  <a:schemeClr val="tx1">
                    <a:lumMod val="65000"/>
                    <a:lumOff val="35000"/>
                  </a:schemeClr>
                </a:solidFill>
                <a:ea typeface="Calibri"/>
              </a:rPr>
              <a:t>kegiatan</a:t>
            </a:r>
            <a:endParaRPr lang="en-US" altLang="zh-CN" sz="1300" spc="-5" dirty="0">
              <a:solidFill>
                <a:schemeClr val="tx1">
                  <a:lumMod val="65000"/>
                  <a:lumOff val="35000"/>
                </a:schemeClr>
              </a:solidFill>
              <a:ea typeface="Calibri"/>
            </a:endParaRPr>
          </a:p>
        </p:txBody>
      </p:sp>
      <p:sp>
        <p:nvSpPr>
          <p:cNvPr id="100" name="Google Shape;33;p7">
            <a:extLst>
              <a:ext uri="{FF2B5EF4-FFF2-40B4-BE49-F238E27FC236}">
                <a16:creationId xmlns:a16="http://schemas.microsoft.com/office/drawing/2014/main" id="{48DF3DCD-E5FE-4BFA-AE69-932CFEADA691}"/>
              </a:ext>
            </a:extLst>
          </p:cNvPr>
          <p:cNvSpPr/>
          <p:nvPr/>
        </p:nvSpPr>
        <p:spPr>
          <a:xfrm>
            <a:off x="6613739" y="3673655"/>
            <a:ext cx="1754026" cy="1200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 algn="ctr" defTabSz="914400" hangingPunct="0">
              <a:lnSpc>
                <a:spcPct val="99583"/>
              </a:lnSpc>
              <a:defRPr/>
            </a:pPr>
            <a:r>
              <a:rPr lang="en-US" altLang="zh-CN" sz="1300" dirty="0" err="1">
                <a:solidFill>
                  <a:schemeClr val="tx1">
                    <a:lumMod val="65000"/>
                    <a:lumOff val="35000"/>
                  </a:schemeClr>
                </a:solidFill>
                <a:ea typeface="Calibri"/>
              </a:rPr>
              <a:t>Kerjasama</a:t>
            </a:r>
            <a:r>
              <a:rPr lang="en-US" altLang="zh-CN" sz="1300" dirty="0">
                <a:solidFill>
                  <a:schemeClr val="tx1">
                    <a:lumMod val="65000"/>
                    <a:lumOff val="35000"/>
                  </a:schemeClr>
                </a:solidFill>
                <a:ea typeface="Calibri"/>
              </a:rPr>
              <a:t> </a:t>
            </a:r>
            <a:r>
              <a:rPr lang="en-US" altLang="zh-CN" sz="1300" dirty="0" err="1">
                <a:solidFill>
                  <a:schemeClr val="tx1">
                    <a:lumMod val="65000"/>
                    <a:lumOff val="35000"/>
                  </a:schemeClr>
                </a:solidFill>
                <a:ea typeface="Calibri"/>
              </a:rPr>
              <a:t>dengan</a:t>
            </a:r>
            <a:r>
              <a:rPr lang="en-US" altLang="zh-CN" sz="1300" dirty="0">
                <a:solidFill>
                  <a:schemeClr val="tx1">
                    <a:lumMod val="65000"/>
                    <a:lumOff val="35000"/>
                  </a:schemeClr>
                </a:solidFill>
                <a:ea typeface="Calibri"/>
              </a:rPr>
              <a:t> BPPSDMP, K/L </a:t>
            </a:r>
            <a:r>
              <a:rPr lang="en-US" altLang="zh-CN" sz="1300" dirty="0" err="1">
                <a:solidFill>
                  <a:schemeClr val="tx1">
                    <a:lumMod val="65000"/>
                    <a:lumOff val="35000"/>
                  </a:schemeClr>
                </a:solidFill>
                <a:ea typeface="Calibri"/>
              </a:rPr>
              <a:t>lainnya</a:t>
            </a:r>
            <a:r>
              <a:rPr lang="en-US" altLang="zh-CN" sz="1300" dirty="0">
                <a:solidFill>
                  <a:schemeClr val="tx1">
                    <a:lumMod val="65000"/>
                    <a:lumOff val="35000"/>
                  </a:schemeClr>
                </a:solidFill>
                <a:ea typeface="Calibri"/>
              </a:rPr>
              <a:t>  </a:t>
            </a:r>
            <a:r>
              <a:rPr lang="en-US" altLang="zh-CN" sz="1300" dirty="0" err="1">
                <a:solidFill>
                  <a:schemeClr val="tx1">
                    <a:lumMod val="65000"/>
                    <a:lumOff val="35000"/>
                  </a:schemeClr>
                </a:solidFill>
                <a:ea typeface="Calibri"/>
              </a:rPr>
              <a:t>untuk</a:t>
            </a:r>
            <a:r>
              <a:rPr lang="en-US" altLang="zh-CN" sz="1300" dirty="0">
                <a:solidFill>
                  <a:schemeClr val="tx1">
                    <a:lumMod val="65000"/>
                    <a:lumOff val="35000"/>
                  </a:schemeClr>
                </a:solidFill>
                <a:ea typeface="Calibri"/>
              </a:rPr>
              <a:t> </a:t>
            </a:r>
            <a:r>
              <a:rPr lang="en-US" altLang="zh-CN" sz="1300" dirty="0" err="1">
                <a:solidFill>
                  <a:schemeClr val="tx1">
                    <a:lumMod val="65000"/>
                    <a:lumOff val="35000"/>
                  </a:schemeClr>
                </a:solidFill>
                <a:ea typeface="Calibri"/>
              </a:rPr>
              <a:t>pelatihan</a:t>
            </a:r>
            <a:r>
              <a:rPr lang="en-US" altLang="zh-CN" sz="1300" dirty="0">
                <a:solidFill>
                  <a:schemeClr val="tx1">
                    <a:lumMod val="65000"/>
                    <a:lumOff val="35000"/>
                  </a:schemeClr>
                </a:solidFill>
                <a:ea typeface="Calibri"/>
              </a:rPr>
              <a:t>/</a:t>
            </a:r>
            <a:r>
              <a:rPr lang="en-US" altLang="zh-CN" sz="1300" dirty="0" err="1">
                <a:solidFill>
                  <a:schemeClr val="tx1">
                    <a:lumMod val="65000"/>
                    <a:lumOff val="35000"/>
                  </a:schemeClr>
                </a:solidFill>
                <a:ea typeface="Calibri"/>
              </a:rPr>
              <a:t>bimtek</a:t>
            </a:r>
            <a:r>
              <a:rPr lang="en-US" altLang="zh-CN" sz="1300" dirty="0">
                <a:solidFill>
                  <a:schemeClr val="tx1">
                    <a:lumMod val="65000"/>
                    <a:lumOff val="35000"/>
                  </a:schemeClr>
                </a:solidFill>
                <a:ea typeface="Calibri"/>
              </a:rPr>
              <a:t> </a:t>
            </a:r>
            <a:r>
              <a:rPr lang="en-US" altLang="zh-CN" sz="1300" dirty="0" err="1">
                <a:solidFill>
                  <a:schemeClr val="tx1">
                    <a:lumMod val="65000"/>
                    <a:lumOff val="35000"/>
                  </a:schemeClr>
                </a:solidFill>
                <a:ea typeface="Calibri"/>
              </a:rPr>
              <a:t>Petani</a:t>
            </a:r>
            <a:r>
              <a:rPr lang="en-US" altLang="zh-CN" sz="1300" dirty="0">
                <a:solidFill>
                  <a:schemeClr val="tx1">
                    <a:lumMod val="65000"/>
                    <a:lumOff val="35000"/>
                  </a:schemeClr>
                </a:solidFill>
                <a:ea typeface="Calibri"/>
              </a:rPr>
              <a:t>, dan </a:t>
            </a:r>
            <a:r>
              <a:rPr lang="en-US" altLang="zh-CN" sz="1300" dirty="0" err="1">
                <a:solidFill>
                  <a:schemeClr val="tx1">
                    <a:lumMod val="65000"/>
                    <a:lumOff val="35000"/>
                  </a:schemeClr>
                </a:solidFill>
                <a:ea typeface="Calibri"/>
              </a:rPr>
              <a:t>Petugas</a:t>
            </a:r>
            <a:r>
              <a:rPr lang="en-US" altLang="zh-CN" sz="1300" dirty="0">
                <a:solidFill>
                  <a:schemeClr val="tx1">
                    <a:lumMod val="65000"/>
                    <a:lumOff val="35000"/>
                  </a:schemeClr>
                </a:solidFill>
                <a:ea typeface="Calibri"/>
              </a:rPr>
              <a:t> </a:t>
            </a:r>
            <a:r>
              <a:rPr lang="en-US" altLang="zh-CN" sz="1300" dirty="0" err="1">
                <a:solidFill>
                  <a:schemeClr val="tx1">
                    <a:lumMod val="65000"/>
                    <a:lumOff val="35000"/>
                  </a:schemeClr>
                </a:solidFill>
                <a:ea typeface="Calibri"/>
              </a:rPr>
              <a:t>terkait</a:t>
            </a:r>
            <a:r>
              <a:rPr lang="en-US" altLang="zh-CN" sz="1300" dirty="0">
                <a:solidFill>
                  <a:schemeClr val="tx1">
                    <a:lumMod val="65000"/>
                    <a:lumOff val="35000"/>
                  </a:schemeClr>
                </a:solidFill>
                <a:ea typeface="Calibri"/>
              </a:rPr>
              <a:t> </a:t>
            </a:r>
            <a:r>
              <a:rPr lang="en-US" altLang="zh-CN" sz="1300" dirty="0" err="1">
                <a:solidFill>
                  <a:schemeClr val="tx1">
                    <a:lumMod val="65000"/>
                    <a:lumOff val="35000"/>
                  </a:schemeClr>
                </a:solidFill>
                <a:ea typeface="Calibri"/>
              </a:rPr>
              <a:t>teknis</a:t>
            </a:r>
            <a:r>
              <a:rPr lang="en-US" altLang="zh-CN" sz="1300" dirty="0">
                <a:solidFill>
                  <a:schemeClr val="tx1">
                    <a:lumMod val="65000"/>
                    <a:lumOff val="35000"/>
                  </a:schemeClr>
                </a:solidFill>
                <a:ea typeface="Calibri"/>
              </a:rPr>
              <a:t> </a:t>
            </a:r>
            <a:r>
              <a:rPr lang="en-US" altLang="zh-CN" sz="1300" dirty="0" err="1">
                <a:solidFill>
                  <a:schemeClr val="tx1">
                    <a:lumMod val="65000"/>
                    <a:lumOff val="35000"/>
                  </a:schemeClr>
                </a:solidFill>
                <a:ea typeface="Calibri"/>
              </a:rPr>
              <a:t>budidaya</a:t>
            </a:r>
            <a:r>
              <a:rPr lang="en-US" altLang="zh-CN" sz="1300" dirty="0">
                <a:solidFill>
                  <a:schemeClr val="tx1">
                    <a:lumMod val="65000"/>
                    <a:lumOff val="35000"/>
                  </a:schemeClr>
                </a:solidFill>
                <a:ea typeface="Calibri"/>
              </a:rPr>
              <a:t>, </a:t>
            </a:r>
            <a:r>
              <a:rPr lang="en-US" altLang="zh-CN" sz="1300" dirty="0" err="1">
                <a:solidFill>
                  <a:schemeClr val="tx1">
                    <a:lumMod val="65000"/>
                    <a:lumOff val="35000"/>
                  </a:schemeClr>
                </a:solidFill>
                <a:ea typeface="Calibri"/>
              </a:rPr>
              <a:t>pascapanen</a:t>
            </a:r>
            <a:r>
              <a:rPr lang="en-US" altLang="zh-CN" sz="1300" dirty="0">
                <a:solidFill>
                  <a:schemeClr val="tx1">
                    <a:lumMod val="65000"/>
                    <a:lumOff val="35000"/>
                  </a:schemeClr>
                </a:solidFill>
                <a:ea typeface="Calibri"/>
              </a:rPr>
              <a:t>, </a:t>
            </a:r>
            <a:r>
              <a:rPr lang="en-US" altLang="zh-CN" sz="1300" dirty="0" err="1">
                <a:solidFill>
                  <a:schemeClr val="tx1">
                    <a:lumMod val="65000"/>
                    <a:lumOff val="35000"/>
                  </a:schemeClr>
                </a:solidFill>
                <a:ea typeface="Calibri"/>
              </a:rPr>
              <a:t>pengolahan</a:t>
            </a:r>
            <a:r>
              <a:rPr lang="en-US" altLang="zh-CN" sz="1300" dirty="0">
                <a:solidFill>
                  <a:schemeClr val="tx1">
                    <a:lumMod val="65000"/>
                    <a:lumOff val="35000"/>
                  </a:schemeClr>
                </a:solidFill>
                <a:ea typeface="Calibri"/>
              </a:rPr>
              <a:t>, </a:t>
            </a:r>
            <a:r>
              <a:rPr lang="en-US" altLang="zh-CN" sz="1300" dirty="0" err="1">
                <a:solidFill>
                  <a:schemeClr val="tx1">
                    <a:lumMod val="65000"/>
                    <a:lumOff val="35000"/>
                  </a:schemeClr>
                </a:solidFill>
                <a:ea typeface="Calibri"/>
              </a:rPr>
              <a:t>jaminan</a:t>
            </a:r>
            <a:r>
              <a:rPr lang="en-US" altLang="zh-CN" sz="1300" dirty="0">
                <a:solidFill>
                  <a:schemeClr val="tx1">
                    <a:lumMod val="65000"/>
                    <a:lumOff val="35000"/>
                  </a:schemeClr>
                </a:solidFill>
                <a:ea typeface="Calibri"/>
              </a:rPr>
              <a:t> </a:t>
            </a:r>
            <a:r>
              <a:rPr lang="en-US" altLang="zh-CN" sz="1300" dirty="0" err="1">
                <a:solidFill>
                  <a:schemeClr val="tx1">
                    <a:lumMod val="65000"/>
                    <a:lumOff val="35000"/>
                  </a:schemeClr>
                </a:solidFill>
                <a:ea typeface="Calibri"/>
              </a:rPr>
              <a:t>mutu</a:t>
            </a:r>
            <a:r>
              <a:rPr lang="en-US" altLang="zh-CN" sz="1300" dirty="0">
                <a:solidFill>
                  <a:schemeClr val="tx1">
                    <a:lumMod val="65000"/>
                    <a:lumOff val="35000"/>
                  </a:schemeClr>
                </a:solidFill>
                <a:ea typeface="Calibri"/>
              </a:rPr>
              <a:t> </a:t>
            </a:r>
            <a:r>
              <a:rPr lang="en-US" altLang="zh-CN" sz="1300" dirty="0" err="1">
                <a:solidFill>
                  <a:schemeClr val="tx1">
                    <a:lumMod val="65000"/>
                    <a:lumOff val="35000"/>
                  </a:schemeClr>
                </a:solidFill>
                <a:ea typeface="Calibri"/>
              </a:rPr>
              <a:t>produk</a:t>
            </a:r>
            <a:r>
              <a:rPr lang="en-US" altLang="zh-CN" sz="1300" dirty="0">
                <a:solidFill>
                  <a:schemeClr val="tx1">
                    <a:lumMod val="65000"/>
                    <a:lumOff val="35000"/>
                  </a:schemeClr>
                </a:solidFill>
                <a:ea typeface="Calibri"/>
              </a:rPr>
              <a:t>, dan UMKM </a:t>
            </a:r>
            <a:r>
              <a:rPr lang="en-US" altLang="zh-CN" sz="1300" dirty="0" err="1">
                <a:solidFill>
                  <a:schemeClr val="tx1">
                    <a:lumMod val="65000"/>
                    <a:lumOff val="35000"/>
                  </a:schemeClr>
                </a:solidFill>
                <a:ea typeface="Calibri"/>
              </a:rPr>
              <a:t>Horti</a:t>
            </a:r>
            <a:endParaRPr lang="en-US" altLang="zh-CN" sz="1300" spc="-5" dirty="0">
              <a:solidFill>
                <a:schemeClr val="tx1">
                  <a:lumMod val="65000"/>
                  <a:lumOff val="35000"/>
                </a:schemeClr>
              </a:solidFill>
              <a:ea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C6DB528-48DD-4A73-9CA0-B6E9EAC0DA4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5721" y="1822089"/>
            <a:ext cx="1103704" cy="68777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DA4F2D1-369D-47CC-83A0-ADC2542F3DBE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89653" y="1869489"/>
            <a:ext cx="1041858" cy="58604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1614E37-78C3-4EE6-9703-8C79D1F7ECB0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8220" y="1858299"/>
            <a:ext cx="1034380" cy="580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6302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0" y="6675120"/>
            <a:ext cx="12191365" cy="168910"/>
          </a:xfrm>
          <a:prstGeom prst="rect">
            <a:avLst/>
          </a:prstGeom>
          <a:solidFill>
            <a:srgbClr val="8FC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302F33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cxnSp>
        <p:nvCxnSpPr>
          <p:cNvPr id="2" name="直接连接符 1"/>
          <p:cNvCxnSpPr/>
          <p:nvPr/>
        </p:nvCxnSpPr>
        <p:spPr>
          <a:xfrm flipV="1">
            <a:off x="388620" y="527050"/>
            <a:ext cx="10671175" cy="13970"/>
          </a:xfrm>
          <a:prstGeom prst="line">
            <a:avLst/>
          </a:prstGeom>
          <a:ln>
            <a:solidFill>
              <a:srgbClr val="44561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文本框 9"/>
          <p:cNvSpPr txBox="1"/>
          <p:nvPr/>
        </p:nvSpPr>
        <p:spPr>
          <a:xfrm>
            <a:off x="1303566" y="145916"/>
            <a:ext cx="4982934" cy="34624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ID" altLang="zh-CN" b="1" dirty="0" err="1">
                <a:solidFill>
                  <a:srgbClr val="445612"/>
                </a:solidFill>
                <a:latin typeface="微软雅黑" panose="020B0503020204020204" charset="-122"/>
                <a:ea typeface="微软雅黑" panose="020B0503020204020204" charset="-122"/>
              </a:rPr>
              <a:t>Sistem</a:t>
            </a:r>
            <a:r>
              <a:rPr lang="en-ID" altLang="zh-CN" b="1" dirty="0">
                <a:solidFill>
                  <a:srgbClr val="445612"/>
                </a:solidFill>
                <a:latin typeface="微软雅黑" panose="020B0503020204020204" charset="-122"/>
                <a:ea typeface="微软雅黑" panose="020B0503020204020204" charset="-122"/>
              </a:rPr>
              <a:t> </a:t>
            </a:r>
            <a:r>
              <a:rPr lang="en-ID" altLang="zh-CN" b="1" dirty="0" err="1">
                <a:solidFill>
                  <a:srgbClr val="445612"/>
                </a:solidFill>
                <a:latin typeface="微软雅黑" panose="020B0503020204020204" charset="-122"/>
                <a:ea typeface="微软雅黑" panose="020B0503020204020204" charset="-122"/>
              </a:rPr>
              <a:t>Registrasi</a:t>
            </a:r>
            <a:r>
              <a:rPr lang="en-ID" altLang="zh-CN" b="1" dirty="0">
                <a:solidFill>
                  <a:srgbClr val="445612"/>
                </a:solidFill>
                <a:latin typeface="微软雅黑" panose="020B0503020204020204" charset="-122"/>
                <a:ea typeface="微软雅黑" panose="020B0503020204020204" charset="-122"/>
              </a:rPr>
              <a:t> </a:t>
            </a:r>
            <a:r>
              <a:rPr lang="en-ID" altLang="zh-CN" b="1" dirty="0" err="1">
                <a:solidFill>
                  <a:srgbClr val="445612"/>
                </a:solidFill>
                <a:latin typeface="微软雅黑" panose="020B0503020204020204" charset="-122"/>
                <a:ea typeface="微软雅黑" panose="020B0503020204020204" charset="-122"/>
              </a:rPr>
              <a:t>Kampung</a:t>
            </a:r>
            <a:r>
              <a:rPr lang="en-ID" altLang="zh-CN" b="1" dirty="0">
                <a:solidFill>
                  <a:srgbClr val="445612"/>
                </a:solidFill>
                <a:latin typeface="微软雅黑" panose="020B0503020204020204" charset="-122"/>
                <a:ea typeface="微软雅黑" panose="020B0503020204020204" charset="-122"/>
              </a:rPr>
              <a:t> </a:t>
            </a:r>
            <a:r>
              <a:rPr lang="en-ID" altLang="zh-CN" b="1" dirty="0" err="1">
                <a:solidFill>
                  <a:srgbClr val="445612"/>
                </a:solidFill>
                <a:latin typeface="微软雅黑" panose="020B0503020204020204" charset="-122"/>
                <a:ea typeface="微软雅黑" panose="020B0503020204020204" charset="-122"/>
              </a:rPr>
              <a:t>Hortikultura</a:t>
            </a:r>
            <a:endParaRPr kumimoji="0" lang="zh-CN" altLang="en-US" b="1" i="0" u="none" strike="noStrike" kern="0" cap="none" spc="0" normalizeH="0" baseline="0" noProof="0" dirty="0">
              <a:ln>
                <a:noFill/>
              </a:ln>
              <a:solidFill>
                <a:srgbClr val="445612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40" name="Picture 3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8273" y="59114"/>
            <a:ext cx="1235427" cy="937370"/>
          </a:xfrm>
          <a:prstGeom prst="rect">
            <a:avLst/>
          </a:prstGeom>
        </p:spPr>
      </p:pic>
      <p:graphicFrame>
        <p:nvGraphicFramePr>
          <p:cNvPr id="7" name="Table 4">
            <a:extLst>
              <a:ext uri="{FF2B5EF4-FFF2-40B4-BE49-F238E27FC236}">
                <a16:creationId xmlns:a16="http://schemas.microsoft.com/office/drawing/2014/main" id="{922C4E3F-F6F7-4A86-945B-7FF64B4DE935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315321" y="5048513"/>
          <a:ext cx="8470982" cy="1554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43461">
                  <a:extLst>
                    <a:ext uri="{9D8B030D-6E8A-4147-A177-3AD203B41FA5}">
                      <a16:colId xmlns:a16="http://schemas.microsoft.com/office/drawing/2014/main" val="3303434564"/>
                    </a:ext>
                  </a:extLst>
                </a:gridCol>
                <a:gridCol w="1613879">
                  <a:extLst>
                    <a:ext uri="{9D8B030D-6E8A-4147-A177-3AD203B41FA5}">
                      <a16:colId xmlns:a16="http://schemas.microsoft.com/office/drawing/2014/main" val="1422210111"/>
                    </a:ext>
                  </a:extLst>
                </a:gridCol>
                <a:gridCol w="3469821">
                  <a:extLst>
                    <a:ext uri="{9D8B030D-6E8A-4147-A177-3AD203B41FA5}">
                      <a16:colId xmlns:a16="http://schemas.microsoft.com/office/drawing/2014/main" val="4030907425"/>
                    </a:ext>
                  </a:extLst>
                </a:gridCol>
                <a:gridCol w="1259950">
                  <a:extLst>
                    <a:ext uri="{9D8B030D-6E8A-4147-A177-3AD203B41FA5}">
                      <a16:colId xmlns:a16="http://schemas.microsoft.com/office/drawing/2014/main" val="68883525"/>
                    </a:ext>
                  </a:extLst>
                </a:gridCol>
                <a:gridCol w="1583871">
                  <a:extLst>
                    <a:ext uri="{9D8B030D-6E8A-4147-A177-3AD203B41FA5}">
                      <a16:colId xmlns:a16="http://schemas.microsoft.com/office/drawing/2014/main" val="597005066"/>
                    </a:ext>
                  </a:extLst>
                </a:gridCol>
              </a:tblGrid>
              <a:tr h="568516">
                <a:tc>
                  <a:txBody>
                    <a:bodyPr/>
                    <a:lstStyle/>
                    <a:p>
                      <a:pPr algn="ctr"/>
                      <a:r>
                        <a:rPr lang="en-ID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</a:t>
                      </a:r>
                    </a:p>
                  </a:txBody>
                  <a:tcP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D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Biodata </a:t>
                      </a:r>
                      <a:r>
                        <a:rPr lang="en-ID" sz="16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Pemohon</a:t>
                      </a:r>
                      <a:endParaRPr lang="en-ID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r>
                        <a:rPr lang="en-ID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(Nama, NIK)</a:t>
                      </a:r>
                    </a:p>
                  </a:txBody>
                  <a:tcP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D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Alamat</a:t>
                      </a:r>
                    </a:p>
                    <a:p>
                      <a:pPr algn="ctr"/>
                      <a:r>
                        <a:rPr lang="en-ID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(Kampung/</a:t>
                      </a:r>
                      <a:r>
                        <a:rPr lang="en-ID" sz="16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Desa</a:t>
                      </a:r>
                      <a:r>
                        <a:rPr lang="en-ID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/</a:t>
                      </a:r>
                    </a:p>
                    <a:p>
                      <a:pPr algn="ctr"/>
                      <a:r>
                        <a:rPr lang="en-ID" sz="16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Kec</a:t>
                      </a:r>
                      <a:r>
                        <a:rPr lang="en-ID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./</a:t>
                      </a:r>
                      <a:r>
                        <a:rPr lang="en-ID" sz="16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Kab</a:t>
                      </a:r>
                      <a:r>
                        <a:rPr lang="en-ID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/</a:t>
                      </a:r>
                      <a:r>
                        <a:rPr lang="en-ID" sz="16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Prov</a:t>
                      </a:r>
                      <a:endParaRPr lang="en-ID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D" sz="16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Usulan</a:t>
                      </a:r>
                      <a:r>
                        <a:rPr lang="en-ID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ID" sz="16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Komoditas</a:t>
                      </a:r>
                      <a:endParaRPr lang="en-ID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D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Luas </a:t>
                      </a:r>
                      <a:r>
                        <a:rPr lang="en-ID" sz="16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Lahan</a:t>
                      </a:r>
                      <a:r>
                        <a:rPr lang="en-ID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(M</a:t>
                      </a:r>
                      <a:r>
                        <a:rPr lang="en-ID" sz="1600" baseline="30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r>
                        <a:rPr lang="en-ID" sz="16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/Ha)</a:t>
                      </a:r>
                      <a:endParaRPr lang="en-ID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4347791"/>
                  </a:ext>
                </a:extLst>
              </a:tr>
              <a:tr h="586547">
                <a:tc>
                  <a:txBody>
                    <a:bodyPr/>
                    <a:lstStyle/>
                    <a:p>
                      <a:r>
                        <a:rPr lang="en-ID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D" sz="1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Fauzan</a:t>
                      </a:r>
                      <a:r>
                        <a:rPr lang="en-ID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/</a:t>
                      </a:r>
                      <a:r>
                        <a:rPr lang="en-ID" sz="1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xxxxxx</a:t>
                      </a:r>
                      <a:endParaRPr lang="en-ID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D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Kampung </a:t>
                      </a:r>
                      <a:r>
                        <a:rPr lang="en-ID" sz="1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Jepara</a:t>
                      </a:r>
                      <a:r>
                        <a:rPr lang="en-ID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/</a:t>
                      </a:r>
                      <a:r>
                        <a:rPr lang="en-ID" sz="1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Desa</a:t>
                      </a:r>
                      <a:r>
                        <a:rPr lang="en-ID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ID" sz="1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Jepara</a:t>
                      </a:r>
                      <a:r>
                        <a:rPr lang="en-ID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/</a:t>
                      </a:r>
                      <a:r>
                        <a:rPr lang="en-ID" sz="1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Kec</a:t>
                      </a:r>
                      <a:r>
                        <a:rPr lang="en-ID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BPR </a:t>
                      </a:r>
                      <a:r>
                        <a:rPr lang="en-ID" sz="1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Ranau</a:t>
                      </a:r>
                      <a:r>
                        <a:rPr lang="en-ID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Tengah/OKU Selatan/Sumatera Selatan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D" sz="1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Alpukat</a:t>
                      </a:r>
                      <a:endParaRPr lang="en-ID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D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 Ha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04215288"/>
                  </a:ext>
                </a:extLst>
              </a:tr>
            </a:tbl>
          </a:graphicData>
        </a:graphic>
      </p:graphicFrame>
      <p:sp>
        <p:nvSpPr>
          <p:cNvPr id="8" name="Rectangle 7">
            <a:extLst>
              <a:ext uri="{FF2B5EF4-FFF2-40B4-BE49-F238E27FC236}">
                <a16:creationId xmlns:a16="http://schemas.microsoft.com/office/drawing/2014/main" id="{4759131F-8812-479A-AC6B-7B31E9E5EA44}"/>
              </a:ext>
            </a:extLst>
          </p:cNvPr>
          <p:cNvSpPr/>
          <p:nvPr/>
        </p:nvSpPr>
        <p:spPr>
          <a:xfrm>
            <a:off x="319415" y="3818644"/>
            <a:ext cx="3582843" cy="1040224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ID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Kampung</a:t>
            </a:r>
            <a:r>
              <a:rPr lang="en-ID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D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Hortikultura</a:t>
            </a:r>
            <a:r>
              <a:rPr lang="en-ID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342900" indent="-342900">
              <a:buAutoNum type="arabicPeriod"/>
            </a:pPr>
            <a:r>
              <a:rPr lang="en-ID" sz="1600" dirty="0" err="1">
                <a:latin typeface="Arial" panose="020B0604020202020204" pitchFamily="34" charset="0"/>
                <a:cs typeface="Arial" panose="020B0604020202020204" pitchFamily="34" charset="0"/>
              </a:rPr>
              <a:t>Buah</a:t>
            </a:r>
            <a:r>
              <a:rPr lang="en-ID" sz="1600" dirty="0">
                <a:latin typeface="Arial" panose="020B0604020202020204" pitchFamily="34" charset="0"/>
                <a:cs typeface="Arial" panose="020B0604020202020204" pitchFamily="34" charset="0"/>
              </a:rPr>
              <a:t> : 475 kampung</a:t>
            </a:r>
          </a:p>
          <a:p>
            <a:pPr marL="342900" indent="-342900">
              <a:buAutoNum type="arabicPeriod"/>
            </a:pPr>
            <a:r>
              <a:rPr lang="en-ID" sz="1600" dirty="0">
                <a:latin typeface="Arial" panose="020B0604020202020204" pitchFamily="34" charset="0"/>
                <a:cs typeface="Arial" panose="020B0604020202020204" pitchFamily="34" charset="0"/>
              </a:rPr>
              <a:t>STO: 618 kampung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77E0CE45-B9F1-4C33-B5A7-B06EB9F7894A}"/>
              </a:ext>
            </a:extLst>
          </p:cNvPr>
          <p:cNvGrpSpPr/>
          <p:nvPr/>
        </p:nvGrpSpPr>
        <p:grpSpPr>
          <a:xfrm>
            <a:off x="3970050" y="3984537"/>
            <a:ext cx="508702" cy="754519"/>
            <a:chOff x="1374278" y="2108515"/>
            <a:chExt cx="264086" cy="308931"/>
          </a:xfrm>
          <a:solidFill>
            <a:srgbClr val="00B050"/>
          </a:solidFill>
        </p:grpSpPr>
        <p:sp>
          <p:nvSpPr>
            <p:cNvPr id="10" name="Arrow: Right 6">
              <a:extLst>
                <a:ext uri="{FF2B5EF4-FFF2-40B4-BE49-F238E27FC236}">
                  <a16:creationId xmlns:a16="http://schemas.microsoft.com/office/drawing/2014/main" id="{FBB3CF33-DE53-46DF-BE3C-EE36F191DA4B}"/>
                </a:ext>
              </a:extLst>
            </p:cNvPr>
            <p:cNvSpPr/>
            <p:nvPr/>
          </p:nvSpPr>
          <p:spPr>
            <a:xfrm>
              <a:off x="1374278" y="2108515"/>
              <a:ext cx="264086" cy="308931"/>
            </a:xfrm>
            <a:prstGeom prst="rightArrow">
              <a:avLst>
                <a:gd name="adj1" fmla="val 60000"/>
                <a:gd name="adj2" fmla="val 50000"/>
              </a:avLst>
            </a:prstGeom>
            <a:grpFill/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1" name="Arrow: Right 4">
              <a:extLst>
                <a:ext uri="{FF2B5EF4-FFF2-40B4-BE49-F238E27FC236}">
                  <a16:creationId xmlns:a16="http://schemas.microsoft.com/office/drawing/2014/main" id="{165FEF42-3E83-42DB-8FD9-71BA879FA148}"/>
                </a:ext>
              </a:extLst>
            </p:cNvPr>
            <p:cNvSpPr txBox="1"/>
            <p:nvPr/>
          </p:nvSpPr>
          <p:spPr>
            <a:xfrm>
              <a:off x="1374278" y="2170301"/>
              <a:ext cx="184860" cy="185359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ID" sz="12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2" name="Rectangle 11">
            <a:extLst>
              <a:ext uri="{FF2B5EF4-FFF2-40B4-BE49-F238E27FC236}">
                <a16:creationId xmlns:a16="http://schemas.microsoft.com/office/drawing/2014/main" id="{493117A2-4411-45C7-B809-0CAFDF387F4D}"/>
              </a:ext>
            </a:extLst>
          </p:cNvPr>
          <p:cNvSpPr/>
          <p:nvPr/>
        </p:nvSpPr>
        <p:spPr>
          <a:xfrm>
            <a:off x="4550812" y="3818645"/>
            <a:ext cx="4159067" cy="1040223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D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Registrasi</a:t>
            </a:r>
            <a:r>
              <a:rPr lang="en-ID" sz="2400" b="1" dirty="0">
                <a:latin typeface="Arial" panose="020B0604020202020204" pitchFamily="34" charset="0"/>
                <a:cs typeface="Arial" panose="020B0604020202020204" pitchFamily="34" charset="0"/>
              </a:rPr>
              <a:t> Kampung</a:t>
            </a:r>
          </a:p>
          <a:p>
            <a:pPr algn="ctr"/>
            <a:r>
              <a:rPr lang="en-ID" sz="1600" dirty="0">
                <a:latin typeface="Arial" panose="020B0604020202020204" pitchFamily="34" charset="0"/>
                <a:cs typeface="Arial" panose="020B0604020202020204" pitchFamily="34" charset="0"/>
              </a:rPr>
              <a:t>(Kode </a:t>
            </a:r>
            <a:r>
              <a:rPr lang="en-ID" sz="1600" dirty="0" err="1">
                <a:latin typeface="Arial" panose="020B0604020202020204" pitchFamily="34" charset="0"/>
                <a:cs typeface="Arial" panose="020B0604020202020204" pitchFamily="34" charset="0"/>
              </a:rPr>
              <a:t>Prov.Kode</a:t>
            </a:r>
            <a:r>
              <a:rPr lang="en-ID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D" sz="1600" dirty="0" err="1">
                <a:latin typeface="Arial" panose="020B0604020202020204" pitchFamily="34" charset="0"/>
                <a:cs typeface="Arial" panose="020B0604020202020204" pitchFamily="34" charset="0"/>
              </a:rPr>
              <a:t>Kab-Bulan+Tgl</a:t>
            </a:r>
            <a:r>
              <a:rPr lang="en-ID" sz="1600" dirty="0">
                <a:latin typeface="Arial" panose="020B0604020202020204" pitchFamily="34" charset="0"/>
                <a:cs typeface="Arial" panose="020B0604020202020204" pitchFamily="34" charset="0"/>
              </a:rPr>
              <a:t> Daftar-</a:t>
            </a:r>
          </a:p>
          <a:p>
            <a:pPr algn="ctr"/>
            <a:r>
              <a:rPr lang="en-ID" sz="1600" dirty="0">
                <a:latin typeface="Arial" panose="020B0604020202020204" pitchFamily="34" charset="0"/>
                <a:cs typeface="Arial" panose="020B0604020202020204" pitchFamily="34" charset="0"/>
              </a:rPr>
              <a:t>No </a:t>
            </a:r>
            <a:r>
              <a:rPr lang="en-ID" sz="1600" dirty="0" err="1">
                <a:latin typeface="Arial" panose="020B0604020202020204" pitchFamily="34" charset="0"/>
                <a:cs typeface="Arial" panose="020B0604020202020204" pitchFamily="34" charset="0"/>
              </a:rPr>
              <a:t>Urut</a:t>
            </a:r>
            <a:r>
              <a:rPr lang="en-ID" sz="16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459D10DB-5AB9-4A53-B06B-4E00CC1AD061}"/>
              </a:ext>
            </a:extLst>
          </p:cNvPr>
          <p:cNvGrpSpPr/>
          <p:nvPr/>
        </p:nvGrpSpPr>
        <p:grpSpPr>
          <a:xfrm>
            <a:off x="8757919" y="3896392"/>
            <a:ext cx="508702" cy="754519"/>
            <a:chOff x="1374278" y="2108515"/>
            <a:chExt cx="264086" cy="308931"/>
          </a:xfrm>
          <a:solidFill>
            <a:srgbClr val="00B050"/>
          </a:solidFill>
        </p:grpSpPr>
        <p:sp>
          <p:nvSpPr>
            <p:cNvPr id="14" name="Arrow: Right 10">
              <a:extLst>
                <a:ext uri="{FF2B5EF4-FFF2-40B4-BE49-F238E27FC236}">
                  <a16:creationId xmlns:a16="http://schemas.microsoft.com/office/drawing/2014/main" id="{3261B6E0-709A-4F4D-A6DD-410F2F50D600}"/>
                </a:ext>
              </a:extLst>
            </p:cNvPr>
            <p:cNvSpPr/>
            <p:nvPr/>
          </p:nvSpPr>
          <p:spPr>
            <a:xfrm>
              <a:off x="1374278" y="2108515"/>
              <a:ext cx="264086" cy="308931"/>
            </a:xfrm>
            <a:prstGeom prst="rightArrow">
              <a:avLst>
                <a:gd name="adj1" fmla="val 60000"/>
                <a:gd name="adj2" fmla="val 50000"/>
              </a:avLst>
            </a:prstGeom>
            <a:grpFill/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5" name="Arrow: Right 4">
              <a:extLst>
                <a:ext uri="{FF2B5EF4-FFF2-40B4-BE49-F238E27FC236}">
                  <a16:creationId xmlns:a16="http://schemas.microsoft.com/office/drawing/2014/main" id="{75AE1044-BF7A-44AD-AB8E-30C499B269CF}"/>
                </a:ext>
              </a:extLst>
            </p:cNvPr>
            <p:cNvSpPr txBox="1"/>
            <p:nvPr/>
          </p:nvSpPr>
          <p:spPr>
            <a:xfrm>
              <a:off x="1374278" y="2170301"/>
              <a:ext cx="184860" cy="185359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ID" sz="12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A4D72948-6B2F-4903-AF91-616D55971114}"/>
              </a:ext>
            </a:extLst>
          </p:cNvPr>
          <p:cNvSpPr/>
          <p:nvPr/>
        </p:nvSpPr>
        <p:spPr>
          <a:xfrm>
            <a:off x="9362701" y="3818644"/>
            <a:ext cx="2545581" cy="1040224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D" sz="2400" b="1" dirty="0">
                <a:latin typeface="Arial" panose="020B0604020202020204" pitchFamily="34" charset="0"/>
                <a:cs typeface="Arial" panose="020B0604020202020204" pitchFamily="34" charset="0"/>
              </a:rPr>
              <a:t>NO REGISTRASI 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83E0AE09-C5A8-4AD9-BBCA-07784801525F}"/>
              </a:ext>
            </a:extLst>
          </p:cNvPr>
          <p:cNvGrpSpPr/>
          <p:nvPr/>
        </p:nvGrpSpPr>
        <p:grpSpPr>
          <a:xfrm>
            <a:off x="8786303" y="5499917"/>
            <a:ext cx="508702" cy="754519"/>
            <a:chOff x="1374278" y="2108515"/>
            <a:chExt cx="264086" cy="308931"/>
          </a:xfrm>
          <a:solidFill>
            <a:srgbClr val="0070C0"/>
          </a:solidFill>
        </p:grpSpPr>
        <p:sp>
          <p:nvSpPr>
            <p:cNvPr id="18" name="Arrow: Right 17">
              <a:extLst>
                <a:ext uri="{FF2B5EF4-FFF2-40B4-BE49-F238E27FC236}">
                  <a16:creationId xmlns:a16="http://schemas.microsoft.com/office/drawing/2014/main" id="{84A989F2-0ECD-4762-8C8B-016961B5F3E7}"/>
                </a:ext>
              </a:extLst>
            </p:cNvPr>
            <p:cNvSpPr/>
            <p:nvPr/>
          </p:nvSpPr>
          <p:spPr>
            <a:xfrm>
              <a:off x="1374278" y="2108515"/>
              <a:ext cx="264086" cy="308931"/>
            </a:xfrm>
            <a:prstGeom prst="rightArrow">
              <a:avLst>
                <a:gd name="adj1" fmla="val 60000"/>
                <a:gd name="adj2" fmla="val 50000"/>
              </a:avLst>
            </a:prstGeom>
            <a:grpFill/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9" name="Arrow: Right 4">
              <a:extLst>
                <a:ext uri="{FF2B5EF4-FFF2-40B4-BE49-F238E27FC236}">
                  <a16:creationId xmlns:a16="http://schemas.microsoft.com/office/drawing/2014/main" id="{C7D86B99-647B-47E3-95E0-39A0B55CB2A6}"/>
                </a:ext>
              </a:extLst>
            </p:cNvPr>
            <p:cNvSpPr txBox="1"/>
            <p:nvPr/>
          </p:nvSpPr>
          <p:spPr>
            <a:xfrm>
              <a:off x="1374278" y="2170301"/>
              <a:ext cx="184860" cy="185359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ID" sz="1300"/>
            </a:p>
          </p:txBody>
        </p:sp>
      </p:grpSp>
      <p:sp>
        <p:nvSpPr>
          <p:cNvPr id="20" name="Rectangle 19">
            <a:extLst>
              <a:ext uri="{FF2B5EF4-FFF2-40B4-BE49-F238E27FC236}">
                <a16:creationId xmlns:a16="http://schemas.microsoft.com/office/drawing/2014/main" id="{F045F2C0-0B28-49D1-9712-416DEA7677B9}"/>
              </a:ext>
            </a:extLst>
          </p:cNvPr>
          <p:cNvSpPr/>
          <p:nvPr/>
        </p:nvSpPr>
        <p:spPr>
          <a:xfrm>
            <a:off x="9424570" y="5470841"/>
            <a:ext cx="2483712" cy="812669"/>
          </a:xfrm>
          <a:prstGeom prst="rect">
            <a:avLst/>
          </a:prstGeom>
          <a:solidFill>
            <a:srgbClr val="0070C0"/>
          </a:solidFill>
          <a:ln w="222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ID" sz="2400" b="1" dirty="0"/>
              <a:t>16.04-0421-0001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1303566" y="653182"/>
            <a:ext cx="3913413" cy="2975817"/>
            <a:chOff x="3884433" y="592122"/>
            <a:chExt cx="3708354" cy="3014189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BB91DBD0-6CDA-4DCC-9A23-3126F28513E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5016" t="23692" r="24717" b="15024"/>
            <a:stretch/>
          </p:blipFill>
          <p:spPr>
            <a:xfrm>
              <a:off x="3894094" y="592122"/>
              <a:ext cx="3698692" cy="2649328"/>
            </a:xfrm>
            <a:prstGeom prst="rect">
              <a:avLst/>
            </a:prstGeom>
          </p:spPr>
        </p:pic>
        <p:sp>
          <p:nvSpPr>
            <p:cNvPr id="4" name="Rectangle 3"/>
            <p:cNvSpPr/>
            <p:nvPr/>
          </p:nvSpPr>
          <p:spPr>
            <a:xfrm>
              <a:off x="3884433" y="3206201"/>
              <a:ext cx="3708354" cy="400110"/>
            </a:xfrm>
            <a:prstGeom prst="rect">
              <a:avLst/>
            </a:prstGeom>
            <a:solidFill>
              <a:schemeClr val="accent4">
                <a:lumMod val="50000"/>
              </a:schemeClr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en-ID" sz="2000" b="1" i="1" dirty="0">
                  <a:solidFill>
                    <a:schemeClr val="bg1"/>
                  </a:solidFill>
                </a:rPr>
                <a:t>http://registrasilahanhorti.id/</a:t>
              </a:r>
              <a:endParaRPr lang="en-US" sz="2000" b="1" i="1" dirty="0">
                <a:solidFill>
                  <a:schemeClr val="bg1"/>
                </a:solidFill>
              </a:endParaRPr>
            </a:p>
          </p:txBody>
        </p:sp>
      </p:grpSp>
      <p:sp>
        <p:nvSpPr>
          <p:cNvPr id="5" name="Rectangle 4"/>
          <p:cNvSpPr/>
          <p:nvPr/>
        </p:nvSpPr>
        <p:spPr>
          <a:xfrm>
            <a:off x="5574794" y="704770"/>
            <a:ext cx="6018492" cy="1354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2225">
              <a:buNone/>
            </a:pPr>
            <a:r>
              <a:rPr lang="en-US" altLang="en-US" sz="2800" b="1" i="1" dirty="0" err="1"/>
              <a:t>Registrasi</a:t>
            </a:r>
            <a:r>
              <a:rPr lang="en-US" altLang="en-US" sz="2800" b="1" i="1" dirty="0"/>
              <a:t> Kampung </a:t>
            </a:r>
          </a:p>
          <a:p>
            <a:pPr indent="22225">
              <a:buNone/>
            </a:pPr>
            <a:r>
              <a:rPr lang="en-US" altLang="en-US" i="1" dirty="0"/>
              <a:t>“Proses </a:t>
            </a:r>
            <a:r>
              <a:rPr lang="en-US" altLang="en-US" i="1" dirty="0" err="1"/>
              <a:t>penomoran</a:t>
            </a:r>
            <a:r>
              <a:rPr lang="en-US" altLang="en-US" i="1" dirty="0"/>
              <a:t> </a:t>
            </a:r>
            <a:r>
              <a:rPr lang="en-US" altLang="en-US" i="1" dirty="0" err="1"/>
              <a:t>atau</a:t>
            </a:r>
            <a:r>
              <a:rPr lang="en-US" altLang="en-US" i="1" dirty="0"/>
              <a:t> </a:t>
            </a:r>
            <a:r>
              <a:rPr lang="en-US" altLang="en-US" i="1" dirty="0" err="1"/>
              <a:t>pengkodean</a:t>
            </a:r>
            <a:r>
              <a:rPr lang="en-US" altLang="en-US" i="1" dirty="0"/>
              <a:t> </a:t>
            </a:r>
            <a:r>
              <a:rPr lang="en-US" altLang="en-US" i="1" dirty="0" err="1"/>
              <a:t>kebun</a:t>
            </a:r>
            <a:r>
              <a:rPr lang="en-US" altLang="en-US" i="1" dirty="0"/>
              <a:t>/</a:t>
            </a:r>
            <a:r>
              <a:rPr lang="en-US" altLang="en-US" i="1" dirty="0" err="1"/>
              <a:t>lahan</a:t>
            </a:r>
            <a:r>
              <a:rPr lang="en-US" altLang="en-US" i="1" dirty="0"/>
              <a:t> </a:t>
            </a:r>
            <a:r>
              <a:rPr lang="en-US" altLang="en-US" i="1" dirty="0" err="1"/>
              <a:t>usaha</a:t>
            </a:r>
            <a:r>
              <a:rPr lang="en-US" altLang="en-US" i="1" dirty="0"/>
              <a:t> yang telah </a:t>
            </a:r>
            <a:r>
              <a:rPr lang="en-US" altLang="en-US" i="1" dirty="0" err="1"/>
              <a:t>memenuhi</a:t>
            </a:r>
            <a:r>
              <a:rPr lang="en-US" altLang="en-US" i="1" dirty="0"/>
              <a:t> </a:t>
            </a:r>
            <a:r>
              <a:rPr lang="en-US" altLang="en-US" i="1" dirty="0" err="1"/>
              <a:t>persyaratan</a:t>
            </a:r>
            <a:r>
              <a:rPr lang="en-US" altLang="en-US" i="1" dirty="0"/>
              <a:t> / </a:t>
            </a:r>
            <a:r>
              <a:rPr lang="en-US" altLang="en-US" i="1" dirty="0" err="1"/>
              <a:t>kriteria</a:t>
            </a:r>
            <a:r>
              <a:rPr lang="en-US" altLang="en-US" i="1" dirty="0"/>
              <a:t> </a:t>
            </a:r>
            <a:r>
              <a:rPr lang="en-US" altLang="en-US" i="1" dirty="0" err="1"/>
              <a:t>penerapan</a:t>
            </a:r>
            <a:r>
              <a:rPr lang="en-US" altLang="en-US" i="1" dirty="0"/>
              <a:t> GAP di dalam Kampung </a:t>
            </a:r>
            <a:r>
              <a:rPr lang="en-US" altLang="en-US" i="1" dirty="0" err="1"/>
              <a:t>Hortikultura</a:t>
            </a:r>
            <a:r>
              <a:rPr lang="en-US" altLang="en-US" i="1" dirty="0"/>
              <a:t>”</a:t>
            </a:r>
          </a:p>
        </p:txBody>
      </p:sp>
      <p:sp>
        <p:nvSpPr>
          <p:cNvPr id="26" name="TextBox 4">
            <a:extLst>
              <a:ext uri="{FF2B5EF4-FFF2-40B4-BE49-F238E27FC236}">
                <a16:creationId xmlns:a16="http://schemas.microsoft.com/office/drawing/2014/main" id="{831294B7-E3AD-4383-AFE1-36A75EC822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74794" y="1960302"/>
            <a:ext cx="6448906" cy="15081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66700" indent="-266700">
              <a:spcBef>
                <a:spcPts val="7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"/>
              <a:defRPr sz="2900">
                <a:solidFill>
                  <a:schemeClr val="tx1"/>
                </a:solidFill>
                <a:latin typeface="Tw Cen MT" panose="020B0602020104020603" pitchFamily="34" charset="0"/>
              </a:defRPr>
            </a:lvl1pPr>
            <a:lvl2pPr marL="742950" indent="-285750">
              <a:spcBef>
                <a:spcPts val="55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"/>
              <a:defRPr sz="2600">
                <a:solidFill>
                  <a:schemeClr val="tx1"/>
                </a:solidFill>
                <a:latin typeface="Tw Cen MT" panose="020B0602020104020603" pitchFamily="34" charset="0"/>
              </a:defRPr>
            </a:lvl2pPr>
            <a:lvl3pPr marL="1143000" indent="-228600">
              <a:spcBef>
                <a:spcPts val="5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"/>
              <a:defRPr sz="2300">
                <a:solidFill>
                  <a:schemeClr val="tx1"/>
                </a:solidFill>
                <a:latin typeface="Tw Cen MT" panose="020B0602020104020603" pitchFamily="34" charset="0"/>
              </a:defRPr>
            </a:lvl3pPr>
            <a:lvl4pPr marL="1600200" indent="-228600">
              <a:spcBef>
                <a:spcPts val="400"/>
              </a:spcBef>
              <a:buClr>
                <a:srgbClr val="A5AB81"/>
              </a:buClr>
              <a:buSzPct val="75000"/>
              <a:buFont typeface="Wingdings" panose="05000000000000000000" pitchFamily="2" charset="2"/>
              <a:buChar char=""/>
              <a:defRPr sz="2000">
                <a:solidFill>
                  <a:schemeClr val="tx1"/>
                </a:solidFill>
                <a:latin typeface="Tw Cen MT" panose="020B0602020104020603" pitchFamily="34" charset="0"/>
              </a:defRPr>
            </a:lvl4pPr>
            <a:lvl5pPr marL="2057400" indent="-228600">
              <a:spcBef>
                <a:spcPts val="400"/>
              </a:spcBef>
              <a:buClr>
                <a:srgbClr val="D8B25C"/>
              </a:buClr>
              <a:buSzPct val="65000"/>
              <a:buFont typeface="Wingdings" panose="05000000000000000000" pitchFamily="2" charset="2"/>
              <a:buChar char=""/>
              <a:defRPr sz="2000">
                <a:solidFill>
                  <a:schemeClr val="tx1"/>
                </a:solidFill>
                <a:latin typeface="Tw Cen MT" panose="020B0602020104020603" pitchFamily="34" charset="0"/>
              </a:defRPr>
            </a:lvl5pPr>
            <a:lvl6pPr marL="25146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D8B25C"/>
              </a:buClr>
              <a:buSzPct val="65000"/>
              <a:buFont typeface="Wingdings" panose="05000000000000000000" pitchFamily="2" charset="2"/>
              <a:buChar char=""/>
              <a:defRPr sz="2000">
                <a:solidFill>
                  <a:schemeClr val="tx1"/>
                </a:solidFill>
                <a:latin typeface="Tw Cen MT" panose="020B0602020104020603" pitchFamily="34" charset="0"/>
              </a:defRPr>
            </a:lvl6pPr>
            <a:lvl7pPr marL="29718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D8B25C"/>
              </a:buClr>
              <a:buSzPct val="65000"/>
              <a:buFont typeface="Wingdings" panose="05000000000000000000" pitchFamily="2" charset="2"/>
              <a:buChar char=""/>
              <a:defRPr sz="2000">
                <a:solidFill>
                  <a:schemeClr val="tx1"/>
                </a:solidFill>
                <a:latin typeface="Tw Cen MT" panose="020B0602020104020603" pitchFamily="34" charset="0"/>
              </a:defRPr>
            </a:lvl7pPr>
            <a:lvl8pPr marL="34290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D8B25C"/>
              </a:buClr>
              <a:buSzPct val="65000"/>
              <a:buFont typeface="Wingdings" panose="05000000000000000000" pitchFamily="2" charset="2"/>
              <a:buChar char=""/>
              <a:defRPr sz="2000">
                <a:solidFill>
                  <a:schemeClr val="tx1"/>
                </a:solidFill>
                <a:latin typeface="Tw Cen MT" panose="020B0602020104020603" pitchFamily="34" charset="0"/>
              </a:defRPr>
            </a:lvl8pPr>
            <a:lvl9pPr marL="38862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D8B25C"/>
              </a:buClr>
              <a:buSzPct val="65000"/>
              <a:buFont typeface="Wingdings" panose="05000000000000000000" pitchFamily="2" charset="2"/>
              <a:buChar char=""/>
              <a:defRPr sz="2000">
                <a:solidFill>
                  <a:schemeClr val="tx1"/>
                </a:solidFill>
                <a:latin typeface="Tw Cen MT" panose="020B0602020104020603" pitchFamily="34" charset="0"/>
              </a:defRPr>
            </a:lvl9pPr>
          </a:lstStyle>
          <a:p>
            <a:pPr marL="0" indent="0">
              <a:spcBef>
                <a:spcPct val="0"/>
              </a:spcBef>
              <a:buClrTx/>
              <a:buSzTx/>
              <a:buNone/>
            </a:pPr>
            <a:r>
              <a:rPr lang="en-US" altLang="en-US" sz="2800" b="1" i="1" dirty="0" err="1">
                <a:latin typeface="+mn-lt"/>
              </a:rPr>
              <a:t>Tujuan</a:t>
            </a:r>
            <a:endParaRPr lang="en-US" altLang="en-US" sz="2800" b="1" i="1" dirty="0">
              <a:latin typeface="+mn-lt"/>
            </a:endParaRPr>
          </a:p>
          <a:p>
            <a:pPr eaLnBrk="1" hangingPunct="1">
              <a:spcBef>
                <a:spcPct val="0"/>
              </a:spcBef>
              <a:buClrTx/>
              <a:buSzTx/>
              <a:buFont typeface="Wingdings" panose="05000000000000000000" pitchFamily="2" charset="2"/>
              <a:buChar char="q"/>
            </a:pPr>
            <a:r>
              <a:rPr lang="en-US" altLang="en-US" sz="1600" dirty="0" err="1">
                <a:latin typeface="+mn-lt"/>
              </a:rPr>
              <a:t>Menyiapkan</a:t>
            </a:r>
            <a:r>
              <a:rPr lang="en-US" altLang="en-US" sz="1600" dirty="0">
                <a:latin typeface="+mn-lt"/>
              </a:rPr>
              <a:t> </a:t>
            </a:r>
            <a:r>
              <a:rPr lang="en-US" altLang="en-US" sz="1600" dirty="0" err="1">
                <a:latin typeface="+mn-lt"/>
              </a:rPr>
              <a:t>sistem</a:t>
            </a:r>
            <a:r>
              <a:rPr lang="en-US" altLang="en-US" sz="1600" dirty="0">
                <a:latin typeface="+mn-lt"/>
              </a:rPr>
              <a:t> </a:t>
            </a:r>
            <a:r>
              <a:rPr lang="en-US" altLang="en-US" sz="1600" dirty="0" err="1">
                <a:latin typeface="+mn-lt"/>
              </a:rPr>
              <a:t>jaminan</a:t>
            </a:r>
            <a:r>
              <a:rPr lang="en-US" altLang="en-US" sz="1600" dirty="0">
                <a:latin typeface="+mn-lt"/>
              </a:rPr>
              <a:t> </a:t>
            </a:r>
            <a:r>
              <a:rPr lang="en-US" altLang="en-US" sz="1600" dirty="0" err="1">
                <a:latin typeface="+mn-lt"/>
              </a:rPr>
              <a:t>mutu</a:t>
            </a:r>
            <a:r>
              <a:rPr lang="en-US" altLang="en-US" sz="1600" dirty="0">
                <a:latin typeface="+mn-lt"/>
              </a:rPr>
              <a:t> </a:t>
            </a:r>
            <a:r>
              <a:rPr lang="en-US" altLang="en-US" sz="1600" dirty="0" err="1">
                <a:latin typeface="+mn-lt"/>
              </a:rPr>
              <a:t>produk</a:t>
            </a:r>
            <a:endParaRPr lang="en-US" altLang="en-US" sz="1600" dirty="0">
              <a:latin typeface="+mn-lt"/>
            </a:endParaRPr>
          </a:p>
          <a:p>
            <a:pPr eaLnBrk="1" hangingPunct="1">
              <a:spcBef>
                <a:spcPct val="0"/>
              </a:spcBef>
              <a:buClrTx/>
              <a:buSzTx/>
              <a:buFont typeface="Wingdings" panose="05000000000000000000" pitchFamily="2" charset="2"/>
              <a:buChar char="q"/>
            </a:pPr>
            <a:r>
              <a:rPr lang="en-US" altLang="en-US" sz="1600" dirty="0" err="1">
                <a:latin typeface="+mn-lt"/>
              </a:rPr>
              <a:t>Mempermudah</a:t>
            </a:r>
            <a:r>
              <a:rPr lang="en-US" altLang="en-US" sz="1600" dirty="0">
                <a:latin typeface="+mn-lt"/>
              </a:rPr>
              <a:t> proses </a:t>
            </a:r>
            <a:r>
              <a:rPr lang="en-US" altLang="en-US" sz="1600" dirty="0" err="1">
                <a:latin typeface="+mn-lt"/>
              </a:rPr>
              <a:t>telusur</a:t>
            </a:r>
            <a:r>
              <a:rPr lang="en-US" altLang="en-US" sz="1600" dirty="0">
                <a:latin typeface="+mn-lt"/>
              </a:rPr>
              <a:t> </a:t>
            </a:r>
            <a:r>
              <a:rPr lang="en-US" altLang="en-US" sz="1600" dirty="0" err="1">
                <a:latin typeface="+mn-lt"/>
              </a:rPr>
              <a:t>balik</a:t>
            </a:r>
            <a:r>
              <a:rPr lang="en-US" altLang="en-US" sz="1600" dirty="0">
                <a:latin typeface="+mn-lt"/>
              </a:rPr>
              <a:t> (</a:t>
            </a:r>
            <a:r>
              <a:rPr lang="en-US" altLang="en-US" sz="1600" i="1" dirty="0" err="1">
                <a:latin typeface="+mn-lt"/>
              </a:rPr>
              <a:t>traceablity</a:t>
            </a:r>
            <a:r>
              <a:rPr lang="en-US" altLang="en-US" sz="1600" dirty="0">
                <a:latin typeface="+mn-lt"/>
              </a:rPr>
              <a:t>)</a:t>
            </a:r>
          </a:p>
          <a:p>
            <a:pPr eaLnBrk="1" hangingPunct="1">
              <a:spcBef>
                <a:spcPct val="0"/>
              </a:spcBef>
              <a:buClrTx/>
              <a:buSzTx/>
              <a:buFont typeface="Wingdings" panose="05000000000000000000" pitchFamily="2" charset="2"/>
              <a:buChar char="q"/>
            </a:pPr>
            <a:r>
              <a:rPr lang="en-US" altLang="en-US" sz="1600" dirty="0" err="1">
                <a:latin typeface="+mn-lt"/>
              </a:rPr>
              <a:t>Mendorong</a:t>
            </a:r>
            <a:r>
              <a:rPr lang="en-US" altLang="en-US" sz="1600" dirty="0">
                <a:latin typeface="+mn-lt"/>
              </a:rPr>
              <a:t> </a:t>
            </a:r>
            <a:r>
              <a:rPr lang="en-US" altLang="en-US" sz="1600" dirty="0" err="1">
                <a:latin typeface="+mn-lt"/>
              </a:rPr>
              <a:t>percepatan</a:t>
            </a:r>
            <a:r>
              <a:rPr lang="en-US" altLang="en-US" sz="1600" dirty="0">
                <a:latin typeface="+mn-lt"/>
              </a:rPr>
              <a:t> </a:t>
            </a:r>
            <a:r>
              <a:rPr lang="en-US" altLang="en-US" sz="1600" dirty="0" err="1">
                <a:latin typeface="+mn-lt"/>
              </a:rPr>
              <a:t>akses</a:t>
            </a:r>
            <a:r>
              <a:rPr lang="en-US" altLang="en-US" sz="1600" dirty="0">
                <a:latin typeface="+mn-lt"/>
              </a:rPr>
              <a:t> pasar</a:t>
            </a:r>
          </a:p>
          <a:p>
            <a:pPr eaLnBrk="1" hangingPunct="1">
              <a:spcBef>
                <a:spcPct val="0"/>
              </a:spcBef>
              <a:buClrTx/>
              <a:buSzTx/>
              <a:buFont typeface="Wingdings" panose="05000000000000000000" pitchFamily="2" charset="2"/>
              <a:buChar char="q"/>
            </a:pPr>
            <a:r>
              <a:rPr lang="en-US" altLang="en-US" sz="1600" dirty="0" err="1">
                <a:latin typeface="+mn-lt"/>
              </a:rPr>
              <a:t>Meningkatkan</a:t>
            </a:r>
            <a:r>
              <a:rPr lang="en-US" altLang="en-US" sz="1600" dirty="0">
                <a:latin typeface="+mn-lt"/>
              </a:rPr>
              <a:t> </a:t>
            </a:r>
            <a:r>
              <a:rPr lang="en-US" altLang="en-US" sz="1600" dirty="0" err="1">
                <a:latin typeface="+mn-lt"/>
              </a:rPr>
              <a:t>mutu</a:t>
            </a:r>
            <a:r>
              <a:rPr lang="en-US" altLang="en-US" sz="1600" dirty="0">
                <a:latin typeface="+mn-lt"/>
              </a:rPr>
              <a:t> dan </a:t>
            </a:r>
            <a:r>
              <a:rPr lang="en-US" altLang="en-US" sz="1600" dirty="0" err="1">
                <a:latin typeface="+mn-lt"/>
              </a:rPr>
              <a:t>keamanan</a:t>
            </a:r>
            <a:r>
              <a:rPr lang="en-US" altLang="en-US" sz="1600" dirty="0">
                <a:latin typeface="+mn-lt"/>
              </a:rPr>
              <a:t> </a:t>
            </a:r>
            <a:r>
              <a:rPr lang="en-US" altLang="en-US" sz="1600" dirty="0" err="1">
                <a:latin typeface="+mn-lt"/>
              </a:rPr>
              <a:t>pangan</a:t>
            </a:r>
            <a:r>
              <a:rPr lang="en-US" altLang="en-US" sz="1600" dirty="0">
                <a:latin typeface="+mn-lt"/>
              </a:rPr>
              <a:t> </a:t>
            </a:r>
            <a:r>
              <a:rPr lang="en-US" altLang="en-US" sz="1600" dirty="0" err="1">
                <a:latin typeface="+mn-lt"/>
              </a:rPr>
              <a:t>sehingga</a:t>
            </a:r>
            <a:r>
              <a:rPr lang="en-US" altLang="en-US" sz="1600" dirty="0">
                <a:latin typeface="+mn-lt"/>
              </a:rPr>
              <a:t> </a:t>
            </a:r>
            <a:r>
              <a:rPr lang="en-US" altLang="en-US" sz="1600" dirty="0" err="1">
                <a:latin typeface="+mn-lt"/>
              </a:rPr>
              <a:t>memiliki</a:t>
            </a:r>
            <a:r>
              <a:rPr lang="en-US" altLang="en-US" sz="1600" dirty="0">
                <a:latin typeface="+mn-lt"/>
              </a:rPr>
              <a:t> </a:t>
            </a:r>
            <a:r>
              <a:rPr lang="en-US" altLang="en-US" sz="1600" dirty="0" err="1">
                <a:latin typeface="+mn-lt"/>
              </a:rPr>
              <a:t>daya</a:t>
            </a:r>
            <a:r>
              <a:rPr lang="en-US" altLang="en-US" sz="1600" dirty="0">
                <a:latin typeface="+mn-lt"/>
              </a:rPr>
              <a:t> </a:t>
            </a:r>
            <a:r>
              <a:rPr lang="en-US" altLang="en-US" sz="1600" dirty="0" err="1">
                <a:latin typeface="+mn-lt"/>
              </a:rPr>
              <a:t>saing</a:t>
            </a:r>
            <a:endParaRPr lang="en-US" altLang="en-US" sz="1600" dirty="0">
              <a:latin typeface="+mn-lt"/>
            </a:endParaRPr>
          </a:p>
        </p:txBody>
      </p:sp>
      <p:pic>
        <p:nvPicPr>
          <p:cNvPr id="25" name="图片 24" descr="be81f52824b19b26fc4fbe35cae33ca8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"/>
            <a:ext cx="1257935" cy="996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9598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B2CAA6F5-2E59-4E2B-A021-46C9869D7AAC}"/>
              </a:ext>
            </a:extLst>
          </p:cNvPr>
          <p:cNvSpPr/>
          <p:nvPr/>
        </p:nvSpPr>
        <p:spPr>
          <a:xfrm>
            <a:off x="139700" y="603250"/>
            <a:ext cx="11912600" cy="6146800"/>
          </a:xfrm>
          <a:prstGeom prst="round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ID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AE014FA-3C90-4B85-9CE2-761B3D1B3C69}"/>
              </a:ext>
            </a:extLst>
          </p:cNvPr>
          <p:cNvSpPr txBox="1"/>
          <p:nvPr/>
        </p:nvSpPr>
        <p:spPr>
          <a:xfrm>
            <a:off x="925464" y="297693"/>
            <a:ext cx="10226629" cy="52322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glow rad="139700">
                    <a:srgbClr val="454545"/>
                  </a:glow>
                </a:effectLst>
                <a:latin typeface="Arial"/>
              </a:rPr>
              <a:t>PENUMBUHAN </a:t>
            </a:r>
            <a:r>
              <a:rPr lang="en-US" sz="2800" dirty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glow rad="139700">
                    <a:srgbClr val="454545"/>
                  </a:glow>
                </a:effectLst>
                <a:latin typeface="Arial"/>
              </a:rPr>
              <a:t>UMKM HORTIKULTURA</a:t>
            </a:r>
            <a:endParaRPr lang="en-US" sz="2400" dirty="0">
              <a:ln w="9525">
                <a:solidFill>
                  <a:prstClr val="white"/>
                </a:solidFill>
                <a:prstDash val="solid"/>
              </a:ln>
              <a:solidFill>
                <a:srgbClr val="FFC000"/>
              </a:solidFill>
              <a:effectLst>
                <a:glow rad="139700">
                  <a:srgbClr val="454545"/>
                </a:glow>
              </a:effectLst>
              <a:latin typeface="Nirmala UI" panose="020B0502040204020203" pitchFamily="34" charset="0"/>
              <a:cs typeface="Nirmala UI" panose="020B0502040204020203" pitchFamily="34" charset="0"/>
            </a:endParaRPr>
          </a:p>
        </p:txBody>
      </p:sp>
      <p:pic>
        <p:nvPicPr>
          <p:cNvPr id="6148" name="Picture 4">
            <a:extLst>
              <a:ext uri="{FF2B5EF4-FFF2-40B4-BE49-F238E27FC236}">
                <a16:creationId xmlns:a16="http://schemas.microsoft.com/office/drawing/2014/main" id="{E8FB8F1E-1FD2-4322-BB7A-FC0479D5F1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07950"/>
            <a:ext cx="793750" cy="795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9">
            <a:extLst>
              <a:ext uri="{FF2B5EF4-FFF2-40B4-BE49-F238E27FC236}">
                <a16:creationId xmlns:a16="http://schemas.microsoft.com/office/drawing/2014/main" id="{736E4EE3-B757-4D66-8C5A-7C7F3157F5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407"/>
          <a:stretch>
            <a:fillRect/>
          </a:stretch>
        </p:blipFill>
        <p:spPr bwMode="auto">
          <a:xfrm>
            <a:off x="10879138" y="-39688"/>
            <a:ext cx="1027112" cy="750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150" name="Straight Connector 5">
            <a:extLst>
              <a:ext uri="{FF2B5EF4-FFF2-40B4-BE49-F238E27FC236}">
                <a16:creationId xmlns:a16="http://schemas.microsoft.com/office/drawing/2014/main" id="{E3CC0FB1-D685-45E6-8A07-2B530FED8B3F}"/>
              </a:ext>
            </a:extLst>
          </p:cNvPr>
          <p:cNvCxnSpPr>
            <a:cxnSpLocks/>
          </p:cNvCxnSpPr>
          <p:nvPr/>
        </p:nvCxnSpPr>
        <p:spPr bwMode="auto">
          <a:xfrm>
            <a:off x="855663" y="820738"/>
            <a:ext cx="10350500" cy="0"/>
          </a:xfrm>
          <a:prstGeom prst="line">
            <a:avLst/>
          </a:prstGeom>
          <a:noFill/>
          <a:ln w="38100" algn="ctr">
            <a:solidFill>
              <a:srgbClr val="C00000"/>
            </a:solidFill>
            <a:round/>
            <a:headEnd/>
            <a:tailEnd type="oval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83" name="Block Arc 82">
            <a:extLst>
              <a:ext uri="{FF2B5EF4-FFF2-40B4-BE49-F238E27FC236}">
                <a16:creationId xmlns:a16="http://schemas.microsoft.com/office/drawing/2014/main" id="{ED6600EB-93DE-4D27-81E9-63978DEF7C52}"/>
              </a:ext>
            </a:extLst>
          </p:cNvPr>
          <p:cNvSpPr/>
          <p:nvPr/>
        </p:nvSpPr>
        <p:spPr>
          <a:xfrm rot="10800000">
            <a:off x="4752975" y="1222375"/>
            <a:ext cx="2465388" cy="2466975"/>
          </a:xfrm>
          <a:prstGeom prst="blockArc">
            <a:avLst>
              <a:gd name="adj1" fmla="val 10830196"/>
              <a:gd name="adj2" fmla="val 21561967"/>
              <a:gd name="adj3" fmla="val 0"/>
            </a:avLst>
          </a:prstGeom>
          <a:solidFill>
            <a:srgbClr val="00B09B"/>
          </a:solidFill>
          <a:ln w="57150" cap="flat" cmpd="sng" algn="ctr">
            <a:solidFill>
              <a:srgbClr val="EBCB38">
                <a:lumMod val="75000"/>
              </a:srgb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350" kern="0">
              <a:solidFill>
                <a:prstClr val="black"/>
              </a:solidFill>
              <a:latin typeface="Calibri" panose="020F0502020204030204"/>
              <a:cs typeface="+mn-cs"/>
            </a:endParaRPr>
          </a:p>
        </p:txBody>
      </p:sp>
      <p:sp>
        <p:nvSpPr>
          <p:cNvPr id="84" name="Oval 83">
            <a:extLst>
              <a:ext uri="{FF2B5EF4-FFF2-40B4-BE49-F238E27FC236}">
                <a16:creationId xmlns:a16="http://schemas.microsoft.com/office/drawing/2014/main" id="{B89955D2-07C1-4474-AF15-B129EA58CEA3}"/>
              </a:ext>
            </a:extLst>
          </p:cNvPr>
          <p:cNvSpPr/>
          <p:nvPr/>
        </p:nvSpPr>
        <p:spPr>
          <a:xfrm>
            <a:off x="4152900" y="1530350"/>
            <a:ext cx="3833813" cy="1528763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outerShdw blurRad="127000" dist="1143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 algn="ctr" eaLnBrk="1" fontAlgn="auto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700" b="1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cs typeface="+mn-cs"/>
              </a:rPr>
              <a:t>UMKM </a:t>
            </a:r>
            <a:r>
              <a:rPr lang="en-US" sz="2700" b="1" kern="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cs typeface="+mn-cs"/>
              </a:rPr>
              <a:t>Hortikultura</a:t>
            </a:r>
            <a:endParaRPr lang="en-US" sz="2700" b="1" kern="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cs typeface="+mn-cs"/>
            </a:endParaRPr>
          </a:p>
        </p:txBody>
      </p:sp>
      <p:sp>
        <p:nvSpPr>
          <p:cNvPr id="85" name="Freeform: Shape 84">
            <a:extLst>
              <a:ext uri="{FF2B5EF4-FFF2-40B4-BE49-F238E27FC236}">
                <a16:creationId xmlns:a16="http://schemas.microsoft.com/office/drawing/2014/main" id="{2CC1E9EF-405E-4D60-A68B-D520E02D3148}"/>
              </a:ext>
            </a:extLst>
          </p:cNvPr>
          <p:cNvSpPr/>
          <p:nvPr/>
        </p:nvSpPr>
        <p:spPr>
          <a:xfrm rot="17356338">
            <a:off x="3836987" y="3160713"/>
            <a:ext cx="1052513" cy="1036638"/>
          </a:xfrm>
          <a:custGeom>
            <a:avLst/>
            <a:gdLst>
              <a:gd name="connsiteX0" fmla="*/ 691387 w 1403670"/>
              <a:gd name="connsiteY0" fmla="*/ 0 h 1382774"/>
              <a:gd name="connsiteX1" fmla="*/ 1382774 w 1403670"/>
              <a:gd name="connsiteY1" fmla="*/ 691387 h 1382774"/>
              <a:gd name="connsiteX2" fmla="*/ 1328442 w 1403670"/>
              <a:gd name="connsiteY2" fmla="*/ 960506 h 1382774"/>
              <a:gd name="connsiteX3" fmla="*/ 1303719 w 1403670"/>
              <a:gd name="connsiteY3" fmla="*/ 1006053 h 1382774"/>
              <a:gd name="connsiteX4" fmla="*/ 1403670 w 1403670"/>
              <a:gd name="connsiteY4" fmla="*/ 1382057 h 1382774"/>
              <a:gd name="connsiteX5" fmla="*/ 1039887 w 1403670"/>
              <a:gd name="connsiteY5" fmla="*/ 1285355 h 1382774"/>
              <a:gd name="connsiteX6" fmla="*/ 960506 w 1403670"/>
              <a:gd name="connsiteY6" fmla="*/ 1328441 h 1382774"/>
              <a:gd name="connsiteX7" fmla="*/ 691387 w 1403670"/>
              <a:gd name="connsiteY7" fmla="*/ 1382774 h 1382774"/>
              <a:gd name="connsiteX8" fmla="*/ 0 w 1403670"/>
              <a:gd name="connsiteY8" fmla="*/ 691387 h 1382774"/>
              <a:gd name="connsiteX9" fmla="*/ 691387 w 1403670"/>
              <a:gd name="connsiteY9" fmla="*/ 0 h 13827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403670" h="1382774">
                <a:moveTo>
                  <a:pt x="691387" y="0"/>
                </a:moveTo>
                <a:cubicBezTo>
                  <a:pt x="1073229" y="0"/>
                  <a:pt x="1382774" y="309545"/>
                  <a:pt x="1382774" y="691387"/>
                </a:cubicBezTo>
                <a:cubicBezTo>
                  <a:pt x="1382774" y="786848"/>
                  <a:pt x="1363428" y="877790"/>
                  <a:pt x="1328442" y="960506"/>
                </a:cubicBezTo>
                <a:lnTo>
                  <a:pt x="1303719" y="1006053"/>
                </a:lnTo>
                <a:lnTo>
                  <a:pt x="1403670" y="1382057"/>
                </a:lnTo>
                <a:lnTo>
                  <a:pt x="1039887" y="1285355"/>
                </a:lnTo>
                <a:lnTo>
                  <a:pt x="960506" y="1328441"/>
                </a:lnTo>
                <a:cubicBezTo>
                  <a:pt x="877790" y="1363428"/>
                  <a:pt x="786848" y="1382774"/>
                  <a:pt x="691387" y="1382774"/>
                </a:cubicBezTo>
                <a:cubicBezTo>
                  <a:pt x="309545" y="1382774"/>
                  <a:pt x="0" y="1073229"/>
                  <a:pt x="0" y="691387"/>
                </a:cubicBezTo>
                <a:cubicBezTo>
                  <a:pt x="0" y="309545"/>
                  <a:pt x="309545" y="0"/>
                  <a:pt x="691387" y="0"/>
                </a:cubicBezTo>
                <a:close/>
              </a:path>
            </a:pathLst>
          </a:custGeom>
          <a:solidFill>
            <a:srgbClr val="00B09B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350" kern="0">
              <a:solidFill>
                <a:prstClr val="white"/>
              </a:solidFill>
              <a:latin typeface="Calibri" panose="020F0502020204030204"/>
              <a:cs typeface="+mn-cs"/>
            </a:endParaRPr>
          </a:p>
        </p:txBody>
      </p:sp>
      <p:sp>
        <p:nvSpPr>
          <p:cNvPr id="86" name="Freeform: Shape 85">
            <a:extLst>
              <a:ext uri="{FF2B5EF4-FFF2-40B4-BE49-F238E27FC236}">
                <a16:creationId xmlns:a16="http://schemas.microsoft.com/office/drawing/2014/main" id="{05C189DD-4BA5-4AC4-B38A-F05CD491158E}"/>
              </a:ext>
            </a:extLst>
          </p:cNvPr>
          <p:cNvSpPr/>
          <p:nvPr/>
        </p:nvSpPr>
        <p:spPr>
          <a:xfrm rot="3741064">
            <a:off x="7176294" y="3001169"/>
            <a:ext cx="1047750" cy="1046162"/>
          </a:xfrm>
          <a:custGeom>
            <a:avLst/>
            <a:gdLst>
              <a:gd name="connsiteX0" fmla="*/ 706980 w 1398367"/>
              <a:gd name="connsiteY0" fmla="*/ 0 h 1395725"/>
              <a:gd name="connsiteX1" fmla="*/ 1398367 w 1398367"/>
              <a:gd name="connsiteY1" fmla="*/ 691387 h 1395725"/>
              <a:gd name="connsiteX2" fmla="*/ 706980 w 1398367"/>
              <a:gd name="connsiteY2" fmla="*/ 1382774 h 1395725"/>
              <a:gd name="connsiteX3" fmla="*/ 437861 w 1398367"/>
              <a:gd name="connsiteY3" fmla="*/ 1328441 h 1395725"/>
              <a:gd name="connsiteX4" fmla="*/ 377128 w 1398367"/>
              <a:gd name="connsiteY4" fmla="*/ 1295476 h 1395725"/>
              <a:gd name="connsiteX5" fmla="*/ 0 w 1398367"/>
              <a:gd name="connsiteY5" fmla="*/ 1395725 h 1395725"/>
              <a:gd name="connsiteX6" fmla="*/ 100647 w 1398367"/>
              <a:gd name="connsiteY6" fmla="*/ 1017105 h 1395725"/>
              <a:gd name="connsiteX7" fmla="*/ 69926 w 1398367"/>
              <a:gd name="connsiteY7" fmla="*/ 960506 h 1395725"/>
              <a:gd name="connsiteX8" fmla="*/ 15593 w 1398367"/>
              <a:gd name="connsiteY8" fmla="*/ 691387 h 1395725"/>
              <a:gd name="connsiteX9" fmla="*/ 706980 w 1398367"/>
              <a:gd name="connsiteY9" fmla="*/ 0 h 1395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398367" h="1395725">
                <a:moveTo>
                  <a:pt x="706980" y="0"/>
                </a:moveTo>
                <a:cubicBezTo>
                  <a:pt x="1088822" y="0"/>
                  <a:pt x="1398367" y="309545"/>
                  <a:pt x="1398367" y="691387"/>
                </a:cubicBezTo>
                <a:cubicBezTo>
                  <a:pt x="1398367" y="1073229"/>
                  <a:pt x="1088822" y="1382774"/>
                  <a:pt x="706980" y="1382774"/>
                </a:cubicBezTo>
                <a:cubicBezTo>
                  <a:pt x="611520" y="1382774"/>
                  <a:pt x="520578" y="1363428"/>
                  <a:pt x="437861" y="1328441"/>
                </a:cubicBezTo>
                <a:lnTo>
                  <a:pt x="377128" y="1295476"/>
                </a:lnTo>
                <a:lnTo>
                  <a:pt x="0" y="1395725"/>
                </a:lnTo>
                <a:lnTo>
                  <a:pt x="100647" y="1017105"/>
                </a:lnTo>
                <a:lnTo>
                  <a:pt x="69926" y="960506"/>
                </a:lnTo>
                <a:cubicBezTo>
                  <a:pt x="34940" y="877790"/>
                  <a:pt x="15593" y="786848"/>
                  <a:pt x="15593" y="691387"/>
                </a:cubicBezTo>
                <a:cubicBezTo>
                  <a:pt x="15593" y="309545"/>
                  <a:pt x="325138" y="0"/>
                  <a:pt x="706980" y="0"/>
                </a:cubicBezTo>
                <a:close/>
              </a:path>
            </a:pathLst>
          </a:custGeom>
          <a:solidFill>
            <a:srgbClr val="0D95BC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350" kern="0">
              <a:solidFill>
                <a:prstClr val="white"/>
              </a:solidFill>
              <a:latin typeface="Calibri" panose="020F0502020204030204"/>
              <a:cs typeface="+mn-cs"/>
            </a:endParaRPr>
          </a:p>
        </p:txBody>
      </p:sp>
      <p:sp>
        <p:nvSpPr>
          <p:cNvPr id="87" name="Freeform: Shape 86">
            <a:extLst>
              <a:ext uri="{FF2B5EF4-FFF2-40B4-BE49-F238E27FC236}">
                <a16:creationId xmlns:a16="http://schemas.microsoft.com/office/drawing/2014/main" id="{47EF8CC5-5692-4F68-94E0-8DCA87188AEE}"/>
              </a:ext>
            </a:extLst>
          </p:cNvPr>
          <p:cNvSpPr/>
          <p:nvPr/>
        </p:nvSpPr>
        <p:spPr>
          <a:xfrm rot="10800000">
            <a:off x="5481638" y="3786188"/>
            <a:ext cx="1036637" cy="1265237"/>
          </a:xfrm>
          <a:custGeom>
            <a:avLst/>
            <a:gdLst>
              <a:gd name="connsiteX0" fmla="*/ 691387 w 1382774"/>
              <a:gd name="connsiteY0" fmla="*/ 0 h 1686077"/>
              <a:gd name="connsiteX1" fmla="*/ 1382774 w 1382774"/>
              <a:gd name="connsiteY1" fmla="*/ 691387 h 1686077"/>
              <a:gd name="connsiteX2" fmla="*/ 960506 w 1382774"/>
              <a:gd name="connsiteY2" fmla="*/ 1328441 h 1686077"/>
              <a:gd name="connsiteX3" fmla="*/ 879684 w 1382774"/>
              <a:gd name="connsiteY3" fmla="*/ 1353530 h 1686077"/>
              <a:gd name="connsiteX4" fmla="*/ 686806 w 1382774"/>
              <a:gd name="connsiteY4" fmla="*/ 1686077 h 1686077"/>
              <a:gd name="connsiteX5" fmla="*/ 491918 w 1382774"/>
              <a:gd name="connsiteY5" fmla="*/ 1350062 h 1686077"/>
              <a:gd name="connsiteX6" fmla="*/ 422268 w 1382774"/>
              <a:gd name="connsiteY6" fmla="*/ 1328441 h 1686077"/>
              <a:gd name="connsiteX7" fmla="*/ 0 w 1382774"/>
              <a:gd name="connsiteY7" fmla="*/ 691387 h 1686077"/>
              <a:gd name="connsiteX8" fmla="*/ 691387 w 1382774"/>
              <a:gd name="connsiteY8" fmla="*/ 0 h 16860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382774" h="1686077">
                <a:moveTo>
                  <a:pt x="691387" y="0"/>
                </a:moveTo>
                <a:cubicBezTo>
                  <a:pt x="1073229" y="0"/>
                  <a:pt x="1382774" y="309545"/>
                  <a:pt x="1382774" y="691387"/>
                </a:cubicBezTo>
                <a:cubicBezTo>
                  <a:pt x="1382774" y="977769"/>
                  <a:pt x="1208655" y="1223483"/>
                  <a:pt x="960506" y="1328441"/>
                </a:cubicBezTo>
                <a:lnTo>
                  <a:pt x="879684" y="1353530"/>
                </a:lnTo>
                <a:lnTo>
                  <a:pt x="686806" y="1686077"/>
                </a:lnTo>
                <a:lnTo>
                  <a:pt x="491918" y="1350062"/>
                </a:lnTo>
                <a:lnTo>
                  <a:pt x="422268" y="1328441"/>
                </a:lnTo>
                <a:cubicBezTo>
                  <a:pt x="174119" y="1223483"/>
                  <a:pt x="0" y="977769"/>
                  <a:pt x="0" y="691387"/>
                </a:cubicBezTo>
                <a:cubicBezTo>
                  <a:pt x="0" y="309545"/>
                  <a:pt x="309545" y="0"/>
                  <a:pt x="691387" y="0"/>
                </a:cubicBezTo>
                <a:close/>
              </a:path>
            </a:pathLst>
          </a:custGeom>
          <a:solidFill>
            <a:srgbClr val="F36F13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350" kern="0" dirty="0">
              <a:solidFill>
                <a:prstClr val="white"/>
              </a:solidFill>
              <a:latin typeface="Calibri" panose="020F0502020204030204"/>
              <a:cs typeface="+mn-cs"/>
            </a:endParaRPr>
          </a:p>
        </p:txBody>
      </p:sp>
      <p:sp>
        <p:nvSpPr>
          <p:cNvPr id="88" name="Freeform: Shape 87">
            <a:extLst>
              <a:ext uri="{FF2B5EF4-FFF2-40B4-BE49-F238E27FC236}">
                <a16:creationId xmlns:a16="http://schemas.microsoft.com/office/drawing/2014/main" id="{3CC44E4C-6198-4FFC-912C-68F4E092E26D}"/>
              </a:ext>
            </a:extLst>
          </p:cNvPr>
          <p:cNvSpPr/>
          <p:nvPr/>
        </p:nvSpPr>
        <p:spPr>
          <a:xfrm rot="5400000">
            <a:off x="3460750" y="1954213"/>
            <a:ext cx="1036637" cy="1265238"/>
          </a:xfrm>
          <a:custGeom>
            <a:avLst/>
            <a:gdLst>
              <a:gd name="connsiteX0" fmla="*/ 0 w 1382775"/>
              <a:gd name="connsiteY0" fmla="*/ 995287 h 1686674"/>
              <a:gd name="connsiteX1" fmla="*/ 422268 w 1382775"/>
              <a:gd name="connsiteY1" fmla="*/ 358232 h 1686674"/>
              <a:gd name="connsiteX2" fmla="*/ 512092 w 1382775"/>
              <a:gd name="connsiteY2" fmla="*/ 330350 h 1686674"/>
              <a:gd name="connsiteX3" fmla="*/ 703695 w 1382775"/>
              <a:gd name="connsiteY3" fmla="*/ 0 h 1686674"/>
              <a:gd name="connsiteX4" fmla="*/ 900702 w 1382775"/>
              <a:gd name="connsiteY4" fmla="*/ 339668 h 1686674"/>
              <a:gd name="connsiteX5" fmla="*/ 960507 w 1382775"/>
              <a:gd name="connsiteY5" fmla="*/ 358232 h 1686674"/>
              <a:gd name="connsiteX6" fmla="*/ 1382775 w 1382775"/>
              <a:gd name="connsiteY6" fmla="*/ 995287 h 1686674"/>
              <a:gd name="connsiteX7" fmla="*/ 691388 w 1382775"/>
              <a:gd name="connsiteY7" fmla="*/ 1686674 h 1686674"/>
              <a:gd name="connsiteX8" fmla="*/ 0 w 1382775"/>
              <a:gd name="connsiteY8" fmla="*/ 995287 h 16866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382775" h="1686674">
                <a:moveTo>
                  <a:pt x="0" y="995287"/>
                </a:moveTo>
                <a:cubicBezTo>
                  <a:pt x="0" y="708905"/>
                  <a:pt x="174119" y="463191"/>
                  <a:pt x="422268" y="358232"/>
                </a:cubicBezTo>
                <a:lnTo>
                  <a:pt x="512092" y="330350"/>
                </a:lnTo>
                <a:lnTo>
                  <a:pt x="703695" y="0"/>
                </a:lnTo>
                <a:lnTo>
                  <a:pt x="900702" y="339668"/>
                </a:lnTo>
                <a:lnTo>
                  <a:pt x="960507" y="358232"/>
                </a:lnTo>
                <a:cubicBezTo>
                  <a:pt x="1208656" y="463191"/>
                  <a:pt x="1382775" y="708905"/>
                  <a:pt x="1382775" y="995287"/>
                </a:cubicBezTo>
                <a:cubicBezTo>
                  <a:pt x="1382775" y="1377129"/>
                  <a:pt x="1073230" y="1686674"/>
                  <a:pt x="691388" y="1686674"/>
                </a:cubicBezTo>
                <a:cubicBezTo>
                  <a:pt x="309545" y="1686674"/>
                  <a:pt x="0" y="1377129"/>
                  <a:pt x="0" y="995287"/>
                </a:cubicBezTo>
                <a:close/>
              </a:path>
            </a:pathLst>
          </a:custGeom>
          <a:solidFill>
            <a:srgbClr val="06395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68580" tIns="34290" rIns="68580" bIns="3429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350" kern="0">
              <a:solidFill>
                <a:prstClr val="white"/>
              </a:solidFill>
              <a:latin typeface="Calibri" panose="020F0502020204030204"/>
              <a:cs typeface="+mn-cs"/>
            </a:endParaRPr>
          </a:p>
        </p:txBody>
      </p:sp>
      <p:sp>
        <p:nvSpPr>
          <p:cNvPr id="89" name="Freeform: Shape 88">
            <a:extLst>
              <a:ext uri="{FF2B5EF4-FFF2-40B4-BE49-F238E27FC236}">
                <a16:creationId xmlns:a16="http://schemas.microsoft.com/office/drawing/2014/main" id="{EAF6ABB5-E232-46BD-B79A-F20B61791AB9}"/>
              </a:ext>
            </a:extLst>
          </p:cNvPr>
          <p:cNvSpPr/>
          <p:nvPr/>
        </p:nvSpPr>
        <p:spPr>
          <a:xfrm rot="16200000">
            <a:off x="7537450" y="1930400"/>
            <a:ext cx="1038225" cy="1260475"/>
          </a:xfrm>
          <a:custGeom>
            <a:avLst/>
            <a:gdLst>
              <a:gd name="connsiteX0" fmla="*/ 1382775 w 1382775"/>
              <a:gd name="connsiteY0" fmla="*/ 990221 h 1681608"/>
              <a:gd name="connsiteX1" fmla="*/ 691388 w 1382775"/>
              <a:gd name="connsiteY1" fmla="*/ 1681608 h 1681608"/>
              <a:gd name="connsiteX2" fmla="*/ 0 w 1382775"/>
              <a:gd name="connsiteY2" fmla="*/ 990220 h 1681608"/>
              <a:gd name="connsiteX3" fmla="*/ 422268 w 1382775"/>
              <a:gd name="connsiteY3" fmla="*/ 353166 h 1681608"/>
              <a:gd name="connsiteX4" fmla="*/ 484054 w 1382775"/>
              <a:gd name="connsiteY4" fmla="*/ 333986 h 1681608"/>
              <a:gd name="connsiteX5" fmla="*/ 677767 w 1382775"/>
              <a:gd name="connsiteY5" fmla="*/ 0 h 1681608"/>
              <a:gd name="connsiteX6" fmla="*/ 865498 w 1382775"/>
              <a:gd name="connsiteY6" fmla="*/ 323674 h 1681608"/>
              <a:gd name="connsiteX7" fmla="*/ 960507 w 1382775"/>
              <a:gd name="connsiteY7" fmla="*/ 353167 h 1681608"/>
              <a:gd name="connsiteX8" fmla="*/ 1382775 w 1382775"/>
              <a:gd name="connsiteY8" fmla="*/ 990221 h 16816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382775" h="1681608">
                <a:moveTo>
                  <a:pt x="1382775" y="990221"/>
                </a:moveTo>
                <a:cubicBezTo>
                  <a:pt x="1382775" y="1372063"/>
                  <a:pt x="1073230" y="1681608"/>
                  <a:pt x="691388" y="1681608"/>
                </a:cubicBezTo>
                <a:cubicBezTo>
                  <a:pt x="309545" y="1681607"/>
                  <a:pt x="0" y="1372062"/>
                  <a:pt x="0" y="990220"/>
                </a:cubicBezTo>
                <a:cubicBezTo>
                  <a:pt x="0" y="703839"/>
                  <a:pt x="174119" y="458124"/>
                  <a:pt x="422268" y="353166"/>
                </a:cubicBezTo>
                <a:lnTo>
                  <a:pt x="484054" y="333986"/>
                </a:lnTo>
                <a:lnTo>
                  <a:pt x="677767" y="0"/>
                </a:lnTo>
                <a:lnTo>
                  <a:pt x="865498" y="323674"/>
                </a:lnTo>
                <a:lnTo>
                  <a:pt x="960507" y="353167"/>
                </a:lnTo>
                <a:cubicBezTo>
                  <a:pt x="1208656" y="458125"/>
                  <a:pt x="1382775" y="703840"/>
                  <a:pt x="1382775" y="990221"/>
                </a:cubicBezTo>
                <a:close/>
              </a:path>
            </a:pathLst>
          </a:custGeom>
          <a:solidFill>
            <a:srgbClr val="C13018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68580" tIns="34290" rIns="68580" bIns="3429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350" kern="0">
              <a:solidFill>
                <a:prstClr val="white"/>
              </a:solidFill>
              <a:latin typeface="Calibri" panose="020F0502020204030204"/>
              <a:cs typeface="+mn-cs"/>
            </a:endParaRPr>
          </a:p>
        </p:txBody>
      </p:sp>
      <p:sp>
        <p:nvSpPr>
          <p:cNvPr id="90" name="Oval 89">
            <a:extLst>
              <a:ext uri="{FF2B5EF4-FFF2-40B4-BE49-F238E27FC236}">
                <a16:creationId xmlns:a16="http://schemas.microsoft.com/office/drawing/2014/main" id="{5578903E-79AE-4287-8D71-0EA42B85E218}"/>
              </a:ext>
            </a:extLst>
          </p:cNvPr>
          <p:cNvSpPr/>
          <p:nvPr/>
        </p:nvSpPr>
        <p:spPr>
          <a:xfrm>
            <a:off x="4622800" y="2430463"/>
            <a:ext cx="387350" cy="385762"/>
          </a:xfrm>
          <a:prstGeom prst="ellipse">
            <a:avLst/>
          </a:prstGeom>
          <a:solidFill>
            <a:srgbClr val="06395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68580" tIns="34290" rIns="68580" bIns="3429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100" b="1" kern="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cs typeface="+mn-cs"/>
              </a:rPr>
              <a:t>1</a:t>
            </a:r>
          </a:p>
        </p:txBody>
      </p:sp>
      <p:sp>
        <p:nvSpPr>
          <p:cNvPr id="91" name="Oval 90">
            <a:extLst>
              <a:ext uri="{FF2B5EF4-FFF2-40B4-BE49-F238E27FC236}">
                <a16:creationId xmlns:a16="http://schemas.microsoft.com/office/drawing/2014/main" id="{A04BC15E-142D-45CC-8828-C4EA7105882F}"/>
              </a:ext>
            </a:extLst>
          </p:cNvPr>
          <p:cNvSpPr/>
          <p:nvPr/>
        </p:nvSpPr>
        <p:spPr>
          <a:xfrm>
            <a:off x="5010150" y="3079750"/>
            <a:ext cx="385763" cy="385763"/>
          </a:xfrm>
          <a:prstGeom prst="ellipse">
            <a:avLst/>
          </a:prstGeom>
          <a:solidFill>
            <a:srgbClr val="00B09B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68580" tIns="34290" rIns="68580" bIns="3429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100" b="1" kern="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cs typeface="+mn-cs"/>
              </a:rPr>
              <a:t>2</a:t>
            </a:r>
          </a:p>
        </p:txBody>
      </p:sp>
      <p:sp>
        <p:nvSpPr>
          <p:cNvPr id="92" name="Oval 91">
            <a:extLst>
              <a:ext uri="{FF2B5EF4-FFF2-40B4-BE49-F238E27FC236}">
                <a16:creationId xmlns:a16="http://schemas.microsoft.com/office/drawing/2014/main" id="{64896AF3-8751-4E79-8180-4C2868DABE47}"/>
              </a:ext>
            </a:extLst>
          </p:cNvPr>
          <p:cNvSpPr/>
          <p:nvPr/>
        </p:nvSpPr>
        <p:spPr>
          <a:xfrm>
            <a:off x="5807075" y="3395663"/>
            <a:ext cx="385763" cy="385762"/>
          </a:xfrm>
          <a:prstGeom prst="ellipse">
            <a:avLst/>
          </a:prstGeom>
          <a:solidFill>
            <a:srgbClr val="F36F13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68580" tIns="34290" rIns="68580" bIns="3429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100" b="1" kern="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cs typeface="+mn-cs"/>
              </a:rPr>
              <a:t>3</a:t>
            </a:r>
          </a:p>
        </p:txBody>
      </p:sp>
      <p:sp>
        <p:nvSpPr>
          <p:cNvPr id="93" name="Oval 92">
            <a:extLst>
              <a:ext uri="{FF2B5EF4-FFF2-40B4-BE49-F238E27FC236}">
                <a16:creationId xmlns:a16="http://schemas.microsoft.com/office/drawing/2014/main" id="{5687B319-7D8D-4D5B-B710-FAB2ED1597D1}"/>
              </a:ext>
            </a:extLst>
          </p:cNvPr>
          <p:cNvSpPr/>
          <p:nvPr/>
        </p:nvSpPr>
        <p:spPr>
          <a:xfrm>
            <a:off x="6602413" y="3082925"/>
            <a:ext cx="387350" cy="385763"/>
          </a:xfrm>
          <a:prstGeom prst="ellipse">
            <a:avLst/>
          </a:prstGeom>
          <a:solidFill>
            <a:srgbClr val="0D95BC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68580" tIns="34290" rIns="68580" bIns="3429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100" b="1" kern="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cs typeface="+mn-cs"/>
              </a:rPr>
              <a:t>4</a:t>
            </a:r>
          </a:p>
        </p:txBody>
      </p:sp>
      <p:sp>
        <p:nvSpPr>
          <p:cNvPr id="94" name="Oval 93">
            <a:extLst>
              <a:ext uri="{FF2B5EF4-FFF2-40B4-BE49-F238E27FC236}">
                <a16:creationId xmlns:a16="http://schemas.microsoft.com/office/drawing/2014/main" id="{A5A4421A-FC19-4A91-AF29-363674E3C9BA}"/>
              </a:ext>
            </a:extLst>
          </p:cNvPr>
          <p:cNvSpPr/>
          <p:nvPr/>
        </p:nvSpPr>
        <p:spPr>
          <a:xfrm>
            <a:off x="7027863" y="2430463"/>
            <a:ext cx="385762" cy="385762"/>
          </a:xfrm>
          <a:prstGeom prst="ellipse">
            <a:avLst/>
          </a:prstGeom>
          <a:solidFill>
            <a:srgbClr val="C13018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68580" tIns="34290" rIns="68580" bIns="3429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100" b="1" kern="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cs typeface="+mn-cs"/>
              </a:rPr>
              <a:t>5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863F23D1-697A-4209-91EB-6E16D43540FE}"/>
              </a:ext>
            </a:extLst>
          </p:cNvPr>
          <p:cNvSpPr/>
          <p:nvPr/>
        </p:nvSpPr>
        <p:spPr>
          <a:xfrm>
            <a:off x="323850" y="1779588"/>
            <a:ext cx="3554413" cy="1533525"/>
          </a:xfrm>
          <a:prstGeom prst="roundRect">
            <a:avLst/>
          </a:prstGeom>
          <a:solidFill>
            <a:schemeClr val="bg1">
              <a:alpha val="90000"/>
            </a:schemeClr>
          </a:solidFill>
          <a:ln w="38100">
            <a:solidFill>
              <a:srgbClr val="06395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id-ID" sz="2200" dirty="0">
                <a:solidFill>
                  <a:schemeClr val="tx1"/>
                </a:solidFill>
              </a:rPr>
              <a:t>Fasilitasi </a:t>
            </a:r>
            <a:r>
              <a:rPr lang="en-US" sz="2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Sarana dan </a:t>
            </a:r>
            <a:r>
              <a:rPr lang="en-US" sz="22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Prasarana</a:t>
            </a:r>
            <a:r>
              <a:rPr lang="en-US" sz="2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2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Pascapanen</a:t>
            </a:r>
            <a:r>
              <a:rPr lang="en-US" sz="2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dan </a:t>
            </a:r>
            <a:r>
              <a:rPr lang="en-US" sz="22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Pengolahan</a:t>
            </a:r>
            <a:endParaRPr lang="id-ID" sz="22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8" name="Rectangle: Rounded Corners 107">
            <a:extLst>
              <a:ext uri="{FF2B5EF4-FFF2-40B4-BE49-F238E27FC236}">
                <a16:creationId xmlns:a16="http://schemas.microsoft.com/office/drawing/2014/main" id="{4FDE747D-53FB-490F-8C61-8EA909296156}"/>
              </a:ext>
            </a:extLst>
          </p:cNvPr>
          <p:cNvSpPr/>
          <p:nvPr/>
        </p:nvSpPr>
        <p:spPr>
          <a:xfrm>
            <a:off x="855663" y="3455988"/>
            <a:ext cx="3554412" cy="1533525"/>
          </a:xfrm>
          <a:prstGeom prst="roundRect">
            <a:avLst/>
          </a:prstGeom>
          <a:solidFill>
            <a:schemeClr val="bg1">
              <a:alpha val="90000"/>
            </a:schemeClr>
          </a:solidFill>
          <a:ln w="38100">
            <a:solidFill>
              <a:srgbClr val="00B09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200" dirty="0" err="1">
                <a:solidFill>
                  <a:schemeClr val="tx1"/>
                </a:solidFill>
              </a:rPr>
              <a:t>Meningkatkan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diversifikasi</a:t>
            </a:r>
            <a:r>
              <a:rPr lang="en-US" sz="2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2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hasil</a:t>
            </a:r>
            <a:r>
              <a:rPr lang="en-US" sz="2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2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olahan</a:t>
            </a:r>
            <a:r>
              <a:rPr lang="en-US" sz="2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200" dirty="0" err="1">
                <a:solidFill>
                  <a:schemeClr val="tx1"/>
                </a:solidFill>
              </a:rPr>
              <a:t>untuk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dirty="0" err="1">
                <a:solidFill>
                  <a:schemeClr val="tx1"/>
                </a:solidFill>
              </a:rPr>
              <a:t>peningkatan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dirty="0" err="1">
                <a:solidFill>
                  <a:schemeClr val="tx1"/>
                </a:solidFill>
              </a:rPr>
              <a:t>nilai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dirty="0" err="1">
                <a:solidFill>
                  <a:schemeClr val="tx1"/>
                </a:solidFill>
              </a:rPr>
              <a:t>tambah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dirty="0" err="1">
                <a:solidFill>
                  <a:schemeClr val="tx1"/>
                </a:solidFill>
              </a:rPr>
              <a:t>hortikultura</a:t>
            </a:r>
            <a:endParaRPr lang="id-ID" sz="2200" dirty="0">
              <a:solidFill>
                <a:schemeClr val="tx1"/>
              </a:solidFill>
            </a:endParaRPr>
          </a:p>
        </p:txBody>
      </p:sp>
      <p:sp>
        <p:nvSpPr>
          <p:cNvPr id="109" name="Rectangle: Rounded Corners 108">
            <a:extLst>
              <a:ext uri="{FF2B5EF4-FFF2-40B4-BE49-F238E27FC236}">
                <a16:creationId xmlns:a16="http://schemas.microsoft.com/office/drawing/2014/main" id="{B2210A77-1E08-41BC-92D8-F79DEF4861D4}"/>
              </a:ext>
            </a:extLst>
          </p:cNvPr>
          <p:cNvSpPr/>
          <p:nvPr/>
        </p:nvSpPr>
        <p:spPr>
          <a:xfrm>
            <a:off x="4285673" y="4643437"/>
            <a:ext cx="3241963" cy="2025217"/>
          </a:xfrm>
          <a:prstGeom prst="roundRect">
            <a:avLst/>
          </a:prstGeom>
          <a:solidFill>
            <a:schemeClr val="bg1">
              <a:alpha val="90000"/>
            </a:schemeClr>
          </a:solidFill>
          <a:ln w="38100">
            <a:solidFill>
              <a:srgbClr val="F36F1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id-ID" sz="2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Kemitraan </a:t>
            </a:r>
            <a:r>
              <a:rPr lang="id-ID" sz="2200" dirty="0">
                <a:solidFill>
                  <a:schemeClr val="tx1"/>
                </a:solidFill>
              </a:rPr>
              <a:t>dengan</a:t>
            </a:r>
            <a:r>
              <a:rPr lang="id-ID" sz="2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200" b="1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stakeholder </a:t>
            </a:r>
            <a:r>
              <a:rPr lang="en-US" sz="22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untuk</a:t>
            </a:r>
            <a:r>
              <a:rPr lang="en-US" sz="2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2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penumbuhan</a:t>
            </a:r>
            <a:r>
              <a:rPr lang="en-US" sz="2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200" dirty="0">
                <a:solidFill>
                  <a:schemeClr val="tx1"/>
                </a:solidFill>
              </a:rPr>
              <a:t>UMKM </a:t>
            </a:r>
            <a:r>
              <a:rPr lang="en-US" sz="2200" dirty="0" err="1">
                <a:solidFill>
                  <a:schemeClr val="tx1"/>
                </a:solidFill>
              </a:rPr>
              <a:t>Hortikultura</a:t>
            </a:r>
            <a:r>
              <a:rPr lang="id-ID" sz="2200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110" name="Rectangle: Rounded Corners 109">
            <a:extLst>
              <a:ext uri="{FF2B5EF4-FFF2-40B4-BE49-F238E27FC236}">
                <a16:creationId xmlns:a16="http://schemas.microsoft.com/office/drawing/2014/main" id="{907053CE-8F3E-40F8-9793-5E8BF8E3F61C}"/>
              </a:ext>
            </a:extLst>
          </p:cNvPr>
          <p:cNvSpPr/>
          <p:nvPr/>
        </p:nvSpPr>
        <p:spPr>
          <a:xfrm>
            <a:off x="7385050" y="3460750"/>
            <a:ext cx="3554413" cy="1531938"/>
          </a:xfrm>
          <a:prstGeom prst="roundRect">
            <a:avLst/>
          </a:prstGeom>
          <a:solidFill>
            <a:schemeClr val="bg1">
              <a:alpha val="90000"/>
            </a:schemeClr>
          </a:solidFill>
          <a:ln w="38100">
            <a:solidFill>
              <a:srgbClr val="0D95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200" dirty="0" err="1">
                <a:solidFill>
                  <a:schemeClr val="tx1"/>
                </a:solidFill>
              </a:rPr>
              <a:t>Peningkatan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b="1" dirty="0" err="1">
                <a:solidFill>
                  <a:schemeClr val="tx1"/>
                </a:solidFill>
              </a:rPr>
              <a:t>Kapabilitas</a:t>
            </a:r>
            <a:r>
              <a:rPr lang="en-US" sz="2200" b="1" dirty="0">
                <a:solidFill>
                  <a:schemeClr val="tx1"/>
                </a:solidFill>
              </a:rPr>
              <a:t> </a:t>
            </a:r>
            <a:r>
              <a:rPr lang="en-US" sz="2200" dirty="0" err="1">
                <a:solidFill>
                  <a:schemeClr val="tx1"/>
                </a:solidFill>
              </a:rPr>
              <a:t>melalui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b="1" dirty="0" err="1">
                <a:solidFill>
                  <a:schemeClr val="tx1"/>
                </a:solidFill>
              </a:rPr>
              <a:t>Bimbingan</a:t>
            </a:r>
            <a:r>
              <a:rPr lang="en-US" sz="2200" b="1" dirty="0">
                <a:solidFill>
                  <a:schemeClr val="tx1"/>
                </a:solidFill>
              </a:rPr>
              <a:t> </a:t>
            </a:r>
            <a:r>
              <a:rPr lang="en-US" sz="2200" b="1" dirty="0" err="1">
                <a:solidFill>
                  <a:schemeClr val="tx1"/>
                </a:solidFill>
              </a:rPr>
              <a:t>Teknis</a:t>
            </a:r>
            <a:endParaRPr lang="id-ID" sz="2200" dirty="0">
              <a:solidFill>
                <a:schemeClr val="tx1"/>
              </a:solidFill>
            </a:endParaRPr>
          </a:p>
        </p:txBody>
      </p:sp>
      <p:sp>
        <p:nvSpPr>
          <p:cNvPr id="111" name="Rectangle: Rounded Corners 110">
            <a:extLst>
              <a:ext uri="{FF2B5EF4-FFF2-40B4-BE49-F238E27FC236}">
                <a16:creationId xmlns:a16="http://schemas.microsoft.com/office/drawing/2014/main" id="{85A6F48A-7CD3-4D99-8449-1A8C3550B2AB}"/>
              </a:ext>
            </a:extLst>
          </p:cNvPr>
          <p:cNvSpPr/>
          <p:nvPr/>
        </p:nvSpPr>
        <p:spPr>
          <a:xfrm>
            <a:off x="8196263" y="1751013"/>
            <a:ext cx="3554412" cy="1533525"/>
          </a:xfrm>
          <a:prstGeom prst="roundRect">
            <a:avLst/>
          </a:prstGeom>
          <a:solidFill>
            <a:schemeClr val="bg1">
              <a:alpha val="90000"/>
            </a:schemeClr>
          </a:solidFill>
          <a:ln w="38100">
            <a:solidFill>
              <a:srgbClr val="C1301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200" b="1" dirty="0" err="1">
                <a:solidFill>
                  <a:schemeClr val="tx1"/>
                </a:solidFill>
              </a:rPr>
              <a:t>Promosi</a:t>
            </a:r>
            <a:r>
              <a:rPr lang="en-US" sz="2200" b="1" dirty="0">
                <a:solidFill>
                  <a:schemeClr val="tx1"/>
                </a:solidFill>
              </a:rPr>
              <a:t> dan </a:t>
            </a:r>
            <a:r>
              <a:rPr lang="en-US" sz="2200" b="1" dirty="0" err="1">
                <a:solidFill>
                  <a:schemeClr val="tx1"/>
                </a:solidFill>
              </a:rPr>
              <a:t>Pemasaran</a:t>
            </a:r>
            <a:r>
              <a:rPr lang="en-US" sz="2200" b="1" dirty="0">
                <a:solidFill>
                  <a:schemeClr val="tx1"/>
                </a:solidFill>
              </a:rPr>
              <a:t> </a:t>
            </a:r>
            <a:r>
              <a:rPr lang="en-US" sz="2200" dirty="0" err="1">
                <a:solidFill>
                  <a:schemeClr val="tx1"/>
                </a:solidFill>
              </a:rPr>
              <a:t>Produk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dirty="0" err="1">
                <a:solidFill>
                  <a:schemeClr val="tx1"/>
                </a:solidFill>
              </a:rPr>
              <a:t>Olahan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dirty="0" err="1">
                <a:solidFill>
                  <a:schemeClr val="tx1"/>
                </a:solidFill>
              </a:rPr>
              <a:t>Hortikultura</a:t>
            </a:r>
            <a:endParaRPr lang="id-ID" sz="2200" dirty="0">
              <a:solidFill>
                <a:schemeClr val="tx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24DD888-0BD3-4E49-A1CA-BAC77E19724E}"/>
              </a:ext>
            </a:extLst>
          </p:cNvPr>
          <p:cNvSpPr txBox="1"/>
          <p:nvPr/>
        </p:nvSpPr>
        <p:spPr>
          <a:xfrm>
            <a:off x="9076749" y="5314662"/>
            <a:ext cx="267392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009999"/>
                </a:solidFill>
                <a:latin typeface="Bahnschrift" panose="020B0502040204020203" pitchFamily="34" charset="0"/>
              </a:rPr>
              <a:t>TARGET 2021</a:t>
            </a:r>
          </a:p>
          <a:p>
            <a:r>
              <a:rPr lang="en-US" sz="3000" b="1" dirty="0">
                <a:solidFill>
                  <a:srgbClr val="009999"/>
                </a:solidFill>
                <a:latin typeface="Bahnschrift" panose="020B0502040204020203" pitchFamily="34" charset="0"/>
              </a:rPr>
              <a:t>200 UMKM </a:t>
            </a:r>
            <a:endParaRPr lang="en-ID" sz="3000" b="1" dirty="0">
              <a:solidFill>
                <a:srgbClr val="009999"/>
              </a:solidFill>
              <a:latin typeface="Bahnschrift" panose="020B0502040204020203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506CC9E-C2C6-481A-9C0F-465D5564813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6144" y="5258918"/>
            <a:ext cx="1112838" cy="1112838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579041E2-AF69-4A47-A3F0-36B2F91AD1A9}"/>
              </a:ext>
            </a:extLst>
          </p:cNvPr>
          <p:cNvSpPr txBox="1"/>
          <p:nvPr/>
        </p:nvSpPr>
        <p:spPr>
          <a:xfrm>
            <a:off x="577367" y="5277607"/>
            <a:ext cx="340668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solidFill>
                  <a:srgbClr val="009999"/>
                </a:solidFill>
                <a:latin typeface="Bahnschrift" panose="020B0502040204020203" pitchFamily="34" charset="0"/>
              </a:rPr>
              <a:t>Alokasi</a:t>
            </a:r>
            <a:r>
              <a:rPr lang="en-US" b="1" dirty="0">
                <a:solidFill>
                  <a:srgbClr val="009999"/>
                </a:solidFill>
                <a:latin typeface="Bahnschrift" panose="020B0502040204020203" pitchFamily="34" charset="0"/>
              </a:rPr>
              <a:t> </a:t>
            </a:r>
            <a:r>
              <a:rPr lang="en-US" b="1" dirty="0" err="1">
                <a:solidFill>
                  <a:srgbClr val="009999"/>
                </a:solidFill>
                <a:latin typeface="Bahnschrift" panose="020B0502040204020203" pitchFamily="34" charset="0"/>
              </a:rPr>
              <a:t>Pembentukan</a:t>
            </a:r>
            <a:r>
              <a:rPr lang="en-US" b="1" dirty="0">
                <a:solidFill>
                  <a:srgbClr val="009999"/>
                </a:solidFill>
                <a:latin typeface="Bahnschrift" panose="020B0502040204020203" pitchFamily="34" charset="0"/>
              </a:rPr>
              <a:t> UMKM pada Kampung </a:t>
            </a:r>
            <a:r>
              <a:rPr lang="en-US" b="1" dirty="0" err="1">
                <a:solidFill>
                  <a:srgbClr val="009999"/>
                </a:solidFill>
                <a:latin typeface="Bahnschrift" panose="020B0502040204020203" pitchFamily="34" charset="0"/>
              </a:rPr>
              <a:t>Hortikultura</a:t>
            </a:r>
            <a:r>
              <a:rPr lang="en-US" b="1" dirty="0">
                <a:solidFill>
                  <a:srgbClr val="009999"/>
                </a:solidFill>
                <a:latin typeface="Bahnschrift" panose="020B0502040204020203" pitchFamily="34" charset="0"/>
              </a:rPr>
              <a:t> yang </a:t>
            </a:r>
            <a:r>
              <a:rPr lang="en-US" b="1" dirty="0" err="1">
                <a:solidFill>
                  <a:srgbClr val="009999"/>
                </a:solidFill>
                <a:latin typeface="Bahnschrift" panose="020B0502040204020203" pitchFamily="34" charset="0"/>
              </a:rPr>
              <a:t>sudah</a:t>
            </a:r>
            <a:r>
              <a:rPr lang="en-US" b="1" dirty="0">
                <a:solidFill>
                  <a:srgbClr val="009999"/>
                </a:solidFill>
                <a:latin typeface="Bahnschrift" panose="020B0502040204020203" pitchFamily="34" charset="0"/>
              </a:rPr>
              <a:t> </a:t>
            </a:r>
            <a:r>
              <a:rPr lang="en-US" b="1" dirty="0" err="1">
                <a:solidFill>
                  <a:srgbClr val="009999"/>
                </a:solidFill>
                <a:latin typeface="Bahnschrift" panose="020B0502040204020203" pitchFamily="34" charset="0"/>
              </a:rPr>
              <a:t>mampu</a:t>
            </a:r>
            <a:r>
              <a:rPr lang="en-US" b="1" dirty="0">
                <a:solidFill>
                  <a:srgbClr val="009999"/>
                </a:solidFill>
                <a:latin typeface="Bahnschrift" panose="020B0502040204020203" pitchFamily="34" charset="0"/>
              </a:rPr>
              <a:t> </a:t>
            </a:r>
            <a:r>
              <a:rPr lang="en-US" b="1" dirty="0" err="1">
                <a:solidFill>
                  <a:srgbClr val="009999"/>
                </a:solidFill>
                <a:latin typeface="Bahnschrift" panose="020B0502040204020203" pitchFamily="34" charset="0"/>
              </a:rPr>
              <a:t>menjaga</a:t>
            </a:r>
            <a:r>
              <a:rPr lang="en-US" b="1" dirty="0">
                <a:solidFill>
                  <a:srgbClr val="009999"/>
                </a:solidFill>
                <a:latin typeface="Bahnschrift" panose="020B0502040204020203" pitchFamily="34" charset="0"/>
              </a:rPr>
              <a:t> </a:t>
            </a:r>
            <a:r>
              <a:rPr lang="en-US" b="1" dirty="0" err="1">
                <a:solidFill>
                  <a:srgbClr val="009999"/>
                </a:solidFill>
                <a:latin typeface="Bahnschrift" panose="020B0502040204020203" pitchFamily="34" charset="0"/>
              </a:rPr>
              <a:t>kontinuitas</a:t>
            </a:r>
            <a:r>
              <a:rPr lang="en-US" b="1" dirty="0">
                <a:solidFill>
                  <a:srgbClr val="009999"/>
                </a:solidFill>
                <a:latin typeface="Bahnschrift" panose="020B0502040204020203" pitchFamily="34" charset="0"/>
              </a:rPr>
              <a:t> </a:t>
            </a:r>
            <a:r>
              <a:rPr lang="en-US" b="1" dirty="0" err="1">
                <a:solidFill>
                  <a:srgbClr val="009999"/>
                </a:solidFill>
                <a:latin typeface="Bahnschrift" panose="020B0502040204020203" pitchFamily="34" charset="0"/>
              </a:rPr>
              <a:t>produksi</a:t>
            </a:r>
            <a:endParaRPr lang="en-ID" b="1" dirty="0">
              <a:solidFill>
                <a:srgbClr val="009999"/>
              </a:solidFill>
              <a:latin typeface="Bahnschrift" panose="020B0502040204020203" pitchFamily="34" charset="0"/>
            </a:endParaRPr>
          </a:p>
        </p:txBody>
      </p:sp>
      <p:sp>
        <p:nvSpPr>
          <p:cNvPr id="4" name="Star: 6 Points 3">
            <a:extLst>
              <a:ext uri="{FF2B5EF4-FFF2-40B4-BE49-F238E27FC236}">
                <a16:creationId xmlns:a16="http://schemas.microsoft.com/office/drawing/2014/main" id="{14BBFA2B-1437-4219-80D2-11D113D4838A}"/>
              </a:ext>
            </a:extLst>
          </p:cNvPr>
          <p:cNvSpPr/>
          <p:nvPr/>
        </p:nvSpPr>
        <p:spPr>
          <a:xfrm>
            <a:off x="193940" y="5230029"/>
            <a:ext cx="428343" cy="484104"/>
          </a:xfrm>
          <a:prstGeom prst="star6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095262B-5CDC-45F7-BA9C-273928BB490B}"/>
              </a:ext>
            </a:extLst>
          </p:cNvPr>
          <p:cNvCxnSpPr/>
          <p:nvPr/>
        </p:nvCxnSpPr>
        <p:spPr>
          <a:xfrm>
            <a:off x="3878263" y="5314662"/>
            <a:ext cx="0" cy="1163274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4EF47D9B-FE69-42D5-86C6-029B88ADBEBD}"/>
              </a:ext>
            </a:extLst>
          </p:cNvPr>
          <p:cNvCxnSpPr>
            <a:cxnSpLocks/>
          </p:cNvCxnSpPr>
          <p:nvPr/>
        </p:nvCxnSpPr>
        <p:spPr>
          <a:xfrm>
            <a:off x="622283" y="6477936"/>
            <a:ext cx="3255980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91750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0" y="6675120"/>
            <a:ext cx="12191365" cy="168910"/>
          </a:xfrm>
          <a:prstGeom prst="rect">
            <a:avLst/>
          </a:prstGeom>
          <a:solidFill>
            <a:srgbClr val="8FC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302F33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cxnSp>
        <p:nvCxnSpPr>
          <p:cNvPr id="2" name="直接连接符 1"/>
          <p:cNvCxnSpPr/>
          <p:nvPr/>
        </p:nvCxnSpPr>
        <p:spPr>
          <a:xfrm flipV="1">
            <a:off x="388620" y="527050"/>
            <a:ext cx="10671175" cy="13970"/>
          </a:xfrm>
          <a:prstGeom prst="line">
            <a:avLst/>
          </a:prstGeom>
          <a:ln>
            <a:solidFill>
              <a:srgbClr val="44561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文本框 9"/>
          <p:cNvSpPr txBox="1"/>
          <p:nvPr/>
        </p:nvSpPr>
        <p:spPr>
          <a:xfrm>
            <a:off x="1303566" y="145916"/>
            <a:ext cx="6237776" cy="34624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ID" altLang="zh-CN" b="1" dirty="0" err="1">
                <a:solidFill>
                  <a:srgbClr val="445612"/>
                </a:solidFill>
                <a:latin typeface="微软雅黑" panose="020B0503020204020204" charset="-122"/>
                <a:ea typeface="微软雅黑" panose="020B0503020204020204" charset="-122"/>
              </a:rPr>
              <a:t>Fasilitasi</a:t>
            </a:r>
            <a:r>
              <a:rPr lang="en-ID" altLang="zh-CN" b="1" dirty="0">
                <a:solidFill>
                  <a:srgbClr val="445612"/>
                </a:solidFill>
                <a:latin typeface="微软雅黑" panose="020B0503020204020204" charset="-122"/>
                <a:ea typeface="微软雅黑" panose="020B0503020204020204" charset="-122"/>
              </a:rPr>
              <a:t> </a:t>
            </a:r>
            <a:r>
              <a:rPr lang="en-ID" altLang="zh-CN" b="1" dirty="0" err="1">
                <a:solidFill>
                  <a:srgbClr val="445612"/>
                </a:solidFill>
                <a:latin typeface="微软雅黑" panose="020B0503020204020204" charset="-122"/>
                <a:ea typeface="微软雅黑" panose="020B0503020204020204" charset="-122"/>
              </a:rPr>
              <a:t>Penumbuhan</a:t>
            </a:r>
            <a:r>
              <a:rPr lang="en-ID" altLang="zh-CN" b="1" dirty="0">
                <a:solidFill>
                  <a:srgbClr val="445612"/>
                </a:solidFill>
                <a:latin typeface="微软雅黑" panose="020B0503020204020204" charset="-122"/>
                <a:ea typeface="微软雅黑" panose="020B0503020204020204" charset="-122"/>
              </a:rPr>
              <a:t> UMKM </a:t>
            </a:r>
            <a:r>
              <a:rPr lang="en-ID" altLang="zh-CN" b="1" dirty="0" err="1">
                <a:solidFill>
                  <a:srgbClr val="445612"/>
                </a:solidFill>
                <a:latin typeface="微软雅黑" panose="020B0503020204020204" charset="-122"/>
                <a:ea typeface="微软雅黑" panose="020B0503020204020204" charset="-122"/>
              </a:rPr>
              <a:t>Hortikultura</a:t>
            </a:r>
            <a:endParaRPr kumimoji="0" lang="zh-CN" altLang="en-US" b="1" i="0" u="none" strike="noStrike" kern="0" cap="none" spc="0" normalizeH="0" baseline="0" noProof="0" dirty="0">
              <a:ln>
                <a:noFill/>
              </a:ln>
              <a:solidFill>
                <a:srgbClr val="445612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8" name="Rectangle: Rounded Corners 47">
            <a:extLst>
              <a:ext uri="{FF2B5EF4-FFF2-40B4-BE49-F238E27FC236}">
                <a16:creationId xmlns:a16="http://schemas.microsoft.com/office/drawing/2014/main" id="{79923101-A815-45B4-8FA4-132A4211EC39}"/>
              </a:ext>
            </a:extLst>
          </p:cNvPr>
          <p:cNvSpPr/>
          <p:nvPr/>
        </p:nvSpPr>
        <p:spPr>
          <a:xfrm>
            <a:off x="139700" y="606682"/>
            <a:ext cx="11912600" cy="6143367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99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ID"/>
          </a:p>
        </p:txBody>
      </p:sp>
      <p:sp>
        <p:nvSpPr>
          <p:cNvPr id="49" name="Flowchart: Alternate Process 48">
            <a:extLst>
              <a:ext uri="{FF2B5EF4-FFF2-40B4-BE49-F238E27FC236}">
                <a16:creationId xmlns:a16="http://schemas.microsoft.com/office/drawing/2014/main" id="{D9F52F28-9AC1-4027-8606-048A555DE49E}"/>
              </a:ext>
            </a:extLst>
          </p:cNvPr>
          <p:cNvSpPr/>
          <p:nvPr/>
        </p:nvSpPr>
        <p:spPr>
          <a:xfrm>
            <a:off x="7212870" y="1375141"/>
            <a:ext cx="1884651" cy="4679709"/>
          </a:xfrm>
          <a:prstGeom prst="flowChartAlternateProcess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/>
          </a:p>
        </p:txBody>
      </p:sp>
      <p:pic>
        <p:nvPicPr>
          <p:cNvPr id="50" name="Picture 49">
            <a:extLst>
              <a:ext uri="{FF2B5EF4-FFF2-40B4-BE49-F238E27FC236}">
                <a16:creationId xmlns:a16="http://schemas.microsoft.com/office/drawing/2014/main" id="{D5E1B38D-E2EF-4761-9C57-DF00FDF295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14895" y="1653248"/>
            <a:ext cx="1152602" cy="1121110"/>
          </a:xfrm>
          <a:prstGeom prst="rect">
            <a:avLst/>
          </a:prstGeom>
        </p:spPr>
      </p:pic>
      <p:graphicFrame>
        <p:nvGraphicFramePr>
          <p:cNvPr id="52" name="Diagram 51">
            <a:extLst>
              <a:ext uri="{FF2B5EF4-FFF2-40B4-BE49-F238E27FC236}">
                <a16:creationId xmlns:a16="http://schemas.microsoft.com/office/drawing/2014/main" id="{A642BC58-AB72-4752-995C-B2516EDF05FB}"/>
              </a:ext>
            </a:extLst>
          </p:cNvPr>
          <p:cNvGraphicFramePr/>
          <p:nvPr/>
        </p:nvGraphicFramePr>
        <p:xfrm>
          <a:off x="1855352" y="1822303"/>
          <a:ext cx="5036024" cy="457724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3" name="Arrow: Right 52">
            <a:extLst>
              <a:ext uri="{FF2B5EF4-FFF2-40B4-BE49-F238E27FC236}">
                <a16:creationId xmlns:a16="http://schemas.microsoft.com/office/drawing/2014/main" id="{767A963F-3D6C-4D69-B837-819D27CB98FC}"/>
              </a:ext>
            </a:extLst>
          </p:cNvPr>
          <p:cNvSpPr/>
          <p:nvPr/>
        </p:nvSpPr>
        <p:spPr>
          <a:xfrm>
            <a:off x="920757" y="3988092"/>
            <a:ext cx="749069" cy="505145"/>
          </a:xfrm>
          <a:prstGeom prst="rightArrow">
            <a:avLst/>
          </a:prstGeom>
          <a:solidFill>
            <a:srgbClr val="33CCCC"/>
          </a:solidFill>
          <a:ln>
            <a:solidFill>
              <a:srgbClr val="0099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54A3A15F-FC00-49CB-8297-E31315D49E63}"/>
              </a:ext>
            </a:extLst>
          </p:cNvPr>
          <p:cNvSpPr txBox="1"/>
          <p:nvPr/>
        </p:nvSpPr>
        <p:spPr>
          <a:xfrm>
            <a:off x="557877" y="3341761"/>
            <a:ext cx="15012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/>
              <a:t>Komoditas</a:t>
            </a:r>
            <a:r>
              <a:rPr lang="en-US" b="1" dirty="0"/>
              <a:t> </a:t>
            </a:r>
            <a:r>
              <a:rPr lang="en-US" b="1" dirty="0" err="1"/>
              <a:t>Hortikultura</a:t>
            </a:r>
            <a:endParaRPr lang="en-ID" b="1" dirty="0"/>
          </a:p>
        </p:txBody>
      </p:sp>
      <p:pic>
        <p:nvPicPr>
          <p:cNvPr id="55" name="Picture 54">
            <a:extLst>
              <a:ext uri="{FF2B5EF4-FFF2-40B4-BE49-F238E27FC236}">
                <a16:creationId xmlns:a16="http://schemas.microsoft.com/office/drawing/2014/main" id="{190E1662-2842-4E33-9D26-3816305D49AE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7385" y="4285510"/>
            <a:ext cx="931512" cy="646332"/>
          </a:xfrm>
          <a:prstGeom prst="rect">
            <a:avLst/>
          </a:prstGeom>
        </p:spPr>
      </p:pic>
      <p:sp>
        <p:nvSpPr>
          <p:cNvPr id="56" name="TextBox 55">
            <a:extLst>
              <a:ext uri="{FF2B5EF4-FFF2-40B4-BE49-F238E27FC236}">
                <a16:creationId xmlns:a16="http://schemas.microsoft.com/office/drawing/2014/main" id="{06073C49-E050-49DE-8059-57A9DBBF69E8}"/>
              </a:ext>
            </a:extLst>
          </p:cNvPr>
          <p:cNvSpPr txBox="1"/>
          <p:nvPr/>
        </p:nvSpPr>
        <p:spPr>
          <a:xfrm>
            <a:off x="847138" y="4743826"/>
            <a:ext cx="150125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Prasarana</a:t>
            </a:r>
            <a:r>
              <a:rPr lang="en-US" dirty="0"/>
              <a:t> </a:t>
            </a:r>
            <a:r>
              <a:rPr lang="en-US" dirty="0" err="1"/>
              <a:t>Pascapanen</a:t>
            </a:r>
            <a:r>
              <a:rPr lang="en-US" dirty="0"/>
              <a:t>/</a:t>
            </a:r>
          </a:p>
          <a:p>
            <a:r>
              <a:rPr lang="en-US" dirty="0" err="1"/>
              <a:t>Pengolahan</a:t>
            </a:r>
            <a:endParaRPr lang="en-ID" dirty="0"/>
          </a:p>
        </p:txBody>
      </p:sp>
      <p:pic>
        <p:nvPicPr>
          <p:cNvPr id="57" name="Picture 56">
            <a:extLst>
              <a:ext uri="{FF2B5EF4-FFF2-40B4-BE49-F238E27FC236}">
                <a16:creationId xmlns:a16="http://schemas.microsoft.com/office/drawing/2014/main" id="{506836F9-0CCC-4A93-8F6F-AB5479B61ED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730454" y="2027999"/>
            <a:ext cx="1006252" cy="703855"/>
          </a:xfrm>
          <a:prstGeom prst="rect">
            <a:avLst/>
          </a:prstGeom>
        </p:spPr>
      </p:pic>
      <p:grpSp>
        <p:nvGrpSpPr>
          <p:cNvPr id="58" name="Group 57">
            <a:extLst>
              <a:ext uri="{FF2B5EF4-FFF2-40B4-BE49-F238E27FC236}">
                <a16:creationId xmlns:a16="http://schemas.microsoft.com/office/drawing/2014/main" id="{288BB7F9-8A40-4D27-8937-89DBC14DEBFD}"/>
              </a:ext>
            </a:extLst>
          </p:cNvPr>
          <p:cNvGrpSpPr/>
          <p:nvPr/>
        </p:nvGrpSpPr>
        <p:grpSpPr>
          <a:xfrm>
            <a:off x="1419370" y="1552003"/>
            <a:ext cx="1604790" cy="1705230"/>
            <a:chOff x="3059191" y="34090"/>
            <a:chExt cx="1428667" cy="1705230"/>
          </a:xfrm>
        </p:grpSpPr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id="{A92938FE-4A45-4580-A134-BDD84E27921F}"/>
                </a:ext>
              </a:extLst>
            </p:cNvPr>
            <p:cNvSpPr/>
            <p:nvPr/>
          </p:nvSpPr>
          <p:spPr>
            <a:xfrm>
              <a:off x="3059191" y="34090"/>
              <a:ext cx="1132367" cy="1132367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765A8A0E-A025-4BF5-A1C4-6EE2AF624231}"/>
                </a:ext>
              </a:extLst>
            </p:cNvPr>
            <p:cNvSpPr txBox="1"/>
            <p:nvPr/>
          </p:nvSpPr>
          <p:spPr>
            <a:xfrm>
              <a:off x="3355491" y="606953"/>
              <a:ext cx="1132367" cy="113236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2860" tIns="22860" rIns="22860" bIns="22860" numCol="1" spcCol="1270" anchor="ctr" anchorCtr="0">
              <a:noAutofit/>
            </a:bodyPr>
            <a:lstStyle/>
            <a:p>
              <a:pPr marL="0" lvl="0" indent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800" kern="1200" dirty="0" err="1"/>
                <a:t>Sarana</a:t>
              </a:r>
              <a:r>
                <a:rPr lang="en-US" sz="1800" kern="1200" dirty="0"/>
                <a:t> </a:t>
              </a:r>
              <a:r>
                <a:rPr lang="en-US" sz="1800" kern="1200" dirty="0" err="1"/>
                <a:t>pascapanen</a:t>
              </a:r>
              <a:endParaRPr lang="en-ID" sz="1800" kern="1200" dirty="0"/>
            </a:p>
          </p:txBody>
        </p:sp>
      </p:grpSp>
      <p:pic>
        <p:nvPicPr>
          <p:cNvPr id="61" name="Picture 60">
            <a:extLst>
              <a:ext uri="{FF2B5EF4-FFF2-40B4-BE49-F238E27FC236}">
                <a16:creationId xmlns:a16="http://schemas.microsoft.com/office/drawing/2014/main" id="{835F2947-08C4-4E10-9D72-D7FA4578104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299453" y="2695429"/>
            <a:ext cx="873235" cy="559499"/>
          </a:xfrm>
          <a:prstGeom prst="rect">
            <a:avLst/>
          </a:prstGeom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6CAB2E90-6ED1-4F30-9A85-29BD809270AC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5575" y="4043145"/>
            <a:ext cx="1008759" cy="649465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FBCAFBAF-2A82-4E50-BB0F-EFAA8F8D77C2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0859" y="4811829"/>
            <a:ext cx="833891" cy="423452"/>
          </a:xfrm>
          <a:prstGeom prst="rect">
            <a:avLst/>
          </a:prstGeom>
        </p:spPr>
      </p:pic>
      <p:pic>
        <p:nvPicPr>
          <p:cNvPr id="64" name="Picture 63">
            <a:extLst>
              <a:ext uri="{FF2B5EF4-FFF2-40B4-BE49-F238E27FC236}">
                <a16:creationId xmlns:a16="http://schemas.microsoft.com/office/drawing/2014/main" id="{4A043FC5-4E15-4C01-8354-2F35DD2C58CA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519421" y="2244453"/>
            <a:ext cx="714367" cy="646332"/>
          </a:xfrm>
          <a:prstGeom prst="rect">
            <a:avLst/>
          </a:prstGeom>
        </p:spPr>
      </p:pic>
      <p:pic>
        <p:nvPicPr>
          <p:cNvPr id="65" name="Picture 64">
            <a:extLst>
              <a:ext uri="{FF2B5EF4-FFF2-40B4-BE49-F238E27FC236}">
                <a16:creationId xmlns:a16="http://schemas.microsoft.com/office/drawing/2014/main" id="{89D1F62E-DE45-48FF-9969-FFA643E1557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3266" y="3102241"/>
            <a:ext cx="2277861" cy="1630514"/>
          </a:xfrm>
          <a:prstGeom prst="rect">
            <a:avLst/>
          </a:prstGeom>
        </p:spPr>
      </p:pic>
      <p:sp>
        <p:nvSpPr>
          <p:cNvPr id="66" name="Arrow: Right 65">
            <a:extLst>
              <a:ext uri="{FF2B5EF4-FFF2-40B4-BE49-F238E27FC236}">
                <a16:creationId xmlns:a16="http://schemas.microsoft.com/office/drawing/2014/main" id="{934313B3-DBC3-4711-AE08-9F183ADF0E32}"/>
              </a:ext>
            </a:extLst>
          </p:cNvPr>
          <p:cNvSpPr/>
          <p:nvPr/>
        </p:nvSpPr>
        <p:spPr>
          <a:xfrm>
            <a:off x="9249365" y="3942793"/>
            <a:ext cx="416455" cy="505145"/>
          </a:xfrm>
          <a:prstGeom prst="rightArrow">
            <a:avLst/>
          </a:prstGeom>
          <a:solidFill>
            <a:srgbClr val="00B0F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6666C1CE-1747-414F-9CBC-5FAE9C83C981}"/>
              </a:ext>
            </a:extLst>
          </p:cNvPr>
          <p:cNvSpPr/>
          <p:nvPr/>
        </p:nvSpPr>
        <p:spPr>
          <a:xfrm>
            <a:off x="10291508" y="4896930"/>
            <a:ext cx="136838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dirty="0"/>
              <a:t>Cold Storage</a:t>
            </a:r>
            <a:endParaRPr lang="en-ID" dirty="0"/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8D931A52-8FB3-435C-A32D-CCA7D7807698}"/>
              </a:ext>
            </a:extLst>
          </p:cNvPr>
          <p:cNvSpPr/>
          <p:nvPr/>
        </p:nvSpPr>
        <p:spPr>
          <a:xfrm>
            <a:off x="5150282" y="1085850"/>
            <a:ext cx="128291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800100">
              <a:spcBef>
                <a:spcPct val="0"/>
              </a:spcBef>
            </a:pPr>
            <a:r>
              <a:rPr lang="en-US" dirty="0" err="1"/>
              <a:t>Sarana</a:t>
            </a:r>
            <a:r>
              <a:rPr lang="en-US" dirty="0"/>
              <a:t> </a:t>
            </a:r>
          </a:p>
          <a:p>
            <a:pPr lvl="0" algn="ctr" defTabSz="800100">
              <a:spcBef>
                <a:spcPct val="0"/>
              </a:spcBef>
            </a:pPr>
            <a:r>
              <a:rPr lang="en-US" dirty="0" err="1"/>
              <a:t>Pengolahan</a:t>
            </a:r>
            <a:endParaRPr lang="en-ID" dirty="0"/>
          </a:p>
        </p:txBody>
      </p:sp>
      <p:pic>
        <p:nvPicPr>
          <p:cNvPr id="69" name="Picture 68">
            <a:extLst>
              <a:ext uri="{FF2B5EF4-FFF2-40B4-BE49-F238E27FC236}">
                <a16:creationId xmlns:a16="http://schemas.microsoft.com/office/drawing/2014/main" id="{C4756F93-B8CE-4DC1-BC0C-BF332874B5D8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196945" y="2278519"/>
            <a:ext cx="740534" cy="542107"/>
          </a:xfrm>
          <a:prstGeom prst="rect">
            <a:avLst/>
          </a:prstGeom>
        </p:spPr>
      </p:pic>
      <p:pic>
        <p:nvPicPr>
          <p:cNvPr id="70" name="Picture 69">
            <a:extLst>
              <a:ext uri="{FF2B5EF4-FFF2-40B4-BE49-F238E27FC236}">
                <a16:creationId xmlns:a16="http://schemas.microsoft.com/office/drawing/2014/main" id="{D7A05306-76BA-452B-9EFB-7E986BB60847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425172" y="2287572"/>
            <a:ext cx="761292" cy="520703"/>
          </a:xfrm>
          <a:prstGeom prst="rect">
            <a:avLst/>
          </a:prstGeom>
        </p:spPr>
      </p:pic>
      <p:pic>
        <p:nvPicPr>
          <p:cNvPr id="71" name="Picture 70">
            <a:extLst>
              <a:ext uri="{FF2B5EF4-FFF2-40B4-BE49-F238E27FC236}">
                <a16:creationId xmlns:a16="http://schemas.microsoft.com/office/drawing/2014/main" id="{68C7FCF8-CF30-4F97-89E2-62ACFE40A00C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346693" y="3127770"/>
            <a:ext cx="1581150" cy="676275"/>
          </a:xfrm>
          <a:prstGeom prst="rect">
            <a:avLst/>
          </a:prstGeom>
        </p:spPr>
      </p:pic>
      <p:sp>
        <p:nvSpPr>
          <p:cNvPr id="72" name="TextBox 71">
            <a:extLst>
              <a:ext uri="{FF2B5EF4-FFF2-40B4-BE49-F238E27FC236}">
                <a16:creationId xmlns:a16="http://schemas.microsoft.com/office/drawing/2014/main" id="{99103B9E-7AF2-449F-91A4-8DB89C9C9045}"/>
              </a:ext>
            </a:extLst>
          </p:cNvPr>
          <p:cNvSpPr txBox="1"/>
          <p:nvPr/>
        </p:nvSpPr>
        <p:spPr>
          <a:xfrm>
            <a:off x="7431333" y="2731293"/>
            <a:ext cx="10898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err="1">
                <a:solidFill>
                  <a:schemeClr val="bg2">
                    <a:lumMod val="10000"/>
                  </a:schemeClr>
                </a:solidFill>
              </a:rPr>
              <a:t>Bawang</a:t>
            </a:r>
            <a:r>
              <a:rPr lang="en-US" sz="1200" b="1" dirty="0">
                <a:solidFill>
                  <a:schemeClr val="bg2">
                    <a:lumMod val="10000"/>
                  </a:schemeClr>
                </a:solidFill>
              </a:rPr>
              <a:t> </a:t>
            </a:r>
          </a:p>
          <a:p>
            <a:r>
              <a:rPr lang="en-US" sz="1200" b="1" dirty="0">
                <a:solidFill>
                  <a:schemeClr val="bg2">
                    <a:lumMod val="10000"/>
                  </a:schemeClr>
                </a:solidFill>
              </a:rPr>
              <a:t>Goreng</a:t>
            </a:r>
            <a:endParaRPr lang="en-ID" sz="1200" b="1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38E3CBEE-B8C7-40F3-A29A-ADD3F42C9EF2}"/>
              </a:ext>
            </a:extLst>
          </p:cNvPr>
          <p:cNvSpPr txBox="1"/>
          <p:nvPr/>
        </p:nvSpPr>
        <p:spPr>
          <a:xfrm>
            <a:off x="8272962" y="2731294"/>
            <a:ext cx="8297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err="1">
                <a:solidFill>
                  <a:schemeClr val="bg2">
                    <a:lumMod val="10000"/>
                  </a:schemeClr>
                </a:solidFill>
              </a:rPr>
              <a:t>Cabai</a:t>
            </a:r>
            <a:r>
              <a:rPr lang="en-US" sz="1200" b="1" dirty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en-US" sz="1200" b="1" dirty="0" err="1">
                <a:solidFill>
                  <a:schemeClr val="bg2">
                    <a:lumMod val="10000"/>
                  </a:schemeClr>
                </a:solidFill>
              </a:rPr>
              <a:t>Bubuk</a:t>
            </a:r>
            <a:endParaRPr lang="en-ID" sz="1200" b="1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629B25E0-A808-439E-BBE6-DE4C0527231F}"/>
              </a:ext>
            </a:extLst>
          </p:cNvPr>
          <p:cNvSpPr txBox="1"/>
          <p:nvPr/>
        </p:nvSpPr>
        <p:spPr>
          <a:xfrm>
            <a:off x="7409556" y="3778999"/>
            <a:ext cx="151828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err="1">
                <a:solidFill>
                  <a:schemeClr val="bg2">
                    <a:lumMod val="10000"/>
                  </a:schemeClr>
                </a:solidFill>
              </a:rPr>
              <a:t>Saos</a:t>
            </a:r>
            <a:r>
              <a:rPr lang="en-US" sz="1200" b="1" dirty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en-US" sz="1200" b="1" dirty="0" err="1">
                <a:solidFill>
                  <a:schemeClr val="bg2">
                    <a:lumMod val="10000"/>
                  </a:schemeClr>
                </a:solidFill>
              </a:rPr>
              <a:t>Cabai</a:t>
            </a:r>
            <a:endParaRPr lang="en-ID" sz="1200" b="1" dirty="0">
              <a:solidFill>
                <a:schemeClr val="bg2">
                  <a:lumMod val="10000"/>
                </a:schemeClr>
              </a:solidFill>
            </a:endParaRPr>
          </a:p>
        </p:txBody>
      </p:sp>
      <p:pic>
        <p:nvPicPr>
          <p:cNvPr id="75" name="Picture 74">
            <a:extLst>
              <a:ext uri="{FF2B5EF4-FFF2-40B4-BE49-F238E27FC236}">
                <a16:creationId xmlns:a16="http://schemas.microsoft.com/office/drawing/2014/main" id="{20A597DE-8F96-4D19-B371-238BC1300A10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398340" y="4067290"/>
            <a:ext cx="783586" cy="521169"/>
          </a:xfrm>
          <a:prstGeom prst="rect">
            <a:avLst/>
          </a:prstGeom>
        </p:spPr>
      </p:pic>
      <p:sp>
        <p:nvSpPr>
          <p:cNvPr id="76" name="Arrow: Right 75">
            <a:extLst>
              <a:ext uri="{FF2B5EF4-FFF2-40B4-BE49-F238E27FC236}">
                <a16:creationId xmlns:a16="http://schemas.microsoft.com/office/drawing/2014/main" id="{B04589A1-2C57-4512-BA46-AA842AACECC5}"/>
              </a:ext>
            </a:extLst>
          </p:cNvPr>
          <p:cNvSpPr/>
          <p:nvPr/>
        </p:nvSpPr>
        <p:spPr>
          <a:xfrm>
            <a:off x="6672076" y="3968333"/>
            <a:ext cx="404826" cy="505145"/>
          </a:xfrm>
          <a:prstGeom prst="rightArrow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C5415973-D926-4596-8680-D1143F70C14A}"/>
              </a:ext>
            </a:extLst>
          </p:cNvPr>
          <p:cNvSpPr txBox="1"/>
          <p:nvPr/>
        </p:nvSpPr>
        <p:spPr>
          <a:xfrm>
            <a:off x="7320964" y="4582606"/>
            <a:ext cx="151828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err="1">
                <a:solidFill>
                  <a:schemeClr val="bg2">
                    <a:lumMod val="10000"/>
                  </a:schemeClr>
                </a:solidFill>
              </a:rPr>
              <a:t>Keripik</a:t>
            </a:r>
            <a:r>
              <a:rPr lang="en-US" sz="1200" b="1" dirty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en-US" sz="1200" b="1" dirty="0" err="1">
                <a:solidFill>
                  <a:schemeClr val="bg2">
                    <a:lumMod val="10000"/>
                  </a:schemeClr>
                </a:solidFill>
              </a:rPr>
              <a:t>Buah</a:t>
            </a:r>
            <a:endParaRPr lang="en-ID" sz="1200" b="1" dirty="0">
              <a:solidFill>
                <a:schemeClr val="bg2">
                  <a:lumMod val="10000"/>
                </a:schemeClr>
              </a:solidFill>
            </a:endParaRPr>
          </a:p>
        </p:txBody>
      </p:sp>
      <p:pic>
        <p:nvPicPr>
          <p:cNvPr id="78" name="Picture 77">
            <a:extLst>
              <a:ext uri="{FF2B5EF4-FFF2-40B4-BE49-F238E27FC236}">
                <a16:creationId xmlns:a16="http://schemas.microsoft.com/office/drawing/2014/main" id="{299998C8-5037-4739-B933-6BF0EE196B50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244889" y="3857398"/>
            <a:ext cx="657225" cy="766615"/>
          </a:xfrm>
          <a:prstGeom prst="rect">
            <a:avLst/>
          </a:prstGeom>
        </p:spPr>
      </p:pic>
      <p:sp>
        <p:nvSpPr>
          <p:cNvPr id="79" name="TextBox 78">
            <a:extLst>
              <a:ext uri="{FF2B5EF4-FFF2-40B4-BE49-F238E27FC236}">
                <a16:creationId xmlns:a16="http://schemas.microsoft.com/office/drawing/2014/main" id="{1D0E3AC0-69C7-45DA-9915-E96E8A9ED0B7}"/>
              </a:ext>
            </a:extLst>
          </p:cNvPr>
          <p:cNvSpPr txBox="1"/>
          <p:nvPr/>
        </p:nvSpPr>
        <p:spPr>
          <a:xfrm>
            <a:off x="8299377" y="4584475"/>
            <a:ext cx="151828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chemeClr val="bg2">
                    <a:lumMod val="10000"/>
                  </a:schemeClr>
                </a:solidFill>
              </a:rPr>
              <a:t>Jus </a:t>
            </a:r>
            <a:r>
              <a:rPr lang="en-US" sz="1200" b="1" dirty="0" err="1">
                <a:solidFill>
                  <a:schemeClr val="bg2">
                    <a:lumMod val="10000"/>
                  </a:schemeClr>
                </a:solidFill>
              </a:rPr>
              <a:t>Buah</a:t>
            </a:r>
            <a:endParaRPr lang="en-ID" sz="1200" b="1" dirty="0">
              <a:solidFill>
                <a:schemeClr val="bg2">
                  <a:lumMod val="10000"/>
                </a:schemeClr>
              </a:solidFill>
            </a:endParaRPr>
          </a:p>
        </p:txBody>
      </p:sp>
      <p:pic>
        <p:nvPicPr>
          <p:cNvPr id="80" name="Picture 79">
            <a:extLst>
              <a:ext uri="{FF2B5EF4-FFF2-40B4-BE49-F238E27FC236}">
                <a16:creationId xmlns:a16="http://schemas.microsoft.com/office/drawing/2014/main" id="{15945A62-FC14-4EBF-B218-F5AC7D67A164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8236513" y="4846129"/>
            <a:ext cx="634169" cy="556445"/>
          </a:xfrm>
          <a:prstGeom prst="rect">
            <a:avLst/>
          </a:prstGeom>
        </p:spPr>
      </p:pic>
      <p:sp>
        <p:nvSpPr>
          <p:cNvPr id="81" name="TextBox 80">
            <a:extLst>
              <a:ext uri="{FF2B5EF4-FFF2-40B4-BE49-F238E27FC236}">
                <a16:creationId xmlns:a16="http://schemas.microsoft.com/office/drawing/2014/main" id="{1C1963D1-FDAB-43CC-95AE-0D197D34AB69}"/>
              </a:ext>
            </a:extLst>
          </p:cNvPr>
          <p:cNvSpPr txBox="1"/>
          <p:nvPr/>
        </p:nvSpPr>
        <p:spPr>
          <a:xfrm>
            <a:off x="8244889" y="5374921"/>
            <a:ext cx="15182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err="1">
                <a:solidFill>
                  <a:schemeClr val="bg2">
                    <a:lumMod val="10000"/>
                  </a:schemeClr>
                </a:solidFill>
              </a:rPr>
              <a:t>Permen</a:t>
            </a:r>
            <a:r>
              <a:rPr lang="en-US" sz="1200" b="1" dirty="0">
                <a:solidFill>
                  <a:schemeClr val="bg2">
                    <a:lumMod val="10000"/>
                  </a:schemeClr>
                </a:solidFill>
              </a:rPr>
              <a:t>/</a:t>
            </a:r>
          </a:p>
          <a:p>
            <a:r>
              <a:rPr lang="en-US" sz="1200" b="1" dirty="0" err="1">
                <a:solidFill>
                  <a:schemeClr val="bg2">
                    <a:lumMod val="10000"/>
                  </a:schemeClr>
                </a:solidFill>
              </a:rPr>
              <a:t>Manisan</a:t>
            </a:r>
            <a:endParaRPr lang="en-US" sz="1200" b="1" dirty="0">
              <a:solidFill>
                <a:schemeClr val="bg2">
                  <a:lumMod val="10000"/>
                </a:schemeClr>
              </a:solidFill>
            </a:endParaRPr>
          </a:p>
        </p:txBody>
      </p:sp>
      <p:pic>
        <p:nvPicPr>
          <p:cNvPr id="82" name="Picture 31">
            <a:extLst>
              <a:ext uri="{FF2B5EF4-FFF2-40B4-BE49-F238E27FC236}">
                <a16:creationId xmlns:a16="http://schemas.microsoft.com/office/drawing/2014/main" id="{59106F07-4ACF-4EA1-A7DF-0317EE38B0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664" t="26776" r="42773" b="25955"/>
          <a:stretch>
            <a:fillRect/>
          </a:stretch>
        </p:blipFill>
        <p:spPr bwMode="auto">
          <a:xfrm>
            <a:off x="7863119" y="4834559"/>
            <a:ext cx="404826" cy="8584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3" name="Picture 12" descr="Vegetable Purees - Recipes | Pampered Chef US Site">
            <a:extLst>
              <a:ext uri="{FF2B5EF4-FFF2-40B4-BE49-F238E27FC236}">
                <a16:creationId xmlns:a16="http://schemas.microsoft.com/office/drawing/2014/main" id="{DD368656-5519-4B39-B7CC-9A9725D96C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2787" y="4859003"/>
            <a:ext cx="487976" cy="6238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4" name="TextBox 83">
            <a:extLst>
              <a:ext uri="{FF2B5EF4-FFF2-40B4-BE49-F238E27FC236}">
                <a16:creationId xmlns:a16="http://schemas.microsoft.com/office/drawing/2014/main" id="{D62D0E43-0B63-4E31-8C6E-0225308343C5}"/>
              </a:ext>
            </a:extLst>
          </p:cNvPr>
          <p:cNvSpPr txBox="1"/>
          <p:nvPr/>
        </p:nvSpPr>
        <p:spPr>
          <a:xfrm>
            <a:off x="7355313" y="5427542"/>
            <a:ext cx="15182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chemeClr val="bg2">
                    <a:lumMod val="10000"/>
                  </a:schemeClr>
                </a:solidFill>
              </a:rPr>
              <a:t>Puree </a:t>
            </a:r>
          </a:p>
          <a:p>
            <a:r>
              <a:rPr lang="en-US" sz="1200" b="1" dirty="0" err="1">
                <a:solidFill>
                  <a:schemeClr val="bg2">
                    <a:lumMod val="10000"/>
                  </a:schemeClr>
                </a:solidFill>
              </a:rPr>
              <a:t>Buah</a:t>
            </a:r>
            <a:endParaRPr lang="en-US" sz="1200" b="1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84007963-57C3-4437-B3C2-45378133A0AA}"/>
              </a:ext>
            </a:extLst>
          </p:cNvPr>
          <p:cNvSpPr txBox="1"/>
          <p:nvPr/>
        </p:nvSpPr>
        <p:spPr>
          <a:xfrm>
            <a:off x="7311030" y="1406805"/>
            <a:ext cx="163815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latin typeface="Bahnschrift" panose="020B0502040204020203" pitchFamily="34" charset="0"/>
              </a:rPr>
              <a:t>CONTOH PRODUK UMKM HORTIKULTURA</a:t>
            </a:r>
            <a:endParaRPr lang="en-ID" sz="1600" b="1" dirty="0">
              <a:latin typeface="Bahnschrift" panose="020B0502040204020203" pitchFamily="34" charset="0"/>
            </a:endParaRP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43316496-CC8F-451B-AFD1-59DCF4CA1C0C}"/>
              </a:ext>
            </a:extLst>
          </p:cNvPr>
          <p:cNvSpPr txBox="1"/>
          <p:nvPr/>
        </p:nvSpPr>
        <p:spPr>
          <a:xfrm>
            <a:off x="2977562" y="4582606"/>
            <a:ext cx="151828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chemeClr val="bg2">
                    <a:lumMod val="10000"/>
                  </a:schemeClr>
                </a:solidFill>
              </a:rPr>
              <a:t>Solar dryer dome</a:t>
            </a:r>
            <a:endParaRPr lang="en-ID" sz="1200" b="1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36B50181-2C25-4549-AFC6-B282838E8C12}"/>
              </a:ext>
            </a:extLst>
          </p:cNvPr>
          <p:cNvSpPr txBox="1"/>
          <p:nvPr/>
        </p:nvSpPr>
        <p:spPr>
          <a:xfrm>
            <a:off x="1892148" y="3968333"/>
            <a:ext cx="151828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err="1">
                <a:solidFill>
                  <a:schemeClr val="bg2">
                    <a:lumMod val="10000"/>
                  </a:schemeClr>
                </a:solidFill>
              </a:rPr>
              <a:t>Bangsal</a:t>
            </a:r>
            <a:r>
              <a:rPr lang="en-US" sz="1200" b="1" dirty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en-US" sz="1200" b="1" dirty="0" err="1">
                <a:solidFill>
                  <a:schemeClr val="bg2">
                    <a:lumMod val="10000"/>
                  </a:schemeClr>
                </a:solidFill>
              </a:rPr>
              <a:t>Pascapanen</a:t>
            </a:r>
            <a:endParaRPr lang="en-ID" sz="1200" b="1" dirty="0">
              <a:solidFill>
                <a:schemeClr val="bg2">
                  <a:lumMod val="10000"/>
                </a:schemeClr>
              </a:solidFill>
            </a:endParaRPr>
          </a:p>
        </p:txBody>
      </p:sp>
      <p:pic>
        <p:nvPicPr>
          <p:cNvPr id="40" name="Picture 39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6873" y="0"/>
            <a:ext cx="1235427" cy="937370"/>
          </a:xfrm>
          <a:prstGeom prst="rect">
            <a:avLst/>
          </a:prstGeom>
        </p:spPr>
      </p:pic>
      <p:pic>
        <p:nvPicPr>
          <p:cNvPr id="25" name="图片 24" descr="be81f52824b19b26fc4fbe35cae33ca8"/>
          <p:cNvPicPr>
            <a:picLocks noChangeAspect="1"/>
          </p:cNvPicPr>
          <p:nvPr/>
        </p:nvPicPr>
        <p:blipFill>
          <a:blip r:embed="rId2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"/>
            <a:ext cx="1257935" cy="996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7476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17639</TotalTime>
  <Words>598</Words>
  <Application>Microsoft Office PowerPoint</Application>
  <PresentationFormat>Widescreen</PresentationFormat>
  <Paragraphs>168</Paragraphs>
  <Slides>11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11</vt:i4>
      </vt:variant>
    </vt:vector>
  </HeadingPairs>
  <TitlesOfParts>
    <vt:vector size="28" baseType="lpstr">
      <vt:lpstr>微软雅黑</vt:lpstr>
      <vt:lpstr>宋体</vt:lpstr>
      <vt:lpstr>Abadi</vt:lpstr>
      <vt:lpstr>Arial</vt:lpstr>
      <vt:lpstr>Arial Narrow</vt:lpstr>
      <vt:lpstr>Arial Unicode MS</vt:lpstr>
      <vt:lpstr>Avenir</vt:lpstr>
      <vt:lpstr>Bahnschrift</vt:lpstr>
      <vt:lpstr>Bookman Old Style</vt:lpstr>
      <vt:lpstr>Brush Script MT</vt:lpstr>
      <vt:lpstr>Calibri</vt:lpstr>
      <vt:lpstr>Calibri Light</vt:lpstr>
      <vt:lpstr>Nirmala UI</vt:lpstr>
      <vt:lpstr>Tahoma</vt:lpstr>
      <vt:lpstr>Wingdings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Hp</dc:creator>
  <cp:lastModifiedBy>Windows User</cp:lastModifiedBy>
  <cp:revision>460</cp:revision>
  <cp:lastPrinted>2021-07-02T00:20:04Z</cp:lastPrinted>
  <dcterms:created xsi:type="dcterms:W3CDTF">2021-01-21T04:59:09Z</dcterms:created>
  <dcterms:modified xsi:type="dcterms:W3CDTF">2021-07-26T03:07:01Z</dcterms:modified>
</cp:coreProperties>
</file>