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4"/>
  </p:notesMasterIdLst>
  <p:sldIdLst>
    <p:sldId id="329" r:id="rId3"/>
    <p:sldId id="5883" r:id="rId4"/>
    <p:sldId id="5906" r:id="rId5"/>
    <p:sldId id="5923" r:id="rId6"/>
    <p:sldId id="5924" r:id="rId7"/>
    <p:sldId id="5910" r:id="rId8"/>
    <p:sldId id="5914" r:id="rId9"/>
    <p:sldId id="5912" r:id="rId10"/>
    <p:sldId id="5925" r:id="rId11"/>
    <p:sldId id="5926" r:id="rId12"/>
    <p:sldId id="288" r:id="rId13"/>
  </p:sldIdLst>
  <p:sldSz cx="12192000" cy="6858000"/>
  <p:notesSz cx="6815138" cy="9945688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00FFFF"/>
    <a:srgbClr val="66FFFF"/>
    <a:srgbClr val="FF66FF"/>
    <a:srgbClr val="FBE5D6"/>
    <a:srgbClr val="C0392B"/>
    <a:srgbClr val="FFC000"/>
    <a:srgbClr val="ED7D31"/>
    <a:srgbClr val="88C057"/>
    <a:srgbClr val="F39C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944E6-638C-454B-857D-0E25BB55F8AA}" type="datetimeFigureOut">
              <a:rPr lang="en-ID" smtClean="0"/>
              <a:pPr/>
              <a:t>03/08/2021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7412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514" y="4786362"/>
            <a:ext cx="545211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53226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0335" y="9446678"/>
            <a:ext cx="2953226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2211B-6F5E-48F2-938F-68C9591F36A9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58910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24AC3FB6-84A1-431A-A167-3B1AE9A5E1AF}" type="slidenum">
              <a:rPr lang="ko-KR" altLang="en-US" smtClean="0">
                <a:solidFill>
                  <a:srgbClr val="000000"/>
                </a:solidFill>
                <a:latin typeface="맑은 고딕" pitchFamily="34" charset="-127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ko-KR" altLang="en-US">
              <a:solidFill>
                <a:srgbClr val="000000"/>
              </a:solidFill>
              <a:latin typeface="맑은 고딕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14528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24AC3FB6-84A1-431A-A167-3B1AE9A5E1AF}" type="slidenum">
              <a:rPr lang="ko-KR" altLang="en-US" smtClean="0">
                <a:solidFill>
                  <a:srgbClr val="000000"/>
                </a:solidFill>
                <a:latin typeface="맑은 고딕" pitchFamily="34" charset="-127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ko-KR" altLang="en-US">
              <a:solidFill>
                <a:srgbClr val="000000"/>
              </a:solidFill>
              <a:latin typeface="맑은 고딕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14528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24AC3FB6-84A1-431A-A167-3B1AE9A5E1AF}" type="slidenum">
              <a:rPr lang="ko-KR" altLang="en-US" smtClean="0">
                <a:solidFill>
                  <a:srgbClr val="000000"/>
                </a:solidFill>
                <a:latin typeface="맑은 고딕" pitchFamily="34" charset="-127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ko-KR" altLang="en-US">
              <a:solidFill>
                <a:srgbClr val="000000"/>
              </a:solidFill>
              <a:latin typeface="맑은 고딕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49070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24AC3FB6-84A1-431A-A167-3B1AE9A5E1AF}" type="slidenum">
              <a:rPr lang="ko-KR" altLang="en-US" smtClean="0">
                <a:solidFill>
                  <a:srgbClr val="000000"/>
                </a:solidFill>
                <a:latin typeface="맑은 고딕" pitchFamily="34" charset="-127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ko-KR" altLang="en-US">
              <a:solidFill>
                <a:srgbClr val="000000"/>
              </a:solidFill>
              <a:latin typeface="맑은 고딕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84220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24AC3FB6-84A1-431A-A167-3B1AE9A5E1AF}" type="slidenum">
              <a:rPr lang="ko-KR" altLang="en-US" smtClean="0">
                <a:solidFill>
                  <a:srgbClr val="000000"/>
                </a:solidFill>
                <a:latin typeface="맑은 고딕" pitchFamily="34" charset="-127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ko-KR" altLang="en-US">
              <a:solidFill>
                <a:srgbClr val="000000"/>
              </a:solidFill>
              <a:latin typeface="맑은 고딕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35465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EE233-5C17-4DF0-AC41-9DE73B2A0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BA370F-CF87-47B4-9B5D-722A36E6E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59AD0-61BE-4213-9001-FA6ADAEC2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32B22-3BE0-43F9-BFEF-C0F65BE3A08C}" type="datetimeFigureOut">
              <a:rPr lang="id-ID" smtClean="0"/>
              <a:pPr/>
              <a:t>03/08/2021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38590-BBB0-43B4-8E66-2C8F1E9F5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8CD6B-7DA0-4419-B21B-FC93E5399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F0F4-58B7-448E-86E8-3F1272E5917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49770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444D6-021A-41F6-8E11-A8CBEEA4D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F19C82-3FD0-47F8-8B52-DF2642859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1A0C4-8438-44B7-9E2B-536497EDA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32B22-3BE0-43F9-BFEF-C0F65BE3A08C}" type="datetimeFigureOut">
              <a:rPr lang="id-ID" smtClean="0"/>
              <a:pPr/>
              <a:t>03/08/2021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7D8AA-19DB-4AFA-B133-916C4E670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0F9E2-C1EA-4F49-86ED-5907186A7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F0F4-58B7-448E-86E8-3F1272E5917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48032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0EE50D-CA93-4564-BED4-3F328C462D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DD87A2-A004-4B43-B917-B0001DEBD9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F2972-EA3C-4423-8901-C9299B285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32B22-3BE0-43F9-BFEF-C0F65BE3A08C}" type="datetimeFigureOut">
              <a:rPr lang="id-ID" smtClean="0"/>
              <a:pPr/>
              <a:t>03/08/2021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85EC2-88A8-4123-9E03-E4F24138B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C7D6F-0417-4ED3-90EC-6D8AF1898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F0F4-58B7-448E-86E8-3F1272E5917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97976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8188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87338"/>
            <a:ext cx="295275" cy="72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-9525" y="287338"/>
            <a:ext cx="171450" cy="723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14149" y="287255"/>
            <a:ext cx="112825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670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43782-3540-4BE2-8983-AA61B43C2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92C91-C7EA-4EE3-8D40-CA12E5475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CBC08-FEDC-46DF-83EC-EDFFBB5B4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32B22-3BE0-43F9-BFEF-C0F65BE3A08C}" type="datetimeFigureOut">
              <a:rPr lang="id-ID" smtClean="0"/>
              <a:pPr/>
              <a:t>03/08/2021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A507B-7925-4B0D-8721-969C61601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231C7-347F-4C93-89EB-C25B30196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F0F4-58B7-448E-86E8-3F1272E5917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01547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D9B2B-AAD9-438A-A26F-6368F2F26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61E38F-69CF-4BD5-9985-70F6D17AF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C511C-327A-4257-9BE2-79BD7657B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32B22-3BE0-43F9-BFEF-C0F65BE3A08C}" type="datetimeFigureOut">
              <a:rPr lang="id-ID" smtClean="0"/>
              <a:pPr/>
              <a:t>03/08/2021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EE9F9-36AC-4AC6-92DD-635AE432E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E7C1F-9CA1-4256-AFCF-92F57B9C5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F0F4-58B7-448E-86E8-3F1272E5917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6299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692FA-FA3B-4D6D-90ED-6219AE1AD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FE0E3-9F85-42BE-95C2-92D23E4CEB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42A027-60D1-4C2A-B7A0-482C05641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804E08-EDE3-48CA-9BA2-21A824A4F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32B22-3BE0-43F9-BFEF-C0F65BE3A08C}" type="datetimeFigureOut">
              <a:rPr lang="id-ID" smtClean="0"/>
              <a:pPr/>
              <a:t>03/08/2021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6E1194-7421-404F-8BFC-3B438A5DE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433E00-2CC0-4A58-8A1D-779573C4E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F0F4-58B7-448E-86E8-3F1272E5917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63767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70C29-EC78-4117-8F74-5BDCA0501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309D3-D948-4C43-86C9-A1D525E63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3FF62F-8253-4758-AD61-6E5780AC7C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AC6AA3-3D16-4B1A-AD87-6703CD8259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AFBE7D-7881-4066-972C-03EC765154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20D131-F5C1-4CC8-8129-CC4AAA4EB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32B22-3BE0-43F9-BFEF-C0F65BE3A08C}" type="datetimeFigureOut">
              <a:rPr lang="id-ID" smtClean="0"/>
              <a:pPr/>
              <a:t>03/08/2021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82D4E3-21D1-48F3-A90C-250BD8AB9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433ACC-13BB-4601-A368-4E1B71C95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F0F4-58B7-448E-86E8-3F1272E5917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64792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79916-472D-4484-ADF6-77B3F5390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489FA4-B3A1-49D2-9451-3661DE2E8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32B22-3BE0-43F9-BFEF-C0F65BE3A08C}" type="datetimeFigureOut">
              <a:rPr lang="id-ID" smtClean="0"/>
              <a:pPr/>
              <a:t>03/08/2021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2D22B4-81E2-4607-ABC2-BEA0C3921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2A7E74-D400-4976-A100-5D011876A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F0F4-58B7-448E-86E8-3F1272E5917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16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641204-075C-46BA-9588-0BD29AC9C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32B22-3BE0-43F9-BFEF-C0F65BE3A08C}" type="datetimeFigureOut">
              <a:rPr lang="id-ID" smtClean="0"/>
              <a:pPr/>
              <a:t>03/08/2021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313A3D-C668-4FD3-8F81-1A253F254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78296-3E75-49E7-BCE3-A91C51A96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F0F4-58B7-448E-86E8-3F1272E5917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451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DB9DE-BB33-4BD6-A33B-DACDB9F4C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40133-EA42-4AAC-B0C6-BEF782256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75365E-A14A-4038-92E5-35F301474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26CAB4-6798-4AF1-A82C-242F03759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32B22-3BE0-43F9-BFEF-C0F65BE3A08C}" type="datetimeFigureOut">
              <a:rPr lang="id-ID" smtClean="0"/>
              <a:pPr/>
              <a:t>03/08/2021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04E548-C84D-4D70-AA62-A10AC7B35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4F32F-EFB2-431F-AD3E-1F7530101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F0F4-58B7-448E-86E8-3F1272E5917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5625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04E72-9EAD-437D-AB02-EA4CA74D4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48880C-D89B-41A6-80DE-CBA868045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71807-7FD0-456C-99BB-F6F1E603C0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848C06-B81D-4855-9A56-7DF3FAF03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32B22-3BE0-43F9-BFEF-C0F65BE3A08C}" type="datetimeFigureOut">
              <a:rPr lang="id-ID" smtClean="0"/>
              <a:pPr/>
              <a:t>03/08/2021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AA444C-19E0-43B3-BADA-338FF361E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008C22-5E44-4C60-A0BA-BC8268086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F0F4-58B7-448E-86E8-3F1272E5917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6836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3C5E3A-7048-4AA7-87D8-6D69BD310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13033-A921-40B8-AB63-1C72E1BA7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A4E05-3A2A-418C-8407-D4963EC212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32B22-3BE0-43F9-BFEF-C0F65BE3A08C}" type="datetimeFigureOut">
              <a:rPr lang="id-ID" smtClean="0"/>
              <a:pPr/>
              <a:t>03/08/2021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B0CDA-7E7C-4D45-9C5E-62E5D5B8BC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D3C9F-C98D-4AFA-85E2-5513340A8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2F0F4-58B7-448E-86E8-3F1272E5917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3798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2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19.png"/><Relationship Id="rId9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C:\Users\toshiba\Downloads\WhatsApp Image 2020-06-25 at 15.11.5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: Top Corners Rounded 20"/>
          <p:cNvSpPr/>
          <p:nvPr/>
        </p:nvSpPr>
        <p:spPr>
          <a:xfrm>
            <a:off x="65292" y="74612"/>
            <a:ext cx="12009438" cy="6708775"/>
          </a:xfrm>
          <a:prstGeom prst="round2SameRect">
            <a:avLst>
              <a:gd name="adj1" fmla="val 9459"/>
              <a:gd name="adj2" fmla="val 0"/>
            </a:avLst>
          </a:prstGeom>
          <a:solidFill>
            <a:srgbClr val="FFFFFF">
              <a:alpha val="85000"/>
            </a:srgbClr>
          </a:solidFill>
          <a:ln w="38100" cap="rnd" cmpd="sng" algn="ctr">
            <a:solidFill>
              <a:schemeClr val="accent2">
                <a:lumMod val="75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kern="0" dirty="0">
              <a:solidFill>
                <a:srgbClr val="FFFFFF"/>
              </a:solidFill>
              <a:latin typeface="Goudy Old Style" panose="02040603050505030304"/>
              <a:cs typeface="+mn-cs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357347" y="1586051"/>
            <a:ext cx="11717383" cy="950913"/>
          </a:xfrm>
          <a:prstGeom prst="rect">
            <a:avLst/>
          </a:prstGeom>
        </p:spPr>
        <p:txBody>
          <a:bodyPr/>
          <a:lstStyle>
            <a:lvl1pPr algn="ctr" defTabSz="1300483" rtl="0" eaLnBrk="1" latinLnBrk="0" hangingPunct="1">
              <a:spcBef>
                <a:spcPct val="0"/>
              </a:spcBef>
              <a:buNone/>
              <a:defRPr sz="625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id-ID" sz="2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454545"/>
                  </a:glo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MENGENAL KEKAYAAN FLORIKULTURA</a:t>
            </a:r>
          </a:p>
          <a:p>
            <a:pPr fontAlgn="auto">
              <a:spcAft>
                <a:spcPts val="0"/>
              </a:spcAft>
              <a:defRPr/>
            </a:pPr>
            <a:r>
              <a:rPr lang="id-ID" sz="2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454545"/>
                  </a:glo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 YANG POTENSI UNTUK KOMERSIAL</a:t>
            </a:r>
          </a:p>
          <a:p>
            <a:pPr fontAlgn="auto">
              <a:spcAft>
                <a:spcPts val="0"/>
              </a:spcAft>
              <a:defRPr/>
            </a:pPr>
            <a:r>
              <a:rPr lang="id-ID" sz="2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454545"/>
                  </a:glo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DAN </a:t>
            </a:r>
          </a:p>
          <a:p>
            <a:pPr fontAlgn="auto">
              <a:spcAft>
                <a:spcPts val="0"/>
              </a:spcAft>
              <a:defRPr/>
            </a:pPr>
            <a:r>
              <a:rPr lang="id-ID" sz="2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454545"/>
                  </a:glo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PROGRAM PENGEMBANGAN KAMPUNG FLORIKULTURA</a:t>
            </a:r>
            <a:endParaRPr lang="en-ID" sz="2800" b="1" dirty="0">
              <a:ln w="9525">
                <a:solidFill>
                  <a:prstClr val="white"/>
                </a:solidFill>
                <a:prstDash val="solid"/>
              </a:ln>
              <a:solidFill>
                <a:prstClr val="white"/>
              </a:solidFill>
              <a:effectLst>
                <a:glow rad="139700">
                  <a:srgbClr val="454545"/>
                </a:glow>
              </a:effectLst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grpSp>
        <p:nvGrpSpPr>
          <p:cNvPr id="17413" name="Group 21"/>
          <p:cNvGrpSpPr>
            <a:grpSpLocks/>
          </p:cNvGrpSpPr>
          <p:nvPr/>
        </p:nvGrpSpPr>
        <p:grpSpPr bwMode="auto">
          <a:xfrm>
            <a:off x="7123113" y="5545138"/>
            <a:ext cx="3803650" cy="958850"/>
            <a:chOff x="217676" y="5629701"/>
            <a:chExt cx="3803629" cy="958974"/>
          </a:xfrm>
        </p:grpSpPr>
        <p:grpSp>
          <p:nvGrpSpPr>
            <p:cNvPr id="17420" name="Group 22"/>
            <p:cNvGrpSpPr>
              <a:grpSpLocks/>
            </p:cNvGrpSpPr>
            <p:nvPr/>
          </p:nvGrpSpPr>
          <p:grpSpPr bwMode="auto">
            <a:xfrm>
              <a:off x="217676" y="5629701"/>
              <a:ext cx="3803629" cy="958974"/>
              <a:chOff x="217676" y="5629701"/>
              <a:chExt cx="3803629" cy="958974"/>
            </a:xfrm>
          </p:grpSpPr>
          <p:grpSp>
            <p:nvGrpSpPr>
              <p:cNvPr id="17422" name="Group 24"/>
              <p:cNvGrpSpPr>
                <a:grpSpLocks/>
              </p:cNvGrpSpPr>
              <p:nvPr/>
            </p:nvGrpSpPr>
            <p:grpSpPr bwMode="auto">
              <a:xfrm>
                <a:off x="217676" y="5629701"/>
                <a:ext cx="3803629" cy="958974"/>
                <a:chOff x="217676" y="5629701"/>
                <a:chExt cx="3803629" cy="958974"/>
              </a:xfrm>
            </p:grpSpPr>
            <p:sp>
              <p:nvSpPr>
                <p:cNvPr id="27" name="TextBox 26"/>
                <p:cNvSpPr txBox="1"/>
                <p:nvPr/>
              </p:nvSpPr>
              <p:spPr>
                <a:xfrm>
                  <a:off x="1114757" y="5758417"/>
                  <a:ext cx="2906548" cy="738664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id-ID" sz="1400" kern="0" dirty="0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white"/>
                      </a:solidFill>
                      <a:effectLst>
                        <a:glow rad="139700">
                          <a:srgbClr val="454545"/>
                        </a:glow>
                      </a:effectLst>
                      <a:latin typeface="Arial"/>
                      <a:cs typeface="+mn-cs"/>
                    </a:rPr>
                    <a:t>“Gerakan Mendorong Produksi, 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id-ID" sz="1400" kern="0" dirty="0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white"/>
                      </a:solidFill>
                      <a:effectLst>
                        <a:glow rad="139700">
                          <a:srgbClr val="454545"/>
                        </a:glow>
                      </a:effectLst>
                      <a:latin typeface="Arial"/>
                      <a:cs typeface="+mn-cs"/>
                    </a:rPr>
                    <a:t>Daya Saing dan 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id-ID" sz="1400" kern="0" dirty="0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white"/>
                      </a:solidFill>
                      <a:effectLst>
                        <a:glow rad="139700">
                          <a:srgbClr val="454545"/>
                        </a:glow>
                      </a:effectLst>
                      <a:latin typeface="Arial"/>
                      <a:cs typeface="+mn-cs"/>
                    </a:rPr>
                    <a:t>Ramah Lingkungan Hortikultura”</a:t>
                  </a:r>
                  <a:endParaRPr lang="id-ID" kern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glow rad="139700">
                        <a:srgbClr val="454545"/>
                      </a:glow>
                    </a:effectLst>
                    <a:latin typeface="Arial"/>
                    <a:cs typeface="+mn-cs"/>
                  </a:endParaRPr>
                </a:p>
              </p:txBody>
            </p:sp>
            <p:sp>
              <p:nvSpPr>
                <p:cNvPr id="28" name="Rectangle: Rounded Corners 27"/>
                <p:cNvSpPr/>
                <p:nvPr/>
              </p:nvSpPr>
              <p:spPr>
                <a:xfrm>
                  <a:off x="217676" y="5629701"/>
                  <a:ext cx="3706792" cy="958974"/>
                </a:xfrm>
                <a:prstGeom prst="roundRect">
                  <a:avLst/>
                </a:prstGeom>
                <a:noFill/>
                <a:ln w="38100" cap="rnd" cmpd="sng" algn="ctr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kern="0">
                    <a:solidFill>
                      <a:srgbClr val="FFFFFF"/>
                    </a:solidFill>
                    <a:latin typeface="Goudy Old Style" panose="02040603050505030304"/>
                    <a:cs typeface="+mn-cs"/>
                  </a:endParaRPr>
                </a:p>
              </p:txBody>
            </p:sp>
          </p:grpSp>
          <p:sp>
            <p:nvSpPr>
              <p:cNvPr id="26" name="Rectangle: Rounded Corners 25"/>
              <p:cNvSpPr/>
              <p:nvPr/>
            </p:nvSpPr>
            <p:spPr>
              <a:xfrm>
                <a:off x="274826" y="5682095"/>
                <a:ext cx="963607" cy="854185"/>
              </a:xfrm>
              <a:prstGeom prst="roundRect">
                <a:avLst/>
              </a:prstGeom>
              <a:solidFill>
                <a:srgbClr val="FFFFFF">
                  <a:alpha val="60000"/>
                </a:srgbClr>
              </a:solidFill>
              <a:ln w="15875" cap="rnd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kern="0">
                  <a:solidFill>
                    <a:srgbClr val="FFFFFF"/>
                  </a:solidFill>
                  <a:latin typeface="Goudy Old Style" panose="02040603050505030304"/>
                  <a:cs typeface="+mn-cs"/>
                </a:endParaRPr>
              </a:p>
            </p:txBody>
          </p:sp>
        </p:grpSp>
        <p:pic>
          <p:nvPicPr>
            <p:cNvPr id="17421" name="Picture 2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15407"/>
            <a:stretch>
              <a:fillRect/>
            </a:stretch>
          </p:blipFill>
          <p:spPr bwMode="auto">
            <a:xfrm>
              <a:off x="231324" y="5712578"/>
              <a:ext cx="1026928" cy="750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414" name="Picture 2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59425" y="250825"/>
            <a:ext cx="10731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1"/>
          <p:cNvSpPr/>
          <p:nvPr/>
        </p:nvSpPr>
        <p:spPr>
          <a:xfrm>
            <a:off x="3489325" y="4343539"/>
            <a:ext cx="54534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tx2"/>
                </a:solidFill>
                <a:effectLst>
                  <a:glow rad="139700">
                    <a:srgbClr val="454545"/>
                  </a:glow>
                </a:effectLst>
              </a:rPr>
              <a:t>Disampaikan</a:t>
            </a:r>
            <a:r>
              <a:rPr lang="en-US" sz="2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tx2"/>
                </a:solidFill>
                <a:effectLst>
                  <a:glow rad="139700">
                    <a:srgbClr val="454545"/>
                  </a:glow>
                </a:effectLst>
              </a:rPr>
              <a:t> pada </a:t>
            </a:r>
            <a:r>
              <a:rPr lang="en-US" sz="2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tx2"/>
                </a:solidFill>
                <a:effectLst>
                  <a:glow rad="139700">
                    <a:srgbClr val="454545"/>
                  </a:glow>
                </a:effectLst>
              </a:rPr>
              <a:t>Bimtek</a:t>
            </a:r>
            <a:r>
              <a:rPr lang="en-US" sz="2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tx2"/>
                </a:solidFill>
                <a:effectLst>
                  <a:glow rad="139700">
                    <a:srgbClr val="454545"/>
                  </a:glow>
                </a:effectLst>
              </a:rPr>
              <a:t> </a:t>
            </a:r>
            <a:r>
              <a:rPr lang="en-US" sz="2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tx2"/>
                </a:solidFill>
                <a:effectLst>
                  <a:glow rad="139700">
                    <a:srgbClr val="454545"/>
                  </a:glow>
                </a:effectLst>
              </a:rPr>
              <a:t>Florikultura</a:t>
            </a:r>
            <a:endParaRPr lang="en-US" sz="2000" b="1" dirty="0">
              <a:ln w="9525">
                <a:solidFill>
                  <a:prstClr val="white"/>
                </a:solidFill>
                <a:prstDash val="solid"/>
              </a:ln>
              <a:solidFill>
                <a:schemeClr val="tx2"/>
              </a:solidFill>
              <a:effectLst>
                <a:glow rad="139700">
                  <a:srgbClr val="454545"/>
                </a:glo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tx2"/>
                </a:solidFill>
                <a:effectLst>
                  <a:glow rad="139700">
                    <a:srgbClr val="454545"/>
                  </a:glow>
                </a:effectLst>
              </a:rPr>
              <a:t>5 </a:t>
            </a:r>
            <a:r>
              <a:rPr lang="en-US" sz="2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tx2"/>
                </a:solidFill>
                <a:effectLst>
                  <a:glow rad="139700">
                    <a:srgbClr val="454545"/>
                  </a:glow>
                </a:effectLst>
              </a:rPr>
              <a:t>Agustus</a:t>
            </a:r>
            <a:r>
              <a:rPr lang="en-US" sz="2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tx2"/>
                </a:solidFill>
                <a:effectLst>
                  <a:glow rad="139700">
                    <a:srgbClr val="454545"/>
                  </a:glow>
                </a:effectLst>
              </a:rPr>
              <a:t> 2021</a:t>
            </a:r>
            <a:endParaRPr lang="en-US" sz="1200" b="1" dirty="0">
              <a:ln w="9525">
                <a:solidFill>
                  <a:prstClr val="white"/>
                </a:solidFill>
                <a:prstDash val="solid"/>
              </a:ln>
              <a:solidFill>
                <a:schemeClr val="tx2"/>
              </a:solidFill>
              <a:effectLst>
                <a:glow rad="139700">
                  <a:srgbClr val="454545"/>
                </a:glow>
              </a:effectLst>
            </a:endParaRPr>
          </a:p>
        </p:txBody>
      </p:sp>
      <p:sp>
        <p:nvSpPr>
          <p:cNvPr id="17417" name="AutoShape 2"/>
          <p:cNvSpPr>
            <a:spLocks noChangeAspect="1" noChangeArrowheads="1"/>
          </p:cNvSpPr>
          <p:nvPr/>
        </p:nvSpPr>
        <p:spPr bwMode="auto">
          <a:xfrm>
            <a:off x="5943600" y="35004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d-ID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7418" name="Picture 3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4934"/>
          <a:stretch>
            <a:fillRect/>
          </a:stretch>
        </p:blipFill>
        <p:spPr bwMode="auto">
          <a:xfrm>
            <a:off x="2308225" y="5199063"/>
            <a:ext cx="2362200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5913" y="5327650"/>
            <a:ext cx="1165225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Box 162"/>
          <p:cNvSpPr txBox="1"/>
          <p:nvPr/>
        </p:nvSpPr>
        <p:spPr>
          <a:xfrm>
            <a:off x="757312" y="198013"/>
            <a:ext cx="10468954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ID" sz="32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454545"/>
                  </a:glo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Upaya</a:t>
            </a:r>
            <a:r>
              <a:rPr lang="en-ID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454545"/>
                  </a:glo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D" sz="32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454545"/>
                  </a:glo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Pengembangan</a:t>
            </a:r>
            <a:r>
              <a:rPr lang="en-ID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454545"/>
                  </a:glo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 Kampung </a:t>
            </a:r>
            <a:r>
              <a:rPr lang="en-ID" sz="32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454545"/>
                  </a:glo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Florikultura</a:t>
            </a:r>
            <a:r>
              <a:rPr lang="en-ID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454545"/>
                  </a:glo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</a:p>
          <a:p>
            <a:pPr algn="ctr">
              <a:defRPr/>
            </a:pPr>
            <a:r>
              <a:rPr lang="en-ID" sz="32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454545"/>
                  </a:glo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untuk</a:t>
            </a:r>
            <a:r>
              <a:rPr lang="en-ID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454545"/>
                  </a:glo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D" sz="32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454545"/>
                  </a:glo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Memenuhi</a:t>
            </a:r>
            <a:r>
              <a:rPr lang="en-ID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454545"/>
                  </a:glo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D" sz="32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454545"/>
                  </a:glo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Permintaan</a:t>
            </a:r>
            <a:r>
              <a:rPr lang="en-ID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454545"/>
                  </a:glo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D" sz="32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454545"/>
                  </a:glo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Ekspor</a:t>
            </a:r>
            <a:endParaRPr lang="en-ID" sz="3200" b="1" dirty="0">
              <a:ln w="9525">
                <a:solidFill>
                  <a:prstClr val="white"/>
                </a:solidFill>
                <a:prstDash val="solid"/>
              </a:ln>
              <a:solidFill>
                <a:prstClr val="white"/>
              </a:solidFill>
              <a:effectLst>
                <a:glow rad="139700">
                  <a:srgbClr val="454545"/>
                </a:glow>
              </a:effectLst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21507" name="Picture 15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5407"/>
          <a:stretch>
            <a:fillRect/>
          </a:stretch>
        </p:blipFill>
        <p:spPr bwMode="auto">
          <a:xfrm>
            <a:off x="10345738" y="198438"/>
            <a:ext cx="1552575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4934"/>
          <a:stretch>
            <a:fillRect/>
          </a:stretch>
        </p:blipFill>
        <p:spPr bwMode="auto">
          <a:xfrm>
            <a:off x="92075" y="-104775"/>
            <a:ext cx="1960563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Persegi Panjang 15">
            <a:extLst>
              <a:ext uri="{FF2B5EF4-FFF2-40B4-BE49-F238E27FC236}">
                <a16:creationId xmlns:a16="http://schemas.microsoft.com/office/drawing/2014/main" id="{03381153-462B-004A-9631-9B0056DFCB06}"/>
              </a:ext>
            </a:extLst>
          </p:cNvPr>
          <p:cNvSpPr/>
          <p:nvPr/>
        </p:nvSpPr>
        <p:spPr>
          <a:xfrm>
            <a:off x="1684293" y="5301355"/>
            <a:ext cx="5681122" cy="40606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C00000"/>
                </a:solidFill>
              </a:rPr>
              <a:t>Pengembangan</a:t>
            </a:r>
            <a:r>
              <a:rPr lang="en-US" dirty="0">
                <a:solidFill>
                  <a:srgbClr val="C00000"/>
                </a:solidFill>
              </a:rPr>
              <a:t> Kampung </a:t>
            </a:r>
            <a:r>
              <a:rPr lang="en-US" dirty="0" err="1">
                <a:solidFill>
                  <a:srgbClr val="C00000"/>
                </a:solidFill>
              </a:rPr>
              <a:t>Melati</a:t>
            </a:r>
            <a:endParaRPr lang="id-ID" dirty="0">
              <a:solidFill>
                <a:srgbClr val="C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92DEEB-9B55-494D-9D4F-EE1B20119E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854" y="1624529"/>
            <a:ext cx="3755493" cy="28166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73F043-03B7-4A4E-9212-08D0E4401A1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1" b="8639"/>
          <a:stretch/>
        </p:blipFill>
        <p:spPr>
          <a:xfrm>
            <a:off x="675535" y="1621046"/>
            <a:ext cx="3575830" cy="28166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DD9B36-1718-4FA0-8476-093AB6B2D8E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8"/>
          <a:stretch/>
        </p:blipFill>
        <p:spPr>
          <a:xfrm>
            <a:off x="8649695" y="1624529"/>
            <a:ext cx="2987383" cy="35435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4016AA-6A3C-4025-80C4-70AD6DDCC7A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89" b="31190"/>
          <a:stretch/>
        </p:blipFill>
        <p:spPr>
          <a:xfrm>
            <a:off x="8649695" y="5459077"/>
            <a:ext cx="2987382" cy="139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53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Top Corners Snipped 5"/>
          <p:cNvSpPr/>
          <p:nvPr/>
        </p:nvSpPr>
        <p:spPr>
          <a:xfrm>
            <a:off x="95250" y="68263"/>
            <a:ext cx="12006263" cy="6700837"/>
          </a:xfrm>
          <a:prstGeom prst="snip2SameRect">
            <a:avLst>
              <a:gd name="adj1" fmla="val 8602"/>
              <a:gd name="adj2" fmla="val 0"/>
            </a:avLst>
          </a:prstGeom>
          <a:solidFill>
            <a:schemeClr val="accent3">
              <a:lumMod val="20000"/>
              <a:lumOff val="80000"/>
              <a:alpha val="60000"/>
            </a:schemeClr>
          </a:solidFill>
          <a:ln w="38100" cap="rnd" cmpd="sng" algn="ctr">
            <a:solidFill>
              <a:schemeClr val="accent2">
                <a:lumMod val="75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kern="0" dirty="0">
              <a:solidFill>
                <a:srgbClr val="FFFFFF"/>
              </a:solidFill>
              <a:latin typeface="Goudy Old Style" panose="02040603050505030304"/>
              <a:cs typeface="+mn-cs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4601500" y="4194587"/>
            <a:ext cx="4569335" cy="1728650"/>
          </a:xfrm>
          <a:prstGeom prst="rect">
            <a:avLst/>
          </a:prstGeom>
        </p:spPr>
        <p:txBody>
          <a:bodyPr/>
          <a:lstStyle>
            <a:lvl1pPr algn="ctr" defTabSz="1300483" rtl="0" eaLnBrk="1" latinLnBrk="0" hangingPunct="1">
              <a:spcBef>
                <a:spcPct val="0"/>
              </a:spcBef>
              <a:buNone/>
              <a:defRPr sz="625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3F3F3F"/>
                  </a:glow>
                </a:effectLst>
                <a:latin typeface="Bookman Old Style" panose="02050604050505020204" pitchFamily="18" charset="0"/>
                <a:ea typeface="+mn-ea"/>
                <a:cs typeface="+mn-cs"/>
              </a:rPr>
              <a:t>T</a:t>
            </a:r>
            <a:r>
              <a:rPr lang="id-ID" sz="4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3F3F3F"/>
                  </a:glow>
                </a:effectLst>
                <a:latin typeface="Bookman Old Style" panose="02050604050505020204" pitchFamily="18" charset="0"/>
                <a:ea typeface="+mn-ea"/>
                <a:cs typeface="+mn-cs"/>
              </a:rPr>
              <a:t>ERIMA </a:t>
            </a:r>
            <a:r>
              <a:rPr lang="id-ID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3F3F3F"/>
                  </a:glow>
                </a:effectLst>
                <a:latin typeface="Bookman Old Style" panose="02050604050505020204" pitchFamily="18" charset="0"/>
                <a:ea typeface="+mn-ea"/>
                <a:cs typeface="+mn-cs"/>
              </a:rPr>
              <a:t>K</a:t>
            </a:r>
            <a:r>
              <a:rPr lang="id-ID" sz="4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3F3F3F"/>
                  </a:glow>
                </a:effectLst>
                <a:latin typeface="Bookman Old Style" panose="02050604050505020204" pitchFamily="18" charset="0"/>
                <a:ea typeface="+mn-ea"/>
                <a:cs typeface="+mn-cs"/>
              </a:rPr>
              <a:t>ASIH</a:t>
            </a:r>
            <a:endParaRPr lang="en-ID" sz="3200" b="1" i="1" dirty="0">
              <a:ln w="9525">
                <a:solidFill>
                  <a:prstClr val="white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rgbClr val="454545"/>
                </a:glow>
              </a:effectLst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8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rgbClr val="3F3F3F"/>
                </a:glow>
              </a:effectLst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48132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85450" y="244475"/>
            <a:ext cx="113665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3221463" y="1723377"/>
            <a:ext cx="5867575" cy="16927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454545"/>
                  </a:glow>
                </a:effectLst>
                <a:ea typeface="Adobe Gothic Std B" pitchFamily="34" charset="-128"/>
              </a:rPr>
              <a:t>Bunga</a:t>
            </a:r>
            <a:r>
              <a:rPr lang="en-US" sz="25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454545"/>
                  </a:glow>
                </a:effectLst>
                <a:ea typeface="Adobe Gothic Std B" pitchFamily="34" charset="-128"/>
              </a:rPr>
              <a:t> </a:t>
            </a:r>
            <a:r>
              <a:rPr lang="en-US" sz="25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454545"/>
                  </a:glow>
                </a:effectLst>
                <a:ea typeface="Adobe Gothic Std B" pitchFamily="34" charset="-128"/>
              </a:rPr>
              <a:t>bersemi</a:t>
            </a:r>
            <a:r>
              <a:rPr lang="en-US" sz="25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454545"/>
                  </a:glow>
                </a:effectLst>
                <a:ea typeface="Adobe Gothic Std B" pitchFamily="34" charset="-128"/>
              </a:rPr>
              <a:t> di Tanah </a:t>
            </a:r>
            <a:r>
              <a:rPr lang="id-ID" sz="25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454545"/>
                  </a:glow>
                </a:effectLst>
                <a:ea typeface="Adobe Gothic Std B" pitchFamily="34" charset="-128"/>
              </a:rPr>
              <a:t>Sunda..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454545"/>
                  </a:glow>
                </a:effectLst>
                <a:ea typeface="Adobe Gothic Std B" pitchFamily="34" charset="-128"/>
              </a:rPr>
              <a:t>Makin </a:t>
            </a:r>
            <a:r>
              <a:rPr lang="en-US" sz="25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454545"/>
                  </a:glow>
                </a:effectLst>
                <a:ea typeface="Adobe Gothic Std B" pitchFamily="34" charset="-128"/>
              </a:rPr>
              <a:t>Berwarna</a:t>
            </a:r>
            <a:r>
              <a:rPr lang="en-US" sz="25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454545"/>
                  </a:glow>
                </a:effectLst>
                <a:ea typeface="Adobe Gothic Std B" pitchFamily="34" charset="-128"/>
              </a:rPr>
              <a:t> di kala </a:t>
            </a:r>
            <a:r>
              <a:rPr lang="en-US" sz="25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454545"/>
                  </a:glow>
                </a:effectLst>
                <a:ea typeface="Adobe Gothic Std B" pitchFamily="34" charset="-128"/>
              </a:rPr>
              <a:t>senja</a:t>
            </a:r>
            <a:r>
              <a:rPr lang="id-ID" sz="25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454545"/>
                  </a:glow>
                </a:effectLst>
                <a:ea typeface="Adobe Gothic Std B" pitchFamily="34" charset="-128"/>
              </a:rPr>
              <a:t>..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454545"/>
                  </a:glow>
                </a:effectLst>
                <a:ea typeface="Adobe Gothic Std B" pitchFamily="34" charset="-128"/>
              </a:rPr>
              <a:t>Biarpun</a:t>
            </a:r>
            <a:r>
              <a:rPr lang="en-US" sz="25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454545"/>
                  </a:glow>
                </a:effectLst>
                <a:ea typeface="Adobe Gothic Std B" pitchFamily="34" charset="-128"/>
              </a:rPr>
              <a:t> </a:t>
            </a:r>
            <a:r>
              <a:rPr lang="en-US" sz="25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454545"/>
                  </a:glow>
                </a:effectLst>
                <a:ea typeface="Adobe Gothic Std B" pitchFamily="34" charset="-128"/>
              </a:rPr>
              <a:t>Pandemi</a:t>
            </a:r>
            <a:r>
              <a:rPr lang="en-US" sz="25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454545"/>
                  </a:glow>
                </a:effectLst>
                <a:ea typeface="Adobe Gothic Std B" pitchFamily="34" charset="-128"/>
              </a:rPr>
              <a:t> Corona </a:t>
            </a:r>
            <a:r>
              <a:rPr lang="en-US" sz="25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454545"/>
                  </a:glow>
                </a:effectLst>
                <a:ea typeface="Adobe Gothic Std B" pitchFamily="34" charset="-128"/>
              </a:rPr>
              <a:t>melanda</a:t>
            </a:r>
            <a:r>
              <a:rPr lang="id-ID" sz="25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454545"/>
                  </a:glow>
                </a:effectLst>
                <a:ea typeface="Adobe Gothic Std B" pitchFamily="34" charset="-128"/>
              </a:rPr>
              <a:t>..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454545"/>
                  </a:glow>
                </a:effectLst>
                <a:ea typeface="Adobe Gothic Std B" pitchFamily="34" charset="-128"/>
              </a:rPr>
              <a:t>Mari </a:t>
            </a:r>
            <a:r>
              <a:rPr lang="en-US" sz="25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454545"/>
                  </a:glow>
                </a:effectLst>
                <a:ea typeface="Adobe Gothic Std B" pitchFamily="34" charset="-128"/>
              </a:rPr>
              <a:t>tetap</a:t>
            </a:r>
            <a:r>
              <a:rPr lang="en-US" sz="25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454545"/>
                  </a:glow>
                </a:effectLst>
                <a:ea typeface="Adobe Gothic Std B" pitchFamily="34" charset="-128"/>
              </a:rPr>
              <a:t> </a:t>
            </a:r>
            <a:r>
              <a:rPr lang="en-US" sz="25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454545"/>
                  </a:glow>
                </a:effectLst>
                <a:ea typeface="Adobe Gothic Std B" pitchFamily="34" charset="-128"/>
              </a:rPr>
              <a:t>semangat</a:t>
            </a:r>
            <a:r>
              <a:rPr lang="en-US" sz="25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454545"/>
                  </a:glow>
                </a:effectLst>
                <a:ea typeface="Adobe Gothic Std B" pitchFamily="34" charset="-128"/>
              </a:rPr>
              <a:t> </a:t>
            </a:r>
            <a:r>
              <a:rPr lang="en-US" sz="25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454545"/>
                  </a:glow>
                </a:effectLst>
                <a:ea typeface="Adobe Gothic Std B" pitchFamily="34" charset="-128"/>
              </a:rPr>
              <a:t>bekerja</a:t>
            </a:r>
            <a:r>
              <a:rPr lang="id-ID" sz="25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454545"/>
                  </a:glow>
                </a:effectLst>
                <a:ea typeface="Adobe Gothic Std B" pitchFamily="34" charset="-128"/>
              </a:rPr>
              <a:t>..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FF068F-F98F-4261-BF08-A5C48F6322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90222" cy="22245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E413EE-FEA2-4586-9602-F281363C62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450" y="4774639"/>
            <a:ext cx="1591611" cy="21696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CC4CF101-9494-4CAA-9352-5B2198329E4F}"/>
              </a:ext>
            </a:extLst>
          </p:cNvPr>
          <p:cNvSpPr/>
          <p:nvPr/>
        </p:nvSpPr>
        <p:spPr>
          <a:xfrm>
            <a:off x="74246" y="91858"/>
            <a:ext cx="12043507" cy="6674284"/>
          </a:xfrm>
          <a:prstGeom prst="round2DiagRect">
            <a:avLst>
              <a:gd name="adj1" fmla="val 7765"/>
              <a:gd name="adj2" fmla="val 0"/>
            </a:avLst>
          </a:prstGeom>
          <a:solidFill>
            <a:schemeClr val="accent2">
              <a:lumMod val="20000"/>
              <a:lumOff val="80000"/>
              <a:alpha val="85000"/>
            </a:schemeClr>
          </a:solidFill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D6FEF3C-F92A-42A5-B682-9AF06316D798}"/>
              </a:ext>
            </a:extLst>
          </p:cNvPr>
          <p:cNvSpPr txBox="1"/>
          <p:nvPr/>
        </p:nvSpPr>
        <p:spPr>
          <a:xfrm>
            <a:off x="262426" y="303291"/>
            <a:ext cx="4774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cs typeface="Arial" pitchFamily="34" charset="0"/>
              </a:rPr>
              <a:t>KEKAYAAN FLORIKULTURA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  <a:cs typeface="Arial" pitchFamily="34" charset="0"/>
            </a:endParaRPr>
          </a:p>
        </p:txBody>
      </p:sp>
      <p:sp>
        <p:nvSpPr>
          <p:cNvPr id="53" name="TextBox 35">
            <a:extLst>
              <a:ext uri="{FF2B5EF4-FFF2-40B4-BE49-F238E27FC236}">
                <a16:creationId xmlns:a16="http://schemas.microsoft.com/office/drawing/2014/main" id="{1438AADC-337A-5346-A733-ABBB7CCA4064}"/>
              </a:ext>
            </a:extLst>
          </p:cNvPr>
          <p:cNvSpPr txBox="1"/>
          <p:nvPr/>
        </p:nvSpPr>
        <p:spPr>
          <a:xfrm>
            <a:off x="262425" y="1125380"/>
            <a:ext cx="58335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Anggrek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altLang="ko-K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Orchidaceae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 : 5.000-6.000 species</a:t>
            </a:r>
          </a:p>
          <a:p>
            <a:pPr marL="342900" indent="-342900">
              <a:buAutoNum type="arabicPeriod"/>
            </a:pPr>
            <a:r>
              <a:rPr lang="en-US" altLang="ko-K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Paku-pakuan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altLang="ko-K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asplenaceae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ko-K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Adianttanceae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ko-K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dll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 : &gt; 4.000 species</a:t>
            </a:r>
          </a:p>
          <a:p>
            <a:pPr marL="342900" indent="-342900">
              <a:buAutoNum type="arabicPeriod"/>
            </a:pPr>
            <a:r>
              <a:rPr lang="en-US" altLang="ko-K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Palem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(Palmae) : 576 species</a:t>
            </a:r>
          </a:p>
          <a:p>
            <a:pPr marL="342900" indent="-342900">
              <a:buAutoNum type="arabicPeriod"/>
            </a:pPr>
            <a:r>
              <a:rPr lang="en-US" altLang="ko-K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Homalomena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altLang="ko-K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Araceae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 : 114 species</a:t>
            </a:r>
          </a:p>
          <a:p>
            <a:pPr marL="342900" indent="-342900">
              <a:buAutoNum type="arabicPeriod"/>
            </a:pP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Aroid (</a:t>
            </a:r>
            <a:r>
              <a:rPr lang="en-US" altLang="ko-K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Araceae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 : 130 species</a:t>
            </a:r>
          </a:p>
          <a:p>
            <a:pPr marL="342900" indent="-342900">
              <a:buAutoNum type="arabicPeriod"/>
            </a:pP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Begonia (Begoniaceae) : 213 species</a:t>
            </a:r>
          </a:p>
          <a:p>
            <a:pPr marL="342900" indent="-342900">
              <a:buAutoNum type="arabicPeriod"/>
            </a:pPr>
            <a:r>
              <a:rPr lang="en-US" altLang="ko-K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Aquaticplants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(Nymphaeaceae </a:t>
            </a:r>
            <a:r>
              <a:rPr lang="en-US" altLang="ko-K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dll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 : 218 species</a:t>
            </a:r>
          </a:p>
          <a:p>
            <a:pPr marL="342900" indent="-342900">
              <a:buAutoNum type="arabicPeriod"/>
            </a:pPr>
            <a:r>
              <a:rPr lang="en-US" altLang="ko-K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Bambu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altLang="ko-K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graminae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 : 157 species</a:t>
            </a:r>
            <a:endParaRPr lang="ko-KR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0" name="Gambar 59" descr="Sebuah gambar berisi tanaman, hijau, bunga, segar&#10;&#10;Deskripsi dibuat secara otomatis">
            <a:extLst>
              <a:ext uri="{FF2B5EF4-FFF2-40B4-BE49-F238E27FC236}">
                <a16:creationId xmlns:a16="http://schemas.microsoft.com/office/drawing/2014/main" id="{34DF2CED-F63D-C34C-8C1F-04A04C14C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26" y="626456"/>
            <a:ext cx="1663700" cy="2451100"/>
          </a:xfrm>
          <a:prstGeom prst="rect">
            <a:avLst/>
          </a:prstGeom>
        </p:spPr>
      </p:pic>
      <p:pic>
        <p:nvPicPr>
          <p:cNvPr id="43" name="Gambar 42" descr="Sebuah gambar berisi dalam ruangan, bunga, tanaman&#10;&#10;Deskripsi dibuat secara otomatis">
            <a:extLst>
              <a:ext uri="{FF2B5EF4-FFF2-40B4-BE49-F238E27FC236}">
                <a16:creationId xmlns:a16="http://schemas.microsoft.com/office/drawing/2014/main" id="{E351AF90-C218-4146-A3C9-E8234D6DC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576" y="1125380"/>
            <a:ext cx="1752600" cy="2089150"/>
          </a:xfrm>
          <a:prstGeom prst="rect">
            <a:avLst/>
          </a:prstGeom>
        </p:spPr>
      </p:pic>
      <p:pic>
        <p:nvPicPr>
          <p:cNvPr id="48" name="Gambar 47" descr="Sebuah gambar berisi tanaman, pohon, hijau, daun&#10;&#10;Deskripsi dibuat secara otomatis">
            <a:extLst>
              <a:ext uri="{FF2B5EF4-FFF2-40B4-BE49-F238E27FC236}">
                <a16:creationId xmlns:a16="http://schemas.microsoft.com/office/drawing/2014/main" id="{21D7AB8E-C26E-C440-BEC7-1A005DE8A3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26" y="3270037"/>
            <a:ext cx="2334683" cy="1651811"/>
          </a:xfrm>
          <a:prstGeom prst="rect">
            <a:avLst/>
          </a:prstGeom>
        </p:spPr>
      </p:pic>
      <p:pic>
        <p:nvPicPr>
          <p:cNvPr id="50" name="Gambar 49" descr="Sebuah gambar berisi tanaman, bunga, buket, agave&#10;&#10;Deskripsi dibuat secara otomatis">
            <a:extLst>
              <a:ext uri="{FF2B5EF4-FFF2-40B4-BE49-F238E27FC236}">
                <a16:creationId xmlns:a16="http://schemas.microsoft.com/office/drawing/2014/main" id="{53DA82BC-3F4A-5147-A2F6-1399EAAD32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352" y="626456"/>
            <a:ext cx="2061950" cy="4154984"/>
          </a:xfrm>
          <a:prstGeom prst="rect">
            <a:avLst/>
          </a:prstGeom>
        </p:spPr>
      </p:pic>
      <p:pic>
        <p:nvPicPr>
          <p:cNvPr id="67" name="Picture 10">
            <a:extLst>
              <a:ext uri="{FF2B5EF4-FFF2-40B4-BE49-F238E27FC236}">
                <a16:creationId xmlns:a16="http://schemas.microsoft.com/office/drawing/2014/main" id="{A4F9185F-644C-F948-86B5-42FA1D5FAE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841" y="4271463"/>
            <a:ext cx="1569039" cy="20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63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CC4CF101-9494-4CAA-9352-5B2198329E4F}"/>
              </a:ext>
            </a:extLst>
          </p:cNvPr>
          <p:cNvSpPr/>
          <p:nvPr/>
        </p:nvSpPr>
        <p:spPr>
          <a:xfrm>
            <a:off x="74246" y="91858"/>
            <a:ext cx="12043507" cy="6674284"/>
          </a:xfrm>
          <a:prstGeom prst="round2DiagRect">
            <a:avLst>
              <a:gd name="adj1" fmla="val 7765"/>
              <a:gd name="adj2" fmla="val 0"/>
            </a:avLst>
          </a:prstGeom>
          <a:solidFill>
            <a:schemeClr val="accent2">
              <a:lumMod val="20000"/>
              <a:lumOff val="80000"/>
              <a:alpha val="85000"/>
            </a:schemeClr>
          </a:solidFill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TextBox 35">
            <a:extLst>
              <a:ext uri="{FF2B5EF4-FFF2-40B4-BE49-F238E27FC236}">
                <a16:creationId xmlns:a16="http://schemas.microsoft.com/office/drawing/2014/main" id="{A345FB81-91F5-9143-B6DD-8C20FEDB6C74}"/>
              </a:ext>
            </a:extLst>
          </p:cNvPr>
          <p:cNvSpPr txBox="1"/>
          <p:nvPr/>
        </p:nvSpPr>
        <p:spPr>
          <a:xfrm>
            <a:off x="311772" y="156021"/>
            <a:ext cx="539430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cs typeface="Arial" pitchFamily="34" charset="0"/>
              </a:rPr>
              <a:t>FLORIKULTURA BINAAN DITJEN HORTI</a:t>
            </a:r>
          </a:p>
          <a:p>
            <a:r>
              <a:rPr lang="en-US" altLang="ko-K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Kepmentan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104 </a:t>
            </a:r>
            <a:r>
              <a:rPr lang="en-US" altLang="ko-K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Tahun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2020 </a:t>
            </a:r>
            <a:r>
              <a:rPr lang="en-US" altLang="ko-K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350 </a:t>
            </a:r>
            <a:r>
              <a:rPr lang="en-US" altLang="ko-K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jenis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ko-K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cs typeface="Arial" pitchFamily="34" charset="0"/>
              </a:rPr>
              <a:t> </a:t>
            </a:r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  <a:cs typeface="Arial" pitchFamily="34" charset="0"/>
            </a:endParaRPr>
          </a:p>
        </p:txBody>
      </p:sp>
      <p:pic>
        <p:nvPicPr>
          <p:cNvPr id="23" name="Gambar 22" descr="Sebuah gambar berisi teks, tanaman&#10;&#10;Deskripsi dibuat secara otomatis">
            <a:extLst>
              <a:ext uri="{FF2B5EF4-FFF2-40B4-BE49-F238E27FC236}">
                <a16:creationId xmlns:a16="http://schemas.microsoft.com/office/drawing/2014/main" id="{64301D95-3F0C-4D42-9883-577EF6B30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129" y="2433616"/>
            <a:ext cx="2782587" cy="2159120"/>
          </a:xfrm>
          <a:prstGeom prst="rect">
            <a:avLst/>
          </a:prstGeom>
        </p:spPr>
      </p:pic>
      <p:pic>
        <p:nvPicPr>
          <p:cNvPr id="8" name="Gambar 7" descr="Sebuah gambar berisi teks&#10;&#10;Deskripsi dibuat secara otomatis">
            <a:extLst>
              <a:ext uri="{FF2B5EF4-FFF2-40B4-BE49-F238E27FC236}">
                <a16:creationId xmlns:a16="http://schemas.microsoft.com/office/drawing/2014/main" id="{B2190D28-3D1A-7F44-BD36-34AD86B4D0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43" y="1051561"/>
            <a:ext cx="2134627" cy="2026975"/>
          </a:xfrm>
          <a:prstGeom prst="rect">
            <a:avLst/>
          </a:prstGeom>
        </p:spPr>
      </p:pic>
      <p:pic>
        <p:nvPicPr>
          <p:cNvPr id="10" name="Gambar 9" descr="Sebuah gambar berisi teks, pohon, cuplikan layar&#10;&#10;Deskripsi dibuat secara otomatis">
            <a:extLst>
              <a:ext uri="{FF2B5EF4-FFF2-40B4-BE49-F238E27FC236}">
                <a16:creationId xmlns:a16="http://schemas.microsoft.com/office/drawing/2014/main" id="{CD327D30-815B-2042-BAF4-328EFEF46E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295" y="4679543"/>
            <a:ext cx="2096014" cy="1900724"/>
          </a:xfrm>
          <a:prstGeom prst="rect">
            <a:avLst/>
          </a:prstGeom>
        </p:spPr>
      </p:pic>
      <p:pic>
        <p:nvPicPr>
          <p:cNvPr id="12" name="Gambar 11" descr="Sebuah gambar berisi teks&#10;&#10;Deskripsi dibuat secara otomatis">
            <a:extLst>
              <a:ext uri="{FF2B5EF4-FFF2-40B4-BE49-F238E27FC236}">
                <a16:creationId xmlns:a16="http://schemas.microsoft.com/office/drawing/2014/main" id="{8DDF57D8-6D11-494F-8017-1F19378924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308" y="3166197"/>
            <a:ext cx="2042978" cy="2026975"/>
          </a:xfrm>
          <a:prstGeom prst="rect">
            <a:avLst/>
          </a:prstGeom>
        </p:spPr>
      </p:pic>
      <p:pic>
        <p:nvPicPr>
          <p:cNvPr id="14" name="Gambar 13" descr="Sebuah gambar berisi teks, bunga, cuplikan layar&#10;&#10;Deskripsi dibuat secara otomatis">
            <a:extLst>
              <a:ext uri="{FF2B5EF4-FFF2-40B4-BE49-F238E27FC236}">
                <a16:creationId xmlns:a16="http://schemas.microsoft.com/office/drawing/2014/main" id="{156757D0-5BA1-7F4D-91B8-DA1BBABD69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407" y="786963"/>
            <a:ext cx="2134627" cy="2096411"/>
          </a:xfrm>
          <a:prstGeom prst="rect">
            <a:avLst/>
          </a:prstGeom>
        </p:spPr>
      </p:pic>
      <p:pic>
        <p:nvPicPr>
          <p:cNvPr id="16" name="Gambar 15" descr="Sebuah gambar berisi teks&#10;&#10;Deskripsi dibuat secara otomatis">
            <a:extLst>
              <a:ext uri="{FF2B5EF4-FFF2-40B4-BE49-F238E27FC236}">
                <a16:creationId xmlns:a16="http://schemas.microsoft.com/office/drawing/2014/main" id="{FA31F990-7208-F949-BC3D-6C72A082FA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785" y="284448"/>
            <a:ext cx="2134627" cy="2062361"/>
          </a:xfrm>
          <a:prstGeom prst="rect">
            <a:avLst/>
          </a:prstGeom>
        </p:spPr>
      </p:pic>
      <p:pic>
        <p:nvPicPr>
          <p:cNvPr id="18" name="Gambar 17" descr="Sebuah gambar berisi teks, pohon, cuplikan layar&#10;&#10;Deskripsi dibuat secara otomatis">
            <a:extLst>
              <a:ext uri="{FF2B5EF4-FFF2-40B4-BE49-F238E27FC236}">
                <a16:creationId xmlns:a16="http://schemas.microsoft.com/office/drawing/2014/main" id="{F7E1A8F4-C0BB-9445-97A8-277A99E49F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601" y="4679543"/>
            <a:ext cx="1941380" cy="1946435"/>
          </a:xfrm>
          <a:prstGeom prst="rect">
            <a:avLst/>
          </a:prstGeom>
        </p:spPr>
      </p:pic>
      <p:pic>
        <p:nvPicPr>
          <p:cNvPr id="24" name="Gambar 23" descr="Sebuah gambar berisi teks, tanaman, cuplikan layar&#10;&#10;Deskripsi dibuat secara otomatis">
            <a:extLst>
              <a:ext uri="{FF2B5EF4-FFF2-40B4-BE49-F238E27FC236}">
                <a16:creationId xmlns:a16="http://schemas.microsoft.com/office/drawing/2014/main" id="{5D62F4E9-BD09-BD43-9609-CAB540A706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363" y="2883374"/>
            <a:ext cx="1941380" cy="1951734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0F87508D-E417-EE43-B648-61904A6888F6}"/>
              </a:ext>
            </a:extLst>
          </p:cNvPr>
          <p:cNvSpPr/>
          <p:nvPr/>
        </p:nvSpPr>
        <p:spPr>
          <a:xfrm>
            <a:off x="375848" y="1029456"/>
            <a:ext cx="2578293" cy="21591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Pengelompokan berdasarkan karakter pertumbuhan tanaman</a:t>
            </a:r>
          </a:p>
        </p:txBody>
      </p:sp>
    </p:spTree>
    <p:extLst>
      <p:ext uri="{BB962C8B-B14F-4D97-AF65-F5344CB8AC3E}">
        <p14:creationId xmlns:p14="http://schemas.microsoft.com/office/powerpoint/2010/main" val="614646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2">
            <a:extLst>
              <a:ext uri="{FF2B5EF4-FFF2-40B4-BE49-F238E27FC236}">
                <a16:creationId xmlns:a16="http://schemas.microsoft.com/office/drawing/2014/main" id="{FE32BCEA-1F53-F940-8024-D76A1D32E2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808163"/>
              </p:ext>
            </p:extLst>
          </p:nvPr>
        </p:nvGraphicFramePr>
        <p:xfrm>
          <a:off x="957180" y="1200929"/>
          <a:ext cx="9967493" cy="517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23">
                  <a:extLst>
                    <a:ext uri="{9D8B030D-6E8A-4147-A177-3AD203B41FA5}">
                      <a16:colId xmlns:a16="http://schemas.microsoft.com/office/drawing/2014/main" val="1480151024"/>
                    </a:ext>
                  </a:extLst>
                </a:gridCol>
                <a:gridCol w="2018607">
                  <a:extLst>
                    <a:ext uri="{9D8B030D-6E8A-4147-A177-3AD203B41FA5}">
                      <a16:colId xmlns:a16="http://schemas.microsoft.com/office/drawing/2014/main" val="3360802413"/>
                    </a:ext>
                  </a:extLst>
                </a:gridCol>
                <a:gridCol w="4016757">
                  <a:extLst>
                    <a:ext uri="{9D8B030D-6E8A-4147-A177-3AD203B41FA5}">
                      <a16:colId xmlns:a16="http://schemas.microsoft.com/office/drawing/2014/main" val="855346703"/>
                    </a:ext>
                  </a:extLst>
                </a:gridCol>
                <a:gridCol w="1737453">
                  <a:extLst>
                    <a:ext uri="{9D8B030D-6E8A-4147-A177-3AD203B41FA5}">
                      <a16:colId xmlns:a16="http://schemas.microsoft.com/office/drawing/2014/main" val="4087301641"/>
                    </a:ext>
                  </a:extLst>
                </a:gridCol>
                <a:gridCol w="1737453">
                  <a:extLst>
                    <a:ext uri="{9D8B030D-6E8A-4147-A177-3AD203B41FA5}">
                      <a16:colId xmlns:a16="http://schemas.microsoft.com/office/drawing/2014/main" val="26418925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err="1"/>
                        <a:t>No</a:t>
                      </a:r>
                      <a:endParaRPr lang="id-ID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Provinsi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Kategori/komoditas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Volume (kg)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Nilai (USD)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45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DKI Jakarta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err="1"/>
                        <a:t>Aglaonema</a:t>
                      </a:r>
                      <a:endParaRPr lang="id-ID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/>
                        <a:t>20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/>
                        <a:t>3.000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912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d-ID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err="1"/>
                        <a:t>Philodendron</a:t>
                      </a:r>
                      <a:endParaRPr lang="id-ID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/>
                        <a:t>50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/>
                        <a:t>7.000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019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d-ID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Tanaman </a:t>
                      </a:r>
                      <a:r>
                        <a:rPr lang="id-ID" dirty="0" err="1"/>
                        <a:t>Aquasacpe</a:t>
                      </a:r>
                      <a:endParaRPr lang="id-ID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/>
                        <a:t>440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/>
                        <a:t>670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544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d-ID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err="1"/>
                        <a:t>Planlet</a:t>
                      </a:r>
                      <a:r>
                        <a:rPr lang="id-ID" dirty="0"/>
                        <a:t> (Hias bunga)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/>
                        <a:t>275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/>
                        <a:t>14.100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795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d-ID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err="1"/>
                        <a:t>Planlet</a:t>
                      </a:r>
                      <a:r>
                        <a:rPr lang="id-ID" dirty="0"/>
                        <a:t> (</a:t>
                      </a:r>
                      <a:r>
                        <a:rPr lang="id-ID" dirty="0" err="1"/>
                        <a:t>Aquascape</a:t>
                      </a:r>
                      <a:r>
                        <a:rPr lang="id-ID" dirty="0"/>
                        <a:t>)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/>
                        <a:t>266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/>
                        <a:t>2.333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242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/>
                        <a:t>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Jabar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err="1"/>
                        <a:t>Planlet</a:t>
                      </a:r>
                      <a:r>
                        <a:rPr lang="id-ID" dirty="0"/>
                        <a:t> (Hias daun)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/>
                        <a:t>16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/>
                        <a:t>6.500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670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d-ID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krisan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/>
                        <a:t>1.800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/>
                        <a:t>31.524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787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d-ID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err="1"/>
                        <a:t>Florikultura</a:t>
                      </a:r>
                      <a:r>
                        <a:rPr lang="id-ID" dirty="0"/>
                        <a:t> lainnya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/>
                        <a:t>135.818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/>
                        <a:t>1.636.788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231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d-ID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Tanaman </a:t>
                      </a:r>
                      <a:r>
                        <a:rPr lang="id-ID" dirty="0" err="1"/>
                        <a:t>Aquascape</a:t>
                      </a:r>
                      <a:endParaRPr lang="id-ID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/>
                        <a:t>150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/>
                        <a:t>6.000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714132"/>
                  </a:ext>
                </a:extLst>
              </a:tr>
              <a:tr h="176019">
                <a:tc>
                  <a:txBody>
                    <a:bodyPr/>
                    <a:lstStyle/>
                    <a:p>
                      <a:endParaRPr lang="id-ID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Anggrek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/>
                        <a:t>2.500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/>
                        <a:t>15.681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708382"/>
                  </a:ext>
                </a:extLst>
              </a:tr>
              <a:tr h="176019">
                <a:tc>
                  <a:txBody>
                    <a:bodyPr/>
                    <a:lstStyle/>
                    <a:p>
                      <a:endParaRPr lang="id-ID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Biji </a:t>
                      </a:r>
                      <a:r>
                        <a:rPr lang="id-ID" dirty="0" err="1"/>
                        <a:t>Florikultura</a:t>
                      </a:r>
                      <a:endParaRPr lang="id-ID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/>
                        <a:t>24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/>
                        <a:t>440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700259"/>
                  </a:ext>
                </a:extLst>
              </a:tr>
              <a:tr h="176019">
                <a:tc>
                  <a:txBody>
                    <a:bodyPr/>
                    <a:lstStyle/>
                    <a:p>
                      <a:endParaRPr lang="id-ID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err="1"/>
                        <a:t>Philodendron</a:t>
                      </a:r>
                      <a:endParaRPr lang="id-ID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/>
                        <a:t>165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/>
                        <a:t>900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117681"/>
                  </a:ext>
                </a:extLst>
              </a:tr>
              <a:tr h="176019">
                <a:tc>
                  <a:txBody>
                    <a:bodyPr/>
                    <a:lstStyle/>
                    <a:p>
                      <a:endParaRPr lang="id-ID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err="1"/>
                        <a:t>Planlet</a:t>
                      </a:r>
                      <a:r>
                        <a:rPr lang="id-ID" dirty="0"/>
                        <a:t> hias bunga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/>
                        <a:t>3.431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/>
                        <a:t>14.8870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637715"/>
                  </a:ext>
                </a:extLst>
              </a:tr>
            </a:tbl>
          </a:graphicData>
        </a:graphic>
      </p:graphicFrame>
      <p:sp>
        <p:nvSpPr>
          <p:cNvPr id="3" name="Persegi Panjang 2">
            <a:extLst>
              <a:ext uri="{FF2B5EF4-FFF2-40B4-BE49-F238E27FC236}">
                <a16:creationId xmlns:a16="http://schemas.microsoft.com/office/drawing/2014/main" id="{8D16CC38-E9EA-2844-B8E3-7258E0346474}"/>
              </a:ext>
            </a:extLst>
          </p:cNvPr>
          <p:cNvSpPr/>
          <p:nvPr/>
        </p:nvSpPr>
        <p:spPr>
          <a:xfrm>
            <a:off x="957180" y="368968"/>
            <a:ext cx="9946105" cy="51334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/>
              <a:t>RENCANA EKSPOR KOMODITAS FLORIKULTURA (AGUSTUS – DESEMBER 2021)</a:t>
            </a:r>
          </a:p>
        </p:txBody>
      </p:sp>
    </p:spTree>
    <p:extLst>
      <p:ext uri="{BB962C8B-B14F-4D97-AF65-F5344CB8AC3E}">
        <p14:creationId xmlns:p14="http://schemas.microsoft.com/office/powerpoint/2010/main" val="728201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2">
            <a:extLst>
              <a:ext uri="{FF2B5EF4-FFF2-40B4-BE49-F238E27FC236}">
                <a16:creationId xmlns:a16="http://schemas.microsoft.com/office/drawing/2014/main" id="{FE32BCEA-1F53-F940-8024-D76A1D32E2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751137"/>
              </p:ext>
            </p:extLst>
          </p:nvPr>
        </p:nvGraphicFramePr>
        <p:xfrm>
          <a:off x="941138" y="294640"/>
          <a:ext cx="9967493" cy="626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23">
                  <a:extLst>
                    <a:ext uri="{9D8B030D-6E8A-4147-A177-3AD203B41FA5}">
                      <a16:colId xmlns:a16="http://schemas.microsoft.com/office/drawing/2014/main" val="1480151024"/>
                    </a:ext>
                  </a:extLst>
                </a:gridCol>
                <a:gridCol w="2018607">
                  <a:extLst>
                    <a:ext uri="{9D8B030D-6E8A-4147-A177-3AD203B41FA5}">
                      <a16:colId xmlns:a16="http://schemas.microsoft.com/office/drawing/2014/main" val="3360802413"/>
                    </a:ext>
                  </a:extLst>
                </a:gridCol>
                <a:gridCol w="4016757">
                  <a:extLst>
                    <a:ext uri="{9D8B030D-6E8A-4147-A177-3AD203B41FA5}">
                      <a16:colId xmlns:a16="http://schemas.microsoft.com/office/drawing/2014/main" val="855346703"/>
                    </a:ext>
                  </a:extLst>
                </a:gridCol>
                <a:gridCol w="1737453">
                  <a:extLst>
                    <a:ext uri="{9D8B030D-6E8A-4147-A177-3AD203B41FA5}">
                      <a16:colId xmlns:a16="http://schemas.microsoft.com/office/drawing/2014/main" val="4087301641"/>
                    </a:ext>
                  </a:extLst>
                </a:gridCol>
                <a:gridCol w="1737453">
                  <a:extLst>
                    <a:ext uri="{9D8B030D-6E8A-4147-A177-3AD203B41FA5}">
                      <a16:colId xmlns:a16="http://schemas.microsoft.com/office/drawing/2014/main" val="26418925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err="1"/>
                        <a:t>No</a:t>
                      </a:r>
                      <a:endParaRPr lang="id-ID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Provinsi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Kategori/komoditas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Volume (kg)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Nilai (USD)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45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/>
                        <a:t>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Jateng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Melati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>
                          <a:latin typeface="+mn-lt"/>
                        </a:rPr>
                        <a:t>30.000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>
                          <a:latin typeface="+mn-lt"/>
                        </a:rPr>
                        <a:t>32.000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912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d-ID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err="1"/>
                        <a:t>Florikultura</a:t>
                      </a:r>
                      <a:r>
                        <a:rPr lang="id-ID" dirty="0"/>
                        <a:t> lainnya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>
                          <a:latin typeface="+mn-lt"/>
                        </a:rPr>
                        <a:t>500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>
                          <a:latin typeface="+mn-lt"/>
                        </a:rPr>
                        <a:t>1.000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019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d-ID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err="1"/>
                        <a:t>Planlet</a:t>
                      </a:r>
                      <a:r>
                        <a:rPr lang="id-ID" dirty="0"/>
                        <a:t> (Hias Bunga)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>
                          <a:latin typeface="+mn-lt"/>
                        </a:rPr>
                        <a:t>75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>
                          <a:latin typeface="+mn-lt"/>
                        </a:rPr>
                        <a:t>6.750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544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/>
                        <a:t>4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Jatim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Biji </a:t>
                      </a:r>
                      <a:r>
                        <a:rPr lang="id-ID" dirty="0" err="1"/>
                        <a:t>Florikultura</a:t>
                      </a:r>
                      <a:endParaRPr lang="id-ID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>
                          <a:latin typeface="+mn-lt"/>
                        </a:rPr>
                        <a:t>600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>
                          <a:latin typeface="+mn-lt"/>
                        </a:rPr>
                        <a:t>10.000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795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d-ID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err="1"/>
                        <a:t>Planlet</a:t>
                      </a:r>
                      <a:r>
                        <a:rPr lang="id-ID" dirty="0"/>
                        <a:t> (Hias bunga)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>
                          <a:latin typeface="+mn-lt"/>
                        </a:rPr>
                        <a:t>302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>
                          <a:latin typeface="+mn-lt"/>
                        </a:rPr>
                        <a:t>2.394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242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d-ID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err="1"/>
                        <a:t>Planlet</a:t>
                      </a:r>
                      <a:r>
                        <a:rPr lang="id-ID" dirty="0"/>
                        <a:t> (Tanaman </a:t>
                      </a:r>
                      <a:r>
                        <a:rPr lang="id-ID" dirty="0" err="1"/>
                        <a:t>Aquascape</a:t>
                      </a:r>
                      <a:r>
                        <a:rPr lang="id-ID" dirty="0"/>
                        <a:t>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>
                          <a:latin typeface="+mn-lt"/>
                        </a:rPr>
                        <a:t>125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>
                          <a:latin typeface="+mn-lt"/>
                        </a:rPr>
                        <a:t>2.500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670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/>
                        <a:t>5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Sumut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Biji </a:t>
                      </a:r>
                      <a:r>
                        <a:rPr lang="id-ID" dirty="0" err="1"/>
                        <a:t>Florikultura</a:t>
                      </a:r>
                      <a:endParaRPr lang="id-ID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>
                          <a:latin typeface="+mn-lt"/>
                        </a:rPr>
                        <a:t>7.413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>
                          <a:latin typeface="+mn-lt"/>
                        </a:rPr>
                        <a:t>1.393.310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787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d-ID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err="1"/>
                        <a:t>Florikultura</a:t>
                      </a:r>
                      <a:r>
                        <a:rPr lang="id-ID" dirty="0"/>
                        <a:t> lainnya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>
                          <a:latin typeface="+mn-lt"/>
                        </a:rPr>
                        <a:t>8.600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5.270</a:t>
                      </a:r>
                    </a:p>
                  </a:txBody>
                  <a:tcPr marL="8058" marR="8058" marT="80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231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/>
                        <a:t>6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Bali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err="1"/>
                        <a:t>Florikultura</a:t>
                      </a:r>
                      <a:r>
                        <a:rPr lang="id-ID" dirty="0"/>
                        <a:t> lainnya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>
                          <a:latin typeface="+mn-lt"/>
                        </a:rPr>
                        <a:t>1.000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45.000</a:t>
                      </a:r>
                    </a:p>
                  </a:txBody>
                  <a:tcPr marL="8058" marR="8058" marT="80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714132"/>
                  </a:ext>
                </a:extLst>
              </a:tr>
              <a:tr h="176019">
                <a:tc>
                  <a:txBody>
                    <a:bodyPr/>
                    <a:lstStyle/>
                    <a:p>
                      <a:r>
                        <a:rPr lang="id-ID" dirty="0"/>
                        <a:t>7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Kalbar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err="1"/>
                        <a:t>Alocasia</a:t>
                      </a:r>
                      <a:endParaRPr lang="id-ID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>
                          <a:latin typeface="+mn-lt"/>
                        </a:rPr>
                        <a:t>310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2.000</a:t>
                      </a:r>
                    </a:p>
                  </a:txBody>
                  <a:tcPr marL="8058" marR="8058" marT="80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708382"/>
                  </a:ext>
                </a:extLst>
              </a:tr>
              <a:tr h="176019">
                <a:tc>
                  <a:txBody>
                    <a:bodyPr/>
                    <a:lstStyle/>
                    <a:p>
                      <a:endParaRPr lang="id-ID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err="1"/>
                        <a:t>Florikultura</a:t>
                      </a:r>
                      <a:r>
                        <a:rPr lang="id-ID" dirty="0"/>
                        <a:t> lainnya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>
                          <a:latin typeface="+mn-lt"/>
                        </a:rPr>
                        <a:t>5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>
                          <a:latin typeface="+mn-lt"/>
                        </a:rPr>
                        <a:t>350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700259"/>
                  </a:ext>
                </a:extLst>
              </a:tr>
              <a:tr h="176019">
                <a:tc>
                  <a:txBody>
                    <a:bodyPr/>
                    <a:lstStyle/>
                    <a:p>
                      <a:endParaRPr lang="id-ID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err="1"/>
                        <a:t>Planlet</a:t>
                      </a:r>
                      <a:r>
                        <a:rPr lang="id-ID" dirty="0"/>
                        <a:t> (</a:t>
                      </a:r>
                      <a:r>
                        <a:rPr lang="id-ID" dirty="0" err="1"/>
                        <a:t>Aquascape</a:t>
                      </a:r>
                      <a:r>
                        <a:rPr lang="id-ID" dirty="0"/>
                        <a:t>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>
                          <a:latin typeface="+mn-lt"/>
                        </a:rPr>
                        <a:t>30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>
                          <a:latin typeface="+mn-lt"/>
                        </a:rPr>
                        <a:t>2.000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117681"/>
                  </a:ext>
                </a:extLst>
              </a:tr>
              <a:tr h="176019">
                <a:tc>
                  <a:txBody>
                    <a:bodyPr/>
                    <a:lstStyle/>
                    <a:p>
                      <a:endParaRPr lang="id-ID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err="1"/>
                        <a:t>Planlet</a:t>
                      </a:r>
                      <a:r>
                        <a:rPr lang="id-ID" dirty="0"/>
                        <a:t> (Hias bunga)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>
                          <a:latin typeface="+mn-lt"/>
                        </a:rPr>
                        <a:t>30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>
                          <a:latin typeface="+mn-lt"/>
                        </a:rPr>
                        <a:t>300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637715"/>
                  </a:ext>
                </a:extLst>
              </a:tr>
              <a:tr h="176019">
                <a:tc>
                  <a:txBody>
                    <a:bodyPr/>
                    <a:lstStyle/>
                    <a:p>
                      <a:r>
                        <a:rPr lang="id-ID" dirty="0"/>
                        <a:t>8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Banten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err="1"/>
                        <a:t>Planlet</a:t>
                      </a:r>
                      <a:r>
                        <a:rPr lang="id-ID" dirty="0"/>
                        <a:t> (Hias bunga)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/>
                        <a:t>3.750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/>
                        <a:t>262.500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028159"/>
                  </a:ext>
                </a:extLst>
              </a:tr>
              <a:tr h="176019">
                <a:tc>
                  <a:txBody>
                    <a:bodyPr/>
                    <a:lstStyle/>
                    <a:p>
                      <a:endParaRPr lang="id-ID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err="1"/>
                        <a:t>Planlet</a:t>
                      </a:r>
                      <a:r>
                        <a:rPr lang="id-ID" dirty="0"/>
                        <a:t> (hias daun)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/>
                        <a:t>75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/>
                        <a:t>1.500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846535"/>
                  </a:ext>
                </a:extLst>
              </a:tr>
              <a:tr h="176019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/>
                        <a:t>Jumlah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/>
                        <a:t>197.770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/>
                        <a:t>3.640.680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8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5412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Box 162"/>
          <p:cNvSpPr txBox="1"/>
          <p:nvPr/>
        </p:nvSpPr>
        <p:spPr>
          <a:xfrm>
            <a:off x="757312" y="198013"/>
            <a:ext cx="10468954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32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454545"/>
                  </a:glo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Upaya</a:t>
            </a:r>
            <a:r>
              <a:rPr lang="en-ID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454545"/>
                  </a:glo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D" sz="32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454545"/>
                  </a:glo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Pengembangan</a:t>
            </a:r>
            <a:r>
              <a:rPr lang="en-ID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454545"/>
                  </a:glo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 Kampung </a:t>
            </a:r>
            <a:r>
              <a:rPr lang="en-ID" sz="32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454545"/>
                  </a:glo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Florikultura</a:t>
            </a:r>
            <a:r>
              <a:rPr lang="en-ID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454545"/>
                  </a:glo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D" sz="32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454545"/>
                  </a:glo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Subtitusi</a:t>
            </a:r>
            <a:r>
              <a:rPr lang="en-ID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454545"/>
                  </a:glo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D" sz="32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454545"/>
                  </a:glo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impor</a:t>
            </a:r>
            <a:endParaRPr lang="en-ID" sz="3200" b="1" dirty="0">
              <a:ln w="9525">
                <a:solidFill>
                  <a:prstClr val="white"/>
                </a:solidFill>
                <a:prstDash val="solid"/>
              </a:ln>
              <a:solidFill>
                <a:prstClr val="white"/>
              </a:solidFill>
              <a:effectLst>
                <a:glow rad="139700">
                  <a:srgbClr val="454545"/>
                </a:glow>
              </a:effectLst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21507" name="Picture 15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5407"/>
          <a:stretch>
            <a:fillRect/>
          </a:stretch>
        </p:blipFill>
        <p:spPr bwMode="auto">
          <a:xfrm>
            <a:off x="10345738" y="198438"/>
            <a:ext cx="1552575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4934"/>
          <a:stretch>
            <a:fillRect/>
          </a:stretch>
        </p:blipFill>
        <p:spPr bwMode="auto">
          <a:xfrm>
            <a:off x="92075" y="-104775"/>
            <a:ext cx="1960563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Gambar 3" descr="Sebuah gambar berisi rumah kaca, bangunan, beberapa&#10;&#10;Deskripsi dibuat secara otomatis">
            <a:extLst>
              <a:ext uri="{FF2B5EF4-FFF2-40B4-BE49-F238E27FC236}">
                <a16:creationId xmlns:a16="http://schemas.microsoft.com/office/drawing/2014/main" id="{5E57258A-3AB3-484A-860F-FDD4091941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54"/>
          <a:stretch>
            <a:fillRect/>
          </a:stretch>
        </p:blipFill>
        <p:spPr>
          <a:xfrm>
            <a:off x="1451306" y="1996225"/>
            <a:ext cx="4566951" cy="3078050"/>
          </a:xfrm>
          <a:prstGeom prst="rect">
            <a:avLst/>
          </a:prstGeom>
        </p:spPr>
      </p:pic>
      <p:sp>
        <p:nvSpPr>
          <p:cNvPr id="16" name="Persegi Panjang 15">
            <a:extLst>
              <a:ext uri="{FF2B5EF4-FFF2-40B4-BE49-F238E27FC236}">
                <a16:creationId xmlns:a16="http://schemas.microsoft.com/office/drawing/2014/main" id="{03381153-462B-004A-9631-9B0056DFCB06}"/>
              </a:ext>
            </a:extLst>
          </p:cNvPr>
          <p:cNvSpPr/>
          <p:nvPr/>
        </p:nvSpPr>
        <p:spPr>
          <a:xfrm>
            <a:off x="3606085" y="5499279"/>
            <a:ext cx="4778061" cy="540913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rgbClr val="C00000"/>
                </a:solidFill>
              </a:rPr>
              <a:t>Pengembangan Kampung Mawar di Buleleng</a:t>
            </a:r>
          </a:p>
        </p:txBody>
      </p:sp>
      <p:pic>
        <p:nvPicPr>
          <p:cNvPr id="1026" name="Picture 2" descr="C:\Users\FLORIKULTURA\Downloads\11d5a076-f37a-4950-8594-d8b2dad04123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95246" y="1996225"/>
            <a:ext cx="4129824" cy="30973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509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Box 162"/>
          <p:cNvSpPr txBox="1"/>
          <p:nvPr/>
        </p:nvSpPr>
        <p:spPr>
          <a:xfrm>
            <a:off x="757312" y="198013"/>
            <a:ext cx="10468954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32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454545"/>
                  </a:glo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Upaya</a:t>
            </a:r>
            <a:r>
              <a:rPr lang="en-ID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454545"/>
                  </a:glo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D" sz="32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454545"/>
                  </a:glo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Pengembangan</a:t>
            </a:r>
            <a:r>
              <a:rPr lang="en-ID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454545"/>
                  </a:glo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 Kampung </a:t>
            </a:r>
            <a:r>
              <a:rPr lang="en-ID" sz="32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454545"/>
                  </a:glo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Florikultura</a:t>
            </a:r>
            <a:r>
              <a:rPr lang="en-ID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454545"/>
                  </a:glo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D" sz="32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454545"/>
                  </a:glo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Subtitusi</a:t>
            </a:r>
            <a:r>
              <a:rPr lang="en-ID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454545"/>
                  </a:glo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D" sz="32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454545"/>
                  </a:glo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impor</a:t>
            </a:r>
            <a:endParaRPr lang="en-ID" sz="3200" b="1" dirty="0">
              <a:ln w="9525">
                <a:solidFill>
                  <a:prstClr val="white"/>
                </a:solidFill>
                <a:prstDash val="solid"/>
              </a:ln>
              <a:solidFill>
                <a:prstClr val="white"/>
              </a:solidFill>
              <a:effectLst>
                <a:glow rad="139700">
                  <a:srgbClr val="454545"/>
                </a:glow>
              </a:effectLst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21507" name="Picture 15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5407"/>
          <a:stretch>
            <a:fillRect/>
          </a:stretch>
        </p:blipFill>
        <p:spPr bwMode="auto">
          <a:xfrm>
            <a:off x="10345738" y="198438"/>
            <a:ext cx="1552575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4934"/>
          <a:stretch>
            <a:fillRect/>
          </a:stretch>
        </p:blipFill>
        <p:spPr bwMode="auto">
          <a:xfrm>
            <a:off x="92075" y="-104775"/>
            <a:ext cx="1960563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Gambar 11" descr="Sebuah gambar berisi rumah kaca, taman, sayur&#10;&#10;Deskripsi dibuat secara otomatis">
            <a:extLst>
              <a:ext uri="{FF2B5EF4-FFF2-40B4-BE49-F238E27FC236}">
                <a16:creationId xmlns:a16="http://schemas.microsoft.com/office/drawing/2014/main" id="{06276695-D46E-DC43-A46C-4A52468DEC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80"/>
          <a:stretch>
            <a:fillRect/>
          </a:stretch>
        </p:blipFill>
        <p:spPr>
          <a:xfrm>
            <a:off x="8085384" y="1951508"/>
            <a:ext cx="3647268" cy="3152262"/>
          </a:xfrm>
          <a:prstGeom prst="rect">
            <a:avLst/>
          </a:prstGeom>
        </p:spPr>
      </p:pic>
      <p:sp>
        <p:nvSpPr>
          <p:cNvPr id="16" name="Persegi Panjang 15">
            <a:extLst>
              <a:ext uri="{FF2B5EF4-FFF2-40B4-BE49-F238E27FC236}">
                <a16:creationId xmlns:a16="http://schemas.microsoft.com/office/drawing/2014/main" id="{03381153-462B-004A-9631-9B0056DFCB06}"/>
              </a:ext>
            </a:extLst>
          </p:cNvPr>
          <p:cNvSpPr/>
          <p:nvPr/>
        </p:nvSpPr>
        <p:spPr>
          <a:xfrm>
            <a:off x="3631843" y="5576552"/>
            <a:ext cx="5280338" cy="466169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rgbClr val="C00000"/>
                </a:solidFill>
              </a:rPr>
              <a:t>Pengembangan Kampung Anggrek di Kota Batu</a:t>
            </a:r>
          </a:p>
        </p:txBody>
      </p:sp>
      <p:pic>
        <p:nvPicPr>
          <p:cNvPr id="8" name="Picture 7" descr="WhatsApp Image 2020-07-07 at 10.14.36"/>
          <p:cNvPicPr/>
          <p:nvPr/>
        </p:nvPicPr>
        <p:blipFill>
          <a:blip r:embed="rId6"/>
          <a:srcRect t="28362"/>
          <a:stretch>
            <a:fillRect/>
          </a:stretch>
        </p:blipFill>
        <p:spPr>
          <a:xfrm>
            <a:off x="369751" y="1957587"/>
            <a:ext cx="3699974" cy="3155325"/>
          </a:xfrm>
          <a:prstGeom prst="rect">
            <a:avLst/>
          </a:prstGeom>
        </p:spPr>
      </p:pic>
      <p:pic>
        <p:nvPicPr>
          <p:cNvPr id="11" name="Picture 10" descr="WhatsApp Image 2020-07-10 at 12.59.32 (2)"/>
          <p:cNvPicPr/>
          <p:nvPr/>
        </p:nvPicPr>
        <p:blipFill>
          <a:blip r:embed="rId7"/>
          <a:stretch>
            <a:fillRect/>
          </a:stretch>
        </p:blipFill>
        <p:spPr>
          <a:xfrm>
            <a:off x="4226865" y="1965552"/>
            <a:ext cx="3693639" cy="314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9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Box 162"/>
          <p:cNvSpPr txBox="1"/>
          <p:nvPr/>
        </p:nvSpPr>
        <p:spPr>
          <a:xfrm>
            <a:off x="757312" y="198013"/>
            <a:ext cx="10468954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32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454545"/>
                  </a:glo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Upaya</a:t>
            </a:r>
            <a:r>
              <a:rPr lang="en-ID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454545"/>
                  </a:glo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D" sz="32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454545"/>
                  </a:glo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Pengembangan</a:t>
            </a:r>
            <a:r>
              <a:rPr lang="en-ID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454545"/>
                  </a:glo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 Kampung </a:t>
            </a:r>
            <a:r>
              <a:rPr lang="en-ID" sz="32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454545"/>
                  </a:glo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Florikultura</a:t>
            </a:r>
            <a:r>
              <a:rPr lang="en-ID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454545"/>
                  </a:glo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D" sz="32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454545"/>
                  </a:glo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Subtitusi</a:t>
            </a:r>
            <a:r>
              <a:rPr lang="en-ID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454545"/>
                  </a:glo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D" sz="32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454545"/>
                  </a:glo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impor</a:t>
            </a:r>
            <a:endParaRPr lang="en-ID" sz="3200" b="1" dirty="0">
              <a:ln w="9525">
                <a:solidFill>
                  <a:prstClr val="white"/>
                </a:solidFill>
                <a:prstDash val="solid"/>
              </a:ln>
              <a:solidFill>
                <a:prstClr val="white"/>
              </a:solidFill>
              <a:effectLst>
                <a:glow rad="139700">
                  <a:srgbClr val="454545"/>
                </a:glow>
              </a:effectLst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21507" name="Picture 15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5407"/>
          <a:stretch>
            <a:fillRect/>
          </a:stretch>
        </p:blipFill>
        <p:spPr bwMode="auto">
          <a:xfrm>
            <a:off x="10345738" y="198438"/>
            <a:ext cx="1552575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4934"/>
          <a:stretch>
            <a:fillRect/>
          </a:stretch>
        </p:blipFill>
        <p:spPr bwMode="auto">
          <a:xfrm>
            <a:off x="92075" y="-104775"/>
            <a:ext cx="1960563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ambar 5" descr="Sebuah gambar berisi luar ruangan, bunga, bangunan, rumah kaca&#10;&#10;Deskripsi dibuat secara otomatis">
            <a:extLst>
              <a:ext uri="{FF2B5EF4-FFF2-40B4-BE49-F238E27FC236}">
                <a16:creationId xmlns:a16="http://schemas.microsoft.com/office/drawing/2014/main" id="{BCC7A0CE-89C1-5D48-93CF-8BA8996246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688" y="1897812"/>
            <a:ext cx="2136761" cy="2849014"/>
          </a:xfrm>
          <a:prstGeom prst="rect">
            <a:avLst/>
          </a:prstGeom>
        </p:spPr>
      </p:pic>
      <p:sp>
        <p:nvSpPr>
          <p:cNvPr id="16" name="Persegi Panjang 15">
            <a:extLst>
              <a:ext uri="{FF2B5EF4-FFF2-40B4-BE49-F238E27FC236}">
                <a16:creationId xmlns:a16="http://schemas.microsoft.com/office/drawing/2014/main" id="{03381153-462B-004A-9631-9B0056DFCB06}"/>
              </a:ext>
            </a:extLst>
          </p:cNvPr>
          <p:cNvSpPr/>
          <p:nvPr/>
        </p:nvSpPr>
        <p:spPr>
          <a:xfrm>
            <a:off x="547837" y="5689933"/>
            <a:ext cx="10668632" cy="940687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rgbClr val="C00000"/>
                </a:solidFill>
              </a:rPr>
              <a:t>Industri krisan terintegrasi mulai dari penangkaran benih, produksi bunga potong dan indistri hilir</a:t>
            </a:r>
          </a:p>
        </p:txBody>
      </p:sp>
      <p:pic>
        <p:nvPicPr>
          <p:cNvPr id="3" name="Gambar 2">
            <a:extLst>
              <a:ext uri="{FF2B5EF4-FFF2-40B4-BE49-F238E27FC236}">
                <a16:creationId xmlns:a16="http://schemas.microsoft.com/office/drawing/2014/main" id="{C73C151F-C40B-1341-BED0-F1FE88EA04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10" y="1535747"/>
            <a:ext cx="3003419" cy="1768318"/>
          </a:xfrm>
          <a:prstGeom prst="rect">
            <a:avLst/>
          </a:prstGeom>
        </p:spPr>
      </p:pic>
      <p:pic>
        <p:nvPicPr>
          <p:cNvPr id="9" name="Gambar 8" descr="Sebuah gambar berisi berbeda, berbagai, sayur&#10;&#10;Deskripsi dibuat secara otomatis">
            <a:extLst>
              <a:ext uri="{FF2B5EF4-FFF2-40B4-BE49-F238E27FC236}">
                <a16:creationId xmlns:a16="http://schemas.microsoft.com/office/drawing/2014/main" id="{C758E15E-4F97-D74A-B7AC-728729EEAE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878" y="1481985"/>
            <a:ext cx="1892300" cy="1917700"/>
          </a:xfrm>
          <a:prstGeom prst="rect">
            <a:avLst/>
          </a:prstGeom>
        </p:spPr>
      </p:pic>
      <p:pic>
        <p:nvPicPr>
          <p:cNvPr id="11" name="Gambar 10" descr="Sebuah gambar berisi rumah kaca, jalur, luar ruangan, bangunan&#10;&#10;Deskripsi dibuat secara otomatis">
            <a:extLst>
              <a:ext uri="{FF2B5EF4-FFF2-40B4-BE49-F238E27FC236}">
                <a16:creationId xmlns:a16="http://schemas.microsoft.com/office/drawing/2014/main" id="{103ADC24-12C0-0243-BB6A-E1846296CB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171" y="3458316"/>
            <a:ext cx="3174039" cy="1785397"/>
          </a:xfrm>
          <a:prstGeom prst="rect">
            <a:avLst/>
          </a:prstGeom>
        </p:spPr>
      </p:pic>
      <p:pic>
        <p:nvPicPr>
          <p:cNvPr id="14" name="Gambar 13" descr="Sebuah gambar berisi luar ruangan, tanah, orang&#10;&#10;Deskripsi dibuat secara otomatis">
            <a:extLst>
              <a:ext uri="{FF2B5EF4-FFF2-40B4-BE49-F238E27FC236}">
                <a16:creationId xmlns:a16="http://schemas.microsoft.com/office/drawing/2014/main" id="{4C17672B-F06C-904C-ADA5-FDE8DF0B6F1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171" y="1481985"/>
            <a:ext cx="3174039" cy="1785397"/>
          </a:xfrm>
          <a:prstGeom prst="rect">
            <a:avLst/>
          </a:prstGeom>
        </p:spPr>
      </p:pic>
      <p:pic>
        <p:nvPicPr>
          <p:cNvPr id="18" name="Gambar 17" descr="Sebuah gambar berisi luar ruangan, tanaman, daun, pakis&#10;&#10;Deskripsi dibuat secara otomatis">
            <a:extLst>
              <a:ext uri="{FF2B5EF4-FFF2-40B4-BE49-F238E27FC236}">
                <a16:creationId xmlns:a16="http://schemas.microsoft.com/office/drawing/2014/main" id="{1BAB1549-6DAE-4D4F-8057-691512CD51C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05" y="3541825"/>
            <a:ext cx="3036624" cy="1708101"/>
          </a:xfrm>
          <a:prstGeom prst="rect">
            <a:avLst/>
          </a:prstGeom>
        </p:spPr>
      </p:pic>
      <p:pic>
        <p:nvPicPr>
          <p:cNvPr id="20" name="Gambar 19" descr="Sebuah gambar berisi tanaman&#10;&#10;Deskripsi dibuat secara otomatis">
            <a:extLst>
              <a:ext uri="{FF2B5EF4-FFF2-40B4-BE49-F238E27FC236}">
                <a16:creationId xmlns:a16="http://schemas.microsoft.com/office/drawing/2014/main" id="{12211BED-79E5-2B4F-BE64-F2649BA41F6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345" y="3458316"/>
            <a:ext cx="1826861" cy="191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90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Box 162"/>
          <p:cNvSpPr txBox="1"/>
          <p:nvPr/>
        </p:nvSpPr>
        <p:spPr>
          <a:xfrm>
            <a:off x="757312" y="198013"/>
            <a:ext cx="10468954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32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454545"/>
                  </a:glo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Upaya</a:t>
            </a:r>
            <a:r>
              <a:rPr lang="en-ID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454545"/>
                  </a:glo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D" sz="32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454545"/>
                  </a:glo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Pengembangan</a:t>
            </a:r>
            <a:r>
              <a:rPr lang="en-ID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454545"/>
                  </a:glo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 Kampung </a:t>
            </a:r>
            <a:r>
              <a:rPr lang="en-ID" sz="32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454545"/>
                  </a:glo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Florikultura</a:t>
            </a:r>
            <a:r>
              <a:rPr lang="en-ID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454545"/>
                  </a:glo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32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454545"/>
                  </a:glo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untuk</a:t>
            </a:r>
            <a:r>
              <a:rPr lang="en-ID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454545"/>
                  </a:glo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D" sz="32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454545"/>
                  </a:glo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Memenuhi</a:t>
            </a:r>
            <a:r>
              <a:rPr lang="en-ID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454545"/>
                  </a:glo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D" sz="32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454545"/>
                  </a:glo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Permintaan</a:t>
            </a:r>
            <a:r>
              <a:rPr lang="en-ID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454545"/>
                  </a:glo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D" sz="32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454545"/>
                  </a:glo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Ekspor</a:t>
            </a:r>
            <a:endParaRPr lang="en-ID" sz="3200" b="1" dirty="0">
              <a:ln w="9525">
                <a:solidFill>
                  <a:prstClr val="white"/>
                </a:solidFill>
                <a:prstDash val="solid"/>
              </a:ln>
              <a:solidFill>
                <a:prstClr val="white"/>
              </a:solidFill>
              <a:effectLst>
                <a:glow rad="139700">
                  <a:srgbClr val="454545"/>
                </a:glow>
              </a:effectLst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21507" name="Picture 15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5407"/>
          <a:stretch>
            <a:fillRect/>
          </a:stretch>
        </p:blipFill>
        <p:spPr bwMode="auto">
          <a:xfrm>
            <a:off x="10345738" y="198438"/>
            <a:ext cx="1552575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4934"/>
          <a:stretch>
            <a:fillRect/>
          </a:stretch>
        </p:blipFill>
        <p:spPr bwMode="auto">
          <a:xfrm>
            <a:off x="92075" y="-104775"/>
            <a:ext cx="1960563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Persegi Panjang 15">
            <a:extLst>
              <a:ext uri="{FF2B5EF4-FFF2-40B4-BE49-F238E27FC236}">
                <a16:creationId xmlns:a16="http://schemas.microsoft.com/office/drawing/2014/main" id="{03381153-462B-004A-9631-9B0056DFCB06}"/>
              </a:ext>
            </a:extLst>
          </p:cNvPr>
          <p:cNvSpPr/>
          <p:nvPr/>
        </p:nvSpPr>
        <p:spPr>
          <a:xfrm>
            <a:off x="3370113" y="5600504"/>
            <a:ext cx="5681122" cy="40606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C00000"/>
                </a:solidFill>
              </a:rPr>
              <a:t>Pengembangan</a:t>
            </a:r>
            <a:r>
              <a:rPr lang="en-US" dirty="0">
                <a:solidFill>
                  <a:srgbClr val="C00000"/>
                </a:solidFill>
              </a:rPr>
              <a:t> Kampung Dracaena</a:t>
            </a:r>
            <a:endParaRPr lang="id-ID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03A888-79E7-4CB8-89CA-B44637BC8A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638" y="1738141"/>
            <a:ext cx="4803314" cy="36024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62853B-0D39-4ECB-8CD1-174FB46973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746" y="1738141"/>
            <a:ext cx="2701865" cy="360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485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ontrol xmlns="http://schemas.microsoft.com/VisualStudio/2011/storyboarding/control">
  <Id Name="384bfac5-58a1-4cd6-961c-a2cc30ee30a8" Revision="1" Stencil="d7091369-0879-4270-b75c-0b6b49891a2f" StencilVersion="1.0"/>
</Control>
</file>

<file path=customXml/itemProps1.xml><?xml version="1.0" encoding="utf-8"?>
<ds:datastoreItem xmlns:ds="http://schemas.openxmlformats.org/officeDocument/2006/customXml" ds:itemID="{CE8A6D47-823E-4D67-B41F-6F14C5E02A17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3330</TotalTime>
  <Words>397</Words>
  <Application>Microsoft Office PowerPoint</Application>
  <PresentationFormat>Widescreen</PresentationFormat>
  <Paragraphs>158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맑은 고딕</vt:lpstr>
      <vt:lpstr>Arial</vt:lpstr>
      <vt:lpstr>Bookman Old Style</vt:lpstr>
      <vt:lpstr>Calibri</vt:lpstr>
      <vt:lpstr>Calibri Light</vt:lpstr>
      <vt:lpstr>Goudy Old Style</vt:lpstr>
      <vt:lpstr>Impact</vt:lpstr>
      <vt:lpstr>Nirmala UI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SUBDIT_FLORI</dc:creator>
  <cp:lastModifiedBy>user</cp:lastModifiedBy>
  <cp:revision>294</cp:revision>
  <cp:lastPrinted>2020-01-14T04:04:57Z</cp:lastPrinted>
  <dcterms:created xsi:type="dcterms:W3CDTF">2019-12-20T03:35:08Z</dcterms:created>
  <dcterms:modified xsi:type="dcterms:W3CDTF">2021-08-03T06:16:22Z</dcterms:modified>
</cp:coreProperties>
</file>