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1" r:id="rId1"/>
  </p:sldMasterIdLst>
  <p:notesMasterIdLst>
    <p:notesMasterId r:id="rId63"/>
  </p:notesMasterIdLst>
  <p:handoutMasterIdLst>
    <p:handoutMasterId r:id="rId64"/>
  </p:handoutMasterIdLst>
  <p:sldIdLst>
    <p:sldId id="290" r:id="rId2"/>
    <p:sldId id="320" r:id="rId3"/>
    <p:sldId id="296" r:id="rId4"/>
    <p:sldId id="329" r:id="rId5"/>
    <p:sldId id="331" r:id="rId6"/>
    <p:sldId id="333" r:id="rId7"/>
    <p:sldId id="335" r:id="rId8"/>
    <p:sldId id="332" r:id="rId9"/>
    <p:sldId id="334" r:id="rId10"/>
    <p:sldId id="393" r:id="rId11"/>
    <p:sldId id="292" r:id="rId12"/>
    <p:sldId id="323" r:id="rId13"/>
    <p:sldId id="336" r:id="rId14"/>
    <p:sldId id="337" r:id="rId15"/>
    <p:sldId id="301" r:id="rId16"/>
    <p:sldId id="338" r:id="rId17"/>
    <p:sldId id="340" r:id="rId18"/>
    <p:sldId id="341" r:id="rId19"/>
    <p:sldId id="316" r:id="rId20"/>
    <p:sldId id="339" r:id="rId21"/>
    <p:sldId id="346" r:id="rId22"/>
    <p:sldId id="347" r:id="rId23"/>
    <p:sldId id="353" r:id="rId24"/>
    <p:sldId id="354" r:id="rId25"/>
    <p:sldId id="355" r:id="rId26"/>
    <p:sldId id="356" r:id="rId27"/>
    <p:sldId id="358" r:id="rId28"/>
    <p:sldId id="359" r:id="rId29"/>
    <p:sldId id="360" r:id="rId30"/>
    <p:sldId id="361" r:id="rId31"/>
    <p:sldId id="362" r:id="rId32"/>
    <p:sldId id="364" r:id="rId33"/>
    <p:sldId id="367" r:id="rId34"/>
    <p:sldId id="368" r:id="rId35"/>
    <p:sldId id="375" r:id="rId36"/>
    <p:sldId id="400" r:id="rId37"/>
    <p:sldId id="401" r:id="rId38"/>
    <p:sldId id="402" r:id="rId39"/>
    <p:sldId id="376" r:id="rId40"/>
    <p:sldId id="377" r:id="rId41"/>
    <p:sldId id="378" r:id="rId42"/>
    <p:sldId id="379" r:id="rId43"/>
    <p:sldId id="394" r:id="rId44"/>
    <p:sldId id="395" r:id="rId45"/>
    <p:sldId id="397" r:id="rId46"/>
    <p:sldId id="396" r:id="rId47"/>
    <p:sldId id="380" r:id="rId48"/>
    <p:sldId id="399" r:id="rId49"/>
    <p:sldId id="382" r:id="rId50"/>
    <p:sldId id="398" r:id="rId51"/>
    <p:sldId id="383" r:id="rId52"/>
    <p:sldId id="385" r:id="rId53"/>
    <p:sldId id="386" r:id="rId54"/>
    <p:sldId id="403" r:id="rId55"/>
    <p:sldId id="310" r:id="rId56"/>
    <p:sldId id="326" r:id="rId57"/>
    <p:sldId id="387" r:id="rId58"/>
    <p:sldId id="389" r:id="rId59"/>
    <p:sldId id="390" r:id="rId60"/>
    <p:sldId id="392" r:id="rId61"/>
    <p:sldId id="391" r:id="rId6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0099"/>
    <a:srgbClr val="FF9200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1411" autoAdjust="0"/>
    <p:restoredTop sz="94660"/>
  </p:normalViewPr>
  <p:slideViewPr>
    <p:cSldViewPr>
      <p:cViewPr varScale="1">
        <p:scale>
          <a:sx n="68" d="100"/>
          <a:sy n="68" d="100"/>
        </p:scale>
        <p:origin x="-121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Rockwell" pitchFamily="18" charset="0"/>
              </a:defRPr>
            </a:lvl1pPr>
          </a:lstStyle>
          <a:p>
            <a:fld id="{BB79F58B-DB55-439D-AF66-13D81F4447C5}" type="datetime1">
              <a:rPr lang="en-US"/>
              <a:pPr/>
              <a:t>9/17/2021</a:t>
            </a:fld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Rockwell" pitchFamily="18" charset="0"/>
              </a:defRPr>
            </a:lvl1pPr>
          </a:lstStyle>
          <a:p>
            <a:fld id="{2DAF16A9-BD0A-4EC5-812B-F231FDEA79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EDC867E-8D55-47D8-A09A-64C0AAAD2282}" type="datetime1">
              <a:rPr lang="en-US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0F8E053-70FE-47CC-891B-023C1CC2FF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061AEF-4788-4BF2-9C6F-012B15652B88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46D35E-E25F-4805-8706-1992D545ED80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2457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BBAB0E5-99CA-4352-8129-D0EF8D8E22B5}" type="slidenum">
              <a:rPr lang="en-US" sz="1200">
                <a:latin typeface="Calibri" pitchFamily="34" charset="0"/>
              </a:rPr>
              <a:pPr algn="r"/>
              <a:t>11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1A7C36-670E-4A0D-A7E2-FCCC76ADC31E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969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B196B09-0039-473E-9DF1-0C31EC52CD9F}" type="slidenum">
              <a:rPr lang="en-US" sz="1200">
                <a:latin typeface="Calibri" pitchFamily="34" charset="0"/>
              </a:rPr>
              <a:pPr algn="r"/>
              <a:t>15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606B38-0713-45EA-A2D2-3DA69E54F0EF}" type="datetime1">
              <a:rPr lang="en-US" smtClean="0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26EA9D-C95B-4C2F-8D7B-09795C78AE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5551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15E359-9A80-4D6B-8FC0-9DBA264431EC}" type="datetime1">
              <a:rPr lang="en-US" smtClean="0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C98CF8-6D42-4920-A525-AADCFCD1DD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931091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15E359-9A80-4D6B-8FC0-9DBA264431EC}" type="datetime1">
              <a:rPr lang="en-US" smtClean="0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C98CF8-6D42-4920-A525-AADCFCD1DD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0270788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15E359-9A80-4D6B-8FC0-9DBA264431EC}" type="datetime1">
              <a:rPr lang="en-US" smtClean="0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C98CF8-6D42-4920-A525-AADCFCD1DD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691891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15E359-9A80-4D6B-8FC0-9DBA264431EC}" type="datetime1">
              <a:rPr lang="en-US" smtClean="0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C98CF8-6D42-4920-A525-AADCFCD1DD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7712228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15E359-9A80-4D6B-8FC0-9DBA264431EC}" type="datetime1">
              <a:rPr lang="en-US" smtClean="0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C98CF8-6D42-4920-A525-AADCFCD1DD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808733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A81D49-FAD9-43F7-83AA-E38EAD43425F}" type="datetime1">
              <a:rPr lang="en-US" smtClean="0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73792B-7FFC-4A34-BF3F-929135DC5D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5009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0FF597-C8E8-4563-B849-2055F730D7E7}" type="datetime1">
              <a:rPr lang="en-US" smtClean="0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591402-4FFC-434B-BA9E-61E621139C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2105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/>
          <p:nvPr/>
        </p:nvSpPr>
        <p:spPr>
          <a:xfrm>
            <a:off x="578325" y="1127498"/>
            <a:ext cx="1860950" cy="156744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7"/>
          <p:cNvSpPr/>
          <p:nvPr/>
        </p:nvSpPr>
        <p:spPr>
          <a:xfrm>
            <a:off x="253304" y="541756"/>
            <a:ext cx="589330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7"/>
          <p:cNvSpPr/>
          <p:nvPr/>
        </p:nvSpPr>
        <p:spPr>
          <a:xfrm>
            <a:off x="7002651" y="727667"/>
            <a:ext cx="1781817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"/>
          <p:cNvSpPr/>
          <p:nvPr/>
        </p:nvSpPr>
        <p:spPr>
          <a:xfrm>
            <a:off x="1073301" y="302770"/>
            <a:ext cx="504436" cy="4248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137;p7"/>
          <p:cNvGrpSpPr/>
          <p:nvPr/>
        </p:nvGrpSpPr>
        <p:grpSpPr>
          <a:xfrm>
            <a:off x="706466" y="5303848"/>
            <a:ext cx="3004281" cy="1551845"/>
            <a:chOff x="2189450" y="2220300"/>
            <a:chExt cx="3202175" cy="1240550"/>
          </a:xfrm>
        </p:grpSpPr>
        <p:sp>
          <p:nvSpPr>
            <p:cNvPr id="138" name="Google Shape;138;p7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140;p7"/>
          <p:cNvGrpSpPr/>
          <p:nvPr/>
        </p:nvGrpSpPr>
        <p:grpSpPr>
          <a:xfrm>
            <a:off x="2493892" y="5636800"/>
            <a:ext cx="2364166" cy="1221197"/>
            <a:chOff x="2189450" y="2220300"/>
            <a:chExt cx="3202175" cy="1240550"/>
          </a:xfrm>
        </p:grpSpPr>
        <p:sp>
          <p:nvSpPr>
            <p:cNvPr id="141" name="Google Shape;141;p7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7"/>
          <p:cNvSpPr/>
          <p:nvPr/>
        </p:nvSpPr>
        <p:spPr>
          <a:xfrm>
            <a:off x="0" y="6615503"/>
            <a:ext cx="3397132" cy="2425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"/>
          <p:cNvSpPr/>
          <p:nvPr/>
        </p:nvSpPr>
        <p:spPr>
          <a:xfrm flipH="1">
            <a:off x="3830702" y="6337434"/>
            <a:ext cx="5313299" cy="5205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7"/>
          <p:cNvSpPr/>
          <p:nvPr/>
        </p:nvSpPr>
        <p:spPr>
          <a:xfrm>
            <a:off x="2465525" y="6574915"/>
            <a:ext cx="6678206" cy="291203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1229700" y="727667"/>
            <a:ext cx="66783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750025" y="2533767"/>
            <a:ext cx="5200800" cy="3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  <a:defRPr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D3CDA2-3303-4318-BE80-CDED856D9184}" type="datetime1">
              <a:rPr lang="en-US" smtClean="0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29B0C2-039E-4BE8-82D6-678BEEC166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3450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3724FA-6AB7-405F-9AC1-4014A50CD8F4}" type="datetime1">
              <a:rPr lang="en-US" smtClean="0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661025-0B4E-485B-A761-5AE85AC5E6D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0501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BD8950-5422-4A3F-AFB8-BB420C833C6E}" type="datetime1">
              <a:rPr lang="en-US" smtClean="0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103987-7F05-4224-ACB3-98D0103747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2250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1E310C-C244-42F1-86CC-411B33BA9D6B}" type="datetime1">
              <a:rPr lang="en-US" smtClean="0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CE00D1-8A9B-4A96-921C-68D02A3441A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4380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1CC88D-FE29-49F8-8E6F-336863DB98D5}" type="datetime1">
              <a:rPr lang="en-US" smtClean="0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0DC3B0-61F3-417B-BFD5-D4E287F602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6161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C23308-EC02-4C55-9B14-E75EAEBA2E0F}" type="datetime1">
              <a:rPr lang="en-US" smtClean="0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6026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2741C8-0E2C-4355-8A8C-1B34A8E58EE1}" type="datetime1">
              <a:rPr lang="en-US" smtClean="0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EA90B-0130-43C7-B457-6D2557B324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0177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08CDF8-2A26-4D24-92DA-00B739816BD8}" type="datetime1">
              <a:rPr lang="en-US" smtClean="0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FADE91-C748-4D2D-8DEB-CC8EFF4D5C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572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015E359-9A80-4D6B-8FC0-9DBA264431EC}" type="datetime1">
              <a:rPr lang="en-US" smtClean="0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C6C98CF8-6D42-4920-A525-AADCFCD1DD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5355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  <p:sldLayoutId id="2147484064" r:id="rId13"/>
    <p:sldLayoutId id="2147484065" r:id="rId14"/>
    <p:sldLayoutId id="2147484066" r:id="rId15"/>
    <p:sldLayoutId id="2147484067" r:id="rId16"/>
    <p:sldLayoutId id="2147484068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12" Type="http://schemas.openxmlformats.org/officeDocument/2006/relationships/image" Target="../media/image159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4.jpeg"/><Relationship Id="rId11" Type="http://schemas.microsoft.com/office/2007/relationships/hdphoto" Target="../media/hdphoto8.wdp"/><Relationship Id="rId5" Type="http://schemas.openxmlformats.org/officeDocument/2006/relationships/image" Target="../media/image153.jpeg"/><Relationship Id="rId10" Type="http://schemas.openxmlformats.org/officeDocument/2006/relationships/image" Target="../media/image158.png"/><Relationship Id="rId4" Type="http://schemas.openxmlformats.org/officeDocument/2006/relationships/image" Target="../media/image152.jpeg"/><Relationship Id="rId9" Type="http://schemas.openxmlformats.org/officeDocument/2006/relationships/image" Target="../media/image1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482725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857250" y="5497513"/>
            <a:ext cx="8286750" cy="1357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5868" y="99597"/>
            <a:ext cx="9144000" cy="1200329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EKSPLORASI VARIETAS UNGGUL YANG BERDAYA SAING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1429" y="1533354"/>
            <a:ext cx="2974913" cy="2231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9736" y="1510702"/>
            <a:ext cx="3071124" cy="23033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448" y="3764538"/>
            <a:ext cx="3121152" cy="23408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8542" y="3773933"/>
            <a:ext cx="3060545" cy="22954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3455" y="3772990"/>
            <a:ext cx="3061804" cy="22963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4" y="1533354"/>
            <a:ext cx="3121152" cy="23408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3916" y="6097946"/>
            <a:ext cx="8426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b="1" dirty="0">
                <a:solidFill>
                  <a:schemeClr val="bg1"/>
                </a:solidFill>
              </a:rPr>
              <a:t>BALAI PENGAWASAN DAN SERTIFIKASI BENIH </a:t>
            </a:r>
          </a:p>
          <a:p>
            <a:pPr algn="ctr"/>
            <a:r>
              <a:rPr lang="id-ID" b="1" dirty="0">
                <a:solidFill>
                  <a:schemeClr val="bg1"/>
                </a:solidFill>
              </a:rPr>
              <a:t>JAWA TENGAH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/>
          </p:cNvSpPr>
          <p:nvPr>
            <p:ph type="ctrTitle"/>
          </p:nvPr>
        </p:nvSpPr>
        <p:spPr bwMode="auto">
          <a:xfrm>
            <a:off x="611560" y="404664"/>
            <a:ext cx="7200799" cy="1152128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effectLst/>
                <a:latin typeface="Rockwell" panose="02060603020205020403" pitchFamily="18" charset="0"/>
              </a:rPr>
              <a:t>KOMODITAS </a:t>
            </a:r>
            <a:r>
              <a:rPr lang="id-ID" sz="2800" dirty="0" smtClean="0">
                <a:solidFill>
                  <a:schemeClr val="tx1"/>
                </a:solidFill>
                <a:latin typeface="Rockwell" panose="02060603020205020403" pitchFamily="18" charset="0"/>
              </a:rPr>
              <a:t>BIOFARMAKA</a:t>
            </a:r>
            <a:r>
              <a:rPr lang="id-ID" sz="2800" dirty="0" smtClean="0">
                <a:solidFill>
                  <a:schemeClr val="tx1"/>
                </a:solidFill>
                <a:effectLst/>
                <a:latin typeface="Rockwell" panose="02060603020205020403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effectLst/>
                <a:latin typeface="Rockwell" panose="02060603020205020403" pitchFamily="18" charset="0"/>
              </a:rPr>
              <a:t>POTENSIAL </a:t>
            </a:r>
            <a:r>
              <a:rPr lang="en-US" sz="2800" dirty="0" smtClean="0">
                <a:solidFill>
                  <a:schemeClr val="tx1"/>
                </a:solidFill>
                <a:effectLst/>
                <a:latin typeface="Rockwell" panose="02060603020205020403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effectLst/>
                <a:latin typeface="Rockwell" panose="02060603020205020403" pitchFamily="18" charset="0"/>
              </a:rPr>
              <a:t>JAWA TENGAH</a:t>
            </a:r>
          </a:p>
        </p:txBody>
      </p:sp>
      <p:sp>
        <p:nvSpPr>
          <p:cNvPr id="58371" name="Rectangle 3"/>
          <p:cNvSpPr>
            <a:spLocks noGrp="1"/>
          </p:cNvSpPr>
          <p:nvPr>
            <p:ph type="subTitle" idx="1"/>
          </p:nvPr>
        </p:nvSpPr>
        <p:spPr>
          <a:xfrm>
            <a:off x="500034" y="1714488"/>
            <a:ext cx="8001056" cy="4500594"/>
          </a:xfrm>
        </p:spPr>
        <p:txBody>
          <a:bodyPr>
            <a:noAutofit/>
          </a:bodyPr>
          <a:lstStyle/>
          <a:p>
            <a:pPr marL="895350" indent="-266700" algn="l">
              <a:buClr>
                <a:srgbClr val="002060"/>
              </a:buClr>
              <a:buSzPct val="100000"/>
              <a:buFont typeface="Wingdings" pitchFamily="2" charset="2"/>
              <a:buChar char="v"/>
            </a:pPr>
            <a:r>
              <a:rPr lang="id-ID" sz="2400" dirty="0" smtClean="0">
                <a:solidFill>
                  <a:srgbClr val="002060"/>
                </a:solidFill>
                <a:latin typeface="Rockwell" panose="02060603020205020403" pitchFamily="18" charset="0"/>
              </a:rPr>
              <a:t>Empon empon (jahe, kunyit, temulawak, kencur, lengkuas) dan sambiloto secara ekonomi berpeluang diusahakan dan dikembangkan</a:t>
            </a:r>
            <a:endParaRPr lang="en-US" sz="2400" dirty="0">
              <a:solidFill>
                <a:srgbClr val="002060"/>
              </a:solidFill>
              <a:latin typeface="Rockwell" panose="02060603020205020403" pitchFamily="18" charset="0"/>
            </a:endParaRPr>
          </a:p>
          <a:p>
            <a:pPr marL="895350" indent="-266700" algn="l">
              <a:buClr>
                <a:srgbClr val="002060"/>
              </a:buClr>
              <a:buSzPct val="100000"/>
              <a:buFont typeface="Wingdings" pitchFamily="2" charset="2"/>
              <a:buChar char="v"/>
            </a:pPr>
            <a:r>
              <a:rPr lang="id-ID" sz="2400" dirty="0" smtClean="0">
                <a:solidFill>
                  <a:srgbClr val="002060"/>
                </a:solidFill>
                <a:latin typeface="Rockwell" panose="02060603020205020403" pitchFamily="18" charset="0"/>
              </a:rPr>
              <a:t>Meniran untuk Industri dibutuhkan cukup banyak, namun masih diperoleh secara alami bukan hasil budidaya.</a:t>
            </a:r>
            <a:endParaRPr lang="en-US" sz="2400" dirty="0">
              <a:solidFill>
                <a:srgbClr val="002060"/>
              </a:solidFill>
              <a:latin typeface="Rockwell" panose="02060603020205020403" pitchFamily="18" charset="0"/>
            </a:endParaRPr>
          </a:p>
          <a:p>
            <a:pPr marL="628650" indent="0" algn="l">
              <a:buClr>
                <a:srgbClr val="002060"/>
              </a:buClr>
              <a:buSzPct val="100000"/>
              <a:buFont typeface="Wingdings" pitchFamily="2" charset="2"/>
              <a:buChar char="v"/>
            </a:pPr>
            <a:r>
              <a:rPr lang="id-ID" sz="2400" dirty="0" smtClean="0">
                <a:solidFill>
                  <a:srgbClr val="002060"/>
                </a:solidFill>
                <a:latin typeface="Rockwell" panose="02060603020205020403" pitchFamily="18" charset="0"/>
              </a:rPr>
              <a:t>Katuk selain dibutuhkan untuk industri jamu juga dapat digunakan sebagai sayuran   </a:t>
            </a:r>
            <a:endParaRPr lang="en-US" sz="2400" dirty="0" smtClean="0">
              <a:solidFill>
                <a:srgbClr val="002060"/>
              </a:solidFill>
              <a:latin typeface="Rockwell" panose="02060603020205020403" pitchFamily="18" charset="0"/>
            </a:endParaRPr>
          </a:p>
          <a:p>
            <a:pPr marL="895350" indent="-266700" algn="l">
              <a:buClr>
                <a:srgbClr val="002060"/>
              </a:buClr>
              <a:buSzPct val="100000"/>
              <a:buFont typeface="Wingdings" pitchFamily="2" charset="2"/>
              <a:buChar char="v"/>
            </a:pPr>
            <a:r>
              <a:rPr lang="id-ID" sz="2400" dirty="0" smtClean="0">
                <a:solidFill>
                  <a:srgbClr val="002060"/>
                </a:solidFill>
                <a:latin typeface="Rockwell" panose="02060603020205020403" pitchFamily="18" charset="0"/>
              </a:rPr>
              <a:t>Kayu manis asal Indonesia mempunyai daya saing di pasar ekspor dibangdingkan dengan kayu manis dari cina.</a:t>
            </a:r>
            <a:endParaRPr lang="en-US" sz="2400" dirty="0">
              <a:solidFill>
                <a:srgbClr val="002060"/>
              </a:solidFill>
              <a:latin typeface="Rockwell" panose="02060603020205020403" pitchFamily="18" charset="0"/>
            </a:endParaRPr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B17E70-74CC-434F-B29A-434989C9CC34}" type="slidenum">
              <a:rPr lang="en-US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691" name="Group 1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44059365"/>
              </p:ext>
            </p:extLst>
          </p:nvPr>
        </p:nvGraphicFramePr>
        <p:xfrm>
          <a:off x="0" y="714375"/>
          <a:ext cx="9144000" cy="6297110"/>
        </p:xfrm>
        <a:graphic>
          <a:graphicData uri="http://schemas.openxmlformats.org/drawingml/2006/table">
            <a:tbl>
              <a:tblPr/>
              <a:tblGrid>
                <a:gridCol w="8842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304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145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145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001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33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NO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KOMODIT</a:t>
                      </a:r>
                      <a:r>
                        <a:rPr kumimoji="0" lang="id-I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I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VARIETAS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KABUPTEN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TAHUN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DURIAN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SUNAN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BOYOLALI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DURIAN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SUKUN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KARANGANYAR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kumimoji="0" lang="id-ID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DURIAN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PETRUK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JEPARA</a:t>
                      </a:r>
                      <a:endParaRPr kumimoji="0" lang="id-ID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kumimoji="0" lang="id-ID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id-ID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DURIAN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SIMEMANG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BANJARNEGARA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2005</a:t>
                      </a:r>
                      <a:endParaRPr kumimoji="0" lang="id-ID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id-ID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DURIAN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LAWKRA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KARANGANYAR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2007</a:t>
                      </a:r>
                      <a:endParaRPr kumimoji="0" lang="id-ID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id-ID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DURIAN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TEJI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KARANGANYAR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2007</a:t>
                      </a:r>
                      <a:endParaRPr kumimoji="0" lang="id-ID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id-ID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DURIAN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KUMBOKARNO KENDAL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KENDAL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DURIAN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KHOLIL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SEMARANG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BELIMBING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KAPUR</a:t>
                      </a:r>
                      <a:endParaRPr kumimoji="0" lang="id-ID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DEMAK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1987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BELIMBING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KUNIR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DEMAK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1987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MELINJO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GENTONG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SEMARANG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1992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0" y="0"/>
            <a:ext cx="9144000" cy="71435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VARIETAS BUAH ASAL JAWA TENGAH YANG SUDAH MENJADI VARIETAS NASIONAL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1785938"/>
            <a:ext cx="46038" cy="3571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895" name="Group 45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83236108"/>
              </p:ext>
            </p:extLst>
          </p:nvPr>
        </p:nvGraphicFramePr>
        <p:xfrm>
          <a:off x="0" y="0"/>
          <a:ext cx="9144000" cy="6690918"/>
        </p:xfrm>
        <a:graphic>
          <a:graphicData uri="http://schemas.openxmlformats.org/drawingml/2006/table">
            <a:tbl>
              <a:tblPr/>
              <a:tblGrid>
                <a:gridCol w="8837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318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466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824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993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429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NO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KOMODIT</a:t>
                      </a:r>
                      <a:r>
                        <a:rPr kumimoji="0" lang="id-I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I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VARIETAS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KABUPTEN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TAHUN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MELINJO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KETAN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SEMARANG</a:t>
                      </a:r>
                      <a:endParaRPr kumimoji="0" lang="id-ID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1992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SALAK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NGLUMUT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MAGELANG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1993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SUKUN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MANIS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CILACAP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1994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MANGGIS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KALIGESING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PURWOREJO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1995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KELENGKENG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BATU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TEMANGGUNG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1997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DUKU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MATESIH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KARANGANYAR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1997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DUKU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WORO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REMBANG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2003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19.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JERUK</a:t>
                      </a: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KEPROK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TAWANGMANGU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KARANGANYAR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2003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20.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JAMBU AIR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MERAH DELIMA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DEMAK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2005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21.</a:t>
                      </a:r>
                      <a:endParaRPr kumimoji="0" lang="id-ID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SAWO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SEDAN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REMBANG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2006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22.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JERUK KEPROK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GRABAG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MAGELANG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23.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JERUK PAMELO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BAGENG TAJI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PATI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30D68A-0EE2-4CFD-9ACA-492352CC52E1}" type="slidenum">
              <a:rPr lang="en-US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09502914"/>
              </p:ext>
            </p:extLst>
          </p:nvPr>
        </p:nvGraphicFramePr>
        <p:xfrm>
          <a:off x="-42391" y="-13692"/>
          <a:ext cx="9144000" cy="6963078"/>
        </p:xfrm>
        <a:graphic>
          <a:graphicData uri="http://schemas.openxmlformats.org/drawingml/2006/table">
            <a:tbl>
              <a:tblPr/>
              <a:tblGrid>
                <a:gridCol w="883709">
                  <a:extLst>
                    <a:ext uri="{9D8B030D-6E8A-4147-A177-3AD203B41FA5}">
                      <a16:colId xmlns:a16="http://schemas.microsoft.com/office/drawing/2014/main" xmlns="" val="3074287102"/>
                    </a:ext>
                  </a:extLst>
                </a:gridCol>
                <a:gridCol w="2331861">
                  <a:extLst>
                    <a:ext uri="{9D8B030D-6E8A-4147-A177-3AD203B41FA5}">
                      <a16:colId xmlns:a16="http://schemas.microsoft.com/office/drawing/2014/main" xmlns="" val="854571268"/>
                    </a:ext>
                  </a:extLst>
                </a:gridCol>
                <a:gridCol w="2146652">
                  <a:extLst>
                    <a:ext uri="{9D8B030D-6E8A-4147-A177-3AD203B41FA5}">
                      <a16:colId xmlns:a16="http://schemas.microsoft.com/office/drawing/2014/main" xmlns="" val="3848664743"/>
                    </a:ext>
                  </a:extLst>
                </a:gridCol>
                <a:gridCol w="2282472">
                  <a:extLst>
                    <a:ext uri="{9D8B030D-6E8A-4147-A177-3AD203B41FA5}">
                      <a16:colId xmlns:a16="http://schemas.microsoft.com/office/drawing/2014/main" xmlns="" val="4292507833"/>
                    </a:ext>
                  </a:extLst>
                </a:gridCol>
                <a:gridCol w="1499306">
                  <a:extLst>
                    <a:ext uri="{9D8B030D-6E8A-4147-A177-3AD203B41FA5}">
                      <a16:colId xmlns:a16="http://schemas.microsoft.com/office/drawing/2014/main" xmlns="" val="2334397636"/>
                    </a:ext>
                  </a:extLst>
                </a:gridCol>
              </a:tblGrid>
              <a:tr h="6429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NO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KOMODIT</a:t>
                      </a:r>
                      <a:r>
                        <a:rPr kumimoji="0" lang="id-I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I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VARIETAS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KABUPTEN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TAHUN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1181730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24.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PISANG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TANDUK GEBYAR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BATANG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  <a:endParaRPr kumimoji="0" lang="id-ID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87049149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25.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PISANG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RAJA LAWE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BANJARNEGARA</a:t>
                      </a:r>
                      <a:endParaRPr kumimoji="0" lang="id-ID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16986413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26.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ALPUKAT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KENDIL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KENDAL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791065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27.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BUAH NAGA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MAHARDIKA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SRAGEN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093177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28.</a:t>
                      </a:r>
                      <a:endParaRPr kumimoji="0" lang="id-ID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BUAH NAGA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NAGAWANA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SRAGEN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kumimoji="0" lang="id-ID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58121888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29.</a:t>
                      </a:r>
                      <a:endParaRPr kumimoji="0" lang="id-ID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BUAH NAGA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HANDAYANI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SRAGEN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330655814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30.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PEPAYA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MJ 9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BOYOLALI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50685638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31.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SRIKAYA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ROVI 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DEMAK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344269052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ALPUKAT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WINA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SEMARANG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2851565662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DURIAN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SITEMON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WONOSOBO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56203140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DURIAN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KROMO BANYUMAS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BANYUMAS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9543598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DURIAN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SAMBENG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BANJARNEGARA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7075840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4948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19926157"/>
              </p:ext>
            </p:extLst>
          </p:nvPr>
        </p:nvGraphicFramePr>
        <p:xfrm>
          <a:off x="-41275" y="0"/>
          <a:ext cx="9144000" cy="6690918"/>
        </p:xfrm>
        <a:graphic>
          <a:graphicData uri="http://schemas.openxmlformats.org/drawingml/2006/table">
            <a:tbl>
              <a:tblPr/>
              <a:tblGrid>
                <a:gridCol w="883709">
                  <a:extLst>
                    <a:ext uri="{9D8B030D-6E8A-4147-A177-3AD203B41FA5}">
                      <a16:colId xmlns:a16="http://schemas.microsoft.com/office/drawing/2014/main" xmlns="" val="3767713223"/>
                    </a:ext>
                  </a:extLst>
                </a:gridCol>
                <a:gridCol w="2331861">
                  <a:extLst>
                    <a:ext uri="{9D8B030D-6E8A-4147-A177-3AD203B41FA5}">
                      <a16:colId xmlns:a16="http://schemas.microsoft.com/office/drawing/2014/main" xmlns="" val="1849512628"/>
                    </a:ext>
                  </a:extLst>
                </a:gridCol>
                <a:gridCol w="2146652">
                  <a:extLst>
                    <a:ext uri="{9D8B030D-6E8A-4147-A177-3AD203B41FA5}">
                      <a16:colId xmlns:a16="http://schemas.microsoft.com/office/drawing/2014/main" xmlns="" val="1572089731"/>
                    </a:ext>
                  </a:extLst>
                </a:gridCol>
                <a:gridCol w="2282472">
                  <a:extLst>
                    <a:ext uri="{9D8B030D-6E8A-4147-A177-3AD203B41FA5}">
                      <a16:colId xmlns:a16="http://schemas.microsoft.com/office/drawing/2014/main" xmlns="" val="3735175528"/>
                    </a:ext>
                  </a:extLst>
                </a:gridCol>
                <a:gridCol w="1499306">
                  <a:extLst>
                    <a:ext uri="{9D8B030D-6E8A-4147-A177-3AD203B41FA5}">
                      <a16:colId xmlns:a16="http://schemas.microsoft.com/office/drawing/2014/main" xmlns="" val="4150629809"/>
                    </a:ext>
                  </a:extLst>
                </a:gridCol>
              </a:tblGrid>
              <a:tr h="6429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NO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KOMODIT</a:t>
                      </a:r>
                      <a:r>
                        <a:rPr kumimoji="0" lang="id-I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I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VARIETAS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KABUPTEN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TAHUN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9601678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JAMBU AIR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LUMUT KAYEN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PATI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805516889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DURIAN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MK. HORTIMART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SEMARANG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93881699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ALPUKAT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KALIBENING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SEMARANG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2964591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DURIAN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BOYO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PEKALONGAN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12305198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ALPUKAT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RIFAI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KENDAL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96324669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3211269449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18171433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201815957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367029368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63653309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70626637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41206739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9417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094B24-028E-47A7-BE92-72EDE13DF203}" type="slidenum">
              <a:rPr lang="en-US"/>
              <a:pPr>
                <a:defRPr/>
              </a:pPr>
              <a:t>15</a:t>
            </a:fld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21161500"/>
              </p:ext>
            </p:extLst>
          </p:nvPr>
        </p:nvGraphicFramePr>
        <p:xfrm>
          <a:off x="0" y="0"/>
          <a:ext cx="9143999" cy="6818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8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003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003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002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722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049489">
                <a:tc gridSpan="5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  <a:latin typeface="Showcard Gothic" pitchFamily="82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Times New Roman" pitchFamily="18" charset="0"/>
                        </a:rPr>
                        <a:t>SAYUR </a:t>
                      </a:r>
                      <a:r>
                        <a:rPr lang="en-US" sz="2800" b="1" baseline="0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Times New Roman" pitchFamily="18" charset="0"/>
                        </a:rPr>
                        <a:t>ASAL  LOKAL  JAWA TENGAH 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Times New Roman" pitchFamily="18" charset="0"/>
                        </a:rPr>
                        <a:t> SUDAH MENJADI VARIETAS  NASIONAL</a:t>
                      </a:r>
                    </a:p>
                    <a:p>
                      <a:pPr algn="ctr"/>
                      <a:endParaRPr lang="id-ID" sz="2400" b="1" dirty="0">
                        <a:solidFill>
                          <a:schemeClr val="bg1"/>
                        </a:solidFill>
                        <a:latin typeface="Showcard Gothic" pitchFamily="82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id-ID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id-ID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id-ID" sz="14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"/>
                      <a:endParaRPr lang="id-ID" sz="14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4551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ea typeface="Segoe UI Black" panose="020B0A02040204020203" pitchFamily="34" charset="0"/>
                          <a:cs typeface="Times New Roman" pitchFamily="18" charset="0"/>
                        </a:rPr>
                        <a:t>NO</a:t>
                      </a:r>
                      <a:endParaRPr lang="id-ID" sz="1800" b="1" dirty="0">
                        <a:solidFill>
                          <a:srgbClr val="002060"/>
                        </a:solidFill>
                        <a:latin typeface="Rockwell" panose="02060603020205020403" pitchFamily="18" charset="0"/>
                        <a:ea typeface="Segoe UI Black" panose="020B0A02040204020203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ea typeface="Segoe UI Black" panose="020B0A02040204020203" pitchFamily="34" charset="0"/>
                          <a:cs typeface="Times New Roman" pitchFamily="18" charset="0"/>
                        </a:rPr>
                        <a:t>KOMODIT</a:t>
                      </a:r>
                      <a:r>
                        <a:rPr lang="id-ID" sz="1800" b="1" dirty="0" smtClean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ea typeface="Segoe UI Black" panose="020B0A02040204020203" pitchFamily="34" charset="0"/>
                          <a:cs typeface="Times New Roman" pitchFamily="18" charset="0"/>
                        </a:rPr>
                        <a:t>I</a:t>
                      </a:r>
                      <a:endParaRPr lang="id-ID" sz="1800" b="1" dirty="0">
                        <a:solidFill>
                          <a:srgbClr val="002060"/>
                        </a:solidFill>
                        <a:latin typeface="Rockwell" panose="02060603020205020403" pitchFamily="18" charset="0"/>
                        <a:ea typeface="Segoe UI Black" panose="020B0A02040204020203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ea typeface="Segoe UI Black" panose="020B0A02040204020203" pitchFamily="34" charset="0"/>
                          <a:cs typeface="Times New Roman" pitchFamily="18" charset="0"/>
                        </a:rPr>
                        <a:t>VARIETAS</a:t>
                      </a:r>
                      <a:endParaRPr lang="id-ID" sz="1800" b="1" dirty="0">
                        <a:solidFill>
                          <a:srgbClr val="002060"/>
                        </a:solidFill>
                        <a:latin typeface="Rockwell" panose="02060603020205020403" pitchFamily="18" charset="0"/>
                        <a:ea typeface="Segoe UI Black" panose="020B0A02040204020203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68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ea typeface="Segoe UI Black" panose="020B0A02040204020203" pitchFamily="34" charset="0"/>
                          <a:cs typeface="Times New Roman" pitchFamily="18" charset="0"/>
                        </a:rPr>
                        <a:t>ASAL</a:t>
                      </a:r>
                      <a:endParaRPr lang="id-ID" sz="1800" b="1" i="0" u="none" strike="noStrike" dirty="0">
                        <a:solidFill>
                          <a:srgbClr val="002060"/>
                        </a:solidFill>
                        <a:latin typeface="Rockwell" panose="02060603020205020403" pitchFamily="18" charset="0"/>
                        <a:ea typeface="Segoe UI Black" panose="020B0A02040204020203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ts val="168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ea typeface="Segoe UI Black" panose="020B0A02040204020203" pitchFamily="34" charset="0"/>
                          <a:cs typeface="Times New Roman" pitchFamily="18" charset="0"/>
                        </a:rPr>
                        <a:t>TAHUN</a:t>
                      </a:r>
                      <a:endParaRPr lang="id-ID" sz="1800" b="1" i="0" u="none" strike="noStrike" dirty="0">
                        <a:solidFill>
                          <a:srgbClr val="002060"/>
                        </a:solidFill>
                        <a:latin typeface="Rockwell" panose="02060603020205020403" pitchFamily="18" charset="0"/>
                        <a:ea typeface="Segoe UI Black" panose="020B0A02040204020203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4551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id-ID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109538" indent="0" algn="l" rtl="0" fontAlgn="b">
                        <a:lnSpc>
                          <a:spcPts val="1680"/>
                        </a:lnSpc>
                      </a:pPr>
                      <a:r>
                        <a:rPr kumimoji="0" lang="en-US" sz="1800" b="1" kern="12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BAWANG</a:t>
                      </a:r>
                      <a:r>
                        <a:rPr kumimoji="0" lang="en-US" sz="1800" b="1" kern="12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MERAH</a:t>
                      </a:r>
                      <a:endParaRPr kumimoji="0" lang="id-ID" sz="1800" b="1" kern="1200" dirty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BIMA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BREBES</a:t>
                      </a:r>
                      <a:endParaRPr lang="id-ID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68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BREBES</a:t>
                      </a:r>
                      <a:endParaRPr lang="id-ID" sz="18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lnSpc>
                          <a:spcPts val="168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id-ID" sz="18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4551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id-ID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BAWANG PUTIH</a:t>
                      </a:r>
                      <a:endParaRPr lang="id-ID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TAWANGMANGU BARU</a:t>
                      </a:r>
                      <a:endParaRPr lang="id-ID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68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KARANGANYAR</a:t>
                      </a:r>
                      <a:endParaRPr lang="id-ID" sz="18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lnSpc>
                          <a:spcPts val="168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1989</a:t>
                      </a:r>
                      <a:endParaRPr lang="id-ID" sz="18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4551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id-ID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109538" indent="0" algn="l" rtl="0" fontAlgn="b">
                        <a:lnSpc>
                          <a:spcPts val="168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KACANG PANJANG</a:t>
                      </a:r>
                      <a:endParaRPr lang="id-ID" sz="18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USUS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HIJAU</a:t>
                      </a:r>
                      <a:endParaRPr lang="id-ID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68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BANYUMAS</a:t>
                      </a:r>
                      <a:endParaRPr lang="id-ID" sz="18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lnSpc>
                          <a:spcPts val="168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1991</a:t>
                      </a:r>
                      <a:endParaRPr lang="id-ID" sz="18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4551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id-ID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09538" indent="0" algn="l" rtl="0" fontAlgn="b">
                        <a:lnSpc>
                          <a:spcPts val="168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CABE TAMPAR</a:t>
                      </a:r>
                      <a:endParaRPr lang="id-ID" sz="18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TAMPAR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id-ID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68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REMBANG</a:t>
                      </a:r>
                      <a:endParaRPr lang="id-ID" sz="18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lnSpc>
                          <a:spcPts val="168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1995</a:t>
                      </a:r>
                      <a:endParaRPr lang="id-ID" sz="18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4551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id-ID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09538" indent="0" algn="l" rtl="0" fontAlgn="b">
                        <a:lnSpc>
                          <a:spcPts val="168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CABE TAMPAR</a:t>
                      </a:r>
                      <a:endParaRPr lang="id-ID" sz="18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TAMPAR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id-ID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68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REMBANG</a:t>
                      </a:r>
                      <a:endParaRPr lang="id-ID" sz="18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lnSpc>
                          <a:spcPts val="168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1995</a:t>
                      </a:r>
                      <a:endParaRPr lang="id-ID" sz="18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34551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id-ID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id-ID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TERONG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id-ID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GROBOGAN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680"/>
                        </a:lnSpc>
                      </a:pPr>
                      <a:r>
                        <a:rPr lang="id-ID" sz="18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GROBOGAN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lnSpc>
                          <a:spcPts val="1680"/>
                        </a:lnSpc>
                      </a:pPr>
                      <a:r>
                        <a:rPr lang="id-ID" sz="18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91496492"/>
              </p:ext>
            </p:extLst>
          </p:nvPr>
        </p:nvGraphicFramePr>
        <p:xfrm>
          <a:off x="1" y="1340768"/>
          <a:ext cx="9143999" cy="1469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815">
                  <a:extLst>
                    <a:ext uri="{9D8B030D-6E8A-4147-A177-3AD203B41FA5}">
                      <a16:colId xmlns:a16="http://schemas.microsoft.com/office/drawing/2014/main" xmlns="" val="4040789316"/>
                    </a:ext>
                  </a:extLst>
                </a:gridCol>
                <a:gridCol w="2500301">
                  <a:extLst>
                    <a:ext uri="{9D8B030D-6E8A-4147-A177-3AD203B41FA5}">
                      <a16:colId xmlns:a16="http://schemas.microsoft.com/office/drawing/2014/main" xmlns="" val="4126821759"/>
                    </a:ext>
                  </a:extLst>
                </a:gridCol>
                <a:gridCol w="3000396">
                  <a:extLst>
                    <a:ext uri="{9D8B030D-6E8A-4147-A177-3AD203B41FA5}">
                      <a16:colId xmlns:a16="http://schemas.microsoft.com/office/drawing/2014/main" xmlns="" val="3972525008"/>
                    </a:ext>
                  </a:extLst>
                </a:gridCol>
                <a:gridCol w="2000264">
                  <a:extLst>
                    <a:ext uri="{9D8B030D-6E8A-4147-A177-3AD203B41FA5}">
                      <a16:colId xmlns:a16="http://schemas.microsoft.com/office/drawing/2014/main" xmlns="" val="1590912673"/>
                    </a:ext>
                  </a:extLst>
                </a:gridCol>
                <a:gridCol w="857223">
                  <a:extLst>
                    <a:ext uri="{9D8B030D-6E8A-4147-A177-3AD203B41FA5}">
                      <a16:colId xmlns:a16="http://schemas.microsoft.com/office/drawing/2014/main" xmlns="" val="910875873"/>
                    </a:ext>
                  </a:extLst>
                </a:gridCol>
              </a:tblGrid>
              <a:tr h="734551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cs typeface="Times New Roman" pitchFamily="18" charset="0"/>
                        </a:rPr>
                        <a:t>NO</a:t>
                      </a:r>
                      <a:endParaRPr lang="id-ID" sz="1800" b="1" dirty="0">
                        <a:solidFill>
                          <a:srgbClr val="002060"/>
                        </a:solidFill>
                        <a:latin typeface="Rockwell" panose="02060603020205020403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cs typeface="Times New Roman" pitchFamily="18" charset="0"/>
                        </a:rPr>
                        <a:t>KOMODIT</a:t>
                      </a:r>
                      <a:r>
                        <a:rPr lang="id-ID" sz="1800" b="1" dirty="0" smtClean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cs typeface="Times New Roman" pitchFamily="18" charset="0"/>
                        </a:rPr>
                        <a:t>I</a:t>
                      </a:r>
                      <a:endParaRPr lang="id-ID" sz="1800" b="1" dirty="0">
                        <a:solidFill>
                          <a:srgbClr val="002060"/>
                        </a:solidFill>
                        <a:latin typeface="Rockwell" panose="02060603020205020403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cs typeface="Times New Roman" pitchFamily="18" charset="0"/>
                        </a:rPr>
                        <a:t>VARIETAS</a:t>
                      </a:r>
                      <a:endParaRPr lang="id-ID" sz="1800" b="1" dirty="0">
                        <a:solidFill>
                          <a:srgbClr val="002060"/>
                        </a:solidFill>
                        <a:latin typeface="Rockwell" panose="02060603020205020403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68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cs typeface="Times New Roman" pitchFamily="18" charset="0"/>
                        </a:rPr>
                        <a:t>ASAL</a:t>
                      </a:r>
                      <a:endParaRPr lang="id-ID" sz="1800" b="1" i="0" u="none" strike="noStrike" dirty="0">
                        <a:solidFill>
                          <a:srgbClr val="002060"/>
                        </a:solidFill>
                        <a:latin typeface="Rockwell" panose="02060603020205020403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ts val="168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cs typeface="Times New Roman" pitchFamily="18" charset="0"/>
                        </a:rPr>
                        <a:t>TAHUN</a:t>
                      </a:r>
                      <a:endParaRPr lang="id-ID" sz="1800" b="1" i="0" u="none" strike="noStrike" dirty="0">
                        <a:solidFill>
                          <a:srgbClr val="002060"/>
                        </a:solidFill>
                        <a:latin typeface="Rockwell" panose="02060603020205020403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768221583"/>
                  </a:ext>
                </a:extLst>
              </a:tr>
              <a:tr h="734551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id-ID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KENCUR</a:t>
                      </a:r>
                      <a:endParaRPr lang="id-ID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GADING</a:t>
                      </a:r>
                      <a:endParaRPr lang="id-ID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68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BOYOLALI</a:t>
                      </a:r>
                      <a:endParaRPr lang="id-ID" sz="18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lnSpc>
                          <a:spcPts val="168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2005</a:t>
                      </a:r>
                      <a:endParaRPr lang="id-ID" sz="1800" b="1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9697297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71600" y="296310"/>
            <a:ext cx="8352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0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itchFamily="18" charset="0"/>
              </a:rPr>
              <a:t>BIOFARMAKA</a:t>
            </a:r>
            <a:r>
              <a:rPr lang="en-US" sz="20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itchFamily="18" charset="0"/>
              </a:rPr>
              <a:t>  ASAL  LOKAL  JAWA TENGAH 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itchFamily="18" charset="0"/>
              </a:rPr>
              <a:t> SUDAH MENJADI VARIETAS  NASIONAL</a:t>
            </a:r>
          </a:p>
        </p:txBody>
      </p:sp>
      <p:sp>
        <p:nvSpPr>
          <p:cNvPr id="5" name="Rectangle 4"/>
          <p:cNvSpPr/>
          <p:nvPr/>
        </p:nvSpPr>
        <p:spPr>
          <a:xfrm>
            <a:off x="259980" y="3254112"/>
            <a:ext cx="8352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0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itchFamily="18" charset="0"/>
              </a:rPr>
              <a:t>TANAMAN HIAS</a:t>
            </a:r>
            <a:r>
              <a:rPr lang="en-US" sz="20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itchFamily="18" charset="0"/>
              </a:rPr>
              <a:t>  ASAL  LOKAL  JAWA TENGAH 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itchFamily="18" charset="0"/>
              </a:rPr>
              <a:t> SUDAH MENJADI VARIETAS  NASIONAL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1209907"/>
              </p:ext>
            </p:extLst>
          </p:nvPr>
        </p:nvGraphicFramePr>
        <p:xfrm>
          <a:off x="0" y="4149080"/>
          <a:ext cx="9143999" cy="1469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815">
                  <a:extLst>
                    <a:ext uri="{9D8B030D-6E8A-4147-A177-3AD203B41FA5}">
                      <a16:colId xmlns:a16="http://schemas.microsoft.com/office/drawing/2014/main" xmlns="" val="321752359"/>
                    </a:ext>
                  </a:extLst>
                </a:gridCol>
                <a:gridCol w="2500301">
                  <a:extLst>
                    <a:ext uri="{9D8B030D-6E8A-4147-A177-3AD203B41FA5}">
                      <a16:colId xmlns:a16="http://schemas.microsoft.com/office/drawing/2014/main" xmlns="" val="2831042745"/>
                    </a:ext>
                  </a:extLst>
                </a:gridCol>
                <a:gridCol w="3000396">
                  <a:extLst>
                    <a:ext uri="{9D8B030D-6E8A-4147-A177-3AD203B41FA5}">
                      <a16:colId xmlns:a16="http://schemas.microsoft.com/office/drawing/2014/main" xmlns="" val="1674833810"/>
                    </a:ext>
                  </a:extLst>
                </a:gridCol>
                <a:gridCol w="2000264">
                  <a:extLst>
                    <a:ext uri="{9D8B030D-6E8A-4147-A177-3AD203B41FA5}">
                      <a16:colId xmlns:a16="http://schemas.microsoft.com/office/drawing/2014/main" xmlns="" val="2912135318"/>
                    </a:ext>
                  </a:extLst>
                </a:gridCol>
                <a:gridCol w="857223">
                  <a:extLst>
                    <a:ext uri="{9D8B030D-6E8A-4147-A177-3AD203B41FA5}">
                      <a16:colId xmlns:a16="http://schemas.microsoft.com/office/drawing/2014/main" xmlns="" val="1762936832"/>
                    </a:ext>
                  </a:extLst>
                </a:gridCol>
              </a:tblGrid>
              <a:tr h="734551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cs typeface="Times New Roman" pitchFamily="18" charset="0"/>
                        </a:rPr>
                        <a:t>NO</a:t>
                      </a:r>
                      <a:endParaRPr lang="id-ID" sz="1800" b="1" dirty="0">
                        <a:solidFill>
                          <a:srgbClr val="002060"/>
                        </a:solidFill>
                        <a:latin typeface="Rockwell" panose="02060603020205020403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cs typeface="Times New Roman" pitchFamily="18" charset="0"/>
                        </a:rPr>
                        <a:t>KOMODIT</a:t>
                      </a:r>
                      <a:r>
                        <a:rPr lang="id-ID" sz="1800" b="1" dirty="0" smtClean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cs typeface="Times New Roman" pitchFamily="18" charset="0"/>
                        </a:rPr>
                        <a:t>I</a:t>
                      </a:r>
                      <a:endParaRPr lang="id-ID" sz="1800" b="1" dirty="0">
                        <a:solidFill>
                          <a:srgbClr val="002060"/>
                        </a:solidFill>
                        <a:latin typeface="Rockwell" panose="02060603020205020403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cs typeface="Times New Roman" pitchFamily="18" charset="0"/>
                        </a:rPr>
                        <a:t>VARIETAS</a:t>
                      </a:r>
                      <a:endParaRPr lang="id-ID" sz="1800" b="1" dirty="0">
                        <a:solidFill>
                          <a:srgbClr val="002060"/>
                        </a:solidFill>
                        <a:latin typeface="Rockwell" panose="02060603020205020403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68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cs typeface="Times New Roman" pitchFamily="18" charset="0"/>
                        </a:rPr>
                        <a:t>ASAL</a:t>
                      </a:r>
                      <a:endParaRPr lang="id-ID" sz="1800" b="1" i="0" u="none" strike="noStrike" dirty="0">
                        <a:solidFill>
                          <a:srgbClr val="002060"/>
                        </a:solidFill>
                        <a:latin typeface="Rockwell" panose="02060603020205020403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ts val="168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cs typeface="Times New Roman" pitchFamily="18" charset="0"/>
                        </a:rPr>
                        <a:t>TAHUN</a:t>
                      </a:r>
                      <a:endParaRPr lang="id-ID" sz="1800" b="1" i="0" u="none" strike="noStrike" dirty="0">
                        <a:solidFill>
                          <a:srgbClr val="002060"/>
                        </a:solidFill>
                        <a:latin typeface="Rockwell" panose="02060603020205020403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2613009030"/>
                  </a:ext>
                </a:extLst>
              </a:tr>
              <a:tr h="734551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id-ID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id-ID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MELATI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id-ID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EMPRIT BANDAR ARUM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680"/>
                        </a:lnSpc>
                      </a:pPr>
                      <a:r>
                        <a:rPr lang="id-ID" sz="18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BATANG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lnSpc>
                          <a:spcPts val="1680"/>
                        </a:lnSpc>
                      </a:pPr>
                      <a:r>
                        <a:rPr lang="id-ID" sz="18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49519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69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46097875"/>
              </p:ext>
            </p:extLst>
          </p:nvPr>
        </p:nvGraphicFramePr>
        <p:xfrm>
          <a:off x="2281" y="0"/>
          <a:ext cx="9100443" cy="6818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2973">
                  <a:extLst>
                    <a:ext uri="{9D8B030D-6E8A-4147-A177-3AD203B41FA5}">
                      <a16:colId xmlns:a16="http://schemas.microsoft.com/office/drawing/2014/main" xmlns="" val="664180494"/>
                    </a:ext>
                  </a:extLst>
                </a:gridCol>
                <a:gridCol w="2745802">
                  <a:extLst>
                    <a:ext uri="{9D8B030D-6E8A-4147-A177-3AD203B41FA5}">
                      <a16:colId xmlns:a16="http://schemas.microsoft.com/office/drawing/2014/main" xmlns="" val="12654906"/>
                    </a:ext>
                  </a:extLst>
                </a:gridCol>
                <a:gridCol w="3295001">
                  <a:extLst>
                    <a:ext uri="{9D8B030D-6E8A-4147-A177-3AD203B41FA5}">
                      <a16:colId xmlns:a16="http://schemas.microsoft.com/office/drawing/2014/main" xmlns="" val="3732909098"/>
                    </a:ext>
                  </a:extLst>
                </a:gridCol>
                <a:gridCol w="2196667">
                  <a:extLst>
                    <a:ext uri="{9D8B030D-6E8A-4147-A177-3AD203B41FA5}">
                      <a16:colId xmlns:a16="http://schemas.microsoft.com/office/drawing/2014/main" xmlns="" val="469468189"/>
                    </a:ext>
                  </a:extLst>
                </a:gridCol>
              </a:tblGrid>
              <a:tr h="1049489">
                <a:tc gridSpan="4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  <a:latin typeface="Showcard Gothic" pitchFamily="82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Times New Roman" pitchFamily="18" charset="0"/>
                        </a:rPr>
                        <a:t>V</a:t>
                      </a:r>
                      <a:r>
                        <a:rPr lang="id-ID" sz="28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Times New Roman" pitchFamily="18" charset="0"/>
                        </a:rPr>
                        <a:t>ARIETAS 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Times New Roman" pitchFamily="18" charset="0"/>
                        </a:rPr>
                        <a:t>LOKAL  JAWA TENGAH 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id-ID" sz="28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Times New Roman" pitchFamily="18" charset="0"/>
                        </a:rPr>
                        <a:t>YANG 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Times New Roman" pitchFamily="18" charset="0"/>
                        </a:rPr>
                        <a:t>SUDAH </a:t>
                      </a:r>
                      <a:r>
                        <a:rPr lang="id-ID" sz="2800" b="1" dirty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Times New Roman" pitchFamily="18" charset="0"/>
                        </a:rPr>
                        <a:t>DIDAFTARKAN PENAMAAN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Segoe UI Black" panose="020B0A02040204020203" pitchFamily="34" charset="0"/>
                        <a:ea typeface="Segoe UI Black" panose="020B0A02040204020203" pitchFamily="34" charset="0"/>
                        <a:cs typeface="Times New Roman" pitchFamily="18" charset="0"/>
                      </a:endParaRPr>
                    </a:p>
                    <a:p>
                      <a:pPr algn="ctr"/>
                      <a:endParaRPr lang="id-ID" sz="2400" b="1" dirty="0">
                        <a:solidFill>
                          <a:schemeClr val="bg1"/>
                        </a:solidFill>
                        <a:latin typeface="Showcard Gothic" pitchFamily="82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id-ID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id-ID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id-ID" sz="14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07611571"/>
                  </a:ext>
                </a:extLst>
              </a:tr>
              <a:tr h="734551"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ea typeface="Segoe UI Black" panose="020B0A02040204020203" pitchFamily="34" charset="0"/>
                        </a:rPr>
                        <a:t>NO.</a:t>
                      </a:r>
                      <a:endParaRPr lang="en-US" dirty="0">
                        <a:solidFill>
                          <a:srgbClr val="002060"/>
                        </a:solidFill>
                        <a:latin typeface="Rockwell" panose="02060603020205020403" pitchFamily="18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ea typeface="Segoe UI Black" panose="020B0A02040204020203" pitchFamily="34" charset="0"/>
                          <a:cs typeface="Times New Roman" pitchFamily="18" charset="0"/>
                        </a:rPr>
                        <a:t>KOMODIT</a:t>
                      </a:r>
                      <a:r>
                        <a:rPr lang="id-ID" sz="1800" b="1" dirty="0" smtClean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ea typeface="Segoe UI Black" panose="020B0A02040204020203" pitchFamily="34" charset="0"/>
                          <a:cs typeface="Times New Roman" pitchFamily="18" charset="0"/>
                        </a:rPr>
                        <a:t>I</a:t>
                      </a:r>
                      <a:endParaRPr lang="id-ID" sz="1800" b="1" dirty="0">
                        <a:solidFill>
                          <a:srgbClr val="002060"/>
                        </a:solidFill>
                        <a:latin typeface="Rockwell" panose="02060603020205020403" pitchFamily="18" charset="0"/>
                        <a:ea typeface="Segoe UI Black" panose="020B0A02040204020203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ea typeface="Segoe UI Black" panose="020B0A02040204020203" pitchFamily="34" charset="0"/>
                          <a:cs typeface="Times New Roman" pitchFamily="18" charset="0"/>
                        </a:rPr>
                        <a:t>VARIETAS</a:t>
                      </a:r>
                      <a:endParaRPr lang="id-ID" sz="1800" b="1" dirty="0">
                        <a:solidFill>
                          <a:srgbClr val="002060"/>
                        </a:solidFill>
                        <a:latin typeface="Rockwell" panose="02060603020205020403" pitchFamily="18" charset="0"/>
                        <a:ea typeface="Segoe UI Black" panose="020B0A02040204020203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680"/>
                        </a:lnSpc>
                      </a:pPr>
                      <a:r>
                        <a:rPr lang="id-ID" sz="1800" b="1" i="0" u="none" strike="noStrike" dirty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ea typeface="Segoe UI Black" panose="020B0A02040204020203" pitchFamily="34" charset="0"/>
                          <a:cs typeface="Times New Roman" pitchFamily="18" charset="0"/>
                        </a:rPr>
                        <a:t>KABUPATEN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3688448037"/>
                  </a:ext>
                </a:extLst>
              </a:tr>
              <a:tr h="734551"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002060"/>
                          </a:solidFill>
                        </a:rPr>
                        <a:t>1.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109538" indent="0" algn="l" rtl="0" fontAlgn="b">
                        <a:lnSpc>
                          <a:spcPts val="1680"/>
                        </a:lnSpc>
                      </a:pPr>
                      <a:r>
                        <a:rPr kumimoji="0" lang="id-ID" sz="1800" b="1" kern="12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DURIAN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id-ID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ARUM KUNING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680"/>
                        </a:lnSpc>
                      </a:pPr>
                      <a:r>
                        <a:rPr lang="id-ID" sz="18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KARANGANYAR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18912669"/>
                  </a:ext>
                </a:extLst>
              </a:tr>
              <a:tr h="734551"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002060"/>
                          </a:solidFill>
                        </a:rPr>
                        <a:t>2.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id-ID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RAMBUTAN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id-ID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GADING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680"/>
                        </a:lnSpc>
                      </a:pPr>
                      <a:r>
                        <a:rPr lang="id-ID" sz="18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KARANGANYAR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86072243"/>
                  </a:ext>
                </a:extLst>
              </a:tr>
              <a:tr h="734551"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002060"/>
                          </a:solidFill>
                        </a:rPr>
                        <a:t>3.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109538" indent="0" algn="l" rtl="0" fontAlgn="b">
                        <a:lnSpc>
                          <a:spcPts val="1680"/>
                        </a:lnSpc>
                      </a:pPr>
                      <a:r>
                        <a:rPr lang="id-ID" sz="18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WORTEL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id-ID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VITMAKA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680"/>
                        </a:lnSpc>
                      </a:pPr>
                      <a:r>
                        <a:rPr lang="id-ID" sz="18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KARANGANYAR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3952684243"/>
                  </a:ext>
                </a:extLst>
              </a:tr>
              <a:tr h="734551"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002060"/>
                          </a:solidFill>
                        </a:rPr>
                        <a:t>4.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09538" indent="0" algn="l" rtl="0" fontAlgn="b">
                        <a:lnSpc>
                          <a:spcPts val="1680"/>
                        </a:lnSpc>
                      </a:pPr>
                      <a:r>
                        <a:rPr lang="id-ID" sz="18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NANAS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id-ID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SIAK AGUNG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680"/>
                        </a:lnSpc>
                      </a:pPr>
                      <a:r>
                        <a:rPr lang="id-ID" sz="18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BATANG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53576038"/>
                  </a:ext>
                </a:extLst>
              </a:tr>
              <a:tr h="734551"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002060"/>
                          </a:solidFill>
                        </a:rPr>
                        <a:t>5.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09538" indent="0" algn="l" rtl="0" fontAlgn="b">
                        <a:lnSpc>
                          <a:spcPts val="1680"/>
                        </a:lnSpc>
                      </a:pPr>
                      <a:r>
                        <a:rPr lang="id-ID" sz="18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ALPUKAT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id-ID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MARON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680"/>
                        </a:lnSpc>
                      </a:pPr>
                      <a:r>
                        <a:rPr lang="id-ID" sz="18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BATANG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82151754"/>
                  </a:ext>
                </a:extLst>
              </a:tr>
              <a:tr h="734551"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002060"/>
                          </a:solidFill>
                        </a:rPr>
                        <a:t>6.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id-ID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JAMBU AIR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id-ID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GAJAH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680"/>
                        </a:lnSpc>
                      </a:pPr>
                      <a:r>
                        <a:rPr lang="id-ID" sz="1800" b="1" i="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PEKALONGAN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65373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1255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41694907"/>
              </p:ext>
            </p:extLst>
          </p:nvPr>
        </p:nvGraphicFramePr>
        <p:xfrm>
          <a:off x="69553" y="695016"/>
          <a:ext cx="9070677" cy="5308247"/>
        </p:xfrm>
        <a:graphic>
          <a:graphicData uri="http://schemas.openxmlformats.org/drawingml/2006/table">
            <a:tbl>
              <a:tblPr/>
              <a:tblGrid>
                <a:gridCol w="1048549">
                  <a:extLst>
                    <a:ext uri="{9D8B030D-6E8A-4147-A177-3AD203B41FA5}">
                      <a16:colId xmlns:a16="http://schemas.microsoft.com/office/drawing/2014/main" xmlns="" val="916126638"/>
                    </a:ext>
                  </a:extLst>
                </a:gridCol>
                <a:gridCol w="2766829">
                  <a:extLst>
                    <a:ext uri="{9D8B030D-6E8A-4147-A177-3AD203B41FA5}">
                      <a16:colId xmlns:a16="http://schemas.microsoft.com/office/drawing/2014/main" xmlns="" val="1099976072"/>
                    </a:ext>
                  </a:extLst>
                </a:gridCol>
                <a:gridCol w="2547072">
                  <a:extLst>
                    <a:ext uri="{9D8B030D-6E8A-4147-A177-3AD203B41FA5}">
                      <a16:colId xmlns:a16="http://schemas.microsoft.com/office/drawing/2014/main" xmlns="" val="371119972"/>
                    </a:ext>
                  </a:extLst>
                </a:gridCol>
                <a:gridCol w="2708227">
                  <a:extLst>
                    <a:ext uri="{9D8B030D-6E8A-4147-A177-3AD203B41FA5}">
                      <a16:colId xmlns:a16="http://schemas.microsoft.com/office/drawing/2014/main" xmlns="" val="2404145823"/>
                    </a:ext>
                  </a:extLst>
                </a:gridCol>
              </a:tblGrid>
              <a:tr h="658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NO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KOMODIT</a:t>
                      </a:r>
                      <a:r>
                        <a:rPr kumimoji="0" lang="id-I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I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VARIETAS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KABUPTEN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79640073"/>
                  </a:ext>
                </a:extLst>
              </a:tr>
              <a:tr h="5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NANAS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MADU BELIK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PEMALANG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80587482"/>
                  </a:ext>
                </a:extLst>
              </a:tr>
              <a:tr h="5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CARICA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MERDADA DIENG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BANJARNEGARA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0304814"/>
                  </a:ext>
                </a:extLst>
              </a:tr>
              <a:tr h="5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DURIAN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LENGER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WONOSOBO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9137209"/>
                  </a:ext>
                </a:extLst>
              </a:tr>
              <a:tr h="5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DURIAN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MALIKA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SEMARANG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47110544"/>
                  </a:ext>
                </a:extLst>
              </a:tr>
              <a:tr h="5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SAWO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BLONDO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KENDAL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66487768"/>
                  </a:ext>
                </a:extLst>
              </a:tr>
              <a:tr h="5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DURIAN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SRIKANDI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KENDAL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522403120"/>
                  </a:ext>
                </a:extLst>
              </a:tr>
              <a:tr h="5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DURIAN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SUTRIMAN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JEPARA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913626625"/>
                  </a:ext>
                </a:extLst>
              </a:tr>
              <a:tr h="5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d-ID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DURIAN</a:t>
                      </a:r>
                      <a:endParaRPr kumimoji="0" lang="id-ID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SUBANDI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d-ID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JEPARA</a:t>
                      </a:r>
                      <a:endParaRPr kumimoji="0" lang="id-ID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2899878410"/>
                  </a:ext>
                </a:extLst>
              </a:tr>
              <a:tr h="5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d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DURIAN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SUKARMAN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d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JEPARA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3747596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0736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anchor="ctr"/>
          <a:lstStyle/>
          <a:p>
            <a:pPr algn="ctr">
              <a:buFont typeface="Wingdings 2" pitchFamily="18" charset="2"/>
              <a:buNone/>
            </a:pPr>
            <a:r>
              <a:rPr lang="id-ID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VARIETAS </a:t>
            </a:r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LOKAL DI JAWA TENGAH </a:t>
            </a:r>
          </a:p>
          <a:p>
            <a:pPr algn="ctr">
              <a:buFont typeface="Wingdings 2" pitchFamily="18" charset="2"/>
              <a:buNone/>
            </a:pPr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SEDANG TAHAP OBSERVASI</a:t>
            </a:r>
          </a:p>
          <a:p>
            <a:pPr algn="ctr">
              <a:buFont typeface="Wingdings 2" pitchFamily="18" charset="2"/>
              <a:buNone/>
            </a:pPr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 DALAM RANGKA PENDAFTARAN</a:t>
            </a:r>
            <a:r>
              <a:rPr lang="id-ID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 PENAMAAN</a:t>
            </a:r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/</a:t>
            </a:r>
            <a:r>
              <a:rPr lang="id-ID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PEREDARAN</a:t>
            </a:r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 VARIETAS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CEB5D-D669-4BBC-88DF-6CC3E0354181}" type="slidenum">
              <a:rPr lang="en-US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/>
          </p:cNvSpPr>
          <p:nvPr>
            <p:ph type="ctrTitle"/>
          </p:nvPr>
        </p:nvSpPr>
        <p:spPr bwMode="auto">
          <a:xfrm>
            <a:off x="611560" y="404664"/>
            <a:ext cx="7200799" cy="1152128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effectLst/>
                <a:latin typeface="Rockwell" panose="02060603020205020403" pitchFamily="18" charset="0"/>
              </a:rPr>
              <a:t>KOMODITAS </a:t>
            </a:r>
            <a:r>
              <a:rPr lang="id-ID" sz="2800" dirty="0" smtClean="0">
                <a:solidFill>
                  <a:schemeClr val="tx1"/>
                </a:solidFill>
                <a:effectLst/>
                <a:latin typeface="Rockwell" panose="02060603020205020403" pitchFamily="18" charset="0"/>
              </a:rPr>
              <a:t>HORTIKULTURA </a:t>
            </a:r>
            <a:r>
              <a:rPr lang="en-US" sz="2800" dirty="0" smtClean="0">
                <a:solidFill>
                  <a:schemeClr val="tx1"/>
                </a:solidFill>
                <a:effectLst/>
                <a:latin typeface="Rockwell" panose="02060603020205020403" pitchFamily="18" charset="0"/>
              </a:rPr>
              <a:t>POTENSIAL </a:t>
            </a:r>
            <a:r>
              <a:rPr lang="en-US" sz="2800" dirty="0">
                <a:solidFill>
                  <a:schemeClr val="tx1"/>
                </a:solidFill>
                <a:effectLst/>
                <a:latin typeface="Rockwell" panose="02060603020205020403" pitchFamily="18" charset="0"/>
              </a:rPr>
              <a:t>DI JAWA TENGAH</a:t>
            </a:r>
          </a:p>
        </p:txBody>
      </p:sp>
      <p:sp>
        <p:nvSpPr>
          <p:cNvPr id="58371" name="Rectangle 3"/>
          <p:cNvSpPr>
            <a:spLocks noGrp="1"/>
          </p:cNvSpPr>
          <p:nvPr>
            <p:ph type="subTitle" idx="1"/>
          </p:nvPr>
        </p:nvSpPr>
        <p:spPr>
          <a:xfrm>
            <a:off x="500034" y="1714488"/>
            <a:ext cx="8001056" cy="3990397"/>
          </a:xfrm>
        </p:spPr>
        <p:txBody>
          <a:bodyPr>
            <a:noAutofit/>
          </a:bodyPr>
          <a:lstStyle/>
          <a:p>
            <a:pPr marL="895350" indent="-266700" algn="l">
              <a:buClr>
                <a:srgbClr val="002060"/>
              </a:buClr>
              <a:buSzPct val="100000"/>
              <a:buFont typeface="Wingdings" pitchFamily="2" charset="2"/>
              <a:buChar char="v"/>
            </a:pPr>
            <a:r>
              <a:rPr lang="en-US" sz="2400" dirty="0" err="1" smtClean="0">
                <a:solidFill>
                  <a:srgbClr val="002060"/>
                </a:solidFill>
                <a:latin typeface="Rockwell" panose="02060603020205020403" pitchFamily="18" charset="0"/>
              </a:rPr>
              <a:t>Sayuran</a:t>
            </a:r>
            <a:r>
              <a:rPr lang="en-US" sz="2400" dirty="0" smtClean="0">
                <a:solidFill>
                  <a:srgbClr val="002060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Rockwell" panose="02060603020205020403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Rockwell" panose="02060603020205020403" pitchFamily="18" charset="0"/>
              </a:rPr>
              <a:t>Bawang</a:t>
            </a:r>
            <a:r>
              <a:rPr lang="en-US" sz="2400" dirty="0">
                <a:solidFill>
                  <a:srgbClr val="002060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ckwell" panose="02060603020205020403" pitchFamily="18" charset="0"/>
              </a:rPr>
              <a:t>merah</a:t>
            </a:r>
            <a:r>
              <a:rPr lang="en-US" sz="2400" dirty="0">
                <a:solidFill>
                  <a:srgbClr val="002060"/>
                </a:solidFill>
                <a:latin typeface="Rockwell" panose="02060603020205020403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ckwell" panose="02060603020205020403" pitchFamily="18" charset="0"/>
              </a:rPr>
              <a:t>Cabe</a:t>
            </a:r>
            <a:r>
              <a:rPr lang="en-US" sz="2400" dirty="0">
                <a:solidFill>
                  <a:srgbClr val="002060"/>
                </a:solidFill>
                <a:latin typeface="Rockwell" panose="02060603020205020403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ckwell" panose="02060603020205020403" pitchFamily="18" charset="0"/>
              </a:rPr>
              <a:t>Kentang</a:t>
            </a:r>
            <a:r>
              <a:rPr lang="en-US" sz="2400" dirty="0">
                <a:solidFill>
                  <a:srgbClr val="002060"/>
                </a:solidFill>
                <a:latin typeface="Rockwell" panose="02060603020205020403" pitchFamily="18" charset="0"/>
              </a:rPr>
              <a:t>,    </a:t>
            </a:r>
            <a:r>
              <a:rPr lang="en-US" sz="2400" dirty="0" err="1">
                <a:solidFill>
                  <a:srgbClr val="002060"/>
                </a:solidFill>
                <a:latin typeface="Rockwell" panose="02060603020205020403" pitchFamily="18" charset="0"/>
              </a:rPr>
              <a:t>Tomat</a:t>
            </a:r>
            <a:r>
              <a:rPr lang="en-US" sz="2400" dirty="0">
                <a:solidFill>
                  <a:srgbClr val="002060"/>
                </a:solidFill>
                <a:latin typeface="Rockwell" panose="02060603020205020403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ckwell" panose="02060603020205020403" pitchFamily="18" charset="0"/>
              </a:rPr>
              <a:t>Kobis</a:t>
            </a:r>
            <a:r>
              <a:rPr lang="en-US" sz="2400" dirty="0">
                <a:solidFill>
                  <a:srgbClr val="002060"/>
                </a:solidFill>
                <a:latin typeface="Rockwell" panose="02060603020205020403" pitchFamily="18" charset="0"/>
              </a:rPr>
              <a:t>, Paprika, </a:t>
            </a:r>
            <a:r>
              <a:rPr lang="en-US" sz="2400" dirty="0" err="1">
                <a:solidFill>
                  <a:srgbClr val="002060"/>
                </a:solidFill>
                <a:latin typeface="Rockwell" panose="02060603020205020403" pitchFamily="18" charset="0"/>
              </a:rPr>
              <a:t>Bawang</a:t>
            </a:r>
            <a:r>
              <a:rPr lang="en-US" sz="2400" dirty="0">
                <a:solidFill>
                  <a:srgbClr val="002060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ckwell" panose="02060603020205020403" pitchFamily="18" charset="0"/>
              </a:rPr>
              <a:t>Putih</a:t>
            </a:r>
            <a:endParaRPr lang="en-US" sz="2400" dirty="0">
              <a:solidFill>
                <a:srgbClr val="002060"/>
              </a:solidFill>
              <a:latin typeface="Rockwell" panose="02060603020205020403" pitchFamily="18" charset="0"/>
            </a:endParaRPr>
          </a:p>
          <a:p>
            <a:pPr marL="895350" indent="-266700" algn="l">
              <a:buClr>
                <a:srgbClr val="002060"/>
              </a:buClr>
              <a:buSzPct val="100000"/>
              <a:buFont typeface="Wingdings" pitchFamily="2" charset="2"/>
              <a:buChar char="v"/>
            </a:pPr>
            <a:r>
              <a:rPr lang="en-US" sz="2400" dirty="0" err="1">
                <a:solidFill>
                  <a:srgbClr val="002060"/>
                </a:solidFill>
                <a:latin typeface="Rockwell" panose="02060603020205020403" pitchFamily="18" charset="0"/>
              </a:rPr>
              <a:t>Buah</a:t>
            </a:r>
            <a:r>
              <a:rPr lang="en-US" sz="2400" dirty="0">
                <a:solidFill>
                  <a:srgbClr val="002060"/>
                </a:solidFill>
                <a:latin typeface="Rockwell" panose="02060603020205020403" pitchFamily="18" charset="0"/>
              </a:rPr>
              <a:t> –</a:t>
            </a:r>
            <a:r>
              <a:rPr lang="en-US" sz="2400" dirty="0" err="1">
                <a:solidFill>
                  <a:srgbClr val="002060"/>
                </a:solidFill>
                <a:latin typeface="Rockwell" panose="02060603020205020403" pitchFamily="18" charset="0"/>
              </a:rPr>
              <a:t>buahan</a:t>
            </a:r>
            <a:r>
              <a:rPr lang="en-US" sz="2400" dirty="0">
                <a:solidFill>
                  <a:srgbClr val="002060"/>
                </a:solidFill>
                <a:latin typeface="Rockwell" panose="02060603020205020403" pitchFamily="18" charset="0"/>
              </a:rPr>
              <a:t> : </a:t>
            </a:r>
            <a:r>
              <a:rPr lang="en-US" sz="2400" dirty="0" err="1">
                <a:solidFill>
                  <a:srgbClr val="002060"/>
                </a:solidFill>
                <a:latin typeface="Rockwell" panose="02060603020205020403" pitchFamily="18" charset="0"/>
              </a:rPr>
              <a:t>Mangga</a:t>
            </a:r>
            <a:r>
              <a:rPr lang="en-US" sz="2400" dirty="0">
                <a:solidFill>
                  <a:srgbClr val="002060"/>
                </a:solidFill>
                <a:latin typeface="Rockwell" panose="02060603020205020403" pitchFamily="18" charset="0"/>
              </a:rPr>
              <a:t>, Durian, </a:t>
            </a:r>
            <a:r>
              <a:rPr lang="en-US" sz="2400" dirty="0" err="1">
                <a:solidFill>
                  <a:srgbClr val="002060"/>
                </a:solidFill>
                <a:latin typeface="Rockwell" panose="02060603020205020403" pitchFamily="18" charset="0"/>
              </a:rPr>
              <a:t>Manggis</a:t>
            </a:r>
            <a:r>
              <a:rPr lang="en-US" sz="2400" dirty="0">
                <a:solidFill>
                  <a:srgbClr val="002060"/>
                </a:solidFill>
                <a:latin typeface="Rockwell" panose="02060603020205020403" pitchFamily="18" charset="0"/>
              </a:rPr>
              <a:t>,   </a:t>
            </a:r>
            <a:r>
              <a:rPr lang="en-US" sz="2400" dirty="0" err="1">
                <a:solidFill>
                  <a:srgbClr val="002060"/>
                </a:solidFill>
                <a:latin typeface="Rockwell" panose="02060603020205020403" pitchFamily="18" charset="0"/>
              </a:rPr>
              <a:t>Jeruk</a:t>
            </a:r>
            <a:r>
              <a:rPr lang="en-US" sz="2400" dirty="0">
                <a:solidFill>
                  <a:srgbClr val="002060"/>
                </a:solidFill>
                <a:latin typeface="Rockwell" panose="02060603020205020403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ckwell" panose="02060603020205020403" pitchFamily="18" charset="0"/>
              </a:rPr>
              <a:t>Pisang</a:t>
            </a:r>
            <a:r>
              <a:rPr lang="en-US" sz="2400" dirty="0">
                <a:solidFill>
                  <a:srgbClr val="002060"/>
                </a:solidFill>
                <a:latin typeface="Rockwell" panose="02060603020205020403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ckwell" panose="02060603020205020403" pitchFamily="18" charset="0"/>
              </a:rPr>
              <a:t>Jambu</a:t>
            </a:r>
            <a:r>
              <a:rPr lang="en-US" sz="2400" dirty="0">
                <a:solidFill>
                  <a:srgbClr val="002060"/>
                </a:solidFill>
                <a:latin typeface="Rockwell" panose="02060603020205020403" pitchFamily="18" charset="0"/>
              </a:rPr>
              <a:t> Air, </a:t>
            </a:r>
            <a:r>
              <a:rPr lang="en-US" sz="2400" dirty="0" err="1">
                <a:solidFill>
                  <a:srgbClr val="002060"/>
                </a:solidFill>
                <a:latin typeface="Rockwell" panose="02060603020205020403" pitchFamily="18" charset="0"/>
              </a:rPr>
              <a:t>Pepaya</a:t>
            </a:r>
            <a:r>
              <a:rPr lang="en-US" sz="2400" dirty="0">
                <a:solidFill>
                  <a:srgbClr val="002060"/>
                </a:solidFill>
                <a:latin typeface="Rockwell" panose="02060603020205020403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ckwell" panose="02060603020205020403" pitchFamily="18" charset="0"/>
              </a:rPr>
              <a:t>Duku</a:t>
            </a:r>
            <a:r>
              <a:rPr lang="en-US" sz="2400" dirty="0">
                <a:solidFill>
                  <a:srgbClr val="002060"/>
                </a:solidFill>
                <a:latin typeface="Rockwell" panose="02060603020205020403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ckwell" panose="02060603020205020403" pitchFamily="18" charset="0"/>
              </a:rPr>
              <a:t>Belimbing</a:t>
            </a:r>
            <a:r>
              <a:rPr lang="en-US" sz="2400" dirty="0">
                <a:solidFill>
                  <a:srgbClr val="002060"/>
                </a:solidFill>
                <a:latin typeface="Rockwell" panose="02060603020205020403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ckwell" panose="02060603020205020403" pitchFamily="18" charset="0"/>
              </a:rPr>
              <a:t>Buah</a:t>
            </a:r>
            <a:r>
              <a:rPr lang="en-US" sz="2400" dirty="0">
                <a:solidFill>
                  <a:srgbClr val="002060"/>
                </a:solidFill>
                <a:latin typeface="Rockwell" panose="02060603020205020403" pitchFamily="18" charset="0"/>
              </a:rPr>
              <a:t> Naga</a:t>
            </a:r>
          </a:p>
          <a:p>
            <a:pPr marL="628650" indent="0" algn="l">
              <a:buClr>
                <a:srgbClr val="002060"/>
              </a:buClr>
              <a:buSzPct val="100000"/>
              <a:buFont typeface="Wingdings" pitchFamily="2" charset="2"/>
              <a:buChar char="v"/>
            </a:pPr>
            <a:r>
              <a:rPr lang="en-US" sz="2400" dirty="0" err="1">
                <a:solidFill>
                  <a:srgbClr val="002060"/>
                </a:solidFill>
                <a:latin typeface="Rockwell" panose="02060603020205020403" pitchFamily="18" charset="0"/>
              </a:rPr>
              <a:t>Biofarmaka</a:t>
            </a:r>
            <a:r>
              <a:rPr lang="en-US" sz="2400" dirty="0">
                <a:solidFill>
                  <a:srgbClr val="002060"/>
                </a:solidFill>
                <a:latin typeface="Rockwell" panose="02060603020205020403" pitchFamily="18" charset="0"/>
              </a:rPr>
              <a:t> : </a:t>
            </a:r>
            <a:r>
              <a:rPr lang="en-US" sz="2400" dirty="0" err="1">
                <a:solidFill>
                  <a:srgbClr val="002060"/>
                </a:solidFill>
                <a:latin typeface="Rockwell" panose="02060603020205020403" pitchFamily="18" charset="0"/>
              </a:rPr>
              <a:t>Jahe</a:t>
            </a:r>
            <a:r>
              <a:rPr lang="en-US" sz="2400" dirty="0">
                <a:solidFill>
                  <a:srgbClr val="002060"/>
                </a:solidFill>
                <a:latin typeface="Rockwell" panose="02060603020205020403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Rockwell" panose="02060603020205020403" pitchFamily="18" charset="0"/>
              </a:rPr>
              <a:t>Kencur</a:t>
            </a:r>
            <a:r>
              <a:rPr lang="id-ID" sz="2400" dirty="0" smtClean="0">
                <a:solidFill>
                  <a:srgbClr val="002060"/>
                </a:solidFill>
                <a:latin typeface="Rockwell" panose="02060603020205020403" pitchFamily="18" charset="0"/>
              </a:rPr>
              <a:t>, Kunyit, temulawak,   </a:t>
            </a:r>
          </a:p>
          <a:p>
            <a:pPr marL="628650" indent="0" algn="l">
              <a:buClr>
                <a:srgbClr val="002060"/>
              </a:buClr>
              <a:buSzPct val="100000"/>
            </a:pPr>
            <a:r>
              <a:rPr lang="id-ID" sz="2400" dirty="0" smtClean="0">
                <a:solidFill>
                  <a:srgbClr val="002060"/>
                </a:solidFill>
                <a:latin typeface="Rockwell" panose="02060603020205020403" pitchFamily="18" charset="0"/>
              </a:rPr>
              <a:t>	</a:t>
            </a:r>
            <a:r>
              <a:rPr lang="id-ID" sz="2400" dirty="0" smtClean="0">
                <a:solidFill>
                  <a:srgbClr val="002060"/>
                </a:solidFill>
                <a:latin typeface="Rockwell" panose="02060603020205020403" pitchFamily="18" charset="0"/>
              </a:rPr>
              <a:t>lengkuas, meniran, katuk, sambiloto, sembung.</a:t>
            </a:r>
            <a:endParaRPr lang="en-US" sz="2400" dirty="0">
              <a:solidFill>
                <a:srgbClr val="002060"/>
              </a:solidFill>
              <a:latin typeface="Rockwell" panose="02060603020205020403" pitchFamily="18" charset="0"/>
            </a:endParaRPr>
          </a:p>
          <a:p>
            <a:pPr marL="895350" indent="-266700" algn="l">
              <a:buClr>
                <a:srgbClr val="002060"/>
              </a:buClr>
              <a:buSzPct val="100000"/>
              <a:buFont typeface="Wingdings" pitchFamily="2" charset="2"/>
              <a:buChar char="v"/>
            </a:pPr>
            <a:r>
              <a:rPr lang="en-US" sz="2400" dirty="0" err="1">
                <a:solidFill>
                  <a:srgbClr val="002060"/>
                </a:solidFill>
                <a:latin typeface="Rockwell" panose="02060603020205020403" pitchFamily="18" charset="0"/>
              </a:rPr>
              <a:t>Tanaman</a:t>
            </a:r>
            <a:r>
              <a:rPr lang="en-US" sz="2400" dirty="0">
                <a:solidFill>
                  <a:srgbClr val="002060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ckwell" panose="02060603020205020403" pitchFamily="18" charset="0"/>
              </a:rPr>
              <a:t>Hias</a:t>
            </a:r>
            <a:r>
              <a:rPr lang="en-US" sz="2400" dirty="0">
                <a:solidFill>
                  <a:srgbClr val="002060"/>
                </a:solidFill>
                <a:latin typeface="Rockwell" panose="02060603020205020403" pitchFamily="18" charset="0"/>
              </a:rPr>
              <a:t> : </a:t>
            </a:r>
            <a:r>
              <a:rPr lang="en-US" sz="2400" dirty="0" err="1">
                <a:solidFill>
                  <a:srgbClr val="002060"/>
                </a:solidFill>
                <a:latin typeface="Rockwell" panose="02060603020205020403" pitchFamily="18" charset="0"/>
              </a:rPr>
              <a:t>Melati</a:t>
            </a:r>
            <a:r>
              <a:rPr lang="en-US" sz="2400" dirty="0">
                <a:solidFill>
                  <a:srgbClr val="002060"/>
                </a:solidFill>
                <a:latin typeface="Rockwell" panose="02060603020205020403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ckwell" panose="02060603020205020403" pitchFamily="18" charset="0"/>
              </a:rPr>
              <a:t>Mawar</a:t>
            </a:r>
            <a:r>
              <a:rPr lang="en-US" sz="2400" dirty="0">
                <a:solidFill>
                  <a:srgbClr val="002060"/>
                </a:solidFill>
                <a:latin typeface="Rockwell" panose="02060603020205020403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ckwell" panose="02060603020205020403" pitchFamily="18" charset="0"/>
              </a:rPr>
              <a:t>Krisan</a:t>
            </a:r>
            <a:r>
              <a:rPr lang="en-US" sz="2400" dirty="0">
                <a:solidFill>
                  <a:srgbClr val="002060"/>
                </a:solidFill>
                <a:latin typeface="Rockwell" panose="02060603020205020403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ckwell" panose="02060603020205020403" pitchFamily="18" charset="0"/>
              </a:rPr>
              <a:t>Anggrek</a:t>
            </a:r>
            <a:endParaRPr lang="en-US" sz="2400" dirty="0">
              <a:solidFill>
                <a:srgbClr val="002060"/>
              </a:solidFill>
              <a:latin typeface="Rockwell" panose="02060603020205020403" pitchFamily="18" charset="0"/>
            </a:endParaRPr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B17E70-74CC-434F-B29A-434989C9CC34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3743298"/>
              </p:ext>
            </p:extLst>
          </p:nvPr>
        </p:nvGraphicFramePr>
        <p:xfrm>
          <a:off x="0" y="0"/>
          <a:ext cx="9144000" cy="6787648"/>
        </p:xfrm>
        <a:graphic>
          <a:graphicData uri="http://schemas.openxmlformats.org/drawingml/2006/table">
            <a:tbl>
              <a:tblPr/>
              <a:tblGrid>
                <a:gridCol w="884238">
                  <a:extLst>
                    <a:ext uri="{9D8B030D-6E8A-4147-A177-3AD203B41FA5}">
                      <a16:colId xmlns:a16="http://schemas.microsoft.com/office/drawing/2014/main" xmlns="" val="2508586038"/>
                    </a:ext>
                  </a:extLst>
                </a:gridCol>
                <a:gridCol w="1887562">
                  <a:extLst>
                    <a:ext uri="{9D8B030D-6E8A-4147-A177-3AD203B41FA5}">
                      <a16:colId xmlns:a16="http://schemas.microsoft.com/office/drawing/2014/main" xmlns="" val="415665294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xmlns="" val="16550052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xmlns="" val="3150662948"/>
                    </a:ext>
                  </a:extLst>
                </a:gridCol>
                <a:gridCol w="2411760">
                  <a:extLst>
                    <a:ext uri="{9D8B030D-6E8A-4147-A177-3AD203B41FA5}">
                      <a16:colId xmlns:a16="http://schemas.microsoft.com/office/drawing/2014/main" xmlns="" val="2182679844"/>
                    </a:ext>
                  </a:extLst>
                </a:gridCol>
              </a:tblGrid>
              <a:tr h="633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NO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KOMODIT</a:t>
                      </a:r>
                      <a:r>
                        <a:rPr kumimoji="0" lang="id-I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I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VARIETAS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KABUPTEN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Rockwell" pitchFamily="18" charset="0"/>
                        </a:rPr>
                        <a:t>KETERANGAN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42027177"/>
                  </a:ext>
                </a:extLst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DURIAN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SEKATAP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PURWOREJO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PEREDARAN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26926121"/>
                  </a:ext>
                </a:extLst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DUKU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KALIKAJAR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PURBALINGGA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PEREDARAN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72330897"/>
                  </a:ext>
                </a:extLst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DURIAN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MALIKA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SEMARANG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PEREDARAN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89796535"/>
                  </a:ext>
                </a:extLst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id-ID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ALPUKAT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JAPAN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KUDUS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PENAMAAN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86498572"/>
                  </a:ext>
                </a:extLst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id-ID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DUKU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SUMBER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KUDUS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PENAMAAN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63456042"/>
                  </a:ext>
                </a:extLst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id-ID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KEDONDONG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KARTINI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REMBANG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PENAMAAN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00795715"/>
                  </a:ext>
                </a:extLst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id-ID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ALPUKAT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AGRIMA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MAGELANG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PENAMAAN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52980581"/>
                  </a:ext>
                </a:extLst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DURIAN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CANDI MANIS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MAGELANG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PENAMAAN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25306715"/>
                  </a:ext>
                </a:extLst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DURIAN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MUKIYO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MAGELANG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PENAMAAN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39078442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DURIAN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GAJAH MADA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PURWOREJO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PENAMAAN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2361485339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ALPUKAT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TAWANG MANGU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KARANGANYAR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PENAMAAN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44916571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679172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7548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4" name="Picture 3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12079" y="2155163"/>
            <a:ext cx="5167630" cy="3571900"/>
          </a:xfrm>
          <a:prstGeom prst="rect">
            <a:avLst/>
          </a:prstGeom>
        </p:spPr>
      </p:pic>
      <p:pic>
        <p:nvPicPr>
          <p:cNvPr id="6" name="Picture 5" descr="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299812" y="2272428"/>
            <a:ext cx="5116408" cy="32861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68879" y="2967335"/>
            <a:ext cx="507061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SUKUN MANIS</a:t>
            </a:r>
          </a:p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CILACAP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6666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4" name="Picture 3" descr="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29000"/>
            <a:ext cx="4517136" cy="3182112"/>
          </a:xfrm>
          <a:prstGeom prst="rect">
            <a:avLst/>
          </a:prstGeom>
        </p:spPr>
      </p:pic>
      <p:pic>
        <p:nvPicPr>
          <p:cNvPr id="6" name="Picture 5" descr="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0908" y="3429000"/>
            <a:ext cx="4574584" cy="3143272"/>
          </a:xfrm>
          <a:prstGeom prst="rect">
            <a:avLst/>
          </a:prstGeom>
        </p:spPr>
      </p:pic>
      <p:pic>
        <p:nvPicPr>
          <p:cNvPr id="8" name="Picture 7" descr="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285728"/>
            <a:ext cx="4498848" cy="30449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20302583">
            <a:off x="500034" y="3000372"/>
            <a:ext cx="83407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MANGGIS KALIGESING</a:t>
            </a:r>
          </a:p>
          <a:p>
            <a:pPr algn="ctr"/>
            <a:r>
              <a:rPr lang="en-US" sz="54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PURWOREJO</a:t>
            </a:r>
            <a:endParaRPr lang="en-US" sz="5400" b="1" cap="none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308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4" name="Picture 3" descr="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1098443" y="1098440"/>
            <a:ext cx="6858003" cy="4661117"/>
          </a:xfrm>
          <a:prstGeom prst="rect">
            <a:avLst/>
          </a:prstGeom>
        </p:spPr>
      </p:pic>
      <p:pic>
        <p:nvPicPr>
          <p:cNvPr id="6" name="Picture 5" descr="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408537" y="1163462"/>
            <a:ext cx="6898925" cy="4572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68879" y="2967335"/>
            <a:ext cx="49169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SAWO SEDAN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REMBANG</a:t>
            </a:r>
          </a:p>
        </p:txBody>
      </p:sp>
    </p:spTree>
    <p:extLst>
      <p:ext uri="{BB962C8B-B14F-4D97-AF65-F5344CB8AC3E}">
        <p14:creationId xmlns:p14="http://schemas.microsoft.com/office/powerpoint/2010/main" xmlns="" val="414989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4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94176"/>
            <a:ext cx="4544568" cy="3163824"/>
          </a:xfrm>
          <a:prstGeom prst="rect">
            <a:avLst/>
          </a:prstGeom>
        </p:spPr>
      </p:pic>
      <p:pic>
        <p:nvPicPr>
          <p:cNvPr id="6" name="Picture 5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5424" y="3675888"/>
            <a:ext cx="4608576" cy="3182112"/>
          </a:xfrm>
          <a:prstGeom prst="rect">
            <a:avLst/>
          </a:prstGeom>
        </p:spPr>
      </p:pic>
      <p:pic>
        <p:nvPicPr>
          <p:cNvPr id="8" name="Picture 7" descr="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833480" y="-261768"/>
            <a:ext cx="3163824" cy="45445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68879" y="2967335"/>
            <a:ext cx="563474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JERUK PAMELO</a:t>
            </a:r>
          </a:p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BAGENG TAJI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600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4" name="Picture 3" descr="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1005052" y="1005052"/>
            <a:ext cx="6867856" cy="4857752"/>
          </a:xfrm>
          <a:prstGeom prst="rect">
            <a:avLst/>
          </a:prstGeom>
        </p:spPr>
      </p:pic>
      <p:pic>
        <p:nvPicPr>
          <p:cNvPr id="6" name="Picture 5" descr="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3675" y="3429000"/>
            <a:ext cx="4370325" cy="28575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43042" y="1571612"/>
            <a:ext cx="64811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ALPUKAT KENDIL</a:t>
            </a:r>
          </a:p>
          <a:p>
            <a:pPr algn="ctr"/>
            <a:r>
              <a:rPr lang="en-US" sz="5400" b="1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KENDAL</a:t>
            </a:r>
          </a:p>
        </p:txBody>
      </p:sp>
    </p:spTree>
    <p:extLst>
      <p:ext uri="{BB962C8B-B14F-4D97-AF65-F5344CB8AC3E}">
        <p14:creationId xmlns:p14="http://schemas.microsoft.com/office/powerpoint/2010/main" xmlns="" val="198184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4" name="Picture 3" descr="DSC005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142984"/>
            <a:ext cx="4071951" cy="5429268"/>
          </a:xfrm>
          <a:prstGeom prst="rect">
            <a:avLst/>
          </a:prstGeom>
        </p:spPr>
      </p:pic>
      <p:pic>
        <p:nvPicPr>
          <p:cNvPr id="6" name="Picture 5" descr="DSCN3171.jpg-ED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349020" y="1509104"/>
            <a:ext cx="2928958" cy="2196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596" y="0"/>
            <a:ext cx="8215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PEPAYA MJ 9</a:t>
            </a:r>
          </a:p>
        </p:txBody>
      </p:sp>
      <p:pic>
        <p:nvPicPr>
          <p:cNvPr id="9" name="Picture 8" descr="DSCN3173.jpg-EDI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060033" y="1512075"/>
            <a:ext cx="2952727" cy="2214546"/>
          </a:xfrm>
          <a:prstGeom prst="rect">
            <a:avLst/>
          </a:prstGeom>
        </p:spPr>
      </p:pic>
      <p:pic>
        <p:nvPicPr>
          <p:cNvPr id="11" name="Picture 10" descr="DSCN27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4357694"/>
            <a:ext cx="3048020" cy="22860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43174" y="714356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KABUPATEN BOYOLALI</a:t>
            </a:r>
          </a:p>
        </p:txBody>
      </p:sp>
    </p:spTree>
    <p:extLst>
      <p:ext uri="{BB962C8B-B14F-4D97-AF65-F5344CB8AC3E}">
        <p14:creationId xmlns:p14="http://schemas.microsoft.com/office/powerpoint/2010/main" xmlns="" val="141891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BUAH NAGA</a:t>
            </a:r>
          </a:p>
        </p:txBody>
      </p:sp>
      <p:pic>
        <p:nvPicPr>
          <p:cNvPr id="5" name="Picture 4" descr="DSC067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868" y="1071546"/>
            <a:ext cx="1857388" cy="2476517"/>
          </a:xfrm>
          <a:prstGeom prst="rect">
            <a:avLst/>
          </a:prstGeom>
        </p:spPr>
      </p:pic>
      <p:pic>
        <p:nvPicPr>
          <p:cNvPr id="7" name="Picture 6" descr="DSCN26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929066"/>
            <a:ext cx="2571768" cy="1928826"/>
          </a:xfrm>
          <a:prstGeom prst="rect">
            <a:avLst/>
          </a:prstGeom>
        </p:spPr>
      </p:pic>
      <p:pic>
        <p:nvPicPr>
          <p:cNvPr id="9" name="Picture 8" descr="DSC067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0826" y="1071546"/>
            <a:ext cx="1821669" cy="2428892"/>
          </a:xfrm>
          <a:prstGeom prst="rect">
            <a:avLst/>
          </a:prstGeom>
        </p:spPr>
      </p:pic>
      <p:pic>
        <p:nvPicPr>
          <p:cNvPr id="11" name="Picture 10" descr="DSC067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1071546"/>
            <a:ext cx="1857387" cy="2476516"/>
          </a:xfrm>
          <a:prstGeom prst="rect">
            <a:avLst/>
          </a:prstGeom>
        </p:spPr>
      </p:pic>
      <p:pic>
        <p:nvPicPr>
          <p:cNvPr id="13" name="Picture 12" descr="DSCN267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14678" y="3929066"/>
            <a:ext cx="2667019" cy="2000264"/>
          </a:xfrm>
          <a:prstGeom prst="rect">
            <a:avLst/>
          </a:prstGeom>
        </p:spPr>
      </p:pic>
      <p:pic>
        <p:nvPicPr>
          <p:cNvPr id="16" name="Picture 15" descr="DSCN268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15074" y="3929066"/>
            <a:ext cx="2667019" cy="20002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14282" y="6143644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HANDAYANI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14678" y="6143644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NAGAWANA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86512" y="6143644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MAHARDIKA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86116" y="642918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KABUPATEN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SRAGEN</a:t>
            </a:r>
          </a:p>
        </p:txBody>
      </p:sp>
    </p:spTree>
    <p:extLst>
      <p:ext uri="{BB962C8B-B14F-4D97-AF65-F5344CB8AC3E}">
        <p14:creationId xmlns:p14="http://schemas.microsoft.com/office/powerpoint/2010/main" xmlns="" val="162354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4" name="Picture 3" descr="IMG_05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85860"/>
            <a:ext cx="3750477" cy="5000636"/>
          </a:xfrm>
          <a:prstGeom prst="rect">
            <a:avLst/>
          </a:prstGeom>
        </p:spPr>
      </p:pic>
      <p:pic>
        <p:nvPicPr>
          <p:cNvPr id="6" name="Picture 5" descr="IMG_05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5" y="1285860"/>
            <a:ext cx="3429024" cy="2571768"/>
          </a:xfrm>
          <a:prstGeom prst="rect">
            <a:avLst/>
          </a:prstGeom>
        </p:spPr>
      </p:pic>
      <p:pic>
        <p:nvPicPr>
          <p:cNvPr id="8" name="Picture 7" descr="IMG_05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0124" y="1285860"/>
            <a:ext cx="2303876" cy="3071834"/>
          </a:xfrm>
          <a:prstGeom prst="rect">
            <a:avLst/>
          </a:prstGeom>
        </p:spPr>
      </p:pic>
      <p:pic>
        <p:nvPicPr>
          <p:cNvPr id="10" name="Picture 9" descr="IMG_06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43305" y="3857628"/>
            <a:ext cx="3238523" cy="2428892"/>
          </a:xfrm>
          <a:prstGeom prst="rect">
            <a:avLst/>
          </a:prstGeom>
        </p:spPr>
      </p:pic>
      <p:pic>
        <p:nvPicPr>
          <p:cNvPr id="12" name="Picture 11" descr="tERONG ADAPTAS1 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99101" y="4286256"/>
            <a:ext cx="2644899" cy="19836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21429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TERONG GROBOGAN</a:t>
            </a:r>
          </a:p>
        </p:txBody>
      </p:sp>
    </p:spTree>
    <p:extLst>
      <p:ext uri="{BB962C8B-B14F-4D97-AF65-F5344CB8AC3E}">
        <p14:creationId xmlns:p14="http://schemas.microsoft.com/office/powerpoint/2010/main" xmlns="" val="392084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5" name="Picture 4" descr="DSC_0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857760"/>
            <a:ext cx="3000360" cy="2000240"/>
          </a:xfrm>
          <a:prstGeom prst="rect">
            <a:avLst/>
          </a:prstGeom>
        </p:spPr>
      </p:pic>
      <p:pic>
        <p:nvPicPr>
          <p:cNvPr id="7" name="Picture 6" descr="DSC_0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78627" y="2035959"/>
            <a:ext cx="3214710" cy="2143140"/>
          </a:xfrm>
          <a:prstGeom prst="rect">
            <a:avLst/>
          </a:prstGeom>
        </p:spPr>
      </p:pic>
      <p:pic>
        <p:nvPicPr>
          <p:cNvPr id="11" name="Picture 10" descr="DSC_00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393141" y="2035959"/>
            <a:ext cx="3214710" cy="2143140"/>
          </a:xfrm>
          <a:prstGeom prst="rect">
            <a:avLst/>
          </a:prstGeom>
        </p:spPr>
      </p:pic>
      <p:pic>
        <p:nvPicPr>
          <p:cNvPr id="13" name="Picture 12" descr="DSC_00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4857757"/>
            <a:ext cx="3000364" cy="2000243"/>
          </a:xfrm>
          <a:prstGeom prst="rect">
            <a:avLst/>
          </a:prstGeom>
        </p:spPr>
      </p:pic>
      <p:pic>
        <p:nvPicPr>
          <p:cNvPr id="15" name="Picture 14" descr="DSC_00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0364" y="4832360"/>
            <a:ext cx="3143236" cy="20256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2860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90000"/>
                  </a:schemeClr>
                </a:solidFill>
              </a:rPr>
              <a:t>WORTEL VITMAKA</a:t>
            </a:r>
          </a:p>
        </p:txBody>
      </p:sp>
      <p:pic>
        <p:nvPicPr>
          <p:cNvPr id="18" name="Picture 4" descr="F:\PA26267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5357817" y="1500174"/>
            <a:ext cx="3719539" cy="314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358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182246"/>
          </a:xfrm>
        </p:spPr>
        <p:txBody>
          <a:bodyPr/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en-US" sz="5400" dirty="0">
                <a:solidFill>
                  <a:srgbClr val="000000"/>
                </a:solidFill>
                <a:latin typeface="Rockwell" panose="02060603020205020403" pitchFamily="18" charset="0"/>
              </a:rPr>
              <a:t>VARIETAS</a:t>
            </a:r>
            <a:r>
              <a:rPr lang="en-US" sz="5400" dirty="0">
                <a:solidFill>
                  <a:srgbClr val="000000"/>
                </a:solidFill>
                <a:latin typeface="Broadway" pitchFamily="82" charset="0"/>
              </a:rPr>
              <a:t> </a:t>
            </a:r>
            <a:r>
              <a:rPr lang="en-US" sz="5400" dirty="0">
                <a:solidFill>
                  <a:srgbClr val="000000"/>
                </a:solidFill>
                <a:latin typeface="Rockwell" panose="02060603020205020403" pitchFamily="18" charset="0"/>
              </a:rPr>
              <a:t>LOKAL</a:t>
            </a:r>
            <a:r>
              <a:rPr lang="en-US" sz="5400" dirty="0">
                <a:solidFill>
                  <a:srgbClr val="000000"/>
                </a:solidFill>
                <a:latin typeface="Broadway" pitchFamily="82" charset="0"/>
              </a:rPr>
              <a:t> 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1398143" y="1916832"/>
            <a:ext cx="6347714" cy="3880773"/>
          </a:xfrm>
        </p:spPr>
        <p:txBody>
          <a:bodyPr>
            <a:normAutofit fontScale="92500"/>
          </a:bodyPr>
          <a:lstStyle/>
          <a:p>
            <a:pPr>
              <a:buFont typeface="Wingdings 2" pitchFamily="18" charset="2"/>
              <a:buBlip>
                <a:blip r:embed="rId2"/>
              </a:buBlip>
            </a:pPr>
            <a:endParaRPr lang="id-ID" sz="2400" b="1" dirty="0">
              <a:solidFill>
                <a:schemeClr val="bg1"/>
              </a:solidFill>
              <a:latin typeface="Eras Demi ITC" pitchFamily="34" charset="0"/>
              <a:ea typeface="Batang" pitchFamily="18" charset="-127"/>
            </a:endParaRPr>
          </a:p>
          <a:p>
            <a:pPr>
              <a:buBlip>
                <a:blip r:embed="rId2"/>
              </a:buBlip>
            </a:pPr>
            <a:r>
              <a:rPr lang="id-ID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Varietas Lokal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, </a:t>
            </a:r>
            <a:r>
              <a:rPr lang="id-ID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adalah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varietas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yang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telah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ada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dan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dibudidayakan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secara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turun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temurun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oleh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petani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serta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menjadi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milik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masyarakat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dan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dikuasai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oleh negara.</a:t>
            </a:r>
            <a:endParaRPr lang="id-ID" sz="2400" dirty="0">
              <a:solidFill>
                <a:srgbClr val="002060"/>
              </a:solidFill>
              <a:latin typeface="Eras Demi ITC" panose="020B0805030504020804" pitchFamily="34" charset="0"/>
            </a:endParaRPr>
          </a:p>
          <a:p>
            <a:pPr marL="0" indent="0">
              <a:buNone/>
            </a:pPr>
            <a:endParaRPr lang="id-ID" sz="2400" dirty="0">
              <a:solidFill>
                <a:srgbClr val="002060"/>
              </a:solidFill>
              <a:latin typeface="Eras Demi ITC" pitchFamily="34" charset="0"/>
              <a:ea typeface="Batang" pitchFamily="18" charset="-127"/>
            </a:endParaRP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V</a:t>
            </a:r>
            <a:r>
              <a:rPr lang="id-ID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arietas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unggul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id-ID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Lokal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, </a:t>
            </a:r>
            <a:r>
              <a:rPr lang="id-ID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adalah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varietas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lokal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yang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dinyatakan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oleh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pemiliknya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memiliki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kelebihan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dalam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potensi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hasil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dan/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atau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sifat-sifat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lainnya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.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endParaRPr lang="en-US" sz="2400" b="1" dirty="0">
              <a:solidFill>
                <a:schemeClr val="bg1"/>
              </a:solidFill>
              <a:latin typeface="Eras Demi ITC" pitchFamily="34" charset="0"/>
              <a:ea typeface="Batang" pitchFamily="18" charset="-127"/>
            </a:endParaRPr>
          </a:p>
          <a:p>
            <a:pPr>
              <a:buFont typeface="Wingdings 2" pitchFamily="18" charset="2"/>
              <a:buBlip>
                <a:blip r:embed="rId2"/>
              </a:buBlip>
            </a:pPr>
            <a:endParaRPr lang="en-US" sz="2400" b="1" dirty="0">
              <a:solidFill>
                <a:schemeClr val="bg1"/>
              </a:solidFill>
              <a:latin typeface="Eras Demi ITC" pitchFamily="34" charset="0"/>
              <a:ea typeface="Batang" pitchFamily="18" charset="-127"/>
            </a:endParaRPr>
          </a:p>
          <a:p>
            <a:endParaRPr lang="en-US" sz="2400" dirty="0">
              <a:solidFill>
                <a:schemeClr val="bg1"/>
              </a:solidFill>
              <a:latin typeface="Eras Demi IT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4" name="Picture 3" descr="macam2 3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357298"/>
            <a:ext cx="4714876" cy="3536157"/>
          </a:xfrm>
          <a:prstGeom prst="rect">
            <a:avLst/>
          </a:prstGeom>
        </p:spPr>
      </p:pic>
      <p:pic>
        <p:nvPicPr>
          <p:cNvPr id="6" name="Picture 5" descr="macam2 3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768438"/>
            <a:ext cx="2786082" cy="2089562"/>
          </a:xfrm>
          <a:prstGeom prst="rect">
            <a:avLst/>
          </a:prstGeom>
        </p:spPr>
      </p:pic>
      <p:pic>
        <p:nvPicPr>
          <p:cNvPr id="8" name="Picture 7" descr="DSCN43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518553" y="1982381"/>
            <a:ext cx="2893239" cy="1928826"/>
          </a:xfrm>
          <a:prstGeom prst="rect">
            <a:avLst/>
          </a:prstGeom>
        </p:spPr>
      </p:pic>
      <p:pic>
        <p:nvPicPr>
          <p:cNvPr id="10" name="Picture 9" descr="macam2 0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14678" y="4786298"/>
            <a:ext cx="2762269" cy="2071702"/>
          </a:xfrm>
          <a:prstGeom prst="rect">
            <a:avLst/>
          </a:prstGeom>
        </p:spPr>
      </p:pic>
      <p:pic>
        <p:nvPicPr>
          <p:cNvPr id="12" name="Picture 11" descr="DSCN266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43636" y="4857736"/>
            <a:ext cx="2667019" cy="20002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28572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SRIKAYA ROVI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86578" y="785794"/>
            <a:ext cx="2357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KABUPATEN DEMAK</a:t>
            </a:r>
          </a:p>
        </p:txBody>
      </p:sp>
    </p:spTree>
    <p:extLst>
      <p:ext uri="{BB962C8B-B14F-4D97-AF65-F5344CB8AC3E}">
        <p14:creationId xmlns:p14="http://schemas.microsoft.com/office/powerpoint/2010/main" xmlns="" val="74242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/>
                </a:solidFill>
              </a:rPr>
              <a:t>PISANG RAJALAWE</a:t>
            </a:r>
          </a:p>
        </p:txBody>
      </p:sp>
      <p:pic>
        <p:nvPicPr>
          <p:cNvPr id="5" name="Picture 4" descr="DSC023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285860"/>
            <a:ext cx="3333757" cy="5000636"/>
          </a:xfrm>
          <a:prstGeom prst="rect">
            <a:avLst/>
          </a:prstGeom>
        </p:spPr>
      </p:pic>
      <p:pic>
        <p:nvPicPr>
          <p:cNvPr id="7" name="Picture 6" descr="DSCN17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1250142"/>
            <a:ext cx="3857652" cy="2893239"/>
          </a:xfrm>
          <a:prstGeom prst="rect">
            <a:avLst/>
          </a:prstGeom>
        </p:spPr>
      </p:pic>
      <p:pic>
        <p:nvPicPr>
          <p:cNvPr id="11" name="Picture 10" descr="DSCN17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3" y="4214818"/>
            <a:ext cx="2786082" cy="20895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00298" y="714356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KABUPATEN BANJARNEGARA</a:t>
            </a:r>
          </a:p>
        </p:txBody>
      </p:sp>
    </p:spTree>
    <p:extLst>
      <p:ext uri="{BB962C8B-B14F-4D97-AF65-F5344CB8AC3E}">
        <p14:creationId xmlns:p14="http://schemas.microsoft.com/office/powerpoint/2010/main" xmlns="" val="67011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4" name="Picture 3" descr="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0489" cy="6000768"/>
          </a:xfrm>
          <a:prstGeom prst="rect">
            <a:avLst/>
          </a:prstGeom>
        </p:spPr>
      </p:pic>
      <p:pic>
        <p:nvPicPr>
          <p:cNvPr id="6" name="Picture 5" descr="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4760184"/>
            <a:ext cx="3071802" cy="2097816"/>
          </a:xfrm>
          <a:prstGeom prst="rect">
            <a:avLst/>
          </a:prstGeom>
        </p:spPr>
      </p:pic>
      <p:pic>
        <p:nvPicPr>
          <p:cNvPr id="8" name="Picture 7" descr="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4739155"/>
            <a:ext cx="3143272" cy="2118846"/>
          </a:xfrm>
          <a:prstGeom prst="rect">
            <a:avLst/>
          </a:prstGeom>
        </p:spPr>
      </p:pic>
      <p:pic>
        <p:nvPicPr>
          <p:cNvPr id="10" name="Picture 9" descr="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760" y="4739176"/>
            <a:ext cx="3143240" cy="21188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14546" y="642918"/>
            <a:ext cx="54585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gerian" pitchFamily="82" charset="0"/>
              </a:rPr>
              <a:t>Kencur</a:t>
            </a:r>
            <a:r>
              <a:rPr lang="en-US" sz="5400" b="1" cap="none" spc="0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gerian" pitchFamily="82" charset="0"/>
              </a:rPr>
              <a:t> </a:t>
            </a:r>
            <a:r>
              <a:rPr lang="en-US" sz="54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gerian" pitchFamily="82" charset="0"/>
              </a:rPr>
              <a:t>G</a:t>
            </a:r>
            <a:r>
              <a:rPr lang="en-US" sz="5400" b="1" cap="none" spc="0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gerian" pitchFamily="82" charset="0"/>
              </a:rPr>
              <a:t>ading</a:t>
            </a:r>
            <a:endParaRPr lang="en-US" sz="5400" b="1" cap="none" spc="0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gerian" pitchFamily="82" charset="0"/>
            </a:endParaRPr>
          </a:p>
          <a:p>
            <a:pPr algn="ctr"/>
            <a:r>
              <a:rPr lang="en-US" sz="54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gerian" pitchFamily="82" charset="0"/>
              </a:rPr>
              <a:t>Boyolali</a:t>
            </a:r>
            <a:endParaRPr lang="en-US" sz="5400" b="1" cap="none" spc="0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419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69BE89-BA57-4B40-821F-FF94118A8105}" type="slidenum">
              <a:rPr lang="en-US"/>
              <a:pPr>
                <a:defRPr/>
              </a:pPr>
              <a:t>33</a:t>
            </a:fld>
            <a:endParaRPr lang="en-US"/>
          </a:p>
        </p:txBody>
      </p:sp>
      <p:pic>
        <p:nvPicPr>
          <p:cNvPr id="31746" name="Picture 2" descr="D:\FOTO-FOTO\MELATI\100_45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75" y="0"/>
            <a:ext cx="9159875" cy="707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3929058" y="5715016"/>
            <a:ext cx="5214942" cy="135732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rgbClr val="002060"/>
                </a:solidFill>
                <a:latin typeface="Bauhaus 93" pitchFamily="82" charset="0"/>
              </a:rPr>
              <a:t>EMPRIT BANDAR ARUM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143472" y="4572008"/>
            <a:ext cx="4000528" cy="1357298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ASAL KAB. BATANG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858676" y="5929330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2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143380"/>
            <a:ext cx="3989069" cy="2991802"/>
          </a:xfrm>
          <a:prstGeom prst="rect">
            <a:avLst/>
          </a:prstGeom>
        </p:spPr>
      </p:pic>
      <p:pic>
        <p:nvPicPr>
          <p:cNvPr id="11" name="Picture 10" descr="2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16936" y="2143116"/>
            <a:ext cx="3227064" cy="242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35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394948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pPr marL="54864" indent="0" algn="l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Broadway" pitchFamily="82" charset="0"/>
              </a:rPr>
              <a:t>CARICA  </a:t>
            </a:r>
            <a:endParaRPr lang="en-US" sz="2200" dirty="0">
              <a:solidFill>
                <a:schemeClr val="bg1"/>
              </a:solidFill>
              <a:latin typeface="Broadway" pitchFamily="8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</p:txBody>
      </p:sp>
      <p:pic>
        <p:nvPicPr>
          <p:cNvPr id="33798" name="Picture 2" descr="F:\Carica\DSCN25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85875"/>
            <a:ext cx="4429125" cy="5572125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en-US"/>
          </a:p>
        </p:txBody>
      </p:sp>
      <p:pic>
        <p:nvPicPr>
          <p:cNvPr id="33797" name="Picture 2" descr="F:\Carica\DSCN255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437914" y="3657917"/>
            <a:ext cx="1949335" cy="1463040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D4BA8-430B-4F0E-ABE6-29C5007A3873}" type="slidenum">
              <a:rPr lang="en-US"/>
              <a:pPr>
                <a:defRPr/>
              </a:pPr>
              <a:t>34</a:t>
            </a:fld>
            <a:endParaRPr lang="en-US"/>
          </a:p>
        </p:txBody>
      </p:sp>
      <p:pic>
        <p:nvPicPr>
          <p:cNvPr id="33796" name="Picture 3" descr="F:\Carica\DSCN25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5" y="0"/>
            <a:ext cx="500062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642910" y="4357694"/>
            <a:ext cx="2714644" cy="64294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Bauhaus 93" pitchFamily="82" charset="0"/>
              </a:rPr>
              <a:t>ASAL WONOSOBO</a:t>
            </a:r>
          </a:p>
        </p:txBody>
      </p:sp>
    </p:spTree>
    <p:extLst>
      <p:ext uri="{BB962C8B-B14F-4D97-AF65-F5344CB8AC3E}">
        <p14:creationId xmlns:p14="http://schemas.microsoft.com/office/powerpoint/2010/main" xmlns="" val="175093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4" name="Picture 3" descr="DSCN79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DSCN79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3375420"/>
            <a:ext cx="4643438" cy="3482579"/>
          </a:xfrm>
          <a:prstGeom prst="rect">
            <a:avLst/>
          </a:prstGeom>
        </p:spPr>
      </p:pic>
      <p:pic>
        <p:nvPicPr>
          <p:cNvPr id="13" name="Picture 12" descr="DSCN79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5984" y="357166"/>
            <a:ext cx="5000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NANAS BELIK</a:t>
            </a:r>
          </a:p>
        </p:txBody>
      </p:sp>
    </p:spTree>
    <p:extLst>
      <p:ext uri="{BB962C8B-B14F-4D97-AF65-F5344CB8AC3E}">
        <p14:creationId xmlns:p14="http://schemas.microsoft.com/office/powerpoint/2010/main" xmlns="" val="319664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4" name="Picture 3" descr="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46188" cy="3429000"/>
          </a:xfrm>
          <a:prstGeom prst="rect">
            <a:avLst/>
          </a:prstGeom>
        </p:spPr>
      </p:pic>
      <p:pic>
        <p:nvPicPr>
          <p:cNvPr id="6" name="Picture 5" descr="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7676" y="3357562"/>
            <a:ext cx="5006324" cy="35004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9459001">
            <a:off x="4563296" y="1364588"/>
            <a:ext cx="48670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DURIAN SUKARMAN</a:t>
            </a:r>
          </a:p>
        </p:txBody>
      </p:sp>
      <p:sp>
        <p:nvSpPr>
          <p:cNvPr id="8" name="Rectangle 7"/>
          <p:cNvSpPr/>
          <p:nvPr/>
        </p:nvSpPr>
        <p:spPr>
          <a:xfrm rot="1902222">
            <a:off x="1020046" y="4675390"/>
            <a:ext cx="22256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JEPARA</a:t>
            </a:r>
          </a:p>
        </p:txBody>
      </p:sp>
    </p:spTree>
    <p:extLst>
      <p:ext uri="{BB962C8B-B14F-4D97-AF65-F5344CB8AC3E}">
        <p14:creationId xmlns:p14="http://schemas.microsoft.com/office/powerpoint/2010/main" xmlns="" val="397921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8572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DURIAN KHOLIL</a:t>
            </a:r>
          </a:p>
        </p:txBody>
      </p:sp>
      <p:pic>
        <p:nvPicPr>
          <p:cNvPr id="1027" name="Picture 3" descr="P11920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1357298"/>
            <a:ext cx="2643174" cy="1980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P12121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3429000"/>
            <a:ext cx="2714612" cy="2033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P1192092"/>
          <p:cNvPicPr>
            <a:picLocks noChangeAspect="1" noChangeArrowheads="1"/>
          </p:cNvPicPr>
          <p:nvPr/>
        </p:nvPicPr>
        <p:blipFill>
          <a:blip r:embed="rId4">
            <a:lum bright="8000" contrast="22000"/>
          </a:blip>
          <a:srcRect/>
          <a:stretch>
            <a:fillRect/>
          </a:stretch>
        </p:blipFill>
        <p:spPr bwMode="auto">
          <a:xfrm>
            <a:off x="285720" y="1357298"/>
            <a:ext cx="3143241" cy="4187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tERONG ADAPTAS1 154"/>
          <p:cNvPicPr>
            <a:picLocks noChangeAspect="1" noChangeArrowheads="1"/>
          </p:cNvPicPr>
          <p:nvPr/>
        </p:nvPicPr>
        <p:blipFill>
          <a:blip r:embed="rId5" cstate="print">
            <a:lum bright="12000" contrast="14000"/>
          </a:blip>
          <a:srcRect/>
          <a:stretch>
            <a:fillRect/>
          </a:stretch>
        </p:blipFill>
        <p:spPr bwMode="auto">
          <a:xfrm>
            <a:off x="3428992" y="1357298"/>
            <a:ext cx="3071834" cy="4111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86116" y="5929330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KOTA SEMARANG</a:t>
            </a:r>
          </a:p>
        </p:txBody>
      </p:sp>
    </p:spTree>
    <p:extLst>
      <p:ext uri="{BB962C8B-B14F-4D97-AF65-F5344CB8AC3E}">
        <p14:creationId xmlns:p14="http://schemas.microsoft.com/office/powerpoint/2010/main" xmlns="" val="36602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161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en-US" sz="5400" dirty="0">
                <a:solidFill>
                  <a:schemeClr val="bg1"/>
                </a:solidFill>
                <a:latin typeface="Broadway" pitchFamily="82" charset="0"/>
              </a:rPr>
              <a:t>DURIAN TARMIN</a:t>
            </a:r>
            <a:r>
              <a:rPr lang="en-US" sz="4900" dirty="0">
                <a:solidFill>
                  <a:schemeClr val="bg1"/>
                </a:solidFill>
                <a:latin typeface="Broadway" pitchFamily="82" charset="0"/>
              </a:rPr>
              <a:t> </a:t>
            </a:r>
            <a:br>
              <a:rPr lang="en-US" sz="4900" dirty="0">
                <a:solidFill>
                  <a:schemeClr val="bg1"/>
                </a:solidFill>
                <a:latin typeface="Broadway" pitchFamily="82" charset="0"/>
              </a:rPr>
            </a:br>
            <a:r>
              <a:rPr lang="en-US" sz="2700" dirty="0">
                <a:solidFill>
                  <a:schemeClr val="bg1"/>
                </a:solidFill>
                <a:latin typeface="Broadway" pitchFamily="82" charset="0"/>
              </a:rPr>
              <a:t>ASAL JEPARA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en-US"/>
          </a:p>
        </p:txBody>
      </p:sp>
      <p:pic>
        <p:nvPicPr>
          <p:cNvPr id="3482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00188"/>
            <a:ext cx="4357688" cy="5357812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en-US"/>
          </a:p>
        </p:txBody>
      </p:sp>
      <p:pic>
        <p:nvPicPr>
          <p:cNvPr id="34821" name="Picture 2" descr="PB18271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57688" y="1500188"/>
            <a:ext cx="4786312" cy="5357812"/>
          </a:xfrm>
        </p:spPr>
      </p:pic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4683E-A3DD-42B0-8124-98210640143F}" type="slidenum">
              <a:rPr lang="en-US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82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1027" name="Picture 3" descr="G:\DCIM\106NIKON\DSCN88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769710" y="2286985"/>
            <a:ext cx="4688663" cy="3516310"/>
          </a:xfrm>
          <a:prstGeom prst="rect">
            <a:avLst/>
          </a:prstGeom>
          <a:noFill/>
        </p:spPr>
      </p:pic>
      <p:pic>
        <p:nvPicPr>
          <p:cNvPr id="1026" name="Picture 2" descr="G:\DCIM\106NIKON\DSCN88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00808"/>
            <a:ext cx="4688665" cy="3516311"/>
          </a:xfrm>
          <a:prstGeom prst="rect">
            <a:avLst/>
          </a:prstGeom>
          <a:noFill/>
        </p:spPr>
      </p:pic>
      <p:pic>
        <p:nvPicPr>
          <p:cNvPr id="1028" name="Picture 4" descr="G:\DCIM\106NIKON\DSCN88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7939" y="4930786"/>
            <a:ext cx="2476617" cy="185736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857356" y="642918"/>
            <a:ext cx="485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DURIAN LENGGER</a:t>
            </a:r>
          </a:p>
        </p:txBody>
      </p:sp>
    </p:spTree>
    <p:extLst>
      <p:ext uri="{BB962C8B-B14F-4D97-AF65-F5344CB8AC3E}">
        <p14:creationId xmlns:p14="http://schemas.microsoft.com/office/powerpoint/2010/main" xmlns="" val="373774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/>
                <a:latin typeface="Broadway" pitchFamily="82" charset="0"/>
              </a:rPr>
              <a:t>MANFAAT VARIETAS UNGGUL LOKAL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827" y="1412776"/>
            <a:ext cx="6347714" cy="3880773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id-ID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Varietas 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unggul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id-ID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lokal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merupakan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sumber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plasma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nutfah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dan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sumber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keanekaragaman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hayati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untuk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menghasilkan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varietas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baru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melalui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kegiatan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seleksi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dan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perakitan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varietas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.</a:t>
            </a:r>
          </a:p>
          <a:p>
            <a:pPr>
              <a:buBlip>
                <a:blip r:embed="rId2"/>
              </a:buBlip>
            </a:pPr>
            <a:endParaRPr lang="en-US" sz="2400" dirty="0">
              <a:solidFill>
                <a:srgbClr val="002060"/>
              </a:solidFill>
              <a:latin typeface="Eras Demi ITC" pitchFamily="34" charset="0"/>
              <a:ea typeface="Batang" pitchFamily="18" charset="-127"/>
            </a:endParaRPr>
          </a:p>
          <a:p>
            <a:pPr>
              <a:buBlip>
                <a:blip r:embed="rId2"/>
              </a:buBlip>
            </a:pP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Varietas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unggul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lokal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merupakan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sumber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penyediaan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pangan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bagi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penduduk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setempat</a:t>
            </a:r>
            <a:r>
              <a:rPr lang="en-US" sz="2400" dirty="0">
                <a:solidFill>
                  <a:srgbClr val="002060"/>
                </a:solidFill>
                <a:latin typeface="Eras Demi ITC" pitchFamily="34" charset="0"/>
                <a:ea typeface="Batang" pitchFamily="18" charset="-127"/>
              </a:rPr>
              <a:t>.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Eras Demi ITC" pitchFamily="34" charset="0"/>
              <a:ea typeface="Batang" pitchFamily="18" charset="-127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29B0C2-039E-4BE8-82D6-678BEEC166B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419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6" name="Picture 5" descr="DSCN13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678657" y="2107401"/>
            <a:ext cx="5429256" cy="4071942"/>
          </a:xfrm>
          <a:prstGeom prst="rect">
            <a:avLst/>
          </a:prstGeom>
        </p:spPr>
      </p:pic>
      <p:pic>
        <p:nvPicPr>
          <p:cNvPr id="11" name="Picture 10" descr="DSCN12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1428736"/>
            <a:ext cx="4095746" cy="3071810"/>
          </a:xfrm>
          <a:prstGeom prst="rect">
            <a:avLst/>
          </a:prstGeom>
        </p:spPr>
      </p:pic>
      <p:pic>
        <p:nvPicPr>
          <p:cNvPr id="9" name="Picture 8" descr="DSCN13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3696889" y="4232675"/>
            <a:ext cx="3000371" cy="2250278"/>
          </a:xfrm>
          <a:prstGeom prst="rect">
            <a:avLst/>
          </a:prstGeom>
        </p:spPr>
      </p:pic>
      <p:pic>
        <p:nvPicPr>
          <p:cNvPr id="13" name="Picture 12" descr="DSCN13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3" y="4429132"/>
            <a:ext cx="2857487" cy="21431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28794" y="428604"/>
            <a:ext cx="5786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DURIAN KROMO BANYUMAS</a:t>
            </a:r>
          </a:p>
        </p:txBody>
      </p:sp>
      <p:pic>
        <p:nvPicPr>
          <p:cNvPr id="17" name="Picture 16" descr="DSCN13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" y="4929198"/>
            <a:ext cx="2571736" cy="19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856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4" name="Picture 3" descr="DSCN12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5" y="2500306"/>
            <a:ext cx="4188001" cy="3143272"/>
          </a:xfrm>
          <a:prstGeom prst="rect">
            <a:avLst/>
          </a:prstGeom>
        </p:spPr>
      </p:pic>
      <p:pic>
        <p:nvPicPr>
          <p:cNvPr id="6" name="Picture 5" descr="DSCN126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2500306"/>
            <a:ext cx="2428892" cy="18229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2976" y="500042"/>
            <a:ext cx="67151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DURIAN ARUM KUNING </a:t>
            </a:r>
          </a:p>
          <a:p>
            <a:pPr algn="ctr"/>
            <a:r>
              <a:rPr lang="en-US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KARANGANYAR</a:t>
            </a:r>
          </a:p>
        </p:txBody>
      </p:sp>
    </p:spTree>
    <p:extLst>
      <p:ext uri="{BB962C8B-B14F-4D97-AF65-F5344CB8AC3E}">
        <p14:creationId xmlns:p14="http://schemas.microsoft.com/office/powerpoint/2010/main" xmlns="" val="315255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1068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785926"/>
            <a:ext cx="3571868" cy="5072074"/>
          </a:xfrm>
          <a:prstGeom prst="rect">
            <a:avLst/>
          </a:prstGeom>
        </p:spPr>
      </p:pic>
      <p:pic>
        <p:nvPicPr>
          <p:cNvPr id="6" name="Picture 5" descr="DSCN1150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500430" y="1785926"/>
            <a:ext cx="3237899" cy="2667000"/>
          </a:xfrm>
          <a:prstGeom prst="rect">
            <a:avLst/>
          </a:prstGeom>
        </p:spPr>
      </p:pic>
      <p:pic>
        <p:nvPicPr>
          <p:cNvPr id="8" name="Picture 7" descr="DSCN1178.JPG"/>
          <p:cNvPicPr/>
          <p:nvPr/>
        </p:nvPicPr>
        <p:blipFill>
          <a:blip r:embed="rId4"/>
          <a:stretch>
            <a:fillRect/>
          </a:stretch>
        </p:blipFill>
        <p:spPr>
          <a:xfrm rot="16200000">
            <a:off x="3178971" y="4250525"/>
            <a:ext cx="3000372" cy="2214578"/>
          </a:xfrm>
          <a:prstGeom prst="rect">
            <a:avLst/>
          </a:prstGeom>
        </p:spPr>
      </p:pic>
      <p:pic>
        <p:nvPicPr>
          <p:cNvPr id="12" name="Picture 11" descr="DSCN1193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5643578"/>
            <a:ext cx="1857356" cy="1214422"/>
          </a:xfrm>
          <a:prstGeom prst="rect">
            <a:avLst/>
          </a:prstGeom>
        </p:spPr>
      </p:pic>
      <p:pic>
        <p:nvPicPr>
          <p:cNvPr id="14" name="Picture 13" descr="DSCN1195.JPG"/>
          <p:cNvPicPr/>
          <p:nvPr/>
        </p:nvPicPr>
        <p:blipFill>
          <a:blip r:embed="rId6"/>
          <a:stretch>
            <a:fillRect/>
          </a:stretch>
        </p:blipFill>
        <p:spPr>
          <a:xfrm>
            <a:off x="6715140" y="1857364"/>
            <a:ext cx="2071670" cy="2214554"/>
          </a:xfrm>
          <a:prstGeom prst="rect">
            <a:avLst/>
          </a:prstGeom>
        </p:spPr>
      </p:pic>
      <p:pic>
        <p:nvPicPr>
          <p:cNvPr id="10" name="Picture 9" descr="DSCN1188.JPG"/>
          <p:cNvPicPr/>
          <p:nvPr/>
        </p:nvPicPr>
        <p:blipFill>
          <a:blip r:embed="rId7"/>
          <a:stretch>
            <a:fillRect/>
          </a:stretch>
        </p:blipFill>
        <p:spPr>
          <a:xfrm rot="16200000">
            <a:off x="5322111" y="4250525"/>
            <a:ext cx="3000372" cy="221457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85852" y="571480"/>
            <a:ext cx="69294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DURIAN Si TEMON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WONOSOBO</a:t>
            </a:r>
          </a:p>
        </p:txBody>
      </p:sp>
    </p:spTree>
    <p:extLst>
      <p:ext uri="{BB962C8B-B14F-4D97-AF65-F5344CB8AC3E}">
        <p14:creationId xmlns:p14="http://schemas.microsoft.com/office/powerpoint/2010/main" xmlns="" val="214694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" name="Picture 5" descr="sambeng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4667251" cy="3500438"/>
          </a:xfrm>
          <a:prstGeom prst="rect">
            <a:avLst/>
          </a:prstGeom>
        </p:spPr>
      </p:pic>
      <p:pic>
        <p:nvPicPr>
          <p:cNvPr id="10" name="Picture 9" descr="sambeng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1670" y="2857495"/>
            <a:ext cx="4357718" cy="3268289"/>
          </a:xfrm>
          <a:prstGeom prst="rect">
            <a:avLst/>
          </a:prstGeom>
        </p:spPr>
      </p:pic>
      <p:pic>
        <p:nvPicPr>
          <p:cNvPr id="8" name="Picture 7" descr="sambeng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810264" y="3833810"/>
            <a:ext cx="3809984" cy="28574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72066" y="500042"/>
            <a:ext cx="3571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Showcard Gothic" pitchFamily="82" charset="0"/>
              </a:rPr>
              <a:t>DURIAN SAMBENG BANJARNEGARA</a:t>
            </a:r>
          </a:p>
        </p:txBody>
      </p:sp>
    </p:spTree>
    <p:extLst>
      <p:ext uri="{BB962C8B-B14F-4D97-AF65-F5344CB8AC3E}">
        <p14:creationId xmlns:p14="http://schemas.microsoft.com/office/powerpoint/2010/main" xmlns="" val="351692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4" name="Picture 3" descr="DSCN14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857248" y="857250"/>
            <a:ext cx="6858000" cy="5143500"/>
          </a:xfrm>
          <a:prstGeom prst="rect">
            <a:avLst/>
          </a:prstGeom>
        </p:spPr>
      </p:pic>
      <p:pic>
        <p:nvPicPr>
          <p:cNvPr id="6" name="Picture 5" descr="DSCN14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3" y="1"/>
            <a:ext cx="4190995" cy="3143247"/>
          </a:xfrm>
          <a:prstGeom prst="rect">
            <a:avLst/>
          </a:prstGeom>
        </p:spPr>
      </p:pic>
      <p:pic>
        <p:nvPicPr>
          <p:cNvPr id="8" name="Picture 7" descr="DSCN14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3143248"/>
            <a:ext cx="4214810" cy="31611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9574" y="2967335"/>
            <a:ext cx="553228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DURIAN BOYO</a:t>
            </a:r>
          </a:p>
          <a:p>
            <a:pPr algn="ctr"/>
            <a:r>
              <a:rPr lang="en-U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PEKALONGAN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60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283968" cy="3212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0"/>
            <a:ext cx="4860032" cy="36450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12976"/>
            <a:ext cx="4283968" cy="36450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3334327"/>
            <a:ext cx="4818757" cy="36140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75656" y="2941997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DURIAN MALIKA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949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161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en-US" sz="5400" dirty="0">
                <a:solidFill>
                  <a:srgbClr val="002060"/>
                </a:solidFill>
                <a:latin typeface="Broadway" pitchFamily="82" charset="0"/>
              </a:rPr>
              <a:t>DURIAN TARMIN</a:t>
            </a:r>
            <a:r>
              <a:rPr lang="en-US" sz="4900" dirty="0">
                <a:solidFill>
                  <a:srgbClr val="002060"/>
                </a:solidFill>
                <a:latin typeface="Broadway" pitchFamily="82" charset="0"/>
              </a:rPr>
              <a:t> </a:t>
            </a:r>
            <a:br>
              <a:rPr lang="en-US" sz="4900" dirty="0">
                <a:solidFill>
                  <a:srgbClr val="002060"/>
                </a:solidFill>
                <a:latin typeface="Broadway" pitchFamily="82" charset="0"/>
              </a:rPr>
            </a:br>
            <a:r>
              <a:rPr lang="en-US" sz="2700" dirty="0">
                <a:solidFill>
                  <a:srgbClr val="002060"/>
                </a:solidFill>
                <a:latin typeface="Broadway" pitchFamily="82" charset="0"/>
              </a:rPr>
              <a:t>ASAL JEPARA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en-US"/>
          </a:p>
        </p:txBody>
      </p:sp>
      <p:pic>
        <p:nvPicPr>
          <p:cNvPr id="3482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00188"/>
            <a:ext cx="4357688" cy="5357812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en-US"/>
          </a:p>
        </p:txBody>
      </p:sp>
      <p:pic>
        <p:nvPicPr>
          <p:cNvPr id="34821" name="Picture 2" descr="PB18271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57688" y="1500188"/>
            <a:ext cx="4786312" cy="5357812"/>
          </a:xfrm>
        </p:spPr>
      </p:pic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4683E-A3DD-42B0-8124-98210640143F}" type="slidenum">
              <a:rPr lang="en-US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3074" name="Picture 2" descr="DSCN02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3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DSCN00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8999"/>
            <a:ext cx="4572000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DSCN00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-1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DSCN007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34417"/>
            <a:ext cx="4572000" cy="3423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2967335"/>
            <a:ext cx="916556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RAMBUTAN GADING</a:t>
            </a:r>
          </a:p>
          <a:p>
            <a:pPr algn="ctr"/>
            <a:r>
              <a:rPr lang="en-US" sz="54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KARANGANYAR</a:t>
            </a:r>
          </a:p>
        </p:txBody>
      </p:sp>
    </p:spTree>
    <p:extLst>
      <p:ext uri="{BB962C8B-B14F-4D97-AF65-F5344CB8AC3E}">
        <p14:creationId xmlns:p14="http://schemas.microsoft.com/office/powerpoint/2010/main" xmlns="" val="259594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4" name="Picture 3" descr="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58632" cy="6858001"/>
          </a:xfrm>
          <a:prstGeom prst="rect">
            <a:avLst/>
          </a:prstGeom>
        </p:spPr>
      </p:pic>
      <p:pic>
        <p:nvPicPr>
          <p:cNvPr id="6" name="Picture 5" descr="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357694"/>
            <a:ext cx="3680803" cy="2500306"/>
          </a:xfrm>
          <a:prstGeom prst="rect">
            <a:avLst/>
          </a:prstGeom>
        </p:spPr>
      </p:pic>
      <p:pic>
        <p:nvPicPr>
          <p:cNvPr id="8" name="Picture 7" descr="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1" y="0"/>
            <a:ext cx="4668097" cy="3143248"/>
          </a:xfrm>
          <a:prstGeom prst="rect">
            <a:avLst/>
          </a:prstGeom>
        </p:spPr>
      </p:pic>
      <p:pic>
        <p:nvPicPr>
          <p:cNvPr id="10" name="Picture 9" descr="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75904" y="3714752"/>
            <a:ext cx="4668096" cy="31432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7224" y="2143116"/>
            <a:ext cx="722505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Jambu</a:t>
            </a:r>
            <a:r>
              <a:rPr lang="en-US" sz="5400" b="1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en-US" sz="5400" b="1" cap="none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Merah</a:t>
            </a:r>
            <a:r>
              <a:rPr lang="en-US" sz="5400" b="1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en-US" sz="5400" b="1" cap="none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Delima</a:t>
            </a:r>
            <a:endParaRPr lang="en-US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algn="ctr"/>
            <a:endParaRPr lang="en-US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algn="ctr"/>
            <a:r>
              <a:rPr lang="en-US" sz="5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Demak</a:t>
            </a:r>
            <a:endParaRPr lang="en-US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842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SC014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21" y="0"/>
            <a:ext cx="3047979" cy="17144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6" name="Picture 5" descr="DSC0148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8" name="Picture 7" descr="DSC014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174980" cy="1785926"/>
          </a:xfrm>
          <a:prstGeom prst="rect">
            <a:avLst/>
          </a:prstGeom>
        </p:spPr>
      </p:pic>
      <p:pic>
        <p:nvPicPr>
          <p:cNvPr id="10" name="Picture 9" descr="DSC014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40" y="0"/>
            <a:ext cx="3174980" cy="178592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40373" y="2967335"/>
            <a:ext cx="66222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JAMBU AIR GAJAH</a:t>
            </a:r>
          </a:p>
          <a:p>
            <a:pPr algn="ctr"/>
            <a:r>
              <a:rPr lang="en-US" sz="5400" b="1" cap="all" dirty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PEKALONGAN</a:t>
            </a:r>
            <a:endParaRPr lang="en-US" sz="5400" b="1" cap="all" spc="0" dirty="0">
              <a:ln/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700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25" y="548680"/>
            <a:ext cx="8229600" cy="4525962"/>
          </a:xfrm>
        </p:spPr>
        <p:txBody>
          <a:bodyPr>
            <a:normAutofit lnSpcReduction="10000"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Varietas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unggul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lokal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di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Provinsi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Jawa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Tengah sangat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beragam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, dan  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tersebar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di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berbagai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wilayah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Kabupaten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.</a:t>
            </a:r>
          </a:p>
          <a:p>
            <a:pPr marL="0" indent="0">
              <a:buNone/>
            </a:pPr>
            <a:endParaRPr lang="id-ID" sz="2400" dirty="0">
              <a:solidFill>
                <a:srgbClr val="002060"/>
              </a:solidFill>
              <a:latin typeface="Eras Demi ITC" panose="020B0805030504020804" pitchFamily="34" charset="0"/>
            </a:endParaRPr>
          </a:p>
          <a:p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Diperlukan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upaya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untuk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mengangkat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agar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varietas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unggul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lokal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memiliki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nilai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tambah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bagi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daerah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asal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maupun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pemilik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tanaman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induk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.</a:t>
            </a:r>
          </a:p>
          <a:p>
            <a:endParaRPr lang="en-US" sz="2400" dirty="0">
              <a:solidFill>
                <a:srgbClr val="002060"/>
              </a:solidFill>
              <a:latin typeface="Eras Demi ITC" panose="020B0805030504020804" pitchFamily="34" charset="0"/>
            </a:endParaRPr>
          </a:p>
          <a:p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Untuk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mengetahui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karakter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varietas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unggul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lokal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yang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tersebar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di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berbagai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daerah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diperlukan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kegiatan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Explorasi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Varietas</a:t>
            </a:r>
            <a:r>
              <a:rPr lang="en-US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.</a:t>
            </a:r>
            <a:endParaRPr lang="id-ID" sz="2400" dirty="0">
              <a:solidFill>
                <a:srgbClr val="002060"/>
              </a:solidFill>
              <a:latin typeface="Eras Demi ITC" panose="020B08050305040208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  <a:latin typeface="Eras Demi ITC" panose="020B08050305040208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29B0C2-039E-4BE8-82D6-678BEEC166B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740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4" name="Picture 3" descr="DSCN73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571612"/>
            <a:ext cx="3619525" cy="2714644"/>
          </a:xfrm>
          <a:prstGeom prst="rect">
            <a:avLst/>
          </a:prstGeom>
        </p:spPr>
      </p:pic>
      <p:pic>
        <p:nvPicPr>
          <p:cNvPr id="6" name="Picture 5" descr="DSCN73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1571612"/>
            <a:ext cx="3524275" cy="2643206"/>
          </a:xfrm>
          <a:prstGeom prst="rect">
            <a:avLst/>
          </a:prstGeom>
        </p:spPr>
      </p:pic>
      <p:pic>
        <p:nvPicPr>
          <p:cNvPr id="8" name="Picture 7" descr="DSCN73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4143380"/>
            <a:ext cx="3619493" cy="2714620"/>
          </a:xfrm>
          <a:prstGeom prst="rect">
            <a:avLst/>
          </a:prstGeom>
        </p:spPr>
      </p:pic>
      <p:pic>
        <p:nvPicPr>
          <p:cNvPr id="10" name="Picture 9" descr="DSCN73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4214818"/>
            <a:ext cx="3524243" cy="26431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4348" y="571480"/>
            <a:ext cx="73581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JAMBU AIR </a:t>
            </a:r>
            <a:r>
              <a:rPr lang="id-ID" sz="2400" b="1" dirty="0" smtClean="0">
                <a:solidFill>
                  <a:srgbClr val="002060"/>
                </a:solidFill>
              </a:rPr>
              <a:t>LUMUT </a:t>
            </a:r>
            <a:r>
              <a:rPr lang="en-US" sz="2400" b="1" dirty="0" smtClean="0">
                <a:solidFill>
                  <a:srgbClr val="002060"/>
                </a:solidFill>
              </a:rPr>
              <a:t>KAYEN</a:t>
            </a:r>
            <a:endParaRPr lang="en-US" sz="2400" b="1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271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4" name="Picture 3" descr="102_44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857250" y="857251"/>
            <a:ext cx="6858001" cy="5143501"/>
          </a:xfrm>
          <a:prstGeom prst="rect">
            <a:avLst/>
          </a:prstGeom>
        </p:spPr>
      </p:pic>
      <p:pic>
        <p:nvPicPr>
          <p:cNvPr id="6" name="Picture 5" descr="102_44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820216" y="474826"/>
            <a:ext cx="3798611" cy="2848958"/>
          </a:xfrm>
          <a:prstGeom prst="rect">
            <a:avLst/>
          </a:prstGeom>
        </p:spPr>
      </p:pic>
      <p:pic>
        <p:nvPicPr>
          <p:cNvPr id="8" name="Picture 7" descr="102_44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3750470"/>
            <a:ext cx="4143372" cy="3107529"/>
          </a:xfrm>
          <a:prstGeom prst="rect">
            <a:avLst/>
          </a:prstGeom>
        </p:spPr>
      </p:pic>
      <p:pic>
        <p:nvPicPr>
          <p:cNvPr id="10" name="Picture 9" descr="102_44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85918" y="4357694"/>
            <a:ext cx="3333741" cy="25003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57290" y="1643050"/>
            <a:ext cx="6923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LENGKENG KATEKI</a:t>
            </a:r>
          </a:p>
        </p:txBody>
      </p:sp>
    </p:spTree>
    <p:extLst>
      <p:ext uri="{BB962C8B-B14F-4D97-AF65-F5344CB8AC3E}">
        <p14:creationId xmlns:p14="http://schemas.microsoft.com/office/powerpoint/2010/main" xmlns="" val="358102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4" name="Picture 3" descr="DSC017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33995" cy="3000372"/>
          </a:xfrm>
          <a:prstGeom prst="rect">
            <a:avLst/>
          </a:prstGeom>
        </p:spPr>
      </p:pic>
      <p:pic>
        <p:nvPicPr>
          <p:cNvPr id="8" name="Picture 7" descr="DSC017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786186" y="1500186"/>
            <a:ext cx="6858002" cy="3857626"/>
          </a:xfrm>
          <a:prstGeom prst="rect">
            <a:avLst/>
          </a:prstGeom>
        </p:spPr>
      </p:pic>
      <p:pic>
        <p:nvPicPr>
          <p:cNvPr id="10" name="Picture 9" descr="DSC017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84411"/>
            <a:ext cx="5286380" cy="29735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000372"/>
            <a:ext cx="72378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NANAS SIAK AGUNG</a:t>
            </a:r>
          </a:p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BATANG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573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4" name="Picture 3" descr="kamera 2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14942" cy="6953256"/>
          </a:xfrm>
          <a:prstGeom prst="rect">
            <a:avLst/>
          </a:prstGeom>
        </p:spPr>
      </p:pic>
      <p:pic>
        <p:nvPicPr>
          <p:cNvPr id="6" name="Picture 5" descr="kamera 2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0"/>
            <a:ext cx="3929058" cy="2946794"/>
          </a:xfrm>
          <a:prstGeom prst="rect">
            <a:avLst/>
          </a:prstGeom>
        </p:spPr>
      </p:pic>
      <p:pic>
        <p:nvPicPr>
          <p:cNvPr id="8" name="Picture 7" descr="kamera 2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3" y="2928934"/>
            <a:ext cx="3929057" cy="29467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9935025">
            <a:off x="572165" y="3000372"/>
            <a:ext cx="8571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SAWO BLONDO KENDAL</a:t>
            </a:r>
          </a:p>
        </p:txBody>
      </p:sp>
      <p:pic>
        <p:nvPicPr>
          <p:cNvPr id="14" name="Picture 13" descr="kamera 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5000636"/>
            <a:ext cx="2476486" cy="1857364"/>
          </a:xfrm>
          <a:prstGeom prst="rect">
            <a:avLst/>
          </a:prstGeom>
        </p:spPr>
      </p:pic>
      <p:pic>
        <p:nvPicPr>
          <p:cNvPr id="12" name="Picture 11" descr="kamera 22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00298" y="5036330"/>
            <a:ext cx="2428892" cy="1821670"/>
          </a:xfrm>
          <a:prstGeom prst="rect">
            <a:avLst/>
          </a:prstGeom>
        </p:spPr>
      </p:pic>
      <p:pic>
        <p:nvPicPr>
          <p:cNvPr id="16" name="Picture 15" descr="kamera 23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58015" y="5000636"/>
            <a:ext cx="2285984" cy="171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158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4" name="Picture 3" descr="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1005052" y="1005052"/>
            <a:ext cx="6867856" cy="4857752"/>
          </a:xfrm>
          <a:prstGeom prst="rect">
            <a:avLst/>
          </a:prstGeom>
        </p:spPr>
      </p:pic>
      <p:pic>
        <p:nvPicPr>
          <p:cNvPr id="6" name="Picture 5" descr="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3675" y="3429000"/>
            <a:ext cx="4370325" cy="28575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43042" y="1571612"/>
            <a:ext cx="64811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ALPUKAT KENDIL</a:t>
            </a:r>
          </a:p>
          <a:p>
            <a:pPr algn="ctr"/>
            <a:r>
              <a:rPr lang="en-US" sz="5400" b="1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KENDAL</a:t>
            </a:r>
          </a:p>
        </p:txBody>
      </p:sp>
    </p:spTree>
    <p:extLst>
      <p:ext uri="{BB962C8B-B14F-4D97-AF65-F5344CB8AC3E}">
        <p14:creationId xmlns:p14="http://schemas.microsoft.com/office/powerpoint/2010/main" xmlns="" val="198184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1612"/>
          </a:xfrm>
          <a:blipFill>
            <a:blip r:embed="rId2" cstate="print"/>
            <a:tile tx="0" ty="0" sx="100000" sy="100000" flip="none" algn="tl"/>
          </a:blipFill>
        </p:spPr>
        <p:txBody>
          <a:bodyPr anchor="ctr"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en-US" sz="4000" dirty="0">
                <a:solidFill>
                  <a:srgbClr val="002060"/>
                </a:solidFill>
                <a:latin typeface="Broadway" pitchFamily="82" charset="0"/>
              </a:rPr>
              <a:t>ALPUKAT WINA</a:t>
            </a:r>
            <a:br>
              <a:rPr lang="en-US" sz="4000" dirty="0">
                <a:solidFill>
                  <a:srgbClr val="002060"/>
                </a:solidFill>
                <a:latin typeface="Broadway" pitchFamily="82" charset="0"/>
              </a:rPr>
            </a:br>
            <a:r>
              <a:rPr lang="en-US" sz="4000" dirty="0">
                <a:solidFill>
                  <a:srgbClr val="002060"/>
                </a:solidFill>
                <a:latin typeface="Broadway" pitchFamily="82" charset="0"/>
              </a:rPr>
              <a:t> ASAL BANDUNGAN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71612"/>
            <a:ext cx="4500562" cy="63976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>
                <a:solidFill>
                  <a:schemeClr val="bg1"/>
                </a:solidFill>
              </a:rPr>
              <a:t>BUAH</a:t>
            </a:r>
          </a:p>
        </p:txBody>
      </p:sp>
      <p:pic>
        <p:nvPicPr>
          <p:cNvPr id="36868" name="Picture 3" descr="D:\FOTO-FOTO\FOTO2\100NIKON\ALPUKAT BANDUNGAN\DSCN32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09600" y="3230364"/>
            <a:ext cx="3090863" cy="2318147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500562" y="1535113"/>
            <a:ext cx="4643437" cy="63976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>
                <a:solidFill>
                  <a:schemeClr val="bg1"/>
                </a:solidFill>
              </a:rPr>
              <a:t>POHON INDUK</a:t>
            </a:r>
          </a:p>
        </p:txBody>
      </p:sp>
      <p:pic>
        <p:nvPicPr>
          <p:cNvPr id="36869" name="Picture 2" descr="D:\FOTO-FOTO\FOTO ALPUKATBUNCIS_2012\Bandungan01052012\alpukat\bagong1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3867150" y="2844006"/>
            <a:ext cx="3090863" cy="3090863"/>
          </a:xfrm>
        </p:spPr>
      </p:pic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1A47FC-FCC2-4E49-9C2E-41F1C6CB66AA}" type="slidenum">
              <a:rPr lang="en-US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71678"/>
          </a:xfrm>
          <a:blipFill>
            <a:blip r:embed="rId2" cstate="print"/>
            <a:tile tx="0" ty="0" sx="100000" sy="100000" flip="none" algn="tl"/>
          </a:blipFill>
        </p:spPr>
        <p:txBody>
          <a:bodyPr anchor="t">
            <a:normAutofit/>
          </a:bodyPr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Algerian" pitchFamily="82" charset="0"/>
              </a:rPr>
              <a:t>SAWO  MOJO</a:t>
            </a:r>
          </a:p>
        </p:txBody>
      </p:sp>
      <p:pic>
        <p:nvPicPr>
          <p:cNvPr id="6" name="Content Placeholder 5" descr="100_086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09600" y="2943423"/>
            <a:ext cx="3087688" cy="2315766"/>
          </a:xfrm>
        </p:spPr>
      </p:pic>
      <p:pic>
        <p:nvPicPr>
          <p:cNvPr id="7" name="Content Placeholder 6" descr="100_086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868738" y="2942828"/>
            <a:ext cx="3089275" cy="231695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103987-7F05-4224-ACB3-98D010374710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11461" y="1728900"/>
            <a:ext cx="4833249" cy="3624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6176" y="1124745"/>
            <a:ext cx="3121152" cy="2340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6176" y="3541368"/>
            <a:ext cx="3136776" cy="23525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9712" y="260648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KEDONDONG KARTINI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772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2236" y="507345"/>
            <a:ext cx="3319475" cy="24896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6382" y="483308"/>
            <a:ext cx="3351524" cy="2513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949749" y="1428725"/>
            <a:ext cx="333375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95736" y="33265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ALPUKAT RIFAI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321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A7548-0F3B-4F31-808A-47AC48C3E2F7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59498" y="-559499"/>
            <a:ext cx="3356992" cy="4475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4714" y="-1"/>
            <a:ext cx="4668011" cy="3501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5989" y="3332135"/>
            <a:ext cx="4647374" cy="3485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694" y="3362967"/>
            <a:ext cx="4626901" cy="34701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1640" y="3140968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dirty="0"/>
              <a:t>ALPUKAT AGRIMA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305210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670614"/>
            <a:ext cx="6347713" cy="1320800"/>
          </a:xfrm>
        </p:spPr>
        <p:txBody>
          <a:bodyPr/>
          <a:lstStyle/>
          <a:p>
            <a:pPr algn="ctr"/>
            <a:r>
              <a:rPr lang="id-ID" b="1" dirty="0">
                <a:latin typeface="Rockwell" panose="02060603020205020403" pitchFamily="18" charset="0"/>
              </a:rPr>
              <a:t>EKSPLORASI</a:t>
            </a:r>
            <a:endParaRPr lang="en-US" b="1" dirty="0">
              <a:latin typeface="Rockwell" panose="02060603020205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2160590"/>
            <a:ext cx="7778825" cy="4076722"/>
          </a:xfrm>
        </p:spPr>
        <p:txBody>
          <a:bodyPr>
            <a:normAutofit/>
          </a:bodyPr>
          <a:lstStyle/>
          <a:p>
            <a:pPr algn="just"/>
            <a:r>
              <a:rPr lang="en-US" sz="2400" dirty="0" err="1">
                <a:latin typeface="Eras Demi ITC" panose="020B0805030504020804" pitchFamily="34" charset="0"/>
              </a:rPr>
              <a:t>Eksplorasi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merupakan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tahap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awal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untuk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mengetahui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keberadaan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varietas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unggul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lokal</a:t>
            </a:r>
            <a:r>
              <a:rPr lang="en-US" sz="2400" dirty="0">
                <a:latin typeface="Eras Demi ITC" panose="020B0805030504020804" pitchFamily="34" charset="0"/>
              </a:rPr>
              <a:t> pada </a:t>
            </a:r>
            <a:r>
              <a:rPr lang="en-US" sz="2400" dirty="0" err="1">
                <a:latin typeface="Eras Demi ITC" panose="020B0805030504020804" pitchFamily="34" charset="0"/>
              </a:rPr>
              <a:t>suatu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daerah</a:t>
            </a:r>
            <a:r>
              <a:rPr lang="en-US" sz="2400" dirty="0">
                <a:latin typeface="Eras Demi ITC" panose="020B0805030504020804" pitchFamily="34" charset="0"/>
              </a:rPr>
              <a:t>.  </a:t>
            </a:r>
            <a:r>
              <a:rPr lang="en-US" sz="2400" dirty="0" err="1">
                <a:latin typeface="Eras Demi ITC" panose="020B0805030504020804" pitchFamily="34" charset="0"/>
              </a:rPr>
              <a:t>Kegiatan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ini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meliputi</a:t>
            </a:r>
            <a:r>
              <a:rPr lang="en-US" sz="2400" dirty="0">
                <a:latin typeface="Eras Demi ITC" panose="020B0805030504020804" pitchFamily="34" charset="0"/>
              </a:rPr>
              <a:t>: </a:t>
            </a:r>
            <a:r>
              <a:rPr lang="en-US" sz="2400" dirty="0" err="1">
                <a:latin typeface="Eras Demi ITC" panose="020B0805030504020804" pitchFamily="34" charset="0"/>
              </a:rPr>
              <a:t>mencari</a:t>
            </a:r>
            <a:r>
              <a:rPr lang="en-US" sz="2400" dirty="0">
                <a:latin typeface="Eras Demi ITC" panose="020B0805030504020804" pitchFamily="34" charset="0"/>
              </a:rPr>
              <a:t>, </a:t>
            </a:r>
            <a:r>
              <a:rPr lang="en-US" sz="2400" dirty="0" err="1">
                <a:latin typeface="Eras Demi ITC" panose="020B0805030504020804" pitchFamily="34" charset="0"/>
              </a:rPr>
              <a:t>mengumpulkan</a:t>
            </a:r>
            <a:r>
              <a:rPr lang="en-US" sz="2400" dirty="0">
                <a:latin typeface="Eras Demi ITC" panose="020B0805030504020804" pitchFamily="34" charset="0"/>
              </a:rPr>
              <a:t>, </a:t>
            </a:r>
            <a:r>
              <a:rPr lang="en-US" sz="2400" dirty="0" err="1">
                <a:latin typeface="Eras Demi ITC" panose="020B0805030504020804" pitchFamily="34" charset="0"/>
              </a:rPr>
              <a:t>serta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mengidentifikasi</a:t>
            </a:r>
            <a:r>
              <a:rPr lang="en-US" sz="2400" dirty="0">
                <a:latin typeface="Eras Demi ITC" panose="020B0805030504020804" pitchFamily="34" charset="0"/>
              </a:rPr>
              <a:t>  </a:t>
            </a:r>
            <a:r>
              <a:rPr lang="en-US" sz="2400" dirty="0" err="1">
                <a:latin typeface="Eras Demi ITC" panose="020B0805030504020804" pitchFamily="34" charset="0"/>
              </a:rPr>
              <a:t>karakter</a:t>
            </a:r>
            <a:r>
              <a:rPr lang="en-US" sz="2400" dirty="0">
                <a:latin typeface="Eras Demi ITC" panose="020B0805030504020804" pitchFamily="34" charset="0"/>
              </a:rPr>
              <a:t> – </a:t>
            </a:r>
            <a:r>
              <a:rPr lang="en-US" sz="2400" dirty="0" err="1">
                <a:latin typeface="Eras Demi ITC" panose="020B0805030504020804" pitchFamily="34" charset="0"/>
              </a:rPr>
              <a:t>karakter</a:t>
            </a:r>
            <a:r>
              <a:rPr lang="en-US" sz="2400" dirty="0">
                <a:latin typeface="Eras Demi ITC" panose="020B0805030504020804" pitchFamily="34" charset="0"/>
              </a:rPr>
              <a:t> pada </a:t>
            </a:r>
            <a:r>
              <a:rPr lang="en-US" sz="2400" dirty="0" err="1">
                <a:latin typeface="Eras Demi ITC" panose="020B0805030504020804" pitchFamily="34" charset="0"/>
              </a:rPr>
              <a:t>varietas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unggul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lokal</a:t>
            </a:r>
            <a:r>
              <a:rPr lang="en-US" sz="2400" dirty="0">
                <a:latin typeface="Eras Demi ITC" panose="020B0805030504020804" pitchFamily="34" charset="0"/>
              </a:rPr>
              <a:t> yang </a:t>
            </a:r>
            <a:r>
              <a:rPr lang="en-US" sz="2400" dirty="0" err="1">
                <a:latin typeface="Eras Demi ITC" panose="020B0805030504020804" pitchFamily="34" charset="0"/>
              </a:rPr>
              <a:t>ditemukan</a:t>
            </a:r>
            <a:r>
              <a:rPr lang="en-US" sz="2400" dirty="0">
                <a:latin typeface="Eras Demi ITC" panose="020B08050305040208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29B0C2-039E-4BE8-82D6-678BEEC166B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674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ambar 20">
            <a:extLst>
              <a:ext uri="{FF2B5EF4-FFF2-40B4-BE49-F238E27FC236}">
                <a16:creationId xmlns:a16="http://schemas.microsoft.com/office/drawing/2014/main" xmlns="" id="{E75A6779-FB82-434D-B401-4F8695B3D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968" y="63814"/>
            <a:ext cx="1452033" cy="1936044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42F304AB-09BF-468C-8DD2-1A144A63CF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513" y="154125"/>
            <a:ext cx="2547181" cy="2264161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80B3F230-9026-4A25-A291-19169DA2C7D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4347" y="3037652"/>
            <a:ext cx="2554346" cy="2270529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96FC2073-31E3-480B-BC8C-02BB8D7AC1D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36736" y="651553"/>
            <a:ext cx="2547181" cy="2264160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xmlns="" id="{6C130B25-9997-415B-A8F6-9AF93B0D465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36733" y="3550362"/>
            <a:ext cx="2547181" cy="2264159"/>
          </a:xfrm>
          <a:prstGeom prst="rect">
            <a:avLst/>
          </a:prstGeom>
        </p:spPr>
      </p:pic>
      <p:pic>
        <p:nvPicPr>
          <p:cNvPr id="9" name="Gambar 8">
            <a:extLst>
              <a:ext uri="{FF2B5EF4-FFF2-40B4-BE49-F238E27FC236}">
                <a16:creationId xmlns:a16="http://schemas.microsoft.com/office/drawing/2014/main" xmlns="" id="{EBAD93C4-04F8-47A2-804D-DB67CBCA1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1958" y="1286203"/>
            <a:ext cx="2551165" cy="2264159"/>
          </a:xfrm>
          <a:prstGeom prst="rect">
            <a:avLst/>
          </a:prstGeom>
        </p:spPr>
      </p:pic>
      <p:pic>
        <p:nvPicPr>
          <p:cNvPr id="1026" name="Picture 2" descr="Efek Antibakteri Meniran (Phyllanthus Niruri Linn.) dan Sambiloto  (Andrographis Paniculata Ness.) Terhadap Agen Patogenik Avian Eshcerichia  Coli (APEC) - Unair News">
            <a:extLst>
              <a:ext uri="{FF2B5EF4-FFF2-40B4-BE49-F238E27FC236}">
                <a16:creationId xmlns:a16="http://schemas.microsoft.com/office/drawing/2014/main" xmlns="" id="{A6A9D510-8069-4ECB-B0E8-09A7DD528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1955" y="4165181"/>
            <a:ext cx="2556612" cy="226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ambar 14">
            <a:extLst>
              <a:ext uri="{FF2B5EF4-FFF2-40B4-BE49-F238E27FC236}">
                <a16:creationId xmlns:a16="http://schemas.microsoft.com/office/drawing/2014/main" xmlns="" id="{E276978C-3E94-41A8-B38C-C9FA5A0351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3159" y="5494968"/>
            <a:ext cx="1022275" cy="1363033"/>
          </a:xfrm>
          <a:prstGeom prst="rect">
            <a:avLst/>
          </a:prstGeom>
        </p:spPr>
      </p:pic>
      <p:pic>
        <p:nvPicPr>
          <p:cNvPr id="17" name="Gambar 16">
            <a:extLst>
              <a:ext uri="{FF2B5EF4-FFF2-40B4-BE49-F238E27FC236}">
                <a16:creationId xmlns:a16="http://schemas.microsoft.com/office/drawing/2014/main" xmlns="" id="{B04B63FC-8F8A-4373-893F-42B4C53FF5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160" y="5969816"/>
            <a:ext cx="731520" cy="975360"/>
          </a:xfrm>
          <a:prstGeom prst="rect">
            <a:avLst/>
          </a:prstGeom>
        </p:spPr>
      </p:pic>
      <p:pic>
        <p:nvPicPr>
          <p:cNvPr id="19" name="Gambar 18">
            <a:extLst>
              <a:ext uri="{FF2B5EF4-FFF2-40B4-BE49-F238E27FC236}">
                <a16:creationId xmlns:a16="http://schemas.microsoft.com/office/drawing/2014/main" xmlns="" id="{8B663B49-2D67-4413-891B-9B3D408FA6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1528407" y="6021116"/>
            <a:ext cx="875353" cy="65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29914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1500198"/>
          </a:xfrm>
        </p:spPr>
        <p:txBody>
          <a:bodyPr>
            <a:no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en-US" sz="4400" dirty="0">
                <a:solidFill>
                  <a:schemeClr val="bg1"/>
                </a:solidFill>
                <a:latin typeface="Broadway" pitchFamily="82" charset="0"/>
              </a:rPr>
              <a:t>WORTEL VARIETAS VITMAKA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42938"/>
          </a:xfrm>
        </p:spPr>
        <p:txBody>
          <a:bodyPr/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>
                <a:solidFill>
                  <a:schemeClr val="bg1"/>
                </a:solidFill>
                <a:latin typeface="Broadway" pitchFamily="82" charset="0"/>
              </a:rPr>
              <a:t>ASAL KARANGANYAR</a:t>
            </a:r>
          </a:p>
        </p:txBody>
      </p:sp>
      <p:pic>
        <p:nvPicPr>
          <p:cNvPr id="37894" name="Picture 2" descr="F:\wortel_ 29.05.2012\DSC_00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874043"/>
            <a:ext cx="4786313" cy="3929063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645025" y="1071563"/>
            <a:ext cx="4041775" cy="357187"/>
          </a:xfrm>
        </p:spPr>
        <p:txBody>
          <a:bodyPr/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>
                <a:solidFill>
                  <a:schemeClr val="bg1"/>
                </a:solidFill>
                <a:latin typeface="Broadway" pitchFamily="82" charset="0"/>
              </a:rPr>
              <a:t>WORTEL</a:t>
            </a:r>
          </a:p>
        </p:txBody>
      </p:sp>
      <p:pic>
        <p:nvPicPr>
          <p:cNvPr id="37893" name="Picture 4" descr="F:\PA26267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46562" y="1652588"/>
            <a:ext cx="5072063" cy="4286250"/>
          </a:xfrm>
        </p:spPr>
      </p:pic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94BE5A-4F8C-4565-BB54-078A13DF1C07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00063" y="5286375"/>
            <a:ext cx="5572125" cy="2286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52463" y="5438775"/>
            <a:ext cx="5572125" cy="2286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7892" name="Picture 8" descr="F:\wortel_ 29.05.2012\DSC_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14313"/>
            <a:ext cx="9358313" cy="729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911048" y="2337301"/>
            <a:ext cx="7812495" cy="11430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8000" dirty="0" smtClean="0">
                <a:solidFill>
                  <a:srgbClr val="FFFF00"/>
                </a:solidFill>
                <a:latin typeface="Showcard Gothic" pitchFamily="82" charset="0"/>
              </a:rPr>
              <a:t>TERIMA KASIH</a:t>
            </a:r>
            <a:endParaRPr lang="en-US" sz="8000" dirty="0">
              <a:solidFill>
                <a:srgbClr val="FFFF00"/>
              </a:solidFill>
              <a:latin typeface="Showcard Gothi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584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5" y="764704"/>
            <a:ext cx="8229600" cy="452596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err="1">
                <a:latin typeface="Eras Demi ITC" panose="020B0805030504020804" pitchFamily="34" charset="0"/>
              </a:rPr>
              <a:t>Pendaftaran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Varietas</a:t>
            </a:r>
            <a:r>
              <a:rPr lang="en-US" sz="2400" dirty="0">
                <a:latin typeface="Eras Demi ITC" panose="020B0805030504020804" pitchFamily="34" charset="0"/>
              </a:rPr>
              <a:t>, </a:t>
            </a:r>
            <a:r>
              <a:rPr lang="en-US" sz="2400" dirty="0" err="1">
                <a:latin typeface="Eras Demi ITC" panose="020B0805030504020804" pitchFamily="34" charset="0"/>
              </a:rPr>
              <a:t>merupakan</a:t>
            </a:r>
            <a:r>
              <a:rPr lang="en-US" sz="2400" dirty="0">
                <a:latin typeface="Eras Demi ITC" panose="020B0805030504020804" pitchFamily="34" charset="0"/>
              </a:rPr>
              <a:t> salah </a:t>
            </a:r>
            <a:r>
              <a:rPr lang="en-US" sz="2400" dirty="0" err="1">
                <a:latin typeface="Eras Demi ITC" panose="020B0805030504020804" pitchFamily="34" charset="0"/>
              </a:rPr>
              <a:t>satu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upaya</a:t>
            </a:r>
            <a:r>
              <a:rPr lang="en-US" sz="2400" dirty="0">
                <a:latin typeface="Eras Demi ITC" panose="020B0805030504020804" pitchFamily="34" charset="0"/>
              </a:rPr>
              <a:t>  </a:t>
            </a:r>
            <a:r>
              <a:rPr lang="en-US" sz="2400" dirty="0" err="1">
                <a:latin typeface="Eras Demi ITC" panose="020B0805030504020804" pitchFamily="34" charset="0"/>
              </a:rPr>
              <a:t>untuk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mengangkat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nilai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ekonomi</a:t>
            </a:r>
            <a:r>
              <a:rPr lang="en-US" sz="2400" dirty="0">
                <a:latin typeface="Eras Demi ITC" panose="020B0805030504020804" pitchFamily="34" charset="0"/>
              </a:rPr>
              <a:t> pada </a:t>
            </a:r>
            <a:r>
              <a:rPr lang="en-US" sz="2400" dirty="0" err="1">
                <a:latin typeface="Eras Demi ITC" panose="020B0805030504020804" pitchFamily="34" charset="0"/>
              </a:rPr>
              <a:t>suatu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varietas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unggul</a:t>
            </a:r>
            <a:r>
              <a:rPr lang="en-US" sz="2400" dirty="0">
                <a:latin typeface="Eras Demi ITC" panose="020B0805030504020804" pitchFamily="34" charset="0"/>
              </a:rPr>
              <a:t>  </a:t>
            </a:r>
            <a:r>
              <a:rPr lang="en-US" sz="2400" dirty="0" err="1">
                <a:latin typeface="Eras Demi ITC" panose="020B0805030504020804" pitchFamily="34" charset="0"/>
              </a:rPr>
              <a:t>lokal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sehingga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menjadi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varietas</a:t>
            </a:r>
            <a:r>
              <a:rPr lang="en-US" sz="2400" dirty="0">
                <a:latin typeface="Eras Demi ITC" panose="020B0805030504020804" pitchFamily="34" charset="0"/>
              </a:rPr>
              <a:t> yang </a:t>
            </a:r>
            <a:r>
              <a:rPr lang="en-US" sz="2400" dirty="0" err="1">
                <a:latin typeface="Eras Demi ITC" panose="020B0805030504020804" pitchFamily="34" charset="0"/>
              </a:rPr>
              <a:t>lebih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berdaya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saing</a:t>
            </a:r>
            <a:r>
              <a:rPr lang="en-US" sz="2400" dirty="0">
                <a:latin typeface="Eras Demi ITC" panose="020B0805030504020804" pitchFamily="34" charset="0"/>
              </a:rPr>
              <a:t>.</a:t>
            </a:r>
          </a:p>
          <a:p>
            <a:endParaRPr lang="en-US" sz="2400" dirty="0">
              <a:latin typeface="Eras Demi ITC" panose="020B0805030504020804" pitchFamily="34" charset="0"/>
            </a:endParaRPr>
          </a:p>
          <a:p>
            <a:r>
              <a:rPr lang="en-US" sz="2400" dirty="0" err="1">
                <a:latin typeface="Eras Demi ITC" panose="020B0805030504020804" pitchFamily="34" charset="0"/>
              </a:rPr>
              <a:t>Pendaftaran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Varietas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memberikan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peluang</a:t>
            </a:r>
            <a:r>
              <a:rPr lang="en-US" sz="2400" dirty="0">
                <a:latin typeface="Eras Demi ITC" panose="020B0805030504020804" pitchFamily="34" charset="0"/>
              </a:rPr>
              <a:t> pada </a:t>
            </a:r>
            <a:r>
              <a:rPr lang="en-US" sz="2400" dirty="0" err="1">
                <a:latin typeface="Eras Demi ITC" panose="020B0805030504020804" pitchFamily="34" charset="0"/>
              </a:rPr>
              <a:t>varietas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unggul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lokal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menjadi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varietas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unggul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nasioanl</a:t>
            </a:r>
            <a:r>
              <a:rPr lang="en-US" sz="2400" dirty="0">
                <a:latin typeface="Eras Demi ITC" panose="020B0805030504020804" pitchFamily="34" charset="0"/>
              </a:rPr>
              <a:t>.</a:t>
            </a:r>
          </a:p>
          <a:p>
            <a:endParaRPr lang="en-US" sz="2400" dirty="0">
              <a:latin typeface="Eras Demi ITC" panose="020B0805030504020804" pitchFamily="34" charset="0"/>
            </a:endParaRPr>
          </a:p>
          <a:p>
            <a:r>
              <a:rPr lang="en-US" sz="2400" dirty="0" err="1">
                <a:latin typeface="Eras Demi ITC" panose="020B0805030504020804" pitchFamily="34" charset="0"/>
              </a:rPr>
              <a:t>Untuk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mendukung</a:t>
            </a:r>
            <a:r>
              <a:rPr lang="en-US" sz="2400" dirty="0">
                <a:latin typeface="Eras Demi ITC" panose="020B0805030504020804" pitchFamily="34" charset="0"/>
              </a:rPr>
              <a:t> proses </a:t>
            </a:r>
            <a:r>
              <a:rPr lang="en-US" sz="2400" dirty="0" err="1">
                <a:latin typeface="Eras Demi ITC" panose="020B0805030504020804" pitchFamily="34" charset="0"/>
              </a:rPr>
              <a:t>pendaftaran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varietas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diperlukan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beberapa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tahapan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kegiatan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pengujian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dengan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metoda</a:t>
            </a:r>
            <a:r>
              <a:rPr lang="en-US" sz="2400" dirty="0">
                <a:latin typeface="Eras Demi ITC" panose="020B0805030504020804" pitchFamily="34" charset="0"/>
              </a:rPr>
              <a:t> yang </a:t>
            </a:r>
            <a:r>
              <a:rPr lang="en-US" sz="2400" dirty="0" err="1">
                <a:latin typeface="Eras Demi ITC" panose="020B0805030504020804" pitchFamily="34" charset="0"/>
              </a:rPr>
              <a:t>telah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ditentukan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untuk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menetapkan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nilai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keunggulan</a:t>
            </a:r>
            <a:r>
              <a:rPr lang="en-US" sz="2400" dirty="0">
                <a:latin typeface="Eras Demi ITC" panose="020B0805030504020804" pitchFamily="34" charset="0"/>
              </a:rPr>
              <a:t> dan </a:t>
            </a:r>
            <a:r>
              <a:rPr lang="en-US" sz="2400" dirty="0" err="1">
                <a:latin typeface="Eras Demi ITC" panose="020B0805030504020804" pitchFamily="34" charset="0"/>
              </a:rPr>
              <a:t>deskripsi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dari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calon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varietas</a:t>
            </a:r>
            <a:r>
              <a:rPr lang="en-US" sz="2400" dirty="0">
                <a:latin typeface="Eras Demi ITC" panose="020B0805030504020804" pitchFamily="34" charset="0"/>
              </a:rPr>
              <a:t> yang </a:t>
            </a:r>
            <a:r>
              <a:rPr lang="en-US" sz="2400" dirty="0" err="1">
                <a:latin typeface="Eras Demi ITC" panose="020B0805030504020804" pitchFamily="34" charset="0"/>
              </a:rPr>
              <a:t>akan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didaftarkan</a:t>
            </a:r>
            <a:r>
              <a:rPr lang="en-US" sz="2400" dirty="0">
                <a:latin typeface="Eras Demi ITC" panose="020B08050305040208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29B0C2-039E-4BE8-82D6-678BEEC166B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730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1052736"/>
            <a:ext cx="6912768" cy="4392488"/>
          </a:xfrm>
        </p:spPr>
        <p:txBody>
          <a:bodyPr>
            <a:normAutofit lnSpcReduction="10000"/>
          </a:bodyPr>
          <a:lstStyle/>
          <a:p>
            <a:r>
              <a:rPr lang="en-US" sz="2400" dirty="0" err="1">
                <a:latin typeface="Eras Demi ITC" panose="020B0805030504020804" pitchFamily="34" charset="0"/>
              </a:rPr>
              <a:t>Pengembangan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varietas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unggul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lokal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hortikultura</a:t>
            </a:r>
            <a:r>
              <a:rPr lang="en-US" sz="2400" dirty="0">
                <a:latin typeface="Eras Demi ITC" panose="020B0805030504020804" pitchFamily="34" charset="0"/>
              </a:rPr>
              <a:t> yang </a:t>
            </a:r>
            <a:r>
              <a:rPr lang="en-US" sz="2400" dirty="0" err="1">
                <a:latin typeface="Eras Demi ITC" panose="020B0805030504020804" pitchFamily="34" charset="0"/>
              </a:rPr>
              <a:t>belum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terdaftar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memiliki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keterbatasan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karena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secara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resmi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belum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dapat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dikembangkan</a:t>
            </a:r>
            <a:r>
              <a:rPr lang="en-US" sz="2400" dirty="0">
                <a:latin typeface="Eras Demi ITC" panose="020B0805030504020804" pitchFamily="34" charset="0"/>
              </a:rPr>
              <a:t> pada </a:t>
            </a:r>
            <a:r>
              <a:rPr lang="en-US" sz="2400" dirty="0" err="1">
                <a:latin typeface="Eras Demi ITC" panose="020B0805030504020804" pitchFamily="34" charset="0"/>
              </a:rPr>
              <a:t>skala</a:t>
            </a:r>
            <a:r>
              <a:rPr lang="en-US" sz="2400" dirty="0">
                <a:latin typeface="Eras Demi ITC" panose="020B0805030504020804" pitchFamily="34" charset="0"/>
              </a:rPr>
              <a:t> yang </a:t>
            </a:r>
            <a:r>
              <a:rPr lang="en-US" sz="2400" dirty="0" err="1">
                <a:latin typeface="Eras Demi ITC" panose="020B0805030504020804" pitchFamily="34" charset="0"/>
              </a:rPr>
              <a:t>lebih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besar</a:t>
            </a:r>
            <a:r>
              <a:rPr lang="en-US" sz="2400" dirty="0">
                <a:latin typeface="Eras Demi ITC" panose="020B0805030504020804" pitchFamily="34" charset="0"/>
              </a:rPr>
              <a:t>. </a:t>
            </a:r>
          </a:p>
          <a:p>
            <a:endParaRPr lang="en-US" sz="2400" dirty="0">
              <a:latin typeface="Eras Demi ITC" panose="020B0805030504020804" pitchFamily="34" charset="0"/>
            </a:endParaRPr>
          </a:p>
          <a:p>
            <a:r>
              <a:rPr lang="en-US" sz="2400" dirty="0">
                <a:latin typeface="Eras Demi ITC" panose="020B0805030504020804" pitchFamily="34" charset="0"/>
              </a:rPr>
              <a:t>Hasil </a:t>
            </a:r>
            <a:r>
              <a:rPr lang="en-US" sz="2400" dirty="0" err="1">
                <a:latin typeface="Eras Demi ITC" panose="020B0805030504020804" pitchFamily="34" charset="0"/>
              </a:rPr>
              <a:t>pengembangan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dari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varietas</a:t>
            </a:r>
            <a:r>
              <a:rPr lang="en-US" sz="2400" dirty="0">
                <a:latin typeface="Eras Demi ITC" panose="020B0805030504020804" pitchFamily="34" charset="0"/>
              </a:rPr>
              <a:t> yang </a:t>
            </a:r>
            <a:r>
              <a:rPr lang="en-US" sz="2400" dirty="0" err="1">
                <a:latin typeface="Eras Demi ITC" panose="020B0805030504020804" pitchFamily="34" charset="0"/>
              </a:rPr>
              <a:t>belum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terdaftar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belum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memiliki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jaminan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kebenaran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varietas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karena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belum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ada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acuan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baku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untuk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mengidentifikasi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karakter-karakter</a:t>
            </a:r>
            <a:r>
              <a:rPr lang="en-US" sz="2400" dirty="0">
                <a:latin typeface="Eras Demi ITC" panose="020B0805030504020804" pitchFamily="34" charset="0"/>
              </a:rPr>
              <a:t> yang </a:t>
            </a:r>
            <a:r>
              <a:rPr lang="en-US" sz="2400" dirty="0" err="1">
                <a:latin typeface="Eras Demi ITC" panose="020B0805030504020804" pitchFamily="34" charset="0"/>
              </a:rPr>
              <a:t>dimiliki</a:t>
            </a:r>
            <a:r>
              <a:rPr lang="en-US" sz="2400" dirty="0">
                <a:latin typeface="Eras Demi ITC" panose="020B0805030504020804" pitchFamily="34" charset="0"/>
              </a:rPr>
              <a:t> oleh </a:t>
            </a:r>
            <a:r>
              <a:rPr lang="en-US" sz="2400" dirty="0" err="1">
                <a:latin typeface="Eras Demi ITC" panose="020B0805030504020804" pitchFamily="34" charset="0"/>
              </a:rPr>
              <a:t>varietas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dimaksud</a:t>
            </a:r>
            <a:r>
              <a:rPr lang="en-US" sz="2400" dirty="0">
                <a:latin typeface="Eras Demi ITC" panose="020B0805030504020804" pitchFamily="34" charset="0"/>
              </a:rPr>
              <a:t>. 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29B0C2-039E-4BE8-82D6-678BEEC166B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730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2"/>
          </a:xfrm>
        </p:spPr>
        <p:txBody>
          <a:bodyPr/>
          <a:lstStyle/>
          <a:p>
            <a:r>
              <a:rPr lang="en-US" sz="2400" dirty="0" err="1">
                <a:latin typeface="Eras Demi ITC" panose="020B0805030504020804" pitchFamily="34" charset="0"/>
              </a:rPr>
              <a:t>Varietas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unggul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lokal</a:t>
            </a:r>
            <a:r>
              <a:rPr lang="en-US" sz="2400" dirty="0">
                <a:latin typeface="Eras Demi ITC" panose="020B0805030504020804" pitchFamily="34" charset="0"/>
              </a:rPr>
              <a:t> yang </a:t>
            </a:r>
            <a:r>
              <a:rPr lang="en-US" sz="2400" dirty="0" err="1">
                <a:latin typeface="Eras Demi ITC" panose="020B0805030504020804" pitchFamily="34" charset="0"/>
              </a:rPr>
              <a:t>sudah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berhasil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terdaftar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sebagai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varietas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unggul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nasional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memungkinkan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untuk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dilakukan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perbanyakan</a:t>
            </a:r>
            <a:r>
              <a:rPr lang="en-US" sz="2400" dirty="0">
                <a:latin typeface="Eras Demi ITC" panose="020B0805030504020804" pitchFamily="34" charset="0"/>
              </a:rPr>
              <a:t> pada </a:t>
            </a:r>
            <a:r>
              <a:rPr lang="en-US" sz="2400" dirty="0" err="1">
                <a:latin typeface="Eras Demi ITC" panose="020B0805030504020804" pitchFamily="34" charset="0"/>
              </a:rPr>
              <a:t>skala</a:t>
            </a:r>
            <a:r>
              <a:rPr lang="en-US" sz="2400" dirty="0">
                <a:latin typeface="Eras Demi ITC" panose="020B0805030504020804" pitchFamily="34" charset="0"/>
              </a:rPr>
              <a:t> yang </a:t>
            </a:r>
            <a:r>
              <a:rPr lang="en-US" sz="2400" dirty="0" err="1">
                <a:latin typeface="Eras Demi ITC" panose="020B0805030504020804" pitchFamily="34" charset="0"/>
              </a:rPr>
              <a:t>lebih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luas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melalui</a:t>
            </a:r>
            <a:r>
              <a:rPr lang="en-US" sz="2400" dirty="0">
                <a:latin typeface="Eras Demi ITC" panose="020B0805030504020804" pitchFamily="34" charset="0"/>
              </a:rPr>
              <a:t> proses </a:t>
            </a:r>
            <a:r>
              <a:rPr lang="en-US" sz="2400" dirty="0" err="1">
                <a:latin typeface="Eras Demi ITC" panose="020B0805030504020804" pitchFamily="34" charset="0"/>
              </a:rPr>
              <a:t>sertifikasi</a:t>
            </a:r>
            <a:r>
              <a:rPr lang="en-US" sz="2400" dirty="0">
                <a:latin typeface="Eras Demi ITC" panose="020B0805030504020804" pitchFamily="34" charset="0"/>
              </a:rPr>
              <a:t>, </a:t>
            </a:r>
            <a:r>
              <a:rPr lang="en-US" sz="2400" dirty="0" err="1">
                <a:latin typeface="Eras Demi ITC" panose="020B0805030504020804" pitchFamily="34" charset="0"/>
              </a:rPr>
              <a:t>sehingga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benih</a:t>
            </a:r>
            <a:r>
              <a:rPr lang="en-US" sz="2400" dirty="0">
                <a:latin typeface="Eras Demi ITC" panose="020B0805030504020804" pitchFamily="34" charset="0"/>
              </a:rPr>
              <a:t> yang </a:t>
            </a:r>
            <a:r>
              <a:rPr lang="en-US" sz="2400" dirty="0" err="1">
                <a:latin typeface="Eras Demi ITC" panose="020B0805030504020804" pitchFamily="34" charset="0"/>
              </a:rPr>
              <a:t>dihasilkan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secara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resmi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dapat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diakui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sebagai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benih</a:t>
            </a:r>
            <a:r>
              <a:rPr lang="en-US" sz="2400" dirty="0">
                <a:latin typeface="Eras Demi ITC" panose="020B0805030504020804" pitchFamily="34" charset="0"/>
              </a:rPr>
              <a:t> yang </a:t>
            </a:r>
            <a:r>
              <a:rPr lang="en-US" sz="2400" dirty="0" err="1">
                <a:latin typeface="Eras Demi ITC" panose="020B0805030504020804" pitchFamily="34" charset="0"/>
              </a:rPr>
              <a:t>bersertifikat</a:t>
            </a:r>
            <a:r>
              <a:rPr lang="en-US" sz="2400" dirty="0">
                <a:latin typeface="Eras Demi ITC" panose="020B0805030504020804" pitchFamily="34" charset="0"/>
              </a:rPr>
              <a:t>. </a:t>
            </a:r>
          </a:p>
          <a:p>
            <a:endParaRPr lang="id-ID" sz="2400" dirty="0">
              <a:latin typeface="Eras Demi ITC" panose="020B0805030504020804" pitchFamily="34" charset="0"/>
            </a:endParaRPr>
          </a:p>
          <a:p>
            <a:r>
              <a:rPr lang="en-US" sz="2400" dirty="0" err="1">
                <a:latin typeface="Eras Demi ITC" panose="020B0805030504020804" pitchFamily="34" charset="0"/>
              </a:rPr>
              <a:t>Benih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dari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varietas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unggul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bersertifikat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lebih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menguntungkan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bagi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konsumen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karena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memiliki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jaminan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kebenaran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secara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varietas</a:t>
            </a:r>
            <a:r>
              <a:rPr lang="en-US" sz="2400" dirty="0">
                <a:latin typeface="Eras Demi ITC" panose="020B0805030504020804" pitchFamily="34" charset="0"/>
              </a:rPr>
              <a:t>, </a:t>
            </a:r>
            <a:r>
              <a:rPr lang="en-US" sz="2400" dirty="0" err="1">
                <a:latin typeface="Eras Demi ITC" panose="020B0805030504020804" pitchFamily="34" charset="0"/>
              </a:rPr>
              <a:t>sehingga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lebih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berdaya</a:t>
            </a:r>
            <a:r>
              <a:rPr lang="en-US" sz="2400" dirty="0">
                <a:latin typeface="Eras Demi ITC" panose="020B0805030504020804" pitchFamily="34" charset="0"/>
              </a:rPr>
              <a:t> </a:t>
            </a:r>
            <a:r>
              <a:rPr lang="en-US" sz="2400" dirty="0" err="1">
                <a:latin typeface="Eras Demi ITC" panose="020B0805030504020804" pitchFamily="34" charset="0"/>
              </a:rPr>
              <a:t>saing</a:t>
            </a:r>
            <a:r>
              <a:rPr lang="en-US" sz="2400" dirty="0">
                <a:latin typeface="Eras Demi ITC" panose="020B0805030504020804" pitchFamily="34" charset="0"/>
              </a:rPr>
              <a:t>.</a:t>
            </a:r>
            <a:endParaRPr lang="id-ID" sz="2400" dirty="0">
              <a:latin typeface="Eras Demi ITC" panose="020B0805030504020804" pitchFamily="34" charset="0"/>
            </a:endParaRPr>
          </a:p>
          <a:p>
            <a:endParaRPr lang="id-ID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29B0C2-039E-4BE8-82D6-678BEEC166B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32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1860</TotalTime>
  <Words>1251</Words>
  <Application>Microsoft Office PowerPoint</Application>
  <PresentationFormat>On-screen Show (4:3)</PresentationFormat>
  <Paragraphs>594</Paragraphs>
  <Slides>61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Facet</vt:lpstr>
      <vt:lpstr>Slide 1</vt:lpstr>
      <vt:lpstr>KOMODITAS HORTIKULTURA POTENSIAL DI JAWA TENGAH</vt:lpstr>
      <vt:lpstr>VARIETAS LOKAL </vt:lpstr>
      <vt:lpstr>MANFAAT VARIETAS UNGGUL LOKAL</vt:lpstr>
      <vt:lpstr>Slide 5</vt:lpstr>
      <vt:lpstr>EKSPLORASI</vt:lpstr>
      <vt:lpstr>Slide 7</vt:lpstr>
      <vt:lpstr>Slide 8</vt:lpstr>
      <vt:lpstr>Slide 9</vt:lpstr>
      <vt:lpstr>KOMODITAS BIOFARMAKA POTENSIAL  JAWA TENGAH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                                      </vt:lpstr>
      <vt:lpstr>CARICA  </vt:lpstr>
      <vt:lpstr>Slide 35</vt:lpstr>
      <vt:lpstr>Slide 36</vt:lpstr>
      <vt:lpstr>Slide 37</vt:lpstr>
      <vt:lpstr>DURIAN TARMIN  ASAL JEPARA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DURIAN TARMIN  ASAL JEPARA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ALPUKAT WINA  ASAL BANDUNGAN</vt:lpstr>
      <vt:lpstr>SAWO  MOJO</vt:lpstr>
      <vt:lpstr>Slide 57</vt:lpstr>
      <vt:lpstr>Slide 58</vt:lpstr>
      <vt:lpstr>Slide 59</vt:lpstr>
      <vt:lpstr>Slide 60</vt:lpstr>
      <vt:lpstr>WORTEL VARIETAS VITMAKA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Sobir</dc:creator>
  <cp:lastModifiedBy>ACER</cp:lastModifiedBy>
  <cp:revision>181</cp:revision>
  <cp:lastPrinted>2021-09-16T08:00:38Z</cp:lastPrinted>
  <dcterms:created xsi:type="dcterms:W3CDTF">2012-03-06T18:16:25Z</dcterms:created>
  <dcterms:modified xsi:type="dcterms:W3CDTF">2021-09-17T06:27:35Z</dcterms:modified>
</cp:coreProperties>
</file>