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68"/>
  </p:notesMasterIdLst>
  <p:handoutMasterIdLst>
    <p:handoutMasterId r:id="rId69"/>
  </p:handoutMasterIdLst>
  <p:sldIdLst>
    <p:sldId id="581" r:id="rId3"/>
    <p:sldId id="542" r:id="rId4"/>
    <p:sldId id="6213" r:id="rId5"/>
    <p:sldId id="6227" r:id="rId6"/>
    <p:sldId id="316" r:id="rId7"/>
    <p:sldId id="586" r:id="rId8"/>
    <p:sldId id="318" r:id="rId9"/>
    <p:sldId id="585" r:id="rId10"/>
    <p:sldId id="582" r:id="rId11"/>
    <p:sldId id="315" r:id="rId12"/>
    <p:sldId id="308" r:id="rId13"/>
    <p:sldId id="309" r:id="rId14"/>
    <p:sldId id="310" r:id="rId15"/>
    <p:sldId id="311" r:id="rId16"/>
    <p:sldId id="312" r:id="rId17"/>
    <p:sldId id="314" r:id="rId18"/>
    <p:sldId id="313" r:id="rId19"/>
    <p:sldId id="6228" r:id="rId20"/>
    <p:sldId id="729" r:id="rId21"/>
    <p:sldId id="727" r:id="rId22"/>
    <p:sldId id="728" r:id="rId23"/>
    <p:sldId id="753" r:id="rId24"/>
    <p:sldId id="754" r:id="rId25"/>
    <p:sldId id="733" r:id="rId26"/>
    <p:sldId id="739" r:id="rId27"/>
    <p:sldId id="751" r:id="rId28"/>
    <p:sldId id="741" r:id="rId29"/>
    <p:sldId id="746" r:id="rId30"/>
    <p:sldId id="6229" r:id="rId31"/>
    <p:sldId id="1024" r:id="rId32"/>
    <p:sldId id="290" r:id="rId33"/>
    <p:sldId id="281" r:id="rId34"/>
    <p:sldId id="1026" r:id="rId35"/>
    <p:sldId id="292" r:id="rId36"/>
    <p:sldId id="282" r:id="rId37"/>
    <p:sldId id="286" r:id="rId38"/>
    <p:sldId id="1022" r:id="rId39"/>
    <p:sldId id="604" r:id="rId40"/>
    <p:sldId id="291" r:id="rId41"/>
    <p:sldId id="587" r:id="rId42"/>
    <p:sldId id="588" r:id="rId43"/>
    <p:sldId id="607" r:id="rId44"/>
    <p:sldId id="1029" r:id="rId45"/>
    <p:sldId id="1030" r:id="rId46"/>
    <p:sldId id="589" r:id="rId47"/>
    <p:sldId id="590" r:id="rId48"/>
    <p:sldId id="262" r:id="rId49"/>
    <p:sldId id="593" r:id="rId50"/>
    <p:sldId id="595" r:id="rId51"/>
    <p:sldId id="592" r:id="rId52"/>
    <p:sldId id="614" r:id="rId53"/>
    <p:sldId id="615" r:id="rId54"/>
    <p:sldId id="616" r:id="rId55"/>
    <p:sldId id="617" r:id="rId56"/>
    <p:sldId id="596" r:id="rId57"/>
    <p:sldId id="597" r:id="rId58"/>
    <p:sldId id="598" r:id="rId59"/>
    <p:sldId id="599" r:id="rId60"/>
    <p:sldId id="600" r:id="rId61"/>
    <p:sldId id="609" r:id="rId62"/>
    <p:sldId id="610" r:id="rId63"/>
    <p:sldId id="611" r:id="rId64"/>
    <p:sldId id="612" r:id="rId65"/>
    <p:sldId id="608" r:id="rId66"/>
    <p:sldId id="346" r:id="rId6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285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F5A78-3B88-4184-8874-9098958CAD20}" type="doc">
      <dgm:prSet loTypeId="urn:microsoft.com/office/officeart/2005/8/layout/radial4#1" loCatId="relationship" qsTypeId="urn:microsoft.com/office/officeart/2005/8/quickstyle/simple5#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18645C-9ABE-4E5C-A0FD-170027C6AD19}">
      <dgm:prSet phldrT="[Text]" phldr="1"/>
      <dgm:spPr/>
      <dgm:t>
        <a:bodyPr/>
        <a:lstStyle/>
        <a:p>
          <a:endParaRPr lang="en-US" dirty="0"/>
        </a:p>
      </dgm:t>
    </dgm:pt>
    <dgm:pt modelId="{130D5E5E-10C6-4DDF-BEDD-BE030890580B}" type="parTrans" cxnId="{3F464024-D80C-49D5-9C3B-081557265745}">
      <dgm:prSet/>
      <dgm:spPr/>
      <dgm:t>
        <a:bodyPr/>
        <a:lstStyle/>
        <a:p>
          <a:endParaRPr lang="en-US"/>
        </a:p>
      </dgm:t>
    </dgm:pt>
    <dgm:pt modelId="{C29E66C4-48A8-4D90-B0F7-2FD11526B24B}" type="sibTrans" cxnId="{3F464024-D80C-49D5-9C3B-081557265745}">
      <dgm:prSet/>
      <dgm:spPr/>
      <dgm:t>
        <a:bodyPr/>
        <a:lstStyle/>
        <a:p>
          <a:endParaRPr lang="en-US"/>
        </a:p>
      </dgm:t>
    </dgm:pt>
    <dgm:pt modelId="{50A681CA-3C92-4BDE-B052-3B4D70A26AD0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 err="1"/>
            <a:t>Varietas</a:t>
          </a:r>
          <a:r>
            <a:rPr lang="en-US" sz="1800" dirty="0"/>
            <a:t>: </a:t>
          </a:r>
          <a:r>
            <a:rPr lang="en-US" sz="1800" dirty="0" err="1"/>
            <a:t>Lumbu</a:t>
          </a:r>
          <a:r>
            <a:rPr lang="en-US" sz="1800" dirty="0"/>
            <a:t> </a:t>
          </a:r>
          <a:r>
            <a:rPr lang="en-US" sz="1800" dirty="0" err="1"/>
            <a:t>Hijau</a:t>
          </a:r>
          <a:r>
            <a:rPr lang="en-US" sz="1800" dirty="0"/>
            <a:t> , </a:t>
          </a:r>
          <a:r>
            <a:rPr lang="en-US" sz="1800" dirty="0" err="1"/>
            <a:t>Lumbu</a:t>
          </a:r>
          <a:r>
            <a:rPr lang="en-US" sz="1800" dirty="0"/>
            <a:t> </a:t>
          </a:r>
          <a:r>
            <a:rPr lang="en-US" sz="1800" dirty="0" err="1"/>
            <a:t>Putih</a:t>
          </a:r>
          <a:r>
            <a:rPr lang="en-US" sz="1800" dirty="0"/>
            <a:t>, </a:t>
          </a:r>
          <a:r>
            <a:rPr lang="en-US" sz="1800" dirty="0" err="1"/>
            <a:t>Lumbu</a:t>
          </a:r>
          <a:r>
            <a:rPr lang="en-US" sz="1800" dirty="0"/>
            <a:t> </a:t>
          </a:r>
          <a:r>
            <a:rPr lang="en-US" sz="1800" dirty="0" err="1"/>
            <a:t>Kuning</a:t>
          </a:r>
          <a:r>
            <a:rPr lang="en-US" sz="1800" dirty="0"/>
            <a:t> </a:t>
          </a:r>
          <a:r>
            <a:rPr lang="en-US" sz="1800" dirty="0" err="1"/>
            <a:t>dan</a:t>
          </a:r>
          <a:r>
            <a:rPr lang="en-US" sz="1800" dirty="0"/>
            <a:t> </a:t>
          </a:r>
          <a:r>
            <a:rPr lang="en-US" sz="1800" dirty="0" err="1"/>
            <a:t>Tawangmangu</a:t>
          </a:r>
          <a:r>
            <a:rPr lang="en-US" sz="1800" dirty="0"/>
            <a:t> </a:t>
          </a:r>
          <a:r>
            <a:rPr lang="en-US" sz="1800" dirty="0" err="1"/>
            <a:t>Baru</a:t>
          </a:r>
        </a:p>
      </dgm:t>
    </dgm:pt>
    <dgm:pt modelId="{B4DD58B9-7DE4-447A-89DC-22E7800F9A91}" type="parTrans" cxnId="{A1F63D0B-70C7-42ED-BFB2-C7E04F45DB94}">
      <dgm:prSet/>
      <dgm:spPr/>
      <dgm:t>
        <a:bodyPr/>
        <a:lstStyle/>
        <a:p>
          <a:endParaRPr lang="en-US"/>
        </a:p>
      </dgm:t>
    </dgm:pt>
    <dgm:pt modelId="{1B638985-3CB3-4B2A-94C7-9CC6683EF8DD}" type="sibTrans" cxnId="{A1F63D0B-70C7-42ED-BFB2-C7E04F45DB94}">
      <dgm:prSet/>
      <dgm:spPr/>
      <dgm:t>
        <a:bodyPr/>
        <a:lstStyle/>
        <a:p>
          <a:endParaRPr lang="en-US"/>
        </a:p>
      </dgm:t>
    </dgm:pt>
    <dgm:pt modelId="{DE487DD7-AAE9-4F45-990A-44353E9B2925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err="1"/>
            <a:t>Pengendalian</a:t>
          </a:r>
          <a:r>
            <a:rPr lang="en-US" sz="2400" dirty="0"/>
            <a:t> Hama </a:t>
          </a:r>
          <a:r>
            <a:rPr lang="en-US" sz="2400" dirty="0" err="1"/>
            <a:t>Terpadu</a:t>
          </a:r>
          <a:endParaRPr lang="en-US" sz="24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dirty="0"/>
        </a:p>
      </dgm:t>
    </dgm:pt>
    <dgm:pt modelId="{6849D01E-0F33-44D9-B8EF-A6DEC756AF82}" type="parTrans" cxnId="{E72294C6-B708-48F5-9973-15F8883FAC01}">
      <dgm:prSet/>
      <dgm:spPr/>
      <dgm:t>
        <a:bodyPr/>
        <a:lstStyle/>
        <a:p>
          <a:endParaRPr lang="en-US"/>
        </a:p>
      </dgm:t>
    </dgm:pt>
    <dgm:pt modelId="{96783089-5FE2-443C-AAEB-4E18F896593A}" type="sibTrans" cxnId="{E72294C6-B708-48F5-9973-15F8883FAC01}">
      <dgm:prSet/>
      <dgm:spPr/>
      <dgm:t>
        <a:bodyPr/>
        <a:lstStyle/>
        <a:p>
          <a:endParaRPr lang="en-US"/>
        </a:p>
      </dgm:t>
    </dgm:pt>
    <dgm:pt modelId="{9FC831D9-BB7F-4B64-96A9-C33126786DB6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 err="1"/>
            <a:t>Pengelolaan</a:t>
          </a:r>
          <a:r>
            <a:rPr lang="en-US" sz="1600" dirty="0"/>
            <a:t> </a:t>
          </a:r>
          <a:r>
            <a:rPr lang="en-US" sz="1600" dirty="0" err="1"/>
            <a:t>Tanaman</a:t>
          </a:r>
          <a:r>
            <a:rPr lang="en-US" sz="1600" dirty="0"/>
            <a:t> </a:t>
          </a:r>
          <a:r>
            <a:rPr lang="en-US" sz="1600" dirty="0" err="1"/>
            <a:t>Terpadu</a:t>
          </a:r>
          <a:endParaRPr lang="en-US" sz="16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/>
            <a:t>- </a:t>
          </a:r>
          <a:r>
            <a:rPr lang="en-US" sz="1600" dirty="0" err="1"/>
            <a:t>Pemupukan</a:t>
          </a:r>
          <a:r>
            <a:rPr lang="en-US" sz="1600" dirty="0"/>
            <a:t> (</a:t>
          </a:r>
          <a:r>
            <a:rPr lang="en-US" sz="1600" dirty="0" err="1"/>
            <a:t>Pupuk</a:t>
          </a:r>
          <a:r>
            <a:rPr lang="en-US" sz="1600" dirty="0"/>
            <a:t> </a:t>
          </a:r>
          <a:r>
            <a:rPr lang="en-US" sz="1600" dirty="0" err="1"/>
            <a:t>Kandang</a:t>
          </a:r>
          <a:r>
            <a:rPr lang="en-US" sz="1600" dirty="0"/>
            <a:t> , </a:t>
          </a:r>
          <a:r>
            <a:rPr lang="en-US" sz="1600" dirty="0" err="1"/>
            <a:t>pupuk</a:t>
          </a:r>
          <a:r>
            <a:rPr lang="en-US" sz="1600" dirty="0"/>
            <a:t> </a:t>
          </a:r>
          <a:r>
            <a:rPr lang="en-US" sz="1600" dirty="0" err="1"/>
            <a:t>buatan</a:t>
          </a:r>
          <a:r>
            <a:rPr lang="en-US" sz="1600" dirty="0"/>
            <a:t>, </a:t>
          </a:r>
          <a:r>
            <a:rPr lang="en-US" sz="1600" dirty="0" err="1"/>
            <a:t>Jarak</a:t>
          </a:r>
          <a:r>
            <a:rPr lang="en-US" sz="1600" dirty="0"/>
            <a:t> </a:t>
          </a:r>
          <a:r>
            <a:rPr lang="en-US" sz="1600" dirty="0" err="1"/>
            <a:t>taman</a:t>
          </a:r>
          <a:r>
            <a:rPr lang="en-US" sz="1600" dirty="0"/>
            <a:t>)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/>
            <a:t>- </a:t>
          </a:r>
          <a:r>
            <a:rPr lang="en-US" sz="1600" dirty="0" err="1"/>
            <a:t>Mulsa</a:t>
          </a:r>
          <a:r>
            <a:rPr lang="en-US" sz="1600" dirty="0"/>
            <a:t> </a:t>
          </a:r>
          <a:r>
            <a:rPr lang="en-US" sz="1600" dirty="0" err="1"/>
            <a:t>Plastik</a:t>
          </a:r>
          <a:r>
            <a:rPr lang="en-US" sz="1600" dirty="0"/>
            <a:t> </a:t>
          </a:r>
          <a:r>
            <a:rPr lang="en-US" sz="1600" dirty="0" err="1"/>
            <a:t>Hitam</a:t>
          </a:r>
          <a:r>
            <a:rPr lang="en-US" sz="1600" dirty="0"/>
            <a:t> Perak</a:t>
          </a:r>
        </a:p>
      </dgm:t>
    </dgm:pt>
    <dgm:pt modelId="{8FBC5993-38A1-4D52-BA9C-5006A95E117A}" type="parTrans" cxnId="{AC2A693F-36CC-4138-94B9-658462C349D6}">
      <dgm:prSet/>
      <dgm:spPr/>
      <dgm:t>
        <a:bodyPr/>
        <a:lstStyle/>
        <a:p>
          <a:endParaRPr lang="en-US"/>
        </a:p>
      </dgm:t>
    </dgm:pt>
    <dgm:pt modelId="{A477EDD0-26FA-4DCE-8D29-C2CB5AE02453}" type="sibTrans" cxnId="{AC2A693F-36CC-4138-94B9-658462C349D6}">
      <dgm:prSet/>
      <dgm:spPr/>
      <dgm:t>
        <a:bodyPr/>
        <a:lstStyle/>
        <a:p>
          <a:endParaRPr lang="en-US"/>
        </a:p>
      </dgm:t>
    </dgm:pt>
    <dgm:pt modelId="{3ED53A92-3C9F-4595-8A07-FDBF9FE1DE02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dirty="0" err="1"/>
            <a:t>Panen</a:t>
          </a:r>
          <a:endParaRPr lang="en-US" sz="1400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dirty="0" err="1"/>
            <a:t>Lumbu</a:t>
          </a:r>
          <a:r>
            <a:rPr lang="en-US" sz="1400" dirty="0"/>
            <a:t> </a:t>
          </a:r>
          <a:r>
            <a:rPr lang="en-US" sz="1400" dirty="0" err="1"/>
            <a:t>Hijau</a:t>
          </a:r>
          <a:r>
            <a:rPr lang="en-US" sz="1400" dirty="0"/>
            <a:t>: 29 t/ha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dirty="0" err="1"/>
            <a:t>Tawangmangu</a:t>
          </a:r>
          <a:r>
            <a:rPr lang="en-US" sz="1400" dirty="0"/>
            <a:t> </a:t>
          </a:r>
          <a:r>
            <a:rPr lang="en-US" sz="1400" dirty="0" err="1"/>
            <a:t>Baru</a:t>
          </a:r>
          <a:r>
            <a:rPr lang="en-US" sz="1400" dirty="0"/>
            <a:t>: 35-40 t/ha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dirty="0" err="1"/>
            <a:t>Pembanding</a:t>
          </a:r>
          <a:r>
            <a:rPr lang="en-US" sz="1400" dirty="0"/>
            <a:t> : </a:t>
          </a:r>
          <a:r>
            <a:rPr lang="en-US" sz="1400" dirty="0" err="1"/>
            <a:t>Provitas</a:t>
          </a:r>
          <a:r>
            <a:rPr lang="en-US" sz="1400" dirty="0"/>
            <a:t> </a:t>
          </a:r>
          <a:r>
            <a:rPr lang="en-US" sz="1400" dirty="0" err="1"/>
            <a:t>nasional</a:t>
          </a:r>
          <a:r>
            <a:rPr lang="en-US" sz="1400" dirty="0"/>
            <a:t> 8,7 t/ha, </a:t>
          </a:r>
          <a:r>
            <a:rPr lang="en-US" sz="1400" dirty="0" err="1"/>
            <a:t>Cina</a:t>
          </a:r>
          <a:r>
            <a:rPr lang="en-US" sz="1400" dirty="0"/>
            <a:t> 25 t/ha (FAO Stat, 2014)</a:t>
          </a:r>
        </a:p>
      </dgm:t>
    </dgm:pt>
    <dgm:pt modelId="{9325D232-0CEF-49B1-94D1-8E21CDA9682E}" type="parTrans" cxnId="{E796953D-A02C-4051-B320-B018DA932457}">
      <dgm:prSet/>
      <dgm:spPr/>
      <dgm:t>
        <a:bodyPr/>
        <a:lstStyle/>
        <a:p>
          <a:endParaRPr lang="en-US"/>
        </a:p>
      </dgm:t>
    </dgm:pt>
    <dgm:pt modelId="{9BF24190-6CAF-4D3D-AD64-AA077A4E532C}" type="sibTrans" cxnId="{E796953D-A02C-4051-B320-B018DA932457}">
      <dgm:prSet/>
      <dgm:spPr/>
      <dgm:t>
        <a:bodyPr/>
        <a:lstStyle/>
        <a:p>
          <a:endParaRPr lang="en-US"/>
        </a:p>
      </dgm:t>
    </dgm:pt>
    <dgm:pt modelId="{94701D3E-98D2-42D8-8B6B-B7E5B9178370}">
      <dgm:prSet phldrT="[Text]"/>
      <dgm:spPr/>
      <dgm:t>
        <a:bodyPr/>
        <a:lstStyle/>
        <a:p>
          <a:endParaRPr lang="en-US" dirty="0"/>
        </a:p>
      </dgm:t>
    </dgm:pt>
    <dgm:pt modelId="{8365BA11-1800-49F9-BA4B-E7E79E35AA47}" type="parTrans" cxnId="{227E076A-2BA4-4308-87EB-3D109F8D6CDD}">
      <dgm:prSet/>
      <dgm:spPr/>
      <dgm:t>
        <a:bodyPr/>
        <a:lstStyle/>
        <a:p>
          <a:endParaRPr lang="en-US"/>
        </a:p>
      </dgm:t>
    </dgm:pt>
    <dgm:pt modelId="{E1E66D91-2E16-412A-A31C-9D3752C969E9}" type="sibTrans" cxnId="{227E076A-2BA4-4308-87EB-3D109F8D6CDD}">
      <dgm:prSet/>
      <dgm:spPr/>
      <dgm:t>
        <a:bodyPr/>
        <a:lstStyle/>
        <a:p>
          <a:endParaRPr lang="en-US"/>
        </a:p>
      </dgm:t>
    </dgm:pt>
    <dgm:pt modelId="{F6DEE72E-FED7-44BB-B7B4-5491D16F5E6A}" type="pres">
      <dgm:prSet presAssocID="{338F5A78-3B88-4184-8874-9098958CAD2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E0A9FC7-852F-45EB-90FD-11A7B18EB574}" type="pres">
      <dgm:prSet presAssocID="{EA18645C-9ABE-4E5C-A0FD-170027C6AD19}" presName="centerShape" presStyleLbl="node0" presStyleIdx="0" presStyleCnt="1"/>
      <dgm:spPr/>
    </dgm:pt>
    <dgm:pt modelId="{1D17CE5D-718E-4602-8C19-AFA2DE44F697}" type="pres">
      <dgm:prSet presAssocID="{B4DD58B9-7DE4-447A-89DC-22E7800F9A91}" presName="parTrans" presStyleLbl="bgSibTrans2D1" presStyleIdx="0" presStyleCnt="4"/>
      <dgm:spPr/>
    </dgm:pt>
    <dgm:pt modelId="{2EB23D16-85FF-45B4-B2E8-EDD97EABF7E9}" type="pres">
      <dgm:prSet presAssocID="{50A681CA-3C92-4BDE-B052-3B4D70A26AD0}" presName="node" presStyleLbl="node1" presStyleIdx="0" presStyleCnt="4">
        <dgm:presLayoutVars>
          <dgm:bulletEnabled val="1"/>
        </dgm:presLayoutVars>
      </dgm:prSet>
      <dgm:spPr/>
    </dgm:pt>
    <dgm:pt modelId="{298ABD8F-6298-40F3-8918-540C1DD4F4E7}" type="pres">
      <dgm:prSet presAssocID="{6849D01E-0F33-44D9-B8EF-A6DEC756AF82}" presName="parTrans" presStyleLbl="bgSibTrans2D1" presStyleIdx="1" presStyleCnt="4"/>
      <dgm:spPr/>
    </dgm:pt>
    <dgm:pt modelId="{86245713-17AF-4918-9ECD-B0884AF44C06}" type="pres">
      <dgm:prSet presAssocID="{DE487DD7-AAE9-4F45-990A-44353E9B2925}" presName="node" presStyleLbl="node1" presStyleIdx="1" presStyleCnt="4">
        <dgm:presLayoutVars>
          <dgm:bulletEnabled val="1"/>
        </dgm:presLayoutVars>
      </dgm:prSet>
      <dgm:spPr/>
    </dgm:pt>
    <dgm:pt modelId="{1B28E356-3E87-4D84-A281-ECB8814EDFBA}" type="pres">
      <dgm:prSet presAssocID="{8FBC5993-38A1-4D52-BA9C-5006A95E117A}" presName="parTrans" presStyleLbl="bgSibTrans2D1" presStyleIdx="2" presStyleCnt="4"/>
      <dgm:spPr/>
    </dgm:pt>
    <dgm:pt modelId="{9763A8E9-2A98-4EB4-9128-4DFF5D2739E5}" type="pres">
      <dgm:prSet presAssocID="{9FC831D9-BB7F-4B64-96A9-C33126786DB6}" presName="node" presStyleLbl="node1" presStyleIdx="2" presStyleCnt="4">
        <dgm:presLayoutVars>
          <dgm:bulletEnabled val="1"/>
        </dgm:presLayoutVars>
      </dgm:prSet>
      <dgm:spPr/>
    </dgm:pt>
    <dgm:pt modelId="{CFE2C5FC-FF73-44D3-B5D4-939B4AF7167F}" type="pres">
      <dgm:prSet presAssocID="{9325D232-0CEF-49B1-94D1-8E21CDA9682E}" presName="parTrans" presStyleLbl="bgSibTrans2D1" presStyleIdx="3" presStyleCnt="4"/>
      <dgm:spPr/>
    </dgm:pt>
    <dgm:pt modelId="{2250D050-4E04-44E0-897D-805516FB940F}" type="pres">
      <dgm:prSet presAssocID="{3ED53A92-3C9F-4595-8A07-FDBF9FE1DE02}" presName="node" presStyleLbl="node1" presStyleIdx="3" presStyleCnt="4" custRadScaleRad="98748" custRadScaleInc="2478">
        <dgm:presLayoutVars>
          <dgm:bulletEnabled val="1"/>
        </dgm:presLayoutVars>
      </dgm:prSet>
      <dgm:spPr/>
    </dgm:pt>
  </dgm:ptLst>
  <dgm:cxnLst>
    <dgm:cxn modelId="{835AA802-78C8-4F37-A982-334F9F97BFCF}" type="presOf" srcId="{9FC831D9-BB7F-4B64-96A9-C33126786DB6}" destId="{9763A8E9-2A98-4EB4-9128-4DFF5D2739E5}" srcOrd="0" destOrd="0" presId="urn:microsoft.com/office/officeart/2005/8/layout/radial4#1"/>
    <dgm:cxn modelId="{06D2AE02-66DE-4566-89A2-17AD6F0A33A3}" type="presOf" srcId="{338F5A78-3B88-4184-8874-9098958CAD20}" destId="{F6DEE72E-FED7-44BB-B7B4-5491D16F5E6A}" srcOrd="0" destOrd="0" presId="urn:microsoft.com/office/officeart/2005/8/layout/radial4#1"/>
    <dgm:cxn modelId="{A1F63D0B-70C7-42ED-BFB2-C7E04F45DB94}" srcId="{EA18645C-9ABE-4E5C-A0FD-170027C6AD19}" destId="{50A681CA-3C92-4BDE-B052-3B4D70A26AD0}" srcOrd="0" destOrd="0" parTransId="{B4DD58B9-7DE4-447A-89DC-22E7800F9A91}" sibTransId="{1B638985-3CB3-4B2A-94C7-9CC6683EF8DD}"/>
    <dgm:cxn modelId="{5ED7E310-7A34-457A-B0D3-6FE054F96C97}" type="presOf" srcId="{DE487DD7-AAE9-4F45-990A-44353E9B2925}" destId="{86245713-17AF-4918-9ECD-B0884AF44C06}" srcOrd="0" destOrd="0" presId="urn:microsoft.com/office/officeart/2005/8/layout/radial4#1"/>
    <dgm:cxn modelId="{3F464024-D80C-49D5-9C3B-081557265745}" srcId="{338F5A78-3B88-4184-8874-9098958CAD20}" destId="{EA18645C-9ABE-4E5C-A0FD-170027C6AD19}" srcOrd="0" destOrd="0" parTransId="{130D5E5E-10C6-4DDF-BEDD-BE030890580B}" sibTransId="{C29E66C4-48A8-4D90-B0F7-2FD11526B24B}"/>
    <dgm:cxn modelId="{4E66122F-DAA1-418F-956C-A3274239E02A}" type="presOf" srcId="{EA18645C-9ABE-4E5C-A0FD-170027C6AD19}" destId="{6E0A9FC7-852F-45EB-90FD-11A7B18EB574}" srcOrd="0" destOrd="0" presId="urn:microsoft.com/office/officeart/2005/8/layout/radial4#1"/>
    <dgm:cxn modelId="{E796953D-A02C-4051-B320-B018DA932457}" srcId="{EA18645C-9ABE-4E5C-A0FD-170027C6AD19}" destId="{3ED53A92-3C9F-4595-8A07-FDBF9FE1DE02}" srcOrd="3" destOrd="0" parTransId="{9325D232-0CEF-49B1-94D1-8E21CDA9682E}" sibTransId="{9BF24190-6CAF-4D3D-AD64-AA077A4E532C}"/>
    <dgm:cxn modelId="{AC2A693F-36CC-4138-94B9-658462C349D6}" srcId="{EA18645C-9ABE-4E5C-A0FD-170027C6AD19}" destId="{9FC831D9-BB7F-4B64-96A9-C33126786DB6}" srcOrd="2" destOrd="0" parTransId="{8FBC5993-38A1-4D52-BA9C-5006A95E117A}" sibTransId="{A477EDD0-26FA-4DCE-8D29-C2CB5AE02453}"/>
    <dgm:cxn modelId="{227E076A-2BA4-4308-87EB-3D109F8D6CDD}" srcId="{338F5A78-3B88-4184-8874-9098958CAD20}" destId="{94701D3E-98D2-42D8-8B6B-B7E5B9178370}" srcOrd="1" destOrd="0" parTransId="{8365BA11-1800-49F9-BA4B-E7E79E35AA47}" sibTransId="{E1E66D91-2E16-412A-A31C-9D3752C969E9}"/>
    <dgm:cxn modelId="{6F327878-45B9-4F74-8D53-6EE0D7E6BB06}" type="presOf" srcId="{6849D01E-0F33-44D9-B8EF-A6DEC756AF82}" destId="{298ABD8F-6298-40F3-8918-540C1DD4F4E7}" srcOrd="0" destOrd="0" presId="urn:microsoft.com/office/officeart/2005/8/layout/radial4#1"/>
    <dgm:cxn modelId="{EEEEAB58-CD89-40F3-8C99-CA9A5D9FF713}" type="presOf" srcId="{50A681CA-3C92-4BDE-B052-3B4D70A26AD0}" destId="{2EB23D16-85FF-45B4-B2E8-EDD97EABF7E9}" srcOrd="0" destOrd="0" presId="urn:microsoft.com/office/officeart/2005/8/layout/radial4#1"/>
    <dgm:cxn modelId="{D5DA8289-3438-4F2A-8DC5-8550086D7070}" type="presOf" srcId="{3ED53A92-3C9F-4595-8A07-FDBF9FE1DE02}" destId="{2250D050-4E04-44E0-897D-805516FB940F}" srcOrd="0" destOrd="0" presId="urn:microsoft.com/office/officeart/2005/8/layout/radial4#1"/>
    <dgm:cxn modelId="{E72294C6-B708-48F5-9973-15F8883FAC01}" srcId="{EA18645C-9ABE-4E5C-A0FD-170027C6AD19}" destId="{DE487DD7-AAE9-4F45-990A-44353E9B2925}" srcOrd="1" destOrd="0" parTransId="{6849D01E-0F33-44D9-B8EF-A6DEC756AF82}" sibTransId="{96783089-5FE2-443C-AAEB-4E18F896593A}"/>
    <dgm:cxn modelId="{6795C6D4-6735-4044-B8B7-1C3CD7D648BD}" type="presOf" srcId="{8FBC5993-38A1-4D52-BA9C-5006A95E117A}" destId="{1B28E356-3E87-4D84-A281-ECB8814EDFBA}" srcOrd="0" destOrd="0" presId="urn:microsoft.com/office/officeart/2005/8/layout/radial4#1"/>
    <dgm:cxn modelId="{8B92AAED-2317-4D55-BEE8-45EFF5E66D7F}" type="presOf" srcId="{9325D232-0CEF-49B1-94D1-8E21CDA9682E}" destId="{CFE2C5FC-FF73-44D3-B5D4-939B4AF7167F}" srcOrd="0" destOrd="0" presId="urn:microsoft.com/office/officeart/2005/8/layout/radial4#1"/>
    <dgm:cxn modelId="{9A9F57FF-4955-4710-A089-D1F4674A9753}" type="presOf" srcId="{B4DD58B9-7DE4-447A-89DC-22E7800F9A91}" destId="{1D17CE5D-718E-4602-8C19-AFA2DE44F697}" srcOrd="0" destOrd="0" presId="urn:microsoft.com/office/officeart/2005/8/layout/radial4#1"/>
    <dgm:cxn modelId="{100A8D25-67AE-47C4-933D-0C3E17EC5E2F}" type="presParOf" srcId="{F6DEE72E-FED7-44BB-B7B4-5491D16F5E6A}" destId="{6E0A9FC7-852F-45EB-90FD-11A7B18EB574}" srcOrd="0" destOrd="0" presId="urn:microsoft.com/office/officeart/2005/8/layout/radial4#1"/>
    <dgm:cxn modelId="{8297A90C-B821-4E93-BC7C-56B4D33ABC24}" type="presParOf" srcId="{F6DEE72E-FED7-44BB-B7B4-5491D16F5E6A}" destId="{1D17CE5D-718E-4602-8C19-AFA2DE44F697}" srcOrd="1" destOrd="0" presId="urn:microsoft.com/office/officeart/2005/8/layout/radial4#1"/>
    <dgm:cxn modelId="{A0DD9C2E-6387-4178-AD9B-A09850212C67}" type="presParOf" srcId="{F6DEE72E-FED7-44BB-B7B4-5491D16F5E6A}" destId="{2EB23D16-85FF-45B4-B2E8-EDD97EABF7E9}" srcOrd="2" destOrd="0" presId="urn:microsoft.com/office/officeart/2005/8/layout/radial4#1"/>
    <dgm:cxn modelId="{93995980-1289-4384-8C85-C1BC149AC72B}" type="presParOf" srcId="{F6DEE72E-FED7-44BB-B7B4-5491D16F5E6A}" destId="{298ABD8F-6298-40F3-8918-540C1DD4F4E7}" srcOrd="3" destOrd="0" presId="urn:microsoft.com/office/officeart/2005/8/layout/radial4#1"/>
    <dgm:cxn modelId="{CF4C225A-02A3-400D-B1AF-6405FE268BA4}" type="presParOf" srcId="{F6DEE72E-FED7-44BB-B7B4-5491D16F5E6A}" destId="{86245713-17AF-4918-9ECD-B0884AF44C06}" srcOrd="4" destOrd="0" presId="urn:microsoft.com/office/officeart/2005/8/layout/radial4#1"/>
    <dgm:cxn modelId="{2652B9DB-E856-4CEA-A24E-9800B23E1468}" type="presParOf" srcId="{F6DEE72E-FED7-44BB-B7B4-5491D16F5E6A}" destId="{1B28E356-3E87-4D84-A281-ECB8814EDFBA}" srcOrd="5" destOrd="0" presId="urn:microsoft.com/office/officeart/2005/8/layout/radial4#1"/>
    <dgm:cxn modelId="{20EA0CAF-A79D-4109-B7FE-2CF3CCA7B78A}" type="presParOf" srcId="{F6DEE72E-FED7-44BB-B7B4-5491D16F5E6A}" destId="{9763A8E9-2A98-4EB4-9128-4DFF5D2739E5}" srcOrd="6" destOrd="0" presId="urn:microsoft.com/office/officeart/2005/8/layout/radial4#1"/>
    <dgm:cxn modelId="{49054903-D6AC-4BF4-9297-C2E723C1F24E}" type="presParOf" srcId="{F6DEE72E-FED7-44BB-B7B4-5491D16F5E6A}" destId="{CFE2C5FC-FF73-44D3-B5D4-939B4AF7167F}" srcOrd="7" destOrd="0" presId="urn:microsoft.com/office/officeart/2005/8/layout/radial4#1"/>
    <dgm:cxn modelId="{345E34F4-688B-4C83-801F-01886AB8E17D}" type="presParOf" srcId="{F6DEE72E-FED7-44BB-B7B4-5491D16F5E6A}" destId="{2250D050-4E04-44E0-897D-805516FB940F}" srcOrd="8" destOrd="0" presId="urn:microsoft.com/office/officeart/2005/8/layout/radial4#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A9FC7-852F-45EB-90FD-11A7B18EB574}">
      <dsp:nvSpPr>
        <dsp:cNvPr id="0" name=""/>
        <dsp:cNvSpPr/>
      </dsp:nvSpPr>
      <dsp:spPr>
        <a:xfrm>
          <a:off x="3365373" y="2628719"/>
          <a:ext cx="2489454" cy="2489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800" kern="1200" dirty="0"/>
        </a:p>
      </dsp:txBody>
      <dsp:txXfrm>
        <a:off x="3729945" y="2993291"/>
        <a:ext cx="1760310" cy="1760310"/>
      </dsp:txXfrm>
    </dsp:sp>
    <dsp:sp modelId="{1D17CE5D-718E-4602-8C19-AFA2DE44F697}">
      <dsp:nvSpPr>
        <dsp:cNvPr id="0" name=""/>
        <dsp:cNvSpPr/>
      </dsp:nvSpPr>
      <dsp:spPr>
        <a:xfrm rot="11700000">
          <a:off x="1458216" y="2925499"/>
          <a:ext cx="1876064" cy="7094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B23D16-85FF-45B4-B2E8-EDD97EABF7E9}">
      <dsp:nvSpPr>
        <dsp:cNvPr id="0" name=""/>
        <dsp:cNvSpPr/>
      </dsp:nvSpPr>
      <dsp:spPr>
        <a:xfrm>
          <a:off x="307688" y="2091473"/>
          <a:ext cx="2364981" cy="1891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Varietas</a:t>
          </a:r>
          <a:r>
            <a:rPr lang="en-US" sz="1800" kern="1200" dirty="0"/>
            <a:t>: </a:t>
          </a:r>
          <a:r>
            <a:rPr lang="en-US" sz="1800" kern="1200" dirty="0" err="1"/>
            <a:t>Lumbu</a:t>
          </a:r>
          <a:r>
            <a:rPr lang="en-US" sz="1800" kern="1200" dirty="0"/>
            <a:t> </a:t>
          </a:r>
          <a:r>
            <a:rPr lang="en-US" sz="1800" kern="1200" dirty="0" err="1"/>
            <a:t>Hijau</a:t>
          </a:r>
          <a:r>
            <a:rPr lang="en-US" sz="1800" kern="1200" dirty="0"/>
            <a:t> , </a:t>
          </a:r>
          <a:r>
            <a:rPr lang="en-US" sz="1800" kern="1200" dirty="0" err="1"/>
            <a:t>Lumbu</a:t>
          </a:r>
          <a:r>
            <a:rPr lang="en-US" sz="1800" kern="1200" dirty="0"/>
            <a:t> </a:t>
          </a:r>
          <a:r>
            <a:rPr lang="en-US" sz="1800" kern="1200" dirty="0" err="1"/>
            <a:t>Putih</a:t>
          </a:r>
          <a:r>
            <a:rPr lang="en-US" sz="1800" kern="1200" dirty="0"/>
            <a:t>, </a:t>
          </a:r>
          <a:r>
            <a:rPr lang="en-US" sz="1800" kern="1200" dirty="0" err="1"/>
            <a:t>Lumbu</a:t>
          </a:r>
          <a:r>
            <a:rPr lang="en-US" sz="1800" kern="1200" dirty="0"/>
            <a:t> </a:t>
          </a:r>
          <a:r>
            <a:rPr lang="en-US" sz="1800" kern="1200" dirty="0" err="1"/>
            <a:t>Kuning</a:t>
          </a:r>
          <a:r>
            <a:rPr lang="en-US" sz="1800" kern="1200" dirty="0"/>
            <a:t> </a:t>
          </a:r>
          <a:r>
            <a:rPr lang="en-US" sz="1800" kern="1200" dirty="0" err="1"/>
            <a:t>dan</a:t>
          </a:r>
          <a:r>
            <a:rPr lang="en-US" sz="1800" kern="1200" dirty="0"/>
            <a:t> </a:t>
          </a:r>
          <a:r>
            <a:rPr lang="en-US" sz="1800" kern="1200" dirty="0" err="1"/>
            <a:t>Tawangmangu</a:t>
          </a:r>
          <a:r>
            <a:rPr lang="en-US" sz="1800" kern="1200" dirty="0"/>
            <a:t> </a:t>
          </a:r>
          <a:r>
            <a:rPr lang="en-US" sz="1800" kern="1200" dirty="0" err="1"/>
            <a:t>Baru</a:t>
          </a:r>
        </a:p>
      </dsp:txBody>
      <dsp:txXfrm>
        <a:off x="363102" y="2146887"/>
        <a:ext cx="2254153" cy="1781157"/>
      </dsp:txXfrm>
    </dsp:sp>
    <dsp:sp modelId="{298ABD8F-6298-40F3-8918-540C1DD4F4E7}">
      <dsp:nvSpPr>
        <dsp:cNvPr id="0" name=""/>
        <dsp:cNvSpPr/>
      </dsp:nvSpPr>
      <dsp:spPr>
        <a:xfrm rot="14700000">
          <a:off x="2703448" y="1441489"/>
          <a:ext cx="1876064" cy="7094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245713-17AF-4918-9ECD-B0884AF44C06}">
      <dsp:nvSpPr>
        <dsp:cNvPr id="0" name=""/>
        <dsp:cNvSpPr/>
      </dsp:nvSpPr>
      <dsp:spPr>
        <a:xfrm>
          <a:off x="2062560" y="98"/>
          <a:ext cx="2364981" cy="1891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Pengendalian</a:t>
          </a:r>
          <a:r>
            <a:rPr lang="en-US" sz="2400" kern="1200" dirty="0"/>
            <a:t> Hama </a:t>
          </a:r>
          <a:r>
            <a:rPr lang="en-US" sz="2400" kern="1200" dirty="0" err="1"/>
            <a:t>Terpadu</a:t>
          </a: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2117974" y="55512"/>
        <a:ext cx="2254153" cy="1781157"/>
      </dsp:txXfrm>
    </dsp:sp>
    <dsp:sp modelId="{1B28E356-3E87-4D84-A281-ECB8814EDFBA}">
      <dsp:nvSpPr>
        <dsp:cNvPr id="0" name=""/>
        <dsp:cNvSpPr/>
      </dsp:nvSpPr>
      <dsp:spPr>
        <a:xfrm rot="17700000">
          <a:off x="4640686" y="1441489"/>
          <a:ext cx="1876064" cy="7094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63A8E9-2A98-4EB4-9128-4DFF5D2739E5}">
      <dsp:nvSpPr>
        <dsp:cNvPr id="0" name=""/>
        <dsp:cNvSpPr/>
      </dsp:nvSpPr>
      <dsp:spPr>
        <a:xfrm>
          <a:off x="4792657" y="98"/>
          <a:ext cx="2364981" cy="1891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Pengelolaan</a:t>
          </a:r>
          <a:r>
            <a:rPr lang="en-US" sz="1600" kern="1200" dirty="0"/>
            <a:t> </a:t>
          </a:r>
          <a:r>
            <a:rPr lang="en-US" sz="1600" kern="1200" dirty="0" err="1"/>
            <a:t>Tanaman</a:t>
          </a:r>
          <a:r>
            <a:rPr lang="en-US" sz="1600" kern="1200" dirty="0"/>
            <a:t> </a:t>
          </a:r>
          <a:r>
            <a:rPr lang="en-US" sz="1600" kern="1200" dirty="0" err="1"/>
            <a:t>Terpadu</a:t>
          </a:r>
          <a:endParaRPr lang="en-US" sz="1600" kern="1200" dirty="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</a:t>
          </a:r>
          <a:r>
            <a:rPr lang="en-US" sz="1600" kern="1200" dirty="0" err="1"/>
            <a:t>Pemupukan</a:t>
          </a:r>
          <a:r>
            <a:rPr lang="en-US" sz="1600" kern="1200" dirty="0"/>
            <a:t> (</a:t>
          </a:r>
          <a:r>
            <a:rPr lang="en-US" sz="1600" kern="1200" dirty="0" err="1"/>
            <a:t>Pupuk</a:t>
          </a:r>
          <a:r>
            <a:rPr lang="en-US" sz="1600" kern="1200" dirty="0"/>
            <a:t> </a:t>
          </a:r>
          <a:r>
            <a:rPr lang="en-US" sz="1600" kern="1200" dirty="0" err="1"/>
            <a:t>Kandang</a:t>
          </a:r>
          <a:r>
            <a:rPr lang="en-US" sz="1600" kern="1200" dirty="0"/>
            <a:t> , </a:t>
          </a:r>
          <a:r>
            <a:rPr lang="en-US" sz="1600" kern="1200" dirty="0" err="1"/>
            <a:t>pupuk</a:t>
          </a:r>
          <a:r>
            <a:rPr lang="en-US" sz="1600" kern="1200" dirty="0"/>
            <a:t> </a:t>
          </a:r>
          <a:r>
            <a:rPr lang="en-US" sz="1600" kern="1200" dirty="0" err="1"/>
            <a:t>buatan</a:t>
          </a:r>
          <a:r>
            <a:rPr lang="en-US" sz="1600" kern="1200" dirty="0"/>
            <a:t>, </a:t>
          </a:r>
          <a:r>
            <a:rPr lang="en-US" sz="1600" kern="1200" dirty="0" err="1"/>
            <a:t>Jarak</a:t>
          </a:r>
          <a:r>
            <a:rPr lang="en-US" sz="1600" kern="1200" dirty="0"/>
            <a:t> </a:t>
          </a:r>
          <a:r>
            <a:rPr lang="en-US" sz="1600" kern="1200" dirty="0" err="1"/>
            <a:t>taman</a:t>
          </a:r>
          <a:r>
            <a:rPr lang="en-US" sz="1600" kern="1200" dirty="0"/>
            <a:t>)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</a:t>
          </a:r>
          <a:r>
            <a:rPr lang="en-US" sz="1600" kern="1200" dirty="0" err="1"/>
            <a:t>Mulsa</a:t>
          </a:r>
          <a:r>
            <a:rPr lang="en-US" sz="1600" kern="1200" dirty="0"/>
            <a:t> </a:t>
          </a:r>
          <a:r>
            <a:rPr lang="en-US" sz="1600" kern="1200" dirty="0" err="1"/>
            <a:t>Plastik</a:t>
          </a:r>
          <a:r>
            <a:rPr lang="en-US" sz="1600" kern="1200" dirty="0"/>
            <a:t> </a:t>
          </a:r>
          <a:r>
            <a:rPr lang="en-US" sz="1600" kern="1200" dirty="0" err="1"/>
            <a:t>Hitam</a:t>
          </a:r>
          <a:r>
            <a:rPr lang="en-US" sz="1600" kern="1200" dirty="0"/>
            <a:t> Perak</a:t>
          </a:r>
        </a:p>
      </dsp:txBody>
      <dsp:txXfrm>
        <a:off x="4848071" y="55512"/>
        <a:ext cx="2254153" cy="1781157"/>
      </dsp:txXfrm>
    </dsp:sp>
    <dsp:sp modelId="{CFE2C5FC-FF73-44D3-B5D4-939B4AF7167F}">
      <dsp:nvSpPr>
        <dsp:cNvPr id="0" name=""/>
        <dsp:cNvSpPr/>
      </dsp:nvSpPr>
      <dsp:spPr>
        <a:xfrm rot="20766906">
          <a:off x="5895443" y="2973814"/>
          <a:ext cx="1837848" cy="7094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50D050-4E04-44E0-897D-805516FB940F}">
      <dsp:nvSpPr>
        <dsp:cNvPr id="0" name=""/>
        <dsp:cNvSpPr/>
      </dsp:nvSpPr>
      <dsp:spPr>
        <a:xfrm>
          <a:off x="6523950" y="2162053"/>
          <a:ext cx="2364981" cy="1891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Panen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Lumbu</a:t>
          </a:r>
          <a:r>
            <a:rPr lang="en-US" sz="1400" kern="1200" dirty="0"/>
            <a:t> </a:t>
          </a:r>
          <a:r>
            <a:rPr lang="en-US" sz="1400" kern="1200" dirty="0" err="1"/>
            <a:t>Hijau</a:t>
          </a:r>
          <a:r>
            <a:rPr lang="en-US" sz="1400" kern="1200" dirty="0"/>
            <a:t>: 29 t/ha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Tawangmangu</a:t>
          </a:r>
          <a:r>
            <a:rPr lang="en-US" sz="1400" kern="1200" dirty="0"/>
            <a:t> </a:t>
          </a:r>
          <a:r>
            <a:rPr lang="en-US" sz="1400" kern="1200" dirty="0" err="1"/>
            <a:t>Baru</a:t>
          </a:r>
          <a:r>
            <a:rPr lang="en-US" sz="1400" kern="1200" dirty="0"/>
            <a:t>: 35-40 t/ha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Pembanding</a:t>
          </a:r>
          <a:r>
            <a:rPr lang="en-US" sz="1400" kern="1200" dirty="0"/>
            <a:t> : </a:t>
          </a:r>
          <a:r>
            <a:rPr lang="en-US" sz="1400" kern="1200" dirty="0" err="1"/>
            <a:t>Provitas</a:t>
          </a:r>
          <a:r>
            <a:rPr lang="en-US" sz="1400" kern="1200" dirty="0"/>
            <a:t> </a:t>
          </a:r>
          <a:r>
            <a:rPr lang="en-US" sz="1400" kern="1200" dirty="0" err="1"/>
            <a:t>nasional</a:t>
          </a:r>
          <a:r>
            <a:rPr lang="en-US" sz="1400" kern="1200" dirty="0"/>
            <a:t> 8,7 t/ha, </a:t>
          </a:r>
          <a:r>
            <a:rPr lang="en-US" sz="1400" kern="1200" dirty="0" err="1"/>
            <a:t>Cina</a:t>
          </a:r>
          <a:r>
            <a:rPr lang="en-US" sz="1400" kern="1200" dirty="0"/>
            <a:t> 25 t/ha (FAO Stat, 2014)</a:t>
          </a:r>
        </a:p>
      </dsp:txBody>
      <dsp:txXfrm>
        <a:off x="6579364" y="2217467"/>
        <a:ext cx="2254153" cy="1781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#1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6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6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53BA0-7654-45F9-AF45-04125EE9D01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085"/>
            <a:ext cx="3038604" cy="466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30085"/>
            <a:ext cx="3038604" cy="466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10AAB-419A-4757-AE24-2953C9F81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72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688C-C100-49C5-A8DF-1030B7D29F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14F42-9B24-4805-92EC-5E8AB76FE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7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3863" y="696913"/>
            <a:ext cx="6205537" cy="3490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d-ID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926" indent="-2415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0004" indent="-2415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3081" indent="-2415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6159" indent="-2415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82248BB-58E5-422D-B242-321092F0E269}" type="slidenum">
              <a:rPr lang="id-ID" altLang="id-ID">
                <a:solidFill>
                  <a:srgbClr val="000000"/>
                </a:solidFill>
              </a:rPr>
              <a:pPr/>
              <a:t>7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4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14F42-9B24-4805-92EC-5E8AB76FE7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2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9436-1ECD-4BD1-B3ED-D6C21214B6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6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d-ID" altLang="id-ID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F5490C1E-EAC3-420A-B324-1580B12E2416}" type="slidenum">
              <a:rPr lang="en-US" altLang="id-ID"/>
              <a:pPr>
                <a:spcBef>
                  <a:spcPct val="0"/>
                </a:spcBef>
                <a:defRPr/>
              </a:pPr>
              <a:t>59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1072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5" name="Oval 4"/>
          <p:cNvSpPr/>
          <p:nvPr userDrawn="1"/>
        </p:nvSpPr>
        <p:spPr>
          <a:xfrm>
            <a:off x="11460493" y="6156960"/>
            <a:ext cx="1161143" cy="827314"/>
          </a:xfrm>
          <a:prstGeom prst="ellipse">
            <a:avLst/>
          </a:prstGeom>
          <a:solidFill>
            <a:srgbClr val="009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6CA7BC9-51C6-40B3-A12A-39D20004DB95}" type="slidenum">
              <a:rPr lang="id-ID" sz="1350" b="1">
                <a:solidFill>
                  <a:prstClr val="white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ctr"/>
              <a:t>‹#›</a:t>
            </a:fld>
            <a:endParaRPr lang="id-ID" sz="1350" b="1" dirty="0">
              <a:solidFill>
                <a:prstClr val="white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619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D0F9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7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253" y="2316163"/>
            <a:ext cx="8187545" cy="3103332"/>
          </a:xfrm>
          <a:prstGeom prst="rect">
            <a:avLst/>
          </a:prstGeom>
        </p:spPr>
      </p:pic>
      <p:pic>
        <p:nvPicPr>
          <p:cNvPr id="17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85603" y="-5986551"/>
            <a:ext cx="22089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85603" y="694999"/>
            <a:ext cx="22089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3293" y="1021344"/>
            <a:ext cx="11949699" cy="538637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25167" y="355002"/>
            <a:ext cx="11934156" cy="539276"/>
          </a:xfrm>
        </p:spPr>
        <p:txBody>
          <a:bodyPr>
            <a:normAutofit/>
          </a:bodyPr>
          <a:lstStyle>
            <a:lvl1pPr algn="ctr">
              <a:defRPr sz="1799" b="1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171310"/>
      </p:ext>
    </p:extLst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Yanuar\Dropbox\Kerjaan\ppt_template_bappenas_newLogo\logo_Bappenas2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6889" y="2"/>
            <a:ext cx="1103271" cy="977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cxnSp>
        <p:nvCxnSpPr>
          <p:cNvPr id="3" name="Straight Connector 13"/>
          <p:cNvCxnSpPr>
            <a:cxnSpLocks noChangeShapeType="1"/>
          </p:cNvCxnSpPr>
          <p:nvPr userDrawn="1"/>
        </p:nvCxnSpPr>
        <p:spPr bwMode="auto">
          <a:xfrm>
            <a:off x="472030" y="933451"/>
            <a:ext cx="11216215" cy="0"/>
          </a:xfrm>
          <a:prstGeom prst="line">
            <a:avLst/>
          </a:prstGeom>
          <a:noFill/>
          <a:ln w="9525" algn="ctr">
            <a:solidFill>
              <a:srgbClr val="EBB323"/>
            </a:solidFill>
            <a:prstDash val="dash"/>
            <a:round/>
            <a:headEnd/>
            <a:tailEnd/>
          </a:ln>
        </p:spPr>
      </p:cxn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880" y="110224"/>
            <a:ext cx="83923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01353" y="6493959"/>
            <a:ext cx="1380067" cy="3640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d-ID" altLang="id-ID">
                <a:solidFill>
                  <a:srgbClr val="000000">
                    <a:tint val="75000"/>
                  </a:srgbClr>
                </a:solidFill>
              </a:rPr>
              <a:t>Slide - </a:t>
            </a:r>
            <a:fld id="{AFFE6CDA-0991-40BD-B45C-DB6A819ABA09}" type="slidenum">
              <a:rPr lang="id-ID" altLang="id-ID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573472"/>
            <a:ext cx="3222591" cy="284551"/>
          </a:xfrm>
          <a:prstGeom prst="rect">
            <a:avLst/>
          </a:prstGeom>
        </p:spPr>
        <p:txBody>
          <a:bodyPr vert="horz" lIns="80374" tIns="40186" rIns="80374" bIns="4018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19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9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61681" y="508082"/>
            <a:ext cx="8668657" cy="2423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defRPr sz="15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9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040826" y="725590"/>
            <a:ext cx="110446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1734824" y="6425526"/>
            <a:ext cx="335348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92C646E-8A71-4229-9321-274B093DFD02}" type="slidenum">
              <a:rPr lang="en-US" sz="1013">
                <a:solidFill>
                  <a:prstClr val="white"/>
                </a:solidFill>
              </a:rPr>
              <a:pPr/>
              <a:t>‹#›</a:t>
            </a:fld>
            <a:endParaRPr lang="id-ID" sz="1013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1882090" y="6496379"/>
            <a:ext cx="280846" cy="183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192C646E-8A71-4229-9321-274B093DFD02}" type="slidenum">
              <a:rPr lang="en-US" sz="591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‹#›</a:t>
            </a:fld>
            <a:endParaRPr lang="en-US" sz="591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8" y="190508"/>
            <a:ext cx="793575" cy="784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33" y="196142"/>
            <a:ext cx="500691" cy="518891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7" name="TextBox 16"/>
          <p:cNvSpPr txBox="1"/>
          <p:nvPr userDrawn="1"/>
        </p:nvSpPr>
        <p:spPr>
          <a:xfrm>
            <a:off x="30337" y="691613"/>
            <a:ext cx="688299" cy="98337"/>
          </a:xfrm>
          <a:prstGeom prst="rect">
            <a:avLst/>
          </a:prstGeom>
          <a:noFill/>
        </p:spPr>
        <p:txBody>
          <a:bodyPr lIns="46585" tIns="23293" rIns="46585" bIns="23293">
            <a:spAutoFit/>
          </a:bodyPr>
          <a:lstStyle/>
          <a:p>
            <a:pPr algn="ctr">
              <a:lnSpc>
                <a:spcPts val="388"/>
              </a:lnSpc>
              <a:defRPr/>
            </a:pPr>
            <a:r>
              <a:rPr lang="en-US" sz="394" b="1" dirty="0">
                <a:solidFill>
                  <a:srgbClr val="FFC000">
                    <a:lumMod val="50000"/>
                  </a:srgb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cs typeface="Arial" pitchFamily="34" charset="0"/>
              </a:rPr>
              <a:t>REPUBLIK INDONESIA</a:t>
            </a:r>
          </a:p>
        </p:txBody>
      </p:sp>
    </p:spTree>
    <p:extLst>
      <p:ext uri="{BB962C8B-B14F-4D97-AF65-F5344CB8AC3E}">
        <p14:creationId xmlns:p14="http://schemas.microsoft.com/office/powerpoint/2010/main" val="258626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Yanuar\Dropbox\Kerjaan\ppt_template_bappenas_newLogo\logo_Bappenas2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172" y="0"/>
            <a:ext cx="1009781" cy="97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13"/>
          <p:cNvCxnSpPr>
            <a:cxnSpLocks noChangeShapeType="1"/>
          </p:cNvCxnSpPr>
          <p:nvPr userDrawn="1"/>
        </p:nvCxnSpPr>
        <p:spPr bwMode="auto">
          <a:xfrm>
            <a:off x="471553" y="933234"/>
            <a:ext cx="11217147" cy="0"/>
          </a:xfrm>
          <a:prstGeom prst="line">
            <a:avLst/>
          </a:prstGeom>
          <a:noFill/>
          <a:ln w="9525" algn="ctr">
            <a:solidFill>
              <a:srgbClr val="EBB32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1" y="68247"/>
            <a:ext cx="733520" cy="7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01172" y="6494546"/>
            <a:ext cx="1379717" cy="363454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id-ID" altLang="id-ID">
                <a:solidFill>
                  <a:srgbClr val="000000">
                    <a:tint val="75000"/>
                  </a:srgbClr>
                </a:solidFill>
              </a:rPr>
              <a:t>Slide - </a:t>
            </a:r>
            <a:fld id="{40DF23EB-9A88-4798-8FE7-F029D2038262}" type="slidenum">
              <a:rPr lang="id-ID" altLang="id-ID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73923"/>
            <a:ext cx="3223045" cy="284097"/>
          </a:xfrm>
        </p:spPr>
        <p:txBody>
          <a:bodyPr lIns="91345" tIns="45671" rIns="91345" bIns="45671"/>
          <a:lstStyle>
            <a:lvl1pPr algn="ctr" defTabSz="514118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31825" y="68248"/>
            <a:ext cx="9469347" cy="820548"/>
          </a:xfrm>
        </p:spPr>
        <p:txBody>
          <a:bodyPr/>
          <a:lstStyle>
            <a:lvl1pPr>
              <a:defRPr sz="2024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6204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61681" y="222650"/>
            <a:ext cx="8668657" cy="2423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defRPr sz="15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79EAAD-F650-4750-8ADE-62AD5AEDA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028626" y="161919"/>
            <a:ext cx="904375" cy="771532"/>
          </a:xfrm>
          <a:prstGeom prst="rect">
            <a:avLst/>
          </a:prstGeom>
        </p:spPr>
      </p:pic>
      <p:pic>
        <p:nvPicPr>
          <p:cNvPr id="17" name="Picture 2" descr="E:\Yanuar\Dropbox\Kerjaan\ppt_template_bappenas_newLogo\gradient-01.png">
            <a:extLst>
              <a:ext uri="{FF2B5EF4-FFF2-40B4-BE49-F238E27FC236}">
                <a16:creationId xmlns:a16="http://schemas.microsoft.com/office/drawing/2014/main" id="{01FBB67B-8DDF-490F-B623-1B1A9E3BC1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060567" y="-5039203"/>
            <a:ext cx="70868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112A96-27B7-44C4-871E-AB5D7A956748}"/>
              </a:ext>
            </a:extLst>
          </p:cNvPr>
          <p:cNvSpPr txBox="1"/>
          <p:nvPr userDrawn="1"/>
        </p:nvSpPr>
        <p:spPr>
          <a:xfrm>
            <a:off x="11840623" y="6596410"/>
            <a:ext cx="279244" cy="187615"/>
          </a:xfrm>
          <a:prstGeom prst="rect">
            <a:avLst/>
          </a:prstGeom>
          <a:solidFill>
            <a:srgbClr val="0F508F"/>
          </a:solidFill>
        </p:spPr>
        <p:txBody>
          <a:bodyPr wrap="none" rtlCol="0">
            <a:spAutoFit/>
          </a:bodyPr>
          <a:lstStyle/>
          <a:p>
            <a:fld id="{36E8258A-4865-4DD2-848C-E81E050675CF}" type="slidenum">
              <a:rPr lang="en-ID" sz="619">
                <a:solidFill>
                  <a:prstClr val="white"/>
                </a:solidFill>
              </a:rPr>
              <a:pPr/>
              <a:t>‹#›</a:t>
            </a:fld>
            <a:endParaRPr lang="en-ID" sz="619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49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/>
          <p:cNvSpPr txBox="1"/>
          <p:nvPr userDrawn="1"/>
        </p:nvSpPr>
        <p:spPr>
          <a:xfrm>
            <a:off x="11631084" y="6570680"/>
            <a:ext cx="31931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DDB7CA5B-2CB3-4575-BBD2-E8B835FD6C53}" type="slidenum">
              <a:rPr lang="en-GB" altLang="id-ID" sz="90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altLang="id-ID" sz="9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0000" y="360000"/>
            <a:ext cx="10761133" cy="6084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7641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"/>
            <a:ext cx="12192000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 descr="D:\BAPPENAS (Design)\BAPPENAS.WEB\garuda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900" y="142875"/>
            <a:ext cx="702733" cy="55403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 descr="E:\Yanuar\Dropbox\Kerjaan\ppt_template_bappenas_newLogo\logo_Bappenas2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033" y="33343"/>
            <a:ext cx="1009651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3"/>
          <p:cNvCxnSpPr>
            <a:cxnSpLocks noChangeShapeType="1"/>
          </p:cNvCxnSpPr>
          <p:nvPr userDrawn="1"/>
        </p:nvCxnSpPr>
        <p:spPr bwMode="auto">
          <a:xfrm>
            <a:off x="472017" y="974725"/>
            <a:ext cx="11216216" cy="0"/>
          </a:xfrm>
          <a:prstGeom prst="line">
            <a:avLst/>
          </a:prstGeom>
          <a:noFill/>
          <a:ln w="9525" algn="ctr">
            <a:solidFill>
              <a:srgbClr val="007DD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30825378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BAPPENAS (Design)\BAPPENAS.WEB\garuda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778" y="188921"/>
            <a:ext cx="884767" cy="7191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-336551" y="900114"/>
            <a:ext cx="2688168" cy="17312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525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KEMENTERIAN PPN</a:t>
            </a:r>
            <a:r>
              <a:rPr lang="id-ID" altLang="id-ID" sz="525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d-ID" sz="525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id-ID" altLang="id-ID" sz="525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d-ID" sz="525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BAPPENAS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31233" y="1074738"/>
            <a:ext cx="1181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139703" y="1090613"/>
            <a:ext cx="118088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60867" y="6524625"/>
            <a:ext cx="118088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1871531" y="260648"/>
            <a:ext cx="9380736" cy="739748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endParaRPr lang="en-US" altLang="id-ID" sz="75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4005F1C4-AA4A-4EDD-A006-5069826361D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2201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Yanuar\Dropbox\Kerjaan\ppt_template_bappenas_newLogo\logo_Bappenas2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172" y="0"/>
            <a:ext cx="1009781" cy="97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13"/>
          <p:cNvCxnSpPr>
            <a:cxnSpLocks noChangeShapeType="1"/>
          </p:cNvCxnSpPr>
          <p:nvPr userDrawn="1"/>
        </p:nvCxnSpPr>
        <p:spPr bwMode="auto">
          <a:xfrm>
            <a:off x="471553" y="933234"/>
            <a:ext cx="11217147" cy="0"/>
          </a:xfrm>
          <a:prstGeom prst="line">
            <a:avLst/>
          </a:prstGeom>
          <a:noFill/>
          <a:ln w="9525" algn="ctr">
            <a:solidFill>
              <a:srgbClr val="EBB32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1" y="68247"/>
            <a:ext cx="733520" cy="7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01171" y="6494546"/>
            <a:ext cx="1379716" cy="363454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r>
              <a:rPr lang="id-ID" altLang="id-ID">
                <a:solidFill>
                  <a:prstClr val="black"/>
                </a:solidFill>
              </a:rPr>
              <a:t>Slide - </a:t>
            </a:r>
            <a:fld id="{EDE11202-2386-4D60-ACDC-E95744DA2272}" type="slidenum">
              <a:rPr lang="id-ID" altLang="id-ID">
                <a:solidFill>
                  <a:prstClr val="black"/>
                </a:solidFill>
              </a:rPr>
              <a:pPr/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" y="6573922"/>
            <a:ext cx="3223044" cy="284097"/>
          </a:xfrm>
        </p:spPr>
        <p:txBody>
          <a:bodyPr lIns="91345" tIns="45671" rIns="91345" bIns="45671"/>
          <a:lstStyle>
            <a:lvl1pPr algn="ctr" defTabSz="514289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1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1" y="0"/>
            <a:ext cx="12196764" cy="7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71" y="9524"/>
            <a:ext cx="500820" cy="518891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4" name="TextBox 3"/>
          <p:cNvSpPr txBox="1"/>
          <p:nvPr userDrawn="1"/>
        </p:nvSpPr>
        <p:spPr>
          <a:xfrm>
            <a:off x="43044" y="472700"/>
            <a:ext cx="688477" cy="152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89">
              <a:defRPr/>
            </a:pPr>
            <a:r>
              <a:rPr lang="en-US" sz="394" b="1" dirty="0">
                <a:solidFill>
                  <a:srgbClr val="FFC000">
                    <a:lumMod val="50000"/>
                  </a:srgb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cs typeface="Arial" panose="020B0604020202020204" pitchFamily="34" charset="0"/>
              </a:rPr>
              <a:t>REPUBLIK INDONESIA</a:t>
            </a:r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385" y="9529"/>
            <a:ext cx="789091" cy="78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7"/>
          <a:stretch>
            <a:fillRect/>
          </a:stretch>
        </p:blipFill>
        <p:spPr bwMode="auto">
          <a:xfrm>
            <a:off x="-4761" y="6721507"/>
            <a:ext cx="12196764" cy="12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 userDrawn="1"/>
        </p:nvSpPr>
        <p:spPr>
          <a:xfrm>
            <a:off x="11145701" y="6504069"/>
            <a:ext cx="1020896" cy="33806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defTabSz="514289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312" y="6554858"/>
            <a:ext cx="2743557" cy="365040"/>
          </a:xfrm>
        </p:spPr>
        <p:txBody>
          <a:bodyPr/>
          <a:lstStyle>
            <a:lvl1pPr defTabSz="5142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F2B0272-B888-46A8-A7D0-A82F658F543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127" y="6554858"/>
            <a:ext cx="4113748" cy="365040"/>
          </a:xfrm>
        </p:spPr>
        <p:txBody>
          <a:bodyPr/>
          <a:lstStyle>
            <a:lvl1pPr defTabSz="5142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5701" y="6510437"/>
            <a:ext cx="1020896" cy="331711"/>
          </a:xfrm>
          <a:prstGeom prst="rect">
            <a:avLst/>
          </a:prstGeom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cs typeface="Tahoma" panose="020B0604030504040204" pitchFamily="34" charset="0"/>
              </a:defRPr>
            </a:lvl1pPr>
          </a:lstStyle>
          <a:p>
            <a:fld id="{C0767CEE-6213-438D-9B56-420B2F1AE11F}" type="slidenum">
              <a:rPr lang="en-US" altLang="id-ID">
                <a:solidFill>
                  <a:prstClr val="white"/>
                </a:solidFill>
              </a:rPr>
              <a:pPr/>
              <a:t>‹#›</a:t>
            </a:fld>
            <a:endParaRPr lang="en-US" alt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9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41" y="110102"/>
            <a:ext cx="11858203" cy="582594"/>
          </a:xfrm>
        </p:spPr>
        <p:txBody>
          <a:bodyPr>
            <a:noAutofit/>
          </a:bodyPr>
          <a:lstStyle>
            <a:lvl1pPr algn="l">
              <a:defRPr sz="2400">
                <a:latin typeface="Britannic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41" y="764719"/>
            <a:ext cx="11858203" cy="51646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55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1" y="0"/>
            <a:ext cx="12196764" cy="7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76" y="9530"/>
            <a:ext cx="500821" cy="518891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4" name="TextBox 3"/>
          <p:cNvSpPr txBox="1"/>
          <p:nvPr userDrawn="1"/>
        </p:nvSpPr>
        <p:spPr>
          <a:xfrm>
            <a:off x="43047" y="472703"/>
            <a:ext cx="688476" cy="1378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89">
              <a:defRPr/>
            </a:pPr>
            <a:r>
              <a:rPr lang="en-US" sz="296" b="1" dirty="0">
                <a:solidFill>
                  <a:srgbClr val="FFC000">
                    <a:lumMod val="50000"/>
                  </a:srgb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cs typeface="Arial" panose="020B0604020202020204" pitchFamily="34" charset="0"/>
              </a:rPr>
              <a:t>REPUBLIK INDONESIA</a:t>
            </a:r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385" y="9529"/>
            <a:ext cx="789091" cy="78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7"/>
          <a:stretch>
            <a:fillRect/>
          </a:stretch>
        </p:blipFill>
        <p:spPr bwMode="auto">
          <a:xfrm>
            <a:off x="-4761" y="6721507"/>
            <a:ext cx="12196764" cy="12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 userDrawn="1"/>
        </p:nvSpPr>
        <p:spPr>
          <a:xfrm>
            <a:off x="11612499" y="6504069"/>
            <a:ext cx="554111" cy="33806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8593" tIns="19297" rIns="38593" bIns="19297" anchor="ctr"/>
          <a:lstStyle/>
          <a:p>
            <a:pPr algn="ctr" defTabSz="514289">
              <a:defRPr/>
            </a:pPr>
            <a:endParaRPr lang="en-US" sz="76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312" y="6554858"/>
            <a:ext cx="2743557" cy="365040"/>
          </a:xfrm>
        </p:spPr>
        <p:txBody>
          <a:bodyPr/>
          <a:lstStyle>
            <a:lvl1pPr defTabSz="5142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222C048-38C2-4B16-9D43-E3C8AAE1EB4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127" y="6554858"/>
            <a:ext cx="4113748" cy="365040"/>
          </a:xfrm>
        </p:spPr>
        <p:txBody>
          <a:bodyPr/>
          <a:lstStyle>
            <a:lvl1pPr defTabSz="5142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5701" y="6510437"/>
            <a:ext cx="1020896" cy="331711"/>
          </a:xfrm>
          <a:prstGeom prst="rect">
            <a:avLst/>
          </a:prstGeom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cs typeface="Tahoma" panose="020B0604030504040204" pitchFamily="34" charset="0"/>
              </a:defRPr>
            </a:lvl1pPr>
          </a:lstStyle>
          <a:p>
            <a:fld id="{10982137-6540-4D11-B11A-0955539D2C81}" type="slidenum">
              <a:rPr lang="en-US" altLang="id-ID">
                <a:solidFill>
                  <a:prstClr val="white"/>
                </a:solidFill>
              </a:rPr>
              <a:pPr/>
              <a:t>‹#›</a:t>
            </a:fld>
            <a:endParaRPr lang="en-US" alt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51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24377" y="3175"/>
            <a:ext cx="188383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7" descr="C:\Users\wiwit\Pictures\slide 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21082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31750"/>
            <a:ext cx="9652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8F619-DB83-4A8D-8932-BFAC94E1B3DD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9C6F383-2958-419E-9322-2F7A77529902}" type="slidenum">
              <a:rPr lang="en-US" altLang="id-ID">
                <a:solidFill>
                  <a:prstClr val="black"/>
                </a:solidFill>
              </a:rPr>
              <a:pPr/>
              <a:t>‹#›</a:t>
            </a:fld>
            <a:endParaRPr lang="en-US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79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24377" y="3175"/>
            <a:ext cx="188383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7" descr="C:\Users\wiwit\Pictures\slide 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21082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9B988-6515-47FB-938C-BBA039F34576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1D69BE3-2130-4316-B4A1-4C4F09B4B1AC}" type="slidenum">
              <a:rPr lang="en-US" altLang="id-ID">
                <a:solidFill>
                  <a:prstClr val="black"/>
                </a:solidFill>
              </a:rPr>
              <a:pPr/>
              <a:t>‹#›</a:t>
            </a:fld>
            <a:endParaRPr lang="en-US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18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9AD3058-E671-4F59-BB74-F17A14AC18EA}"/>
              </a:ext>
            </a:extLst>
          </p:cNvPr>
          <p:cNvSpPr/>
          <p:nvPr/>
        </p:nvSpPr>
        <p:spPr>
          <a:xfrm rot="5083725">
            <a:off x="1174532" y="-970122"/>
            <a:ext cx="748525" cy="3046461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8FD47FC-D4AB-4391-98C3-7E42AC4F76A7}"/>
              </a:ext>
            </a:extLst>
          </p:cNvPr>
          <p:cNvSpPr/>
          <p:nvPr userDrawn="1"/>
        </p:nvSpPr>
        <p:spPr>
          <a:xfrm rot="16516275" flipH="1">
            <a:off x="10266540" y="-970122"/>
            <a:ext cx="748525" cy="3046461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346EED-5025-4DA2-BDDC-EE2B23172C7D}"/>
              </a:ext>
            </a:extLst>
          </p:cNvPr>
          <p:cNvSpPr/>
          <p:nvPr userDrawn="1"/>
        </p:nvSpPr>
        <p:spPr>
          <a:xfrm>
            <a:off x="0" y="6730423"/>
            <a:ext cx="12192000" cy="127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211F8-4DF3-4D97-B34D-3ACBC6707F61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9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0106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sey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587F45-388D-4146-AFA8-D35327AAD160}"/>
              </a:ext>
            </a:extLst>
          </p:cNvPr>
          <p:cNvGrpSpPr/>
          <p:nvPr userDrawn="1"/>
        </p:nvGrpSpPr>
        <p:grpSpPr>
          <a:xfrm>
            <a:off x="2511152" y="3750503"/>
            <a:ext cx="873670" cy="858919"/>
            <a:chOff x="6343650" y="2129550"/>
            <a:chExt cx="485776" cy="47757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BD3095C-670A-41AA-8BFA-A4B5E6347709}"/>
                </a:ext>
              </a:extLst>
            </p:cNvPr>
            <p:cNvSpPr/>
            <p:nvPr userDrawn="1"/>
          </p:nvSpPr>
          <p:spPr>
            <a:xfrm>
              <a:off x="6586538" y="2129550"/>
              <a:ext cx="242888" cy="477574"/>
            </a:xfrm>
            <a:custGeom>
              <a:avLst/>
              <a:gdLst>
                <a:gd name="connsiteX0" fmla="*/ 4101 w 242888"/>
                <a:gd name="connsiteY0" fmla="*/ 0 h 477574"/>
                <a:gd name="connsiteX1" fmla="*/ 242888 w 242888"/>
                <a:gd name="connsiteY1" fmla="*/ 238787 h 477574"/>
                <a:gd name="connsiteX2" fmla="*/ 4101 w 242888"/>
                <a:gd name="connsiteY2" fmla="*/ 477574 h 477574"/>
                <a:gd name="connsiteX3" fmla="*/ 0 w 242888"/>
                <a:gd name="connsiteY3" fmla="*/ 477161 h 477574"/>
                <a:gd name="connsiteX4" fmla="*/ 0 w 242888"/>
                <a:gd name="connsiteY4" fmla="*/ 414 h 47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" h="477574">
                  <a:moveTo>
                    <a:pt x="4101" y="0"/>
                  </a:moveTo>
                  <a:cubicBezTo>
                    <a:pt x="135979" y="0"/>
                    <a:pt x="242888" y="106909"/>
                    <a:pt x="242888" y="238787"/>
                  </a:cubicBezTo>
                  <a:cubicBezTo>
                    <a:pt x="242888" y="370665"/>
                    <a:pt x="135979" y="477574"/>
                    <a:pt x="4101" y="477574"/>
                  </a:cubicBezTo>
                  <a:lnTo>
                    <a:pt x="0" y="477161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B6354AE-EEE9-4A6D-A111-BF62416A44DB}"/>
                </a:ext>
              </a:extLst>
            </p:cNvPr>
            <p:cNvSpPr/>
            <p:nvPr userDrawn="1"/>
          </p:nvSpPr>
          <p:spPr>
            <a:xfrm rot="10800000">
              <a:off x="6343650" y="2129550"/>
              <a:ext cx="242888" cy="477574"/>
            </a:xfrm>
            <a:custGeom>
              <a:avLst/>
              <a:gdLst>
                <a:gd name="connsiteX0" fmla="*/ 4101 w 242888"/>
                <a:gd name="connsiteY0" fmla="*/ 0 h 477574"/>
                <a:gd name="connsiteX1" fmla="*/ 242888 w 242888"/>
                <a:gd name="connsiteY1" fmla="*/ 238787 h 477574"/>
                <a:gd name="connsiteX2" fmla="*/ 4101 w 242888"/>
                <a:gd name="connsiteY2" fmla="*/ 477574 h 477574"/>
                <a:gd name="connsiteX3" fmla="*/ 0 w 242888"/>
                <a:gd name="connsiteY3" fmla="*/ 477161 h 477574"/>
                <a:gd name="connsiteX4" fmla="*/ 0 w 242888"/>
                <a:gd name="connsiteY4" fmla="*/ 414 h 47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" h="477574">
                  <a:moveTo>
                    <a:pt x="4101" y="0"/>
                  </a:moveTo>
                  <a:cubicBezTo>
                    <a:pt x="135979" y="0"/>
                    <a:pt x="242888" y="106909"/>
                    <a:pt x="242888" y="238787"/>
                  </a:cubicBezTo>
                  <a:cubicBezTo>
                    <a:pt x="242888" y="370665"/>
                    <a:pt x="135979" y="477574"/>
                    <a:pt x="4101" y="477574"/>
                  </a:cubicBezTo>
                  <a:lnTo>
                    <a:pt x="0" y="477161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61F0D9-1EAD-4209-9F0F-5B055465A6C8}"/>
              </a:ext>
            </a:extLst>
          </p:cNvPr>
          <p:cNvGrpSpPr/>
          <p:nvPr userDrawn="1"/>
        </p:nvGrpSpPr>
        <p:grpSpPr>
          <a:xfrm>
            <a:off x="1171529" y="2433500"/>
            <a:ext cx="3552916" cy="3492926"/>
            <a:chOff x="5248276" y="1394463"/>
            <a:chExt cx="1495424" cy="147017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D68931D-B181-44A8-973C-D579B7818B20}"/>
                </a:ext>
              </a:extLst>
            </p:cNvPr>
            <p:cNvSpPr/>
            <p:nvPr userDrawn="1"/>
          </p:nvSpPr>
          <p:spPr>
            <a:xfrm>
              <a:off x="5995988" y="1394463"/>
              <a:ext cx="747712" cy="1470174"/>
            </a:xfrm>
            <a:custGeom>
              <a:avLst/>
              <a:gdLst>
                <a:gd name="connsiteX0" fmla="*/ 12625 w 747712"/>
                <a:gd name="connsiteY0" fmla="*/ 0 h 1470174"/>
                <a:gd name="connsiteX1" fmla="*/ 747712 w 747712"/>
                <a:gd name="connsiteY1" fmla="*/ 735087 h 1470174"/>
                <a:gd name="connsiteX2" fmla="*/ 12625 w 747712"/>
                <a:gd name="connsiteY2" fmla="*/ 1470174 h 1470174"/>
                <a:gd name="connsiteX3" fmla="*/ 0 w 747712"/>
                <a:gd name="connsiteY3" fmla="*/ 1468903 h 1470174"/>
                <a:gd name="connsiteX4" fmla="*/ 0 w 747712"/>
                <a:gd name="connsiteY4" fmla="*/ 1329687 h 1470174"/>
                <a:gd name="connsiteX5" fmla="*/ 594600 w 747712"/>
                <a:gd name="connsiteY5" fmla="*/ 735087 h 1470174"/>
                <a:gd name="connsiteX6" fmla="*/ 0 w 747712"/>
                <a:gd name="connsiteY6" fmla="*/ 140487 h 1470174"/>
                <a:gd name="connsiteX7" fmla="*/ 0 w 747712"/>
                <a:gd name="connsiteY7" fmla="*/ 1275 h 147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2" h="1470174">
                  <a:moveTo>
                    <a:pt x="12625" y="0"/>
                  </a:moveTo>
                  <a:cubicBezTo>
                    <a:pt x="418601" y="0"/>
                    <a:pt x="747712" y="329111"/>
                    <a:pt x="747712" y="735087"/>
                  </a:cubicBezTo>
                  <a:cubicBezTo>
                    <a:pt x="747712" y="1141063"/>
                    <a:pt x="418601" y="1470174"/>
                    <a:pt x="12625" y="1470174"/>
                  </a:cubicBezTo>
                  <a:lnTo>
                    <a:pt x="0" y="1468903"/>
                  </a:lnTo>
                  <a:lnTo>
                    <a:pt x="0" y="1329687"/>
                  </a:lnTo>
                  <a:cubicBezTo>
                    <a:pt x="328389" y="1329687"/>
                    <a:pt x="594600" y="1063476"/>
                    <a:pt x="594600" y="735087"/>
                  </a:cubicBezTo>
                  <a:cubicBezTo>
                    <a:pt x="594600" y="406698"/>
                    <a:pt x="328389" y="140487"/>
                    <a:pt x="0" y="140487"/>
                  </a:cubicBezTo>
                  <a:lnTo>
                    <a:pt x="0" y="127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7F485E-9E5D-4B81-97C2-0FBDB6926962}"/>
                </a:ext>
              </a:extLst>
            </p:cNvPr>
            <p:cNvSpPr/>
            <p:nvPr userDrawn="1"/>
          </p:nvSpPr>
          <p:spPr>
            <a:xfrm rot="10800000">
              <a:off x="5248276" y="1394463"/>
              <a:ext cx="747712" cy="1470174"/>
            </a:xfrm>
            <a:custGeom>
              <a:avLst/>
              <a:gdLst>
                <a:gd name="connsiteX0" fmla="*/ 12625 w 747712"/>
                <a:gd name="connsiteY0" fmla="*/ 1470174 h 1470174"/>
                <a:gd name="connsiteX1" fmla="*/ 0 w 747712"/>
                <a:gd name="connsiteY1" fmla="*/ 1468903 h 1470174"/>
                <a:gd name="connsiteX2" fmla="*/ 0 w 747712"/>
                <a:gd name="connsiteY2" fmla="*/ 1329687 h 1470174"/>
                <a:gd name="connsiteX3" fmla="*/ 594600 w 747712"/>
                <a:gd name="connsiteY3" fmla="*/ 735087 h 1470174"/>
                <a:gd name="connsiteX4" fmla="*/ 0 w 747712"/>
                <a:gd name="connsiteY4" fmla="*/ 140487 h 1470174"/>
                <a:gd name="connsiteX5" fmla="*/ 0 w 747712"/>
                <a:gd name="connsiteY5" fmla="*/ 1275 h 1470174"/>
                <a:gd name="connsiteX6" fmla="*/ 12625 w 747712"/>
                <a:gd name="connsiteY6" fmla="*/ 0 h 1470174"/>
                <a:gd name="connsiteX7" fmla="*/ 747712 w 747712"/>
                <a:gd name="connsiteY7" fmla="*/ 735087 h 1470174"/>
                <a:gd name="connsiteX8" fmla="*/ 12625 w 747712"/>
                <a:gd name="connsiteY8" fmla="*/ 1470174 h 147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712" h="1470174">
                  <a:moveTo>
                    <a:pt x="12625" y="1470174"/>
                  </a:moveTo>
                  <a:lnTo>
                    <a:pt x="0" y="1468903"/>
                  </a:lnTo>
                  <a:lnTo>
                    <a:pt x="0" y="1329687"/>
                  </a:lnTo>
                  <a:cubicBezTo>
                    <a:pt x="328389" y="1329687"/>
                    <a:pt x="594600" y="1063476"/>
                    <a:pt x="594600" y="735087"/>
                  </a:cubicBezTo>
                  <a:cubicBezTo>
                    <a:pt x="594600" y="406698"/>
                    <a:pt x="328389" y="140487"/>
                    <a:pt x="0" y="140487"/>
                  </a:cubicBezTo>
                  <a:lnTo>
                    <a:pt x="0" y="1275"/>
                  </a:lnTo>
                  <a:lnTo>
                    <a:pt x="12625" y="0"/>
                  </a:lnTo>
                  <a:cubicBezTo>
                    <a:pt x="418601" y="0"/>
                    <a:pt x="747712" y="329111"/>
                    <a:pt x="747712" y="735087"/>
                  </a:cubicBezTo>
                  <a:cubicBezTo>
                    <a:pt x="747712" y="1141063"/>
                    <a:pt x="418601" y="1470174"/>
                    <a:pt x="12625" y="147017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F189B9-C867-4836-9413-7A9793B93976}"/>
              </a:ext>
            </a:extLst>
          </p:cNvPr>
          <p:cNvGrpSpPr/>
          <p:nvPr userDrawn="1"/>
        </p:nvGrpSpPr>
        <p:grpSpPr>
          <a:xfrm>
            <a:off x="1884168" y="3134106"/>
            <a:ext cx="2127638" cy="2091715"/>
            <a:chOff x="5995036" y="1786822"/>
            <a:chExt cx="1183004" cy="116303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FF1CCF1-2B62-4A67-BF60-7A9826399DC1}"/>
                </a:ext>
              </a:extLst>
            </p:cNvPr>
            <p:cNvSpPr/>
            <p:nvPr userDrawn="1"/>
          </p:nvSpPr>
          <p:spPr>
            <a:xfrm>
              <a:off x="6586538" y="1786822"/>
              <a:ext cx="591502" cy="1163030"/>
            </a:xfrm>
            <a:custGeom>
              <a:avLst/>
              <a:gdLst>
                <a:gd name="connsiteX0" fmla="*/ 9987 w 591502"/>
                <a:gd name="connsiteY0" fmla="*/ 0 h 1163030"/>
                <a:gd name="connsiteX1" fmla="*/ 591502 w 591502"/>
                <a:gd name="connsiteY1" fmla="*/ 581515 h 1163030"/>
                <a:gd name="connsiteX2" fmla="*/ 9987 w 591502"/>
                <a:gd name="connsiteY2" fmla="*/ 1163030 h 1163030"/>
                <a:gd name="connsiteX3" fmla="*/ 0 w 591502"/>
                <a:gd name="connsiteY3" fmla="*/ 1162024 h 1163030"/>
                <a:gd name="connsiteX4" fmla="*/ 0 w 591502"/>
                <a:gd name="connsiteY4" fmla="*/ 977754 h 1163030"/>
                <a:gd name="connsiteX5" fmla="*/ 396240 w 591502"/>
                <a:gd name="connsiteY5" fmla="*/ 581514 h 1163030"/>
                <a:gd name="connsiteX6" fmla="*/ 0 w 591502"/>
                <a:gd name="connsiteY6" fmla="*/ 185274 h 1163030"/>
                <a:gd name="connsiteX7" fmla="*/ 0 w 591502"/>
                <a:gd name="connsiteY7" fmla="*/ 1008 h 116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502" h="1163030">
                  <a:moveTo>
                    <a:pt x="9987" y="0"/>
                  </a:moveTo>
                  <a:cubicBezTo>
                    <a:pt x="331148" y="0"/>
                    <a:pt x="591502" y="260354"/>
                    <a:pt x="591502" y="581515"/>
                  </a:cubicBezTo>
                  <a:cubicBezTo>
                    <a:pt x="591502" y="902676"/>
                    <a:pt x="331148" y="1163030"/>
                    <a:pt x="9987" y="1163030"/>
                  </a:cubicBezTo>
                  <a:lnTo>
                    <a:pt x="0" y="1162024"/>
                  </a:lnTo>
                  <a:lnTo>
                    <a:pt x="0" y="977754"/>
                  </a:lnTo>
                  <a:cubicBezTo>
                    <a:pt x="218837" y="977754"/>
                    <a:pt x="396240" y="800351"/>
                    <a:pt x="396240" y="581514"/>
                  </a:cubicBezTo>
                  <a:cubicBezTo>
                    <a:pt x="396240" y="362677"/>
                    <a:pt x="218837" y="185274"/>
                    <a:pt x="0" y="185274"/>
                  </a:cubicBezTo>
                  <a:lnTo>
                    <a:pt x="0" y="10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41D3BE-5815-41C1-B393-D24C0E4C72EC}"/>
                </a:ext>
              </a:extLst>
            </p:cNvPr>
            <p:cNvSpPr/>
            <p:nvPr userDrawn="1"/>
          </p:nvSpPr>
          <p:spPr>
            <a:xfrm rot="10800000">
              <a:off x="5995036" y="1786822"/>
              <a:ext cx="591502" cy="1163030"/>
            </a:xfrm>
            <a:custGeom>
              <a:avLst/>
              <a:gdLst>
                <a:gd name="connsiteX0" fmla="*/ 9987 w 591502"/>
                <a:gd name="connsiteY0" fmla="*/ 1163030 h 1163030"/>
                <a:gd name="connsiteX1" fmla="*/ 0 w 591502"/>
                <a:gd name="connsiteY1" fmla="*/ 1162024 h 1163030"/>
                <a:gd name="connsiteX2" fmla="*/ 0 w 591502"/>
                <a:gd name="connsiteY2" fmla="*/ 977756 h 1163030"/>
                <a:gd name="connsiteX3" fmla="*/ 396240 w 591502"/>
                <a:gd name="connsiteY3" fmla="*/ 581516 h 1163030"/>
                <a:gd name="connsiteX4" fmla="*/ 0 w 591502"/>
                <a:gd name="connsiteY4" fmla="*/ 185276 h 1163030"/>
                <a:gd name="connsiteX5" fmla="*/ 0 w 591502"/>
                <a:gd name="connsiteY5" fmla="*/ 1008 h 1163030"/>
                <a:gd name="connsiteX6" fmla="*/ 9987 w 591502"/>
                <a:gd name="connsiteY6" fmla="*/ 0 h 1163030"/>
                <a:gd name="connsiteX7" fmla="*/ 591502 w 591502"/>
                <a:gd name="connsiteY7" fmla="*/ 581515 h 1163030"/>
                <a:gd name="connsiteX8" fmla="*/ 9987 w 591502"/>
                <a:gd name="connsiteY8" fmla="*/ 1163030 h 116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502" h="1163030">
                  <a:moveTo>
                    <a:pt x="9987" y="1163030"/>
                  </a:moveTo>
                  <a:lnTo>
                    <a:pt x="0" y="1162024"/>
                  </a:lnTo>
                  <a:lnTo>
                    <a:pt x="0" y="977756"/>
                  </a:lnTo>
                  <a:cubicBezTo>
                    <a:pt x="218837" y="977756"/>
                    <a:pt x="396240" y="800353"/>
                    <a:pt x="396240" y="581516"/>
                  </a:cubicBezTo>
                  <a:cubicBezTo>
                    <a:pt x="396240" y="362679"/>
                    <a:pt x="218837" y="185276"/>
                    <a:pt x="0" y="185276"/>
                  </a:cubicBezTo>
                  <a:lnTo>
                    <a:pt x="0" y="1008"/>
                  </a:lnTo>
                  <a:lnTo>
                    <a:pt x="9987" y="0"/>
                  </a:lnTo>
                  <a:cubicBezTo>
                    <a:pt x="331148" y="0"/>
                    <a:pt x="591502" y="260354"/>
                    <a:pt x="591502" y="581515"/>
                  </a:cubicBezTo>
                  <a:cubicBezTo>
                    <a:pt x="591502" y="902676"/>
                    <a:pt x="331148" y="1163030"/>
                    <a:pt x="9987" y="116303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2D8D2DB-C4D1-4BC6-BF1E-0AA3DD1425FF}"/>
              </a:ext>
            </a:extLst>
          </p:cNvPr>
          <p:cNvGrpSpPr/>
          <p:nvPr userDrawn="1"/>
        </p:nvGrpSpPr>
        <p:grpSpPr>
          <a:xfrm>
            <a:off x="2947987" y="2"/>
            <a:ext cx="6296026" cy="1400131"/>
            <a:chOff x="2947987" y="2"/>
            <a:chExt cx="6296026" cy="140013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E5132FD-2D9A-4A61-9DD9-72011C8CF2F0}"/>
                </a:ext>
              </a:extLst>
            </p:cNvPr>
            <p:cNvSpPr/>
            <p:nvPr userDrawn="1"/>
          </p:nvSpPr>
          <p:spPr>
            <a:xfrm>
              <a:off x="2947987" y="1064764"/>
              <a:ext cx="6296026" cy="33536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ID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5C9F29-16A7-403B-A9CC-F08C33225C66}"/>
                </a:ext>
              </a:extLst>
            </p:cNvPr>
            <p:cNvSpPr/>
            <p:nvPr userDrawn="1"/>
          </p:nvSpPr>
          <p:spPr>
            <a:xfrm>
              <a:off x="2947987" y="2"/>
              <a:ext cx="6296026" cy="1247774"/>
            </a:xfrm>
            <a:prstGeom prst="rect">
              <a:avLst/>
            </a:prstGeom>
            <a:gradFill>
              <a:gsLst>
                <a:gs pos="100000">
                  <a:schemeClr val="tx2"/>
                </a:gs>
                <a:gs pos="0">
                  <a:schemeClr val="tx2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ID"/>
            </a:p>
          </p:txBody>
        </p:sp>
      </p:grp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94EA4B49-3087-49B7-9C2E-AE4CE07D631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362327" y="298007"/>
            <a:ext cx="5467347" cy="76675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>
                    <a:lumMod val="9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INFOGRAPHIC</a:t>
            </a:r>
            <a:endParaRPr lang="en-ID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54DF23-CA8D-40F5-B941-6FA1085473BB}"/>
              </a:ext>
            </a:extLst>
          </p:cNvPr>
          <p:cNvCxnSpPr>
            <a:cxnSpLocks/>
          </p:cNvCxnSpPr>
          <p:nvPr userDrawn="1"/>
        </p:nvCxnSpPr>
        <p:spPr>
          <a:xfrm>
            <a:off x="4931410" y="1064764"/>
            <a:ext cx="232918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2A7835-25FD-4276-8DEE-463A58DC786B}"/>
              </a:ext>
            </a:extLst>
          </p:cNvPr>
          <p:cNvGrpSpPr/>
          <p:nvPr userDrawn="1"/>
        </p:nvGrpSpPr>
        <p:grpSpPr>
          <a:xfrm>
            <a:off x="4279991" y="1064764"/>
            <a:ext cx="3632019" cy="0"/>
            <a:chOff x="4292781" y="2693715"/>
            <a:chExt cx="3632019" cy="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15B110D-5F95-4C79-945D-FC7AE94682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471410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2338E6-7670-444A-9603-F0E7723767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92781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00960F-6232-41D6-A260-2C5DA55597C5}"/>
              </a:ext>
            </a:extLst>
          </p:cNvPr>
          <p:cNvGrpSpPr/>
          <p:nvPr userDrawn="1"/>
        </p:nvGrpSpPr>
        <p:grpSpPr>
          <a:xfrm>
            <a:off x="3115849" y="3764871"/>
            <a:ext cx="2597250" cy="801426"/>
            <a:chOff x="3115849" y="3796266"/>
            <a:chExt cx="2597250" cy="80142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EAE31F5-0E36-4969-8EF5-F46B94E99FE6}"/>
                </a:ext>
              </a:extLst>
            </p:cNvPr>
            <p:cNvSpPr/>
            <p:nvPr userDrawn="1"/>
          </p:nvSpPr>
          <p:spPr>
            <a:xfrm rot="5400000">
              <a:off x="4050046" y="3233159"/>
              <a:ext cx="59244" cy="19276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0092ACF-5DDE-40EC-AA53-B7D955DDBB43}"/>
                </a:ext>
              </a:extLst>
            </p:cNvPr>
            <p:cNvSpPr/>
            <p:nvPr userDrawn="1"/>
          </p:nvSpPr>
          <p:spPr>
            <a:xfrm rot="5400000">
              <a:off x="4964335" y="3848927"/>
              <a:ext cx="801426" cy="696103"/>
            </a:xfrm>
            <a:custGeom>
              <a:avLst/>
              <a:gdLst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09076 w 1616526"/>
                <a:gd name="connsiteY6" fmla="*/ 1 h 1439478"/>
                <a:gd name="connsiteX7" fmla="*/ 808262 w 1616526"/>
                <a:gd name="connsiteY7" fmla="*/ 675915 h 1439478"/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80950 w 1616526"/>
                <a:gd name="connsiteY6" fmla="*/ 95833 h 1439478"/>
                <a:gd name="connsiteX7" fmla="*/ 808262 w 1616526"/>
                <a:gd name="connsiteY7" fmla="*/ 675915 h 1439478"/>
                <a:gd name="connsiteX8" fmla="*/ 1307449 w 1616526"/>
                <a:gd name="connsiteY8" fmla="*/ 0 h 1439478"/>
                <a:gd name="connsiteX0" fmla="*/ 1243561 w 1616526"/>
                <a:gd name="connsiteY0" fmla="*/ 24165 h 1379791"/>
                <a:gd name="connsiteX1" fmla="*/ 1379791 w 1616526"/>
                <a:gd name="connsiteY1" fmla="*/ 0 h 1379791"/>
                <a:gd name="connsiteX2" fmla="*/ 1616526 w 1616526"/>
                <a:gd name="connsiteY2" fmla="*/ 571528 h 1379791"/>
                <a:gd name="connsiteX3" fmla="*/ 808263 w 1616526"/>
                <a:gd name="connsiteY3" fmla="*/ 1379791 h 1379791"/>
                <a:gd name="connsiteX4" fmla="*/ 0 w 1616526"/>
                <a:gd name="connsiteY4" fmla="*/ 571528 h 1379791"/>
                <a:gd name="connsiteX5" fmla="*/ 236735 w 1616526"/>
                <a:gd name="connsiteY5" fmla="*/ 0 h 1379791"/>
                <a:gd name="connsiteX6" fmla="*/ 380950 w 1616526"/>
                <a:gd name="connsiteY6" fmla="*/ 36146 h 1379791"/>
                <a:gd name="connsiteX7" fmla="*/ 808262 w 1616526"/>
                <a:gd name="connsiteY7" fmla="*/ 616228 h 1379791"/>
                <a:gd name="connsiteX8" fmla="*/ 1243561 w 1616526"/>
                <a:gd name="connsiteY8" fmla="*/ 24165 h 1379791"/>
                <a:gd name="connsiteX0" fmla="*/ 1243561 w 1616526"/>
                <a:gd name="connsiteY0" fmla="*/ 42712 h 1398338"/>
                <a:gd name="connsiteX1" fmla="*/ 1379791 w 1616526"/>
                <a:gd name="connsiteY1" fmla="*/ 18547 h 1398338"/>
                <a:gd name="connsiteX2" fmla="*/ 1616526 w 1616526"/>
                <a:gd name="connsiteY2" fmla="*/ 590075 h 1398338"/>
                <a:gd name="connsiteX3" fmla="*/ 808263 w 1616526"/>
                <a:gd name="connsiteY3" fmla="*/ 1398338 h 1398338"/>
                <a:gd name="connsiteX4" fmla="*/ 0 w 1616526"/>
                <a:gd name="connsiteY4" fmla="*/ 590075 h 1398338"/>
                <a:gd name="connsiteX5" fmla="*/ 236735 w 1616526"/>
                <a:gd name="connsiteY5" fmla="*/ 18547 h 1398338"/>
                <a:gd name="connsiteX6" fmla="*/ 380950 w 1616526"/>
                <a:gd name="connsiteY6" fmla="*/ 54693 h 1398338"/>
                <a:gd name="connsiteX7" fmla="*/ 808262 w 1616526"/>
                <a:gd name="connsiteY7" fmla="*/ 634775 h 1398338"/>
                <a:gd name="connsiteX8" fmla="*/ 1243561 w 1616526"/>
                <a:gd name="connsiteY8" fmla="*/ 42712 h 1398338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526" h="1404081">
                  <a:moveTo>
                    <a:pt x="1243561" y="48455"/>
                  </a:moveTo>
                  <a:cubicBezTo>
                    <a:pt x="1276398" y="10223"/>
                    <a:pt x="1336896" y="-10405"/>
                    <a:pt x="1379791" y="24290"/>
                  </a:cubicBezTo>
                  <a:cubicBezTo>
                    <a:pt x="1526058" y="170557"/>
                    <a:pt x="1616526" y="372623"/>
                    <a:pt x="1616526" y="595818"/>
                  </a:cubicBezTo>
                  <a:cubicBezTo>
                    <a:pt x="1616526" y="1042209"/>
                    <a:pt x="1254654" y="1404081"/>
                    <a:pt x="808263" y="1404081"/>
                  </a:cubicBezTo>
                  <a:cubicBezTo>
                    <a:pt x="361872" y="1404081"/>
                    <a:pt x="0" y="1042209"/>
                    <a:pt x="0" y="595818"/>
                  </a:cubicBezTo>
                  <a:cubicBezTo>
                    <a:pt x="0" y="372623"/>
                    <a:pt x="90468" y="170557"/>
                    <a:pt x="236735" y="24290"/>
                  </a:cubicBezTo>
                  <a:cubicBezTo>
                    <a:pt x="289836" y="-29044"/>
                    <a:pt x="352996" y="15695"/>
                    <a:pt x="380950" y="60436"/>
                  </a:cubicBezTo>
                  <a:lnTo>
                    <a:pt x="808262" y="640518"/>
                  </a:lnTo>
                  <a:lnTo>
                    <a:pt x="1243561" y="484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FAD7B6B-38BD-4269-BC01-B04D94B28CE7}"/>
              </a:ext>
            </a:extLst>
          </p:cNvPr>
          <p:cNvGrpSpPr/>
          <p:nvPr userDrawn="1"/>
        </p:nvGrpSpPr>
        <p:grpSpPr>
          <a:xfrm>
            <a:off x="3013350" y="2591435"/>
            <a:ext cx="2474457" cy="978598"/>
            <a:chOff x="3013350" y="2622830"/>
            <a:chExt cx="2474457" cy="978598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F8FA503-8D3C-4CFE-A61D-4478477D2A24}"/>
                </a:ext>
              </a:extLst>
            </p:cNvPr>
            <p:cNvSpPr/>
            <p:nvPr userDrawn="1"/>
          </p:nvSpPr>
          <p:spPr>
            <a:xfrm rot="3885115">
              <a:off x="3947547" y="2607987"/>
              <a:ext cx="59244" cy="19276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015ECA0-319B-4DCA-BD02-71571D4A7A95}"/>
                </a:ext>
              </a:extLst>
            </p:cNvPr>
            <p:cNvSpPr/>
            <p:nvPr userDrawn="1"/>
          </p:nvSpPr>
          <p:spPr>
            <a:xfrm rot="3885115">
              <a:off x="4739043" y="2675491"/>
              <a:ext cx="801426" cy="696103"/>
            </a:xfrm>
            <a:custGeom>
              <a:avLst/>
              <a:gdLst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09076 w 1616526"/>
                <a:gd name="connsiteY6" fmla="*/ 1 h 1439478"/>
                <a:gd name="connsiteX7" fmla="*/ 808262 w 1616526"/>
                <a:gd name="connsiteY7" fmla="*/ 675915 h 1439478"/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80950 w 1616526"/>
                <a:gd name="connsiteY6" fmla="*/ 95833 h 1439478"/>
                <a:gd name="connsiteX7" fmla="*/ 808262 w 1616526"/>
                <a:gd name="connsiteY7" fmla="*/ 675915 h 1439478"/>
                <a:gd name="connsiteX8" fmla="*/ 1307449 w 1616526"/>
                <a:gd name="connsiteY8" fmla="*/ 0 h 1439478"/>
                <a:gd name="connsiteX0" fmla="*/ 1243561 w 1616526"/>
                <a:gd name="connsiteY0" fmla="*/ 24165 h 1379791"/>
                <a:gd name="connsiteX1" fmla="*/ 1379791 w 1616526"/>
                <a:gd name="connsiteY1" fmla="*/ 0 h 1379791"/>
                <a:gd name="connsiteX2" fmla="*/ 1616526 w 1616526"/>
                <a:gd name="connsiteY2" fmla="*/ 571528 h 1379791"/>
                <a:gd name="connsiteX3" fmla="*/ 808263 w 1616526"/>
                <a:gd name="connsiteY3" fmla="*/ 1379791 h 1379791"/>
                <a:gd name="connsiteX4" fmla="*/ 0 w 1616526"/>
                <a:gd name="connsiteY4" fmla="*/ 571528 h 1379791"/>
                <a:gd name="connsiteX5" fmla="*/ 236735 w 1616526"/>
                <a:gd name="connsiteY5" fmla="*/ 0 h 1379791"/>
                <a:gd name="connsiteX6" fmla="*/ 380950 w 1616526"/>
                <a:gd name="connsiteY6" fmla="*/ 36146 h 1379791"/>
                <a:gd name="connsiteX7" fmla="*/ 808262 w 1616526"/>
                <a:gd name="connsiteY7" fmla="*/ 616228 h 1379791"/>
                <a:gd name="connsiteX8" fmla="*/ 1243561 w 1616526"/>
                <a:gd name="connsiteY8" fmla="*/ 24165 h 1379791"/>
                <a:gd name="connsiteX0" fmla="*/ 1243561 w 1616526"/>
                <a:gd name="connsiteY0" fmla="*/ 42712 h 1398338"/>
                <a:gd name="connsiteX1" fmla="*/ 1379791 w 1616526"/>
                <a:gd name="connsiteY1" fmla="*/ 18547 h 1398338"/>
                <a:gd name="connsiteX2" fmla="*/ 1616526 w 1616526"/>
                <a:gd name="connsiteY2" fmla="*/ 590075 h 1398338"/>
                <a:gd name="connsiteX3" fmla="*/ 808263 w 1616526"/>
                <a:gd name="connsiteY3" fmla="*/ 1398338 h 1398338"/>
                <a:gd name="connsiteX4" fmla="*/ 0 w 1616526"/>
                <a:gd name="connsiteY4" fmla="*/ 590075 h 1398338"/>
                <a:gd name="connsiteX5" fmla="*/ 236735 w 1616526"/>
                <a:gd name="connsiteY5" fmla="*/ 18547 h 1398338"/>
                <a:gd name="connsiteX6" fmla="*/ 380950 w 1616526"/>
                <a:gd name="connsiteY6" fmla="*/ 54693 h 1398338"/>
                <a:gd name="connsiteX7" fmla="*/ 808262 w 1616526"/>
                <a:gd name="connsiteY7" fmla="*/ 634775 h 1398338"/>
                <a:gd name="connsiteX8" fmla="*/ 1243561 w 1616526"/>
                <a:gd name="connsiteY8" fmla="*/ 42712 h 1398338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526" h="1404081">
                  <a:moveTo>
                    <a:pt x="1243561" y="48455"/>
                  </a:moveTo>
                  <a:cubicBezTo>
                    <a:pt x="1276398" y="10223"/>
                    <a:pt x="1336896" y="-10405"/>
                    <a:pt x="1379791" y="24290"/>
                  </a:cubicBezTo>
                  <a:cubicBezTo>
                    <a:pt x="1526058" y="170557"/>
                    <a:pt x="1616526" y="372623"/>
                    <a:pt x="1616526" y="595818"/>
                  </a:cubicBezTo>
                  <a:cubicBezTo>
                    <a:pt x="1616526" y="1042209"/>
                    <a:pt x="1254654" y="1404081"/>
                    <a:pt x="808263" y="1404081"/>
                  </a:cubicBezTo>
                  <a:cubicBezTo>
                    <a:pt x="361872" y="1404081"/>
                    <a:pt x="0" y="1042209"/>
                    <a:pt x="0" y="595818"/>
                  </a:cubicBezTo>
                  <a:cubicBezTo>
                    <a:pt x="0" y="372623"/>
                    <a:pt x="90468" y="170557"/>
                    <a:pt x="236735" y="24290"/>
                  </a:cubicBezTo>
                  <a:cubicBezTo>
                    <a:pt x="289836" y="-29044"/>
                    <a:pt x="352996" y="15695"/>
                    <a:pt x="380950" y="60436"/>
                  </a:cubicBezTo>
                  <a:lnTo>
                    <a:pt x="808262" y="640518"/>
                  </a:lnTo>
                  <a:lnTo>
                    <a:pt x="1243561" y="484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9382A6-468C-4156-80AE-336C75B2BB04}"/>
              </a:ext>
            </a:extLst>
          </p:cNvPr>
          <p:cNvGrpSpPr/>
          <p:nvPr userDrawn="1"/>
        </p:nvGrpSpPr>
        <p:grpSpPr>
          <a:xfrm>
            <a:off x="3013351" y="4810395"/>
            <a:ext cx="2474457" cy="978599"/>
            <a:chOff x="3013351" y="4841790"/>
            <a:chExt cx="2474457" cy="9785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560B159-B81F-42FE-A922-3132339CD2DB}"/>
                </a:ext>
              </a:extLst>
            </p:cNvPr>
            <p:cNvSpPr/>
            <p:nvPr userDrawn="1"/>
          </p:nvSpPr>
          <p:spPr>
            <a:xfrm rot="17714885" flipV="1">
              <a:off x="3947548" y="3907593"/>
              <a:ext cx="59244" cy="19276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7EABB5B-7C47-43B1-98AA-815DB97C33AA}"/>
                </a:ext>
              </a:extLst>
            </p:cNvPr>
            <p:cNvSpPr/>
            <p:nvPr userDrawn="1"/>
          </p:nvSpPr>
          <p:spPr>
            <a:xfrm rot="17714885" flipV="1">
              <a:off x="4739044" y="5071624"/>
              <a:ext cx="801426" cy="696103"/>
            </a:xfrm>
            <a:custGeom>
              <a:avLst/>
              <a:gdLst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09076 w 1616526"/>
                <a:gd name="connsiteY6" fmla="*/ 1 h 1439478"/>
                <a:gd name="connsiteX7" fmla="*/ 808262 w 1616526"/>
                <a:gd name="connsiteY7" fmla="*/ 675915 h 1439478"/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80950 w 1616526"/>
                <a:gd name="connsiteY6" fmla="*/ 95833 h 1439478"/>
                <a:gd name="connsiteX7" fmla="*/ 808262 w 1616526"/>
                <a:gd name="connsiteY7" fmla="*/ 675915 h 1439478"/>
                <a:gd name="connsiteX8" fmla="*/ 1307449 w 1616526"/>
                <a:gd name="connsiteY8" fmla="*/ 0 h 1439478"/>
                <a:gd name="connsiteX0" fmla="*/ 1243561 w 1616526"/>
                <a:gd name="connsiteY0" fmla="*/ 24165 h 1379791"/>
                <a:gd name="connsiteX1" fmla="*/ 1379791 w 1616526"/>
                <a:gd name="connsiteY1" fmla="*/ 0 h 1379791"/>
                <a:gd name="connsiteX2" fmla="*/ 1616526 w 1616526"/>
                <a:gd name="connsiteY2" fmla="*/ 571528 h 1379791"/>
                <a:gd name="connsiteX3" fmla="*/ 808263 w 1616526"/>
                <a:gd name="connsiteY3" fmla="*/ 1379791 h 1379791"/>
                <a:gd name="connsiteX4" fmla="*/ 0 w 1616526"/>
                <a:gd name="connsiteY4" fmla="*/ 571528 h 1379791"/>
                <a:gd name="connsiteX5" fmla="*/ 236735 w 1616526"/>
                <a:gd name="connsiteY5" fmla="*/ 0 h 1379791"/>
                <a:gd name="connsiteX6" fmla="*/ 380950 w 1616526"/>
                <a:gd name="connsiteY6" fmla="*/ 36146 h 1379791"/>
                <a:gd name="connsiteX7" fmla="*/ 808262 w 1616526"/>
                <a:gd name="connsiteY7" fmla="*/ 616228 h 1379791"/>
                <a:gd name="connsiteX8" fmla="*/ 1243561 w 1616526"/>
                <a:gd name="connsiteY8" fmla="*/ 24165 h 1379791"/>
                <a:gd name="connsiteX0" fmla="*/ 1243561 w 1616526"/>
                <a:gd name="connsiteY0" fmla="*/ 42712 h 1398338"/>
                <a:gd name="connsiteX1" fmla="*/ 1379791 w 1616526"/>
                <a:gd name="connsiteY1" fmla="*/ 18547 h 1398338"/>
                <a:gd name="connsiteX2" fmla="*/ 1616526 w 1616526"/>
                <a:gd name="connsiteY2" fmla="*/ 590075 h 1398338"/>
                <a:gd name="connsiteX3" fmla="*/ 808263 w 1616526"/>
                <a:gd name="connsiteY3" fmla="*/ 1398338 h 1398338"/>
                <a:gd name="connsiteX4" fmla="*/ 0 w 1616526"/>
                <a:gd name="connsiteY4" fmla="*/ 590075 h 1398338"/>
                <a:gd name="connsiteX5" fmla="*/ 236735 w 1616526"/>
                <a:gd name="connsiteY5" fmla="*/ 18547 h 1398338"/>
                <a:gd name="connsiteX6" fmla="*/ 380950 w 1616526"/>
                <a:gd name="connsiteY6" fmla="*/ 54693 h 1398338"/>
                <a:gd name="connsiteX7" fmla="*/ 808262 w 1616526"/>
                <a:gd name="connsiteY7" fmla="*/ 634775 h 1398338"/>
                <a:gd name="connsiteX8" fmla="*/ 1243561 w 1616526"/>
                <a:gd name="connsiteY8" fmla="*/ 42712 h 1398338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526" h="1404081">
                  <a:moveTo>
                    <a:pt x="1243561" y="48455"/>
                  </a:moveTo>
                  <a:cubicBezTo>
                    <a:pt x="1276398" y="10223"/>
                    <a:pt x="1336896" y="-10405"/>
                    <a:pt x="1379791" y="24290"/>
                  </a:cubicBezTo>
                  <a:cubicBezTo>
                    <a:pt x="1526058" y="170557"/>
                    <a:pt x="1616526" y="372623"/>
                    <a:pt x="1616526" y="595818"/>
                  </a:cubicBezTo>
                  <a:cubicBezTo>
                    <a:pt x="1616526" y="1042209"/>
                    <a:pt x="1254654" y="1404081"/>
                    <a:pt x="808263" y="1404081"/>
                  </a:cubicBezTo>
                  <a:cubicBezTo>
                    <a:pt x="361872" y="1404081"/>
                    <a:pt x="0" y="1042209"/>
                    <a:pt x="0" y="595818"/>
                  </a:cubicBezTo>
                  <a:cubicBezTo>
                    <a:pt x="0" y="372623"/>
                    <a:pt x="90468" y="170557"/>
                    <a:pt x="236735" y="24290"/>
                  </a:cubicBezTo>
                  <a:cubicBezTo>
                    <a:pt x="289836" y="-29044"/>
                    <a:pt x="352996" y="15695"/>
                    <a:pt x="380950" y="60436"/>
                  </a:cubicBezTo>
                  <a:lnTo>
                    <a:pt x="808262" y="640518"/>
                  </a:lnTo>
                  <a:lnTo>
                    <a:pt x="1243561" y="484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3DFAA196-CC1D-42E3-9C37-63B83D7027D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096000" y="2430457"/>
            <a:ext cx="5067300" cy="7476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E387425A-B2B4-4F7E-828A-FBF0D059267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96000" y="1877991"/>
            <a:ext cx="5067300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491C07F8-3F44-4311-9520-046299DD2B1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096000" y="4078940"/>
            <a:ext cx="5067300" cy="7476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49AAC607-64B4-4C0D-8F5E-7A33BC1DAC6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096000" y="3526474"/>
            <a:ext cx="5067300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470BDCF9-9592-4A48-A8BC-B1B971214903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6096000" y="5711041"/>
            <a:ext cx="5067300" cy="7476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5" name="Text Placeholder 33">
            <a:extLst>
              <a:ext uri="{FF2B5EF4-FFF2-40B4-BE49-F238E27FC236}">
                <a16:creationId xmlns:a16="http://schemas.microsoft.com/office/drawing/2014/main" id="{F81DFB44-B71F-4262-9A59-B0CB8529DEE3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096000" y="5158575"/>
            <a:ext cx="5067300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776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FC01-E09A-41BF-B961-98AC10AA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CE3D4-CDD4-4690-B7E5-9B7228564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AC1B1-83BC-45EE-B5B2-57049ABB0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4794-60A9-4A91-88C1-15CC306A5594}" type="datetimeFigureOut">
              <a:rPr lang="en-ID" smtClean="0"/>
              <a:t>21/09/2021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79B64-79BB-4407-AFB2-AAE32D88D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CB915-B0AB-49F7-8859-8BC1DA22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CB4B-881F-4C4E-8C89-16E0D0776D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9086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BB59CF5-491B-42C4-AED1-83870084A70C}"/>
              </a:ext>
            </a:extLst>
          </p:cNvPr>
          <p:cNvSpPr/>
          <p:nvPr userDrawn="1"/>
        </p:nvSpPr>
        <p:spPr>
          <a:xfrm>
            <a:off x="8982532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C6776DA9-9CCB-4F0C-95BD-1147FEE62D45}"/>
              </a:ext>
            </a:extLst>
          </p:cNvPr>
          <p:cNvSpPr/>
          <p:nvPr userDrawn="1"/>
        </p:nvSpPr>
        <p:spPr>
          <a:xfrm>
            <a:off x="1845129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40AE15D-CD2F-4BCE-86C5-6E9E6133CBAD}"/>
              </a:ext>
            </a:extLst>
          </p:cNvPr>
          <p:cNvSpPr/>
          <p:nvPr userDrawn="1"/>
        </p:nvSpPr>
        <p:spPr>
          <a:xfrm>
            <a:off x="2409373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55C4A6-0C0F-4FC6-9976-F3BA131798C2}"/>
              </a:ext>
            </a:extLst>
          </p:cNvPr>
          <p:cNvCxnSpPr/>
          <p:nvPr userDrawn="1"/>
        </p:nvCxnSpPr>
        <p:spPr>
          <a:xfrm>
            <a:off x="2527298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239CC360-5F63-4BCA-BEA4-2A6EB01262E9}"/>
              </a:ext>
            </a:extLst>
          </p:cNvPr>
          <p:cNvSpPr/>
          <p:nvPr userDrawn="1"/>
        </p:nvSpPr>
        <p:spPr>
          <a:xfrm>
            <a:off x="1737857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411171A-9DB0-4858-960B-FCAA6F70F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0" cy="1596571"/>
          </a:xfrm>
          <a:custGeom>
            <a:avLst/>
            <a:gdLst>
              <a:gd name="connsiteX0" fmla="*/ 0 w 12192000"/>
              <a:gd name="connsiteY0" fmla="*/ 0 h 1596571"/>
              <a:gd name="connsiteX1" fmla="*/ 12192000 w 12192000"/>
              <a:gd name="connsiteY1" fmla="*/ 0 h 1596571"/>
              <a:gd name="connsiteX2" fmla="*/ 12192000 w 12192000"/>
              <a:gd name="connsiteY2" fmla="*/ 1596571 h 1596571"/>
              <a:gd name="connsiteX3" fmla="*/ 10441216 w 12192000"/>
              <a:gd name="connsiteY3" fmla="*/ 1596571 h 1596571"/>
              <a:gd name="connsiteX4" fmla="*/ 9664701 w 12192000"/>
              <a:gd name="connsiteY4" fmla="*/ 820056 h 1596571"/>
              <a:gd name="connsiteX5" fmla="*/ 8888186 w 12192000"/>
              <a:gd name="connsiteY5" fmla="*/ 1596571 h 1596571"/>
              <a:gd name="connsiteX6" fmla="*/ 6872516 w 12192000"/>
              <a:gd name="connsiteY6" fmla="*/ 1596571 h 1596571"/>
              <a:gd name="connsiteX7" fmla="*/ 6096001 w 12192000"/>
              <a:gd name="connsiteY7" fmla="*/ 820056 h 1596571"/>
              <a:gd name="connsiteX8" fmla="*/ 5319486 w 12192000"/>
              <a:gd name="connsiteY8" fmla="*/ 1596571 h 1596571"/>
              <a:gd name="connsiteX9" fmla="*/ 3303816 w 12192000"/>
              <a:gd name="connsiteY9" fmla="*/ 1596571 h 1596571"/>
              <a:gd name="connsiteX10" fmla="*/ 2527301 w 12192000"/>
              <a:gd name="connsiteY10" fmla="*/ 820056 h 1596571"/>
              <a:gd name="connsiteX11" fmla="*/ 1750786 w 12192000"/>
              <a:gd name="connsiteY11" fmla="*/ 1596571 h 1596571"/>
              <a:gd name="connsiteX12" fmla="*/ 0 w 12192000"/>
              <a:gd name="connsiteY12" fmla="*/ 1596571 h 15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1596571">
                <a:moveTo>
                  <a:pt x="0" y="0"/>
                </a:moveTo>
                <a:lnTo>
                  <a:pt x="12192000" y="0"/>
                </a:lnTo>
                <a:lnTo>
                  <a:pt x="12192000" y="1596571"/>
                </a:lnTo>
                <a:lnTo>
                  <a:pt x="10441216" y="1596571"/>
                </a:lnTo>
                <a:cubicBezTo>
                  <a:pt x="10441216" y="1167714"/>
                  <a:pt x="10093558" y="820056"/>
                  <a:pt x="9664701" y="820056"/>
                </a:cubicBezTo>
                <a:cubicBezTo>
                  <a:pt x="9235844" y="820056"/>
                  <a:pt x="8888186" y="1167714"/>
                  <a:pt x="8888186" y="1596571"/>
                </a:cubicBezTo>
                <a:lnTo>
                  <a:pt x="6872516" y="1596571"/>
                </a:lnTo>
                <a:cubicBezTo>
                  <a:pt x="6872516" y="1167714"/>
                  <a:pt x="6524858" y="820056"/>
                  <a:pt x="6096001" y="820056"/>
                </a:cubicBezTo>
                <a:cubicBezTo>
                  <a:pt x="5667144" y="820056"/>
                  <a:pt x="5319486" y="1167714"/>
                  <a:pt x="5319486" y="1596571"/>
                </a:cubicBezTo>
                <a:lnTo>
                  <a:pt x="3303816" y="1596571"/>
                </a:lnTo>
                <a:cubicBezTo>
                  <a:pt x="3303816" y="1167714"/>
                  <a:pt x="2956158" y="820056"/>
                  <a:pt x="2527301" y="820056"/>
                </a:cubicBezTo>
                <a:cubicBezTo>
                  <a:pt x="2098444" y="820056"/>
                  <a:pt x="1750786" y="1167714"/>
                  <a:pt x="1750786" y="1596571"/>
                </a:cubicBezTo>
                <a:lnTo>
                  <a:pt x="0" y="1596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en-ID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4F24BEA-B778-454A-984B-8F1523B605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"/>
            <a:ext cx="12192000" cy="1596571"/>
          </a:xfrm>
          <a:custGeom>
            <a:avLst/>
            <a:gdLst>
              <a:gd name="connsiteX0" fmla="*/ 0 w 12192000"/>
              <a:gd name="connsiteY0" fmla="*/ 0 h 1596571"/>
              <a:gd name="connsiteX1" fmla="*/ 12192000 w 12192000"/>
              <a:gd name="connsiteY1" fmla="*/ 0 h 1596571"/>
              <a:gd name="connsiteX2" fmla="*/ 12192000 w 12192000"/>
              <a:gd name="connsiteY2" fmla="*/ 1596571 h 1596571"/>
              <a:gd name="connsiteX3" fmla="*/ 10441216 w 12192000"/>
              <a:gd name="connsiteY3" fmla="*/ 1596571 h 1596571"/>
              <a:gd name="connsiteX4" fmla="*/ 9664701 w 12192000"/>
              <a:gd name="connsiteY4" fmla="*/ 820056 h 1596571"/>
              <a:gd name="connsiteX5" fmla="*/ 8888186 w 12192000"/>
              <a:gd name="connsiteY5" fmla="*/ 1596571 h 1596571"/>
              <a:gd name="connsiteX6" fmla="*/ 6872516 w 12192000"/>
              <a:gd name="connsiteY6" fmla="*/ 1596571 h 1596571"/>
              <a:gd name="connsiteX7" fmla="*/ 6096001 w 12192000"/>
              <a:gd name="connsiteY7" fmla="*/ 820056 h 1596571"/>
              <a:gd name="connsiteX8" fmla="*/ 5319486 w 12192000"/>
              <a:gd name="connsiteY8" fmla="*/ 1596571 h 1596571"/>
              <a:gd name="connsiteX9" fmla="*/ 3303816 w 12192000"/>
              <a:gd name="connsiteY9" fmla="*/ 1596571 h 1596571"/>
              <a:gd name="connsiteX10" fmla="*/ 2527301 w 12192000"/>
              <a:gd name="connsiteY10" fmla="*/ 820056 h 1596571"/>
              <a:gd name="connsiteX11" fmla="*/ 1750786 w 12192000"/>
              <a:gd name="connsiteY11" fmla="*/ 1596571 h 1596571"/>
              <a:gd name="connsiteX12" fmla="*/ 0 w 12192000"/>
              <a:gd name="connsiteY12" fmla="*/ 1596571 h 15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1596571">
                <a:moveTo>
                  <a:pt x="0" y="0"/>
                </a:moveTo>
                <a:lnTo>
                  <a:pt x="12192000" y="0"/>
                </a:lnTo>
                <a:lnTo>
                  <a:pt x="12192000" y="1596571"/>
                </a:lnTo>
                <a:lnTo>
                  <a:pt x="10441216" y="1596571"/>
                </a:lnTo>
                <a:cubicBezTo>
                  <a:pt x="10441216" y="1167714"/>
                  <a:pt x="10093558" y="820056"/>
                  <a:pt x="9664701" y="820056"/>
                </a:cubicBezTo>
                <a:cubicBezTo>
                  <a:pt x="9235844" y="820056"/>
                  <a:pt x="8888186" y="1167714"/>
                  <a:pt x="8888186" y="1596571"/>
                </a:cubicBezTo>
                <a:lnTo>
                  <a:pt x="6872516" y="1596571"/>
                </a:lnTo>
                <a:cubicBezTo>
                  <a:pt x="6872516" y="1167714"/>
                  <a:pt x="6524858" y="820056"/>
                  <a:pt x="6096001" y="820056"/>
                </a:cubicBezTo>
                <a:cubicBezTo>
                  <a:pt x="5667144" y="820056"/>
                  <a:pt x="5319486" y="1167714"/>
                  <a:pt x="5319486" y="1596571"/>
                </a:cubicBezTo>
                <a:lnTo>
                  <a:pt x="3303816" y="1596571"/>
                </a:lnTo>
                <a:cubicBezTo>
                  <a:pt x="3303816" y="1167714"/>
                  <a:pt x="2956158" y="820056"/>
                  <a:pt x="2527301" y="820056"/>
                </a:cubicBezTo>
                <a:cubicBezTo>
                  <a:pt x="2098444" y="820056"/>
                  <a:pt x="1750786" y="1167714"/>
                  <a:pt x="1750786" y="1596571"/>
                </a:cubicBezTo>
                <a:lnTo>
                  <a:pt x="0" y="1596571"/>
                </a:lnTo>
                <a:close/>
              </a:path>
            </a:pathLst>
          </a:custGeom>
          <a:gradFill>
            <a:gsLst>
              <a:gs pos="100000">
                <a:schemeClr val="tx2">
                  <a:alpha val="86000"/>
                </a:schemeClr>
              </a:gs>
              <a:gs pos="0">
                <a:schemeClr val="tx2">
                  <a:lumMod val="50000"/>
                  <a:alpha val="90000"/>
                </a:scheme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ID" dirty="0"/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8079FC65-9DCD-456C-95C0-90048C40E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1690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1</a:t>
            </a:r>
            <a:endParaRPr lang="en-ID" dirty="0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8A88588D-1E97-47F2-8E04-0B8B0C77CC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6496" y="4944146"/>
            <a:ext cx="2641604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79E64DFC-26F5-49EC-934C-8D2B3640FB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44696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50440BB-FB28-4408-ACA1-3162A540C723}"/>
              </a:ext>
            </a:extLst>
          </p:cNvPr>
          <p:cNvSpPr/>
          <p:nvPr userDrawn="1"/>
        </p:nvSpPr>
        <p:spPr>
          <a:xfrm>
            <a:off x="5413831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DC813FF-624F-4816-8AFD-2C00F9BF9767}"/>
              </a:ext>
            </a:extLst>
          </p:cNvPr>
          <p:cNvSpPr/>
          <p:nvPr userDrawn="1"/>
        </p:nvSpPr>
        <p:spPr>
          <a:xfrm>
            <a:off x="5978075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105E6C6-1AA7-4FC9-BA49-8A90B52961C4}"/>
              </a:ext>
            </a:extLst>
          </p:cNvPr>
          <p:cNvCxnSpPr/>
          <p:nvPr userDrawn="1"/>
        </p:nvCxnSpPr>
        <p:spPr>
          <a:xfrm>
            <a:off x="6096000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rc 79">
            <a:extLst>
              <a:ext uri="{FF2B5EF4-FFF2-40B4-BE49-F238E27FC236}">
                <a16:creationId xmlns:a16="http://schemas.microsoft.com/office/drawing/2014/main" id="{988F8E46-085E-4B18-A0D9-FCB9375D8524}"/>
              </a:ext>
            </a:extLst>
          </p:cNvPr>
          <p:cNvSpPr/>
          <p:nvPr userDrawn="1"/>
        </p:nvSpPr>
        <p:spPr>
          <a:xfrm>
            <a:off x="5306559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565114AE-9CC5-4DFC-8E18-3A0F956B26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0392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2</a:t>
            </a:r>
            <a:endParaRPr lang="en-ID" dirty="0"/>
          </a:p>
        </p:txBody>
      </p:sp>
      <p:sp>
        <p:nvSpPr>
          <p:cNvPr id="82" name="Text Placeholder 33">
            <a:extLst>
              <a:ext uri="{FF2B5EF4-FFF2-40B4-BE49-F238E27FC236}">
                <a16:creationId xmlns:a16="http://schemas.microsoft.com/office/drawing/2014/main" id="{48E95A35-572A-4329-B2F6-C1715289FF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5198" y="4944146"/>
            <a:ext cx="2641604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83" name="Text Placeholder 33">
            <a:extLst>
              <a:ext uri="{FF2B5EF4-FFF2-40B4-BE49-F238E27FC236}">
                <a16:creationId xmlns:a16="http://schemas.microsoft.com/office/drawing/2014/main" id="{0B97A369-ECAF-4710-AFBD-BEA73DF658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3398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00AF6CB-2677-412D-AAAB-26F8EA2568CD}"/>
              </a:ext>
            </a:extLst>
          </p:cNvPr>
          <p:cNvSpPr/>
          <p:nvPr userDrawn="1"/>
        </p:nvSpPr>
        <p:spPr>
          <a:xfrm>
            <a:off x="9546776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9F55184-0FD0-4531-AEC9-0DBDEE542D25}"/>
              </a:ext>
            </a:extLst>
          </p:cNvPr>
          <p:cNvCxnSpPr/>
          <p:nvPr userDrawn="1"/>
        </p:nvCxnSpPr>
        <p:spPr>
          <a:xfrm>
            <a:off x="9664701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Arc 86">
            <a:extLst>
              <a:ext uri="{FF2B5EF4-FFF2-40B4-BE49-F238E27FC236}">
                <a16:creationId xmlns:a16="http://schemas.microsoft.com/office/drawing/2014/main" id="{7C71B3C1-EB83-4EE0-A8D0-06B2E0F86C9C}"/>
              </a:ext>
            </a:extLst>
          </p:cNvPr>
          <p:cNvSpPr/>
          <p:nvPr userDrawn="1"/>
        </p:nvSpPr>
        <p:spPr>
          <a:xfrm>
            <a:off x="8875260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88" name="Text Placeholder 33">
            <a:extLst>
              <a:ext uri="{FF2B5EF4-FFF2-40B4-BE49-F238E27FC236}">
                <a16:creationId xmlns:a16="http://schemas.microsoft.com/office/drawing/2014/main" id="{5AAFEC95-40E4-4E48-A8F2-B23F784CEA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9093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3</a:t>
            </a:r>
            <a:endParaRPr lang="en-ID" dirty="0"/>
          </a:p>
        </p:txBody>
      </p:sp>
      <p:sp>
        <p:nvSpPr>
          <p:cNvPr id="89" name="Text Placeholder 33">
            <a:extLst>
              <a:ext uri="{FF2B5EF4-FFF2-40B4-BE49-F238E27FC236}">
                <a16:creationId xmlns:a16="http://schemas.microsoft.com/office/drawing/2014/main" id="{E4D1C6D6-C05C-4EA4-99CF-243648CB9C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43899" y="4944146"/>
            <a:ext cx="2641604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90" name="Text Placeholder 33">
            <a:extLst>
              <a:ext uri="{FF2B5EF4-FFF2-40B4-BE49-F238E27FC236}">
                <a16:creationId xmlns:a16="http://schemas.microsoft.com/office/drawing/2014/main" id="{79BC0231-1EBB-4121-BBB1-115848144E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2099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370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61" grpId="0" animBg="1"/>
      <p:bldP spid="36" grpId="0" animBg="1"/>
      <p:bldP spid="36" grpId="1" animBg="1"/>
      <p:bldP spid="32" grpId="0" animBg="1"/>
      <p:bldP spid="28" grpId="0"/>
      <p:bldP spid="31" grpId="0" build="p" animBg="1">
        <p:tmplLst>
          <p:tmpl>
            <p:tnLst>
              <p:par>
                <p:cTn presetID="2" presetClass="entr" presetSubtype="1" decel="62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62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animBg="1"/>
      <p:bldP spid="78" grpId="1" animBg="1"/>
      <p:bldP spid="80" grpId="0" animBg="1"/>
      <p:bldP spid="8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8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8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8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8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8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8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5" grpId="1" animBg="1"/>
      <p:bldP spid="87" grpId="0" animBg="1"/>
      <p:bldP spid="88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8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8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8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8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9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9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4C17737-46C3-4582-92F7-5CB0ED75BB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1584204"/>
          </a:xfrm>
          <a:custGeom>
            <a:avLst/>
            <a:gdLst>
              <a:gd name="connsiteX0" fmla="*/ 0 w 12191998"/>
              <a:gd name="connsiteY0" fmla="*/ 0 h 1584204"/>
              <a:gd name="connsiteX1" fmla="*/ 12191998 w 12191998"/>
              <a:gd name="connsiteY1" fmla="*/ 0 h 1584204"/>
              <a:gd name="connsiteX2" fmla="*/ 12191998 w 12191998"/>
              <a:gd name="connsiteY2" fmla="*/ 1584204 h 1584204"/>
              <a:gd name="connsiteX3" fmla="*/ 11462399 w 12191998"/>
              <a:gd name="connsiteY3" fmla="*/ 1584204 h 1584204"/>
              <a:gd name="connsiteX4" fmla="*/ 11462667 w 12191998"/>
              <a:gd name="connsiteY4" fmla="*/ 1581544 h 1584204"/>
              <a:gd name="connsiteX5" fmla="*/ 10673225 w 12191998"/>
              <a:gd name="connsiteY5" fmla="*/ 792102 h 1584204"/>
              <a:gd name="connsiteX6" fmla="*/ 9883783 w 12191998"/>
              <a:gd name="connsiteY6" fmla="*/ 1581544 h 1584204"/>
              <a:gd name="connsiteX7" fmla="*/ 9884051 w 12191998"/>
              <a:gd name="connsiteY7" fmla="*/ 1584204 h 1584204"/>
              <a:gd name="connsiteX8" fmla="*/ 9173786 w 12191998"/>
              <a:gd name="connsiteY8" fmla="*/ 1584204 h 1584204"/>
              <a:gd name="connsiteX9" fmla="*/ 9174054 w 12191998"/>
              <a:gd name="connsiteY9" fmla="*/ 1581544 h 1584204"/>
              <a:gd name="connsiteX10" fmla="*/ 8384612 w 12191998"/>
              <a:gd name="connsiteY10" fmla="*/ 792102 h 1584204"/>
              <a:gd name="connsiteX11" fmla="*/ 7595170 w 12191998"/>
              <a:gd name="connsiteY11" fmla="*/ 1581544 h 1584204"/>
              <a:gd name="connsiteX12" fmla="*/ 7595438 w 12191998"/>
              <a:gd name="connsiteY12" fmla="*/ 1584204 h 1584204"/>
              <a:gd name="connsiteX13" fmla="*/ 6885172 w 12191998"/>
              <a:gd name="connsiteY13" fmla="*/ 1584204 h 1584204"/>
              <a:gd name="connsiteX14" fmla="*/ 6885440 w 12191998"/>
              <a:gd name="connsiteY14" fmla="*/ 1581544 h 1584204"/>
              <a:gd name="connsiteX15" fmla="*/ 6095998 w 12191998"/>
              <a:gd name="connsiteY15" fmla="*/ 792102 h 1584204"/>
              <a:gd name="connsiteX16" fmla="*/ 5306556 w 12191998"/>
              <a:gd name="connsiteY16" fmla="*/ 1581544 h 1584204"/>
              <a:gd name="connsiteX17" fmla="*/ 5306825 w 12191998"/>
              <a:gd name="connsiteY17" fmla="*/ 1584204 h 1584204"/>
              <a:gd name="connsiteX18" fmla="*/ 4596559 w 12191998"/>
              <a:gd name="connsiteY18" fmla="*/ 1584204 h 1584204"/>
              <a:gd name="connsiteX19" fmla="*/ 4596827 w 12191998"/>
              <a:gd name="connsiteY19" fmla="*/ 1581544 h 1584204"/>
              <a:gd name="connsiteX20" fmla="*/ 3807385 w 12191998"/>
              <a:gd name="connsiteY20" fmla="*/ 792102 h 1584204"/>
              <a:gd name="connsiteX21" fmla="*/ 3017943 w 12191998"/>
              <a:gd name="connsiteY21" fmla="*/ 1581544 h 1584204"/>
              <a:gd name="connsiteX22" fmla="*/ 3018211 w 12191998"/>
              <a:gd name="connsiteY22" fmla="*/ 1584204 h 1584204"/>
              <a:gd name="connsiteX23" fmla="*/ 2307945 w 12191998"/>
              <a:gd name="connsiteY23" fmla="*/ 1584204 h 1584204"/>
              <a:gd name="connsiteX24" fmla="*/ 2308213 w 12191998"/>
              <a:gd name="connsiteY24" fmla="*/ 1581544 h 1584204"/>
              <a:gd name="connsiteX25" fmla="*/ 1518771 w 12191998"/>
              <a:gd name="connsiteY25" fmla="*/ 792102 h 1584204"/>
              <a:gd name="connsiteX26" fmla="*/ 729329 w 12191998"/>
              <a:gd name="connsiteY26" fmla="*/ 1581544 h 1584204"/>
              <a:gd name="connsiteX27" fmla="*/ 729597 w 12191998"/>
              <a:gd name="connsiteY27" fmla="*/ 1584204 h 1584204"/>
              <a:gd name="connsiteX28" fmla="*/ 0 w 12191998"/>
              <a:gd name="connsiteY28" fmla="*/ 1584204 h 158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1998" h="1584204">
                <a:moveTo>
                  <a:pt x="0" y="0"/>
                </a:moveTo>
                <a:lnTo>
                  <a:pt x="12191998" y="0"/>
                </a:lnTo>
                <a:lnTo>
                  <a:pt x="12191998" y="1584204"/>
                </a:lnTo>
                <a:lnTo>
                  <a:pt x="11462399" y="1584204"/>
                </a:lnTo>
                <a:lnTo>
                  <a:pt x="11462667" y="1581544"/>
                </a:lnTo>
                <a:cubicBezTo>
                  <a:pt x="11462667" y="1145547"/>
                  <a:pt x="11109222" y="792102"/>
                  <a:pt x="10673225" y="792102"/>
                </a:cubicBezTo>
                <a:cubicBezTo>
                  <a:pt x="10237228" y="792102"/>
                  <a:pt x="9883783" y="1145547"/>
                  <a:pt x="9883783" y="1581544"/>
                </a:cubicBezTo>
                <a:lnTo>
                  <a:pt x="9884051" y="1584204"/>
                </a:lnTo>
                <a:lnTo>
                  <a:pt x="9173786" y="1584204"/>
                </a:lnTo>
                <a:lnTo>
                  <a:pt x="9174054" y="1581544"/>
                </a:lnTo>
                <a:cubicBezTo>
                  <a:pt x="9174054" y="1145547"/>
                  <a:pt x="8820609" y="792102"/>
                  <a:pt x="8384612" y="792102"/>
                </a:cubicBezTo>
                <a:cubicBezTo>
                  <a:pt x="7948615" y="792102"/>
                  <a:pt x="7595170" y="1145547"/>
                  <a:pt x="7595170" y="1581544"/>
                </a:cubicBezTo>
                <a:lnTo>
                  <a:pt x="7595438" y="1584204"/>
                </a:lnTo>
                <a:lnTo>
                  <a:pt x="6885172" y="1584204"/>
                </a:lnTo>
                <a:lnTo>
                  <a:pt x="6885440" y="1581544"/>
                </a:lnTo>
                <a:cubicBezTo>
                  <a:pt x="6885440" y="1145547"/>
                  <a:pt x="6531995" y="792102"/>
                  <a:pt x="6095998" y="792102"/>
                </a:cubicBezTo>
                <a:cubicBezTo>
                  <a:pt x="5660003" y="792102"/>
                  <a:pt x="5306556" y="1145547"/>
                  <a:pt x="5306556" y="1581544"/>
                </a:cubicBezTo>
                <a:lnTo>
                  <a:pt x="5306825" y="1584204"/>
                </a:lnTo>
                <a:lnTo>
                  <a:pt x="4596559" y="1584204"/>
                </a:lnTo>
                <a:lnTo>
                  <a:pt x="4596827" y="1581544"/>
                </a:lnTo>
                <a:cubicBezTo>
                  <a:pt x="4596827" y="1145547"/>
                  <a:pt x="4243382" y="792102"/>
                  <a:pt x="3807385" y="792102"/>
                </a:cubicBezTo>
                <a:cubicBezTo>
                  <a:pt x="3371388" y="792102"/>
                  <a:pt x="3017943" y="1145547"/>
                  <a:pt x="3017943" y="1581544"/>
                </a:cubicBezTo>
                <a:lnTo>
                  <a:pt x="3018211" y="1584204"/>
                </a:lnTo>
                <a:lnTo>
                  <a:pt x="2307945" y="1584204"/>
                </a:lnTo>
                <a:lnTo>
                  <a:pt x="2308213" y="1581544"/>
                </a:lnTo>
                <a:cubicBezTo>
                  <a:pt x="2308213" y="1145547"/>
                  <a:pt x="1954768" y="792102"/>
                  <a:pt x="1518771" y="792102"/>
                </a:cubicBezTo>
                <a:cubicBezTo>
                  <a:pt x="1082774" y="792102"/>
                  <a:pt x="729329" y="1145547"/>
                  <a:pt x="729329" y="1581544"/>
                </a:cubicBezTo>
                <a:lnTo>
                  <a:pt x="729597" y="1584204"/>
                </a:lnTo>
                <a:lnTo>
                  <a:pt x="0" y="15842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en-ID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2905F5-CCAC-4992-A871-8E721C13A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12191998" cy="1584204"/>
          </a:xfrm>
          <a:custGeom>
            <a:avLst/>
            <a:gdLst>
              <a:gd name="connsiteX0" fmla="*/ 0 w 12191998"/>
              <a:gd name="connsiteY0" fmla="*/ 0 h 1584204"/>
              <a:gd name="connsiteX1" fmla="*/ 12191998 w 12191998"/>
              <a:gd name="connsiteY1" fmla="*/ 0 h 1584204"/>
              <a:gd name="connsiteX2" fmla="*/ 12191998 w 12191998"/>
              <a:gd name="connsiteY2" fmla="*/ 1584204 h 1584204"/>
              <a:gd name="connsiteX3" fmla="*/ 11462399 w 12191998"/>
              <a:gd name="connsiteY3" fmla="*/ 1584204 h 1584204"/>
              <a:gd name="connsiteX4" fmla="*/ 11462667 w 12191998"/>
              <a:gd name="connsiteY4" fmla="*/ 1581544 h 1584204"/>
              <a:gd name="connsiteX5" fmla="*/ 10673225 w 12191998"/>
              <a:gd name="connsiteY5" fmla="*/ 792102 h 1584204"/>
              <a:gd name="connsiteX6" fmla="*/ 9883783 w 12191998"/>
              <a:gd name="connsiteY6" fmla="*/ 1581544 h 1584204"/>
              <a:gd name="connsiteX7" fmla="*/ 9884051 w 12191998"/>
              <a:gd name="connsiteY7" fmla="*/ 1584204 h 1584204"/>
              <a:gd name="connsiteX8" fmla="*/ 9173786 w 12191998"/>
              <a:gd name="connsiteY8" fmla="*/ 1584204 h 1584204"/>
              <a:gd name="connsiteX9" fmla="*/ 9174054 w 12191998"/>
              <a:gd name="connsiteY9" fmla="*/ 1581544 h 1584204"/>
              <a:gd name="connsiteX10" fmla="*/ 8384612 w 12191998"/>
              <a:gd name="connsiteY10" fmla="*/ 792102 h 1584204"/>
              <a:gd name="connsiteX11" fmla="*/ 7595170 w 12191998"/>
              <a:gd name="connsiteY11" fmla="*/ 1581544 h 1584204"/>
              <a:gd name="connsiteX12" fmla="*/ 7595438 w 12191998"/>
              <a:gd name="connsiteY12" fmla="*/ 1584204 h 1584204"/>
              <a:gd name="connsiteX13" fmla="*/ 6885172 w 12191998"/>
              <a:gd name="connsiteY13" fmla="*/ 1584204 h 1584204"/>
              <a:gd name="connsiteX14" fmla="*/ 6885440 w 12191998"/>
              <a:gd name="connsiteY14" fmla="*/ 1581544 h 1584204"/>
              <a:gd name="connsiteX15" fmla="*/ 6095998 w 12191998"/>
              <a:gd name="connsiteY15" fmla="*/ 792102 h 1584204"/>
              <a:gd name="connsiteX16" fmla="*/ 5306556 w 12191998"/>
              <a:gd name="connsiteY16" fmla="*/ 1581544 h 1584204"/>
              <a:gd name="connsiteX17" fmla="*/ 5306825 w 12191998"/>
              <a:gd name="connsiteY17" fmla="*/ 1584204 h 1584204"/>
              <a:gd name="connsiteX18" fmla="*/ 4596559 w 12191998"/>
              <a:gd name="connsiteY18" fmla="*/ 1584204 h 1584204"/>
              <a:gd name="connsiteX19" fmla="*/ 4596827 w 12191998"/>
              <a:gd name="connsiteY19" fmla="*/ 1581544 h 1584204"/>
              <a:gd name="connsiteX20" fmla="*/ 3807385 w 12191998"/>
              <a:gd name="connsiteY20" fmla="*/ 792102 h 1584204"/>
              <a:gd name="connsiteX21" fmla="*/ 3017943 w 12191998"/>
              <a:gd name="connsiteY21" fmla="*/ 1581544 h 1584204"/>
              <a:gd name="connsiteX22" fmla="*/ 3018211 w 12191998"/>
              <a:gd name="connsiteY22" fmla="*/ 1584204 h 1584204"/>
              <a:gd name="connsiteX23" fmla="*/ 2307945 w 12191998"/>
              <a:gd name="connsiteY23" fmla="*/ 1584204 h 1584204"/>
              <a:gd name="connsiteX24" fmla="*/ 2308213 w 12191998"/>
              <a:gd name="connsiteY24" fmla="*/ 1581544 h 1584204"/>
              <a:gd name="connsiteX25" fmla="*/ 1518771 w 12191998"/>
              <a:gd name="connsiteY25" fmla="*/ 792102 h 1584204"/>
              <a:gd name="connsiteX26" fmla="*/ 729329 w 12191998"/>
              <a:gd name="connsiteY26" fmla="*/ 1581544 h 1584204"/>
              <a:gd name="connsiteX27" fmla="*/ 729597 w 12191998"/>
              <a:gd name="connsiteY27" fmla="*/ 1584204 h 1584204"/>
              <a:gd name="connsiteX28" fmla="*/ 0 w 12191998"/>
              <a:gd name="connsiteY28" fmla="*/ 1584204 h 158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1998" h="1584204">
                <a:moveTo>
                  <a:pt x="0" y="0"/>
                </a:moveTo>
                <a:lnTo>
                  <a:pt x="12191998" y="0"/>
                </a:lnTo>
                <a:lnTo>
                  <a:pt x="12191998" y="1584204"/>
                </a:lnTo>
                <a:lnTo>
                  <a:pt x="11462399" y="1584204"/>
                </a:lnTo>
                <a:lnTo>
                  <a:pt x="11462667" y="1581544"/>
                </a:lnTo>
                <a:cubicBezTo>
                  <a:pt x="11462667" y="1145547"/>
                  <a:pt x="11109222" y="792102"/>
                  <a:pt x="10673225" y="792102"/>
                </a:cubicBezTo>
                <a:cubicBezTo>
                  <a:pt x="10237228" y="792102"/>
                  <a:pt x="9883783" y="1145547"/>
                  <a:pt x="9883783" y="1581544"/>
                </a:cubicBezTo>
                <a:lnTo>
                  <a:pt x="9884051" y="1584204"/>
                </a:lnTo>
                <a:lnTo>
                  <a:pt x="9173786" y="1584204"/>
                </a:lnTo>
                <a:lnTo>
                  <a:pt x="9174054" y="1581544"/>
                </a:lnTo>
                <a:cubicBezTo>
                  <a:pt x="9174054" y="1145547"/>
                  <a:pt x="8820609" y="792102"/>
                  <a:pt x="8384612" y="792102"/>
                </a:cubicBezTo>
                <a:cubicBezTo>
                  <a:pt x="7948615" y="792102"/>
                  <a:pt x="7595170" y="1145547"/>
                  <a:pt x="7595170" y="1581544"/>
                </a:cubicBezTo>
                <a:lnTo>
                  <a:pt x="7595438" y="1584204"/>
                </a:lnTo>
                <a:lnTo>
                  <a:pt x="6885172" y="1584204"/>
                </a:lnTo>
                <a:lnTo>
                  <a:pt x="6885440" y="1581544"/>
                </a:lnTo>
                <a:cubicBezTo>
                  <a:pt x="6885440" y="1145547"/>
                  <a:pt x="6531995" y="792102"/>
                  <a:pt x="6095998" y="792102"/>
                </a:cubicBezTo>
                <a:cubicBezTo>
                  <a:pt x="5660002" y="792102"/>
                  <a:pt x="5306556" y="1145547"/>
                  <a:pt x="5306556" y="1581544"/>
                </a:cubicBezTo>
                <a:lnTo>
                  <a:pt x="5306825" y="1584204"/>
                </a:lnTo>
                <a:lnTo>
                  <a:pt x="4596559" y="1584204"/>
                </a:lnTo>
                <a:lnTo>
                  <a:pt x="4596827" y="1581544"/>
                </a:lnTo>
                <a:cubicBezTo>
                  <a:pt x="4596827" y="1145547"/>
                  <a:pt x="4243381" y="792102"/>
                  <a:pt x="3807385" y="792102"/>
                </a:cubicBezTo>
                <a:cubicBezTo>
                  <a:pt x="3371388" y="792102"/>
                  <a:pt x="3017943" y="1145547"/>
                  <a:pt x="3017943" y="1581544"/>
                </a:cubicBezTo>
                <a:lnTo>
                  <a:pt x="3018211" y="1584204"/>
                </a:lnTo>
                <a:lnTo>
                  <a:pt x="2307945" y="1584204"/>
                </a:lnTo>
                <a:lnTo>
                  <a:pt x="2308213" y="1581544"/>
                </a:lnTo>
                <a:cubicBezTo>
                  <a:pt x="2308213" y="1145547"/>
                  <a:pt x="1954768" y="792102"/>
                  <a:pt x="1518771" y="792102"/>
                </a:cubicBezTo>
                <a:cubicBezTo>
                  <a:pt x="1082774" y="792102"/>
                  <a:pt x="729329" y="1145547"/>
                  <a:pt x="729329" y="1581544"/>
                </a:cubicBezTo>
                <a:lnTo>
                  <a:pt x="729597" y="1584204"/>
                </a:lnTo>
                <a:lnTo>
                  <a:pt x="0" y="1584204"/>
                </a:ln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50000"/>
                  <a:alpha val="88000"/>
                </a:schemeClr>
              </a:gs>
              <a:gs pos="0">
                <a:schemeClr val="tx2">
                  <a:alpha val="88000"/>
                </a:schemeClr>
              </a:gs>
            </a:gsLst>
            <a:lin ang="16200000" scaled="1"/>
            <a:tileRect/>
          </a:gra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en-ID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E9854B0-9D51-44E1-BF22-280F25063FB6}"/>
              </a:ext>
            </a:extLst>
          </p:cNvPr>
          <p:cNvSpPr/>
          <p:nvPr userDrawn="1"/>
        </p:nvSpPr>
        <p:spPr>
          <a:xfrm>
            <a:off x="845004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DB2CAB-B2A2-474C-96C0-C86D8A4D168C}"/>
              </a:ext>
            </a:extLst>
          </p:cNvPr>
          <p:cNvSpPr/>
          <p:nvPr userDrawn="1"/>
        </p:nvSpPr>
        <p:spPr>
          <a:xfrm>
            <a:off x="1409248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1989DE-BC78-4900-AB64-30F8B186FF07}"/>
              </a:ext>
            </a:extLst>
          </p:cNvPr>
          <p:cNvCxnSpPr/>
          <p:nvPr userDrawn="1"/>
        </p:nvCxnSpPr>
        <p:spPr>
          <a:xfrm>
            <a:off x="1527173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98A2924-C294-49A6-BF21-B3FC80631205}"/>
              </a:ext>
            </a:extLst>
          </p:cNvPr>
          <p:cNvSpPr/>
          <p:nvPr userDrawn="1"/>
        </p:nvSpPr>
        <p:spPr>
          <a:xfrm>
            <a:off x="737732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09B9FAB6-DFB1-45EF-A937-C9738F711C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565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1</a:t>
            </a:r>
            <a:endParaRPr lang="en-ID" dirty="0"/>
          </a:p>
        </p:txBody>
      </p:sp>
      <p:sp>
        <p:nvSpPr>
          <p:cNvPr id="26" name="Text Placeholder 33">
            <a:extLst>
              <a:ext uri="{FF2B5EF4-FFF2-40B4-BE49-F238E27FC236}">
                <a16:creationId xmlns:a16="http://schemas.microsoft.com/office/drawing/2014/main" id="{EECFEED5-A516-4567-8073-EF56AF02CE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565" y="4944146"/>
            <a:ext cx="2211216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E08A2234-8D9A-4E3C-BF9A-9C9523F2C2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4571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2A9888-80E9-425A-8C30-0AB54B9C8488}"/>
              </a:ext>
            </a:extLst>
          </p:cNvPr>
          <p:cNvSpPr/>
          <p:nvPr userDrawn="1"/>
        </p:nvSpPr>
        <p:spPr>
          <a:xfrm>
            <a:off x="3131457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929F20-5185-4009-ABCF-DF9D1769833F}"/>
              </a:ext>
            </a:extLst>
          </p:cNvPr>
          <p:cNvSpPr/>
          <p:nvPr userDrawn="1"/>
        </p:nvSpPr>
        <p:spPr>
          <a:xfrm>
            <a:off x="3695701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C87F56-338F-41FD-BF11-68AE23C69CA7}"/>
              </a:ext>
            </a:extLst>
          </p:cNvPr>
          <p:cNvCxnSpPr/>
          <p:nvPr userDrawn="1"/>
        </p:nvCxnSpPr>
        <p:spPr>
          <a:xfrm>
            <a:off x="3813626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8B877611-0B88-48DB-81A5-86BBE412198E}"/>
              </a:ext>
            </a:extLst>
          </p:cNvPr>
          <p:cNvSpPr/>
          <p:nvPr userDrawn="1"/>
        </p:nvSpPr>
        <p:spPr>
          <a:xfrm>
            <a:off x="3024185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C9F2D463-F9DD-4C87-A52A-B1628952CE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8018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2</a:t>
            </a:r>
            <a:endParaRPr lang="en-ID" dirty="0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D7913C4E-54AC-4401-BD6A-3C324870E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08018" y="4944146"/>
            <a:ext cx="2211216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60F3663-66CD-4AA2-8BAD-1A9F5389CE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1024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DCF72BC-264B-47D6-9F54-C8D7CCB84F1D}"/>
              </a:ext>
            </a:extLst>
          </p:cNvPr>
          <p:cNvSpPr/>
          <p:nvPr userDrawn="1"/>
        </p:nvSpPr>
        <p:spPr>
          <a:xfrm>
            <a:off x="5417914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A2F4B4-6F58-4279-B608-DA51BFB87EC7}"/>
              </a:ext>
            </a:extLst>
          </p:cNvPr>
          <p:cNvSpPr/>
          <p:nvPr userDrawn="1"/>
        </p:nvSpPr>
        <p:spPr>
          <a:xfrm>
            <a:off x="5982158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7370D7-484D-4158-B7CA-8FAD91095BB8}"/>
              </a:ext>
            </a:extLst>
          </p:cNvPr>
          <p:cNvCxnSpPr/>
          <p:nvPr userDrawn="1"/>
        </p:nvCxnSpPr>
        <p:spPr>
          <a:xfrm>
            <a:off x="6100083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F27A7920-E8D2-499D-89EE-4DFF47241DAF}"/>
              </a:ext>
            </a:extLst>
          </p:cNvPr>
          <p:cNvSpPr/>
          <p:nvPr userDrawn="1"/>
        </p:nvSpPr>
        <p:spPr>
          <a:xfrm>
            <a:off x="5310642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CEFBC7E2-5526-4997-9DE4-80ED10388B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94475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3</a:t>
            </a:r>
            <a:endParaRPr lang="en-ID" dirty="0"/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736F3225-9F4F-4B05-8E57-3509E98D5B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4475" y="4944146"/>
            <a:ext cx="2211216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42C8455A-CDB0-4830-A65E-F9ECC59A1C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17481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D7B8B34-4CB0-4D4F-82F6-A8933E5E1BC4}"/>
              </a:ext>
            </a:extLst>
          </p:cNvPr>
          <p:cNvSpPr/>
          <p:nvPr userDrawn="1"/>
        </p:nvSpPr>
        <p:spPr>
          <a:xfrm>
            <a:off x="7705730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45596A3-F32F-406B-96B3-4AFBEA1733EF}"/>
              </a:ext>
            </a:extLst>
          </p:cNvPr>
          <p:cNvSpPr/>
          <p:nvPr userDrawn="1"/>
        </p:nvSpPr>
        <p:spPr>
          <a:xfrm>
            <a:off x="8269974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D19EC0-73C8-41E9-AEF4-C3B64E0D7130}"/>
              </a:ext>
            </a:extLst>
          </p:cNvPr>
          <p:cNvCxnSpPr/>
          <p:nvPr userDrawn="1"/>
        </p:nvCxnSpPr>
        <p:spPr>
          <a:xfrm>
            <a:off x="8387899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1F8EED91-247F-413B-A4E4-CC1C8696A2B2}"/>
              </a:ext>
            </a:extLst>
          </p:cNvPr>
          <p:cNvSpPr/>
          <p:nvPr userDrawn="1"/>
        </p:nvSpPr>
        <p:spPr>
          <a:xfrm>
            <a:off x="7598458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6411E28F-DA6C-4D7F-B358-8C16A23A0B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2291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4</a:t>
            </a:r>
            <a:endParaRPr lang="en-ID" dirty="0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F553CF4C-2DFC-4465-894B-6313A8440F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2291" y="4944146"/>
            <a:ext cx="2211216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C0197564-0899-4290-9F9B-CE1D2A99F3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5297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A4AB1EC-E1CC-4FA3-8452-629AA8C2B051}"/>
              </a:ext>
            </a:extLst>
          </p:cNvPr>
          <p:cNvSpPr/>
          <p:nvPr userDrawn="1"/>
        </p:nvSpPr>
        <p:spPr>
          <a:xfrm>
            <a:off x="10000567" y="914399"/>
            <a:ext cx="1364344" cy="1364344"/>
          </a:xfrm>
          <a:custGeom>
            <a:avLst/>
            <a:gdLst>
              <a:gd name="connsiteX0" fmla="*/ 682172 w 1364344"/>
              <a:gd name="connsiteY0" fmla="*/ 184044 h 1364344"/>
              <a:gd name="connsiteX1" fmla="*/ 186873 w 1364344"/>
              <a:gd name="connsiteY1" fmla="*/ 679343 h 1364344"/>
              <a:gd name="connsiteX2" fmla="*/ 682172 w 1364344"/>
              <a:gd name="connsiteY2" fmla="*/ 1174642 h 1364344"/>
              <a:gd name="connsiteX3" fmla="*/ 1177471 w 1364344"/>
              <a:gd name="connsiteY3" fmla="*/ 679343 h 1364344"/>
              <a:gd name="connsiteX4" fmla="*/ 682172 w 1364344"/>
              <a:gd name="connsiteY4" fmla="*/ 184044 h 1364344"/>
              <a:gd name="connsiteX5" fmla="*/ 682172 w 1364344"/>
              <a:gd name="connsiteY5" fmla="*/ 0 h 1364344"/>
              <a:gd name="connsiteX6" fmla="*/ 1364344 w 1364344"/>
              <a:gd name="connsiteY6" fmla="*/ 682172 h 1364344"/>
              <a:gd name="connsiteX7" fmla="*/ 682172 w 1364344"/>
              <a:gd name="connsiteY7" fmla="*/ 1364344 h 1364344"/>
              <a:gd name="connsiteX8" fmla="*/ 0 w 1364344"/>
              <a:gd name="connsiteY8" fmla="*/ 682172 h 1364344"/>
              <a:gd name="connsiteX9" fmla="*/ 682172 w 1364344"/>
              <a:gd name="connsiteY9" fmla="*/ 0 h 13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4344" h="1364344">
                <a:moveTo>
                  <a:pt x="682172" y="184044"/>
                </a:moveTo>
                <a:cubicBezTo>
                  <a:pt x="408626" y="184044"/>
                  <a:pt x="186873" y="405797"/>
                  <a:pt x="186873" y="679343"/>
                </a:cubicBezTo>
                <a:cubicBezTo>
                  <a:pt x="186873" y="952889"/>
                  <a:pt x="408626" y="1174642"/>
                  <a:pt x="682172" y="1174642"/>
                </a:cubicBezTo>
                <a:cubicBezTo>
                  <a:pt x="955718" y="1174642"/>
                  <a:pt x="1177471" y="952889"/>
                  <a:pt x="1177471" y="679343"/>
                </a:cubicBezTo>
                <a:cubicBezTo>
                  <a:pt x="1177471" y="405797"/>
                  <a:pt x="955718" y="184044"/>
                  <a:pt x="682172" y="184044"/>
                </a:cubicBezTo>
                <a:close/>
                <a:moveTo>
                  <a:pt x="682172" y="0"/>
                </a:moveTo>
                <a:cubicBezTo>
                  <a:pt x="1058925" y="0"/>
                  <a:pt x="1364344" y="305419"/>
                  <a:pt x="1364344" y="682172"/>
                </a:cubicBezTo>
                <a:cubicBezTo>
                  <a:pt x="1364344" y="1058925"/>
                  <a:pt x="1058925" y="1364344"/>
                  <a:pt x="682172" y="1364344"/>
                </a:cubicBezTo>
                <a:cubicBezTo>
                  <a:pt x="305419" y="1364344"/>
                  <a:pt x="0" y="1058925"/>
                  <a:pt x="0" y="682172"/>
                </a:cubicBezTo>
                <a:cubicBezTo>
                  <a:pt x="0" y="305419"/>
                  <a:pt x="305419" y="0"/>
                  <a:pt x="682172" y="0"/>
                </a:cubicBez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F39F732-399C-4514-AA3D-614A8F3DFBB8}"/>
              </a:ext>
            </a:extLst>
          </p:cNvPr>
          <p:cNvSpPr/>
          <p:nvPr userDrawn="1"/>
        </p:nvSpPr>
        <p:spPr>
          <a:xfrm>
            <a:off x="10564811" y="3949701"/>
            <a:ext cx="235856" cy="235856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F5F5F5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8F29BB-A6EB-4385-9109-E6B9B8B6C5BB}"/>
              </a:ext>
            </a:extLst>
          </p:cNvPr>
          <p:cNvCxnSpPr/>
          <p:nvPr userDrawn="1"/>
        </p:nvCxnSpPr>
        <p:spPr>
          <a:xfrm>
            <a:off x="10682736" y="2386013"/>
            <a:ext cx="1" cy="1563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6C9D4935-163A-4937-8753-CC081058C183}"/>
              </a:ext>
            </a:extLst>
          </p:cNvPr>
          <p:cNvSpPr/>
          <p:nvPr userDrawn="1"/>
        </p:nvSpPr>
        <p:spPr>
          <a:xfrm>
            <a:off x="9893295" y="807129"/>
            <a:ext cx="1578884" cy="1578884"/>
          </a:xfrm>
          <a:prstGeom prst="arc">
            <a:avLst>
              <a:gd name="adj1" fmla="val 3331701"/>
              <a:gd name="adj2" fmla="val 7430386"/>
            </a:avLst>
          </a:prstGeom>
          <a:noFill/>
          <a:ln w="79375" cap="rnd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ID">
              <a:solidFill>
                <a:srgbClr val="191919"/>
              </a:solidFill>
            </a:endParaRP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B5460776-BF87-4753-81AB-E5CA49912A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77128" y="4471988"/>
            <a:ext cx="2211216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Info 5</a:t>
            </a:r>
            <a:endParaRPr lang="en-ID" dirty="0"/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C35C8594-DFAC-40B8-9652-991C3E91D3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77128" y="4944146"/>
            <a:ext cx="2211216" cy="120265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consectetuer adipiscing elit. </a:t>
            </a:r>
            <a:endParaRPr lang="en-ID" dirty="0"/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id="{12399745-F102-467C-8CEF-FA0725F28F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00134" y="1410843"/>
            <a:ext cx="965204" cy="371455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baseline="0">
                <a:solidFill>
                  <a:schemeClr val="bg1">
                    <a:lumMod val="5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99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424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24" grpId="0" animBg="1"/>
      <p:bldP spid="2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animBg="1"/>
      <p:bldP spid="29" grpId="1" animBg="1"/>
      <p:bldP spid="31" grpId="0" animBg="1"/>
      <p:bldP spid="32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  <p:bldP spid="36" grpId="1" animBg="1"/>
      <p:bldP spid="38" grpId="0" animBg="1"/>
      <p:bldP spid="39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animBg="1"/>
      <p:bldP spid="43" grpId="1" animBg="1"/>
      <p:bldP spid="45" grpId="0" animBg="1"/>
      <p:bldP spid="46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animBg="1"/>
      <p:bldP spid="5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rrow: Chevron 67">
            <a:extLst>
              <a:ext uri="{FF2B5EF4-FFF2-40B4-BE49-F238E27FC236}">
                <a16:creationId xmlns:a16="http://schemas.microsoft.com/office/drawing/2014/main" id="{57622760-951C-40E2-BB25-2FBE161DD913}"/>
              </a:ext>
            </a:extLst>
          </p:cNvPr>
          <p:cNvSpPr/>
          <p:nvPr userDrawn="1"/>
        </p:nvSpPr>
        <p:spPr>
          <a:xfrm>
            <a:off x="8436533" y="3038661"/>
            <a:ext cx="2457450" cy="960120"/>
          </a:xfrm>
          <a:prstGeom prst="chevron">
            <a:avLst>
              <a:gd name="adj" fmla="val 37599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191919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720B671D-991D-4734-B293-F1147B0A8765}"/>
              </a:ext>
            </a:extLst>
          </p:cNvPr>
          <p:cNvSpPr/>
          <p:nvPr userDrawn="1"/>
        </p:nvSpPr>
        <p:spPr>
          <a:xfrm>
            <a:off x="5583355" y="3038661"/>
            <a:ext cx="2509847" cy="960121"/>
          </a:xfrm>
          <a:custGeom>
            <a:avLst/>
            <a:gdLst>
              <a:gd name="connsiteX0" fmla="*/ 0 w 2509847"/>
              <a:gd name="connsiteY0" fmla="*/ 0 h 960121"/>
              <a:gd name="connsiteX1" fmla="*/ 527050 w 2509847"/>
              <a:gd name="connsiteY1" fmla="*/ 0 h 960121"/>
              <a:gd name="connsiteX2" fmla="*/ 527050 w 2509847"/>
              <a:gd name="connsiteY2" fmla="*/ 1 h 960121"/>
              <a:gd name="connsiteX3" fmla="*/ 2170464 w 2509847"/>
              <a:gd name="connsiteY3" fmla="*/ 1 h 960121"/>
              <a:gd name="connsiteX4" fmla="*/ 2509847 w 2509847"/>
              <a:gd name="connsiteY4" fmla="*/ 480061 h 960121"/>
              <a:gd name="connsiteX5" fmla="*/ 2170464 w 2509847"/>
              <a:gd name="connsiteY5" fmla="*/ 960121 h 960121"/>
              <a:gd name="connsiteX6" fmla="*/ 115639 w 2509847"/>
              <a:gd name="connsiteY6" fmla="*/ 960121 h 960121"/>
              <a:gd name="connsiteX7" fmla="*/ 115640 w 2509847"/>
              <a:gd name="connsiteY7" fmla="*/ 960120 h 960121"/>
              <a:gd name="connsiteX8" fmla="*/ 0 w 2509847"/>
              <a:gd name="connsiteY8" fmla="*/ 960120 h 96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847" h="960121">
                <a:moveTo>
                  <a:pt x="0" y="0"/>
                </a:moveTo>
                <a:lnTo>
                  <a:pt x="527050" y="0"/>
                </a:lnTo>
                <a:lnTo>
                  <a:pt x="527050" y="1"/>
                </a:lnTo>
                <a:lnTo>
                  <a:pt x="2170464" y="1"/>
                </a:lnTo>
                <a:lnTo>
                  <a:pt x="2509847" y="480061"/>
                </a:lnTo>
                <a:lnTo>
                  <a:pt x="2170464" y="960121"/>
                </a:lnTo>
                <a:lnTo>
                  <a:pt x="115639" y="960121"/>
                </a:lnTo>
                <a:lnTo>
                  <a:pt x="115640" y="960120"/>
                </a:lnTo>
                <a:lnTo>
                  <a:pt x="0" y="9601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9CF60E-CE85-48E5-B8DF-AA2CF004B513}"/>
              </a:ext>
            </a:extLst>
          </p:cNvPr>
          <p:cNvGrpSpPr/>
          <p:nvPr userDrawn="1"/>
        </p:nvGrpSpPr>
        <p:grpSpPr>
          <a:xfrm>
            <a:off x="2947987" y="2"/>
            <a:ext cx="6296026" cy="1400131"/>
            <a:chOff x="2947987" y="2"/>
            <a:chExt cx="6296026" cy="14001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37583D1-D70F-4530-A621-ECA6A8E77C60}"/>
                </a:ext>
              </a:extLst>
            </p:cNvPr>
            <p:cNvSpPr/>
            <p:nvPr userDrawn="1"/>
          </p:nvSpPr>
          <p:spPr>
            <a:xfrm>
              <a:off x="2947987" y="1064764"/>
              <a:ext cx="6296026" cy="33536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094CE7-1ECD-4DBA-9308-5049403D096A}"/>
                </a:ext>
              </a:extLst>
            </p:cNvPr>
            <p:cNvSpPr/>
            <p:nvPr userDrawn="1"/>
          </p:nvSpPr>
          <p:spPr>
            <a:xfrm>
              <a:off x="2947987" y="2"/>
              <a:ext cx="6296026" cy="1247774"/>
            </a:xfrm>
            <a:prstGeom prst="rect">
              <a:avLst/>
            </a:prstGeom>
            <a:gradFill>
              <a:gsLst>
                <a:gs pos="100000">
                  <a:schemeClr val="tx2"/>
                </a:gs>
                <a:gs pos="0">
                  <a:schemeClr val="tx2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</p:grp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84FCD838-C341-4702-A8FE-C742E0AA89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2327" y="298007"/>
            <a:ext cx="5467347" cy="76675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>
                    <a:lumMod val="9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INFOGRAPHIC</a:t>
            </a:r>
            <a:endParaRPr lang="en-ID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E5E4CB-BBA8-4426-9309-933A2BF46911}"/>
              </a:ext>
            </a:extLst>
          </p:cNvPr>
          <p:cNvCxnSpPr>
            <a:cxnSpLocks/>
          </p:cNvCxnSpPr>
          <p:nvPr userDrawn="1"/>
        </p:nvCxnSpPr>
        <p:spPr>
          <a:xfrm>
            <a:off x="4931410" y="1064764"/>
            <a:ext cx="232918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99CEE5-4593-4AFE-A24F-4931E1138D4B}"/>
              </a:ext>
            </a:extLst>
          </p:cNvPr>
          <p:cNvGrpSpPr/>
          <p:nvPr userDrawn="1"/>
        </p:nvGrpSpPr>
        <p:grpSpPr>
          <a:xfrm>
            <a:off x="4279991" y="1064764"/>
            <a:ext cx="3632019" cy="0"/>
            <a:chOff x="4292781" y="2693715"/>
            <a:chExt cx="3632019" cy="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FD3A37-3BF8-4ED3-A859-8A2276AC09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471410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73FA08-0540-4DA3-A282-153FA1BB53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92781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B61893D6-B097-4F22-BD42-C35F23BE9AC1}"/>
              </a:ext>
            </a:extLst>
          </p:cNvPr>
          <p:cNvSpPr/>
          <p:nvPr userDrawn="1"/>
        </p:nvSpPr>
        <p:spPr>
          <a:xfrm>
            <a:off x="5979084" y="3038661"/>
            <a:ext cx="2457450" cy="960120"/>
          </a:xfrm>
          <a:prstGeom prst="chevron">
            <a:avLst>
              <a:gd name="adj" fmla="val 37599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191919"/>
              </a:solidFill>
            </a:endParaRPr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369CE727-FC93-4A14-AF88-41A68060BCD5}"/>
              </a:ext>
            </a:extLst>
          </p:cNvPr>
          <p:cNvSpPr/>
          <p:nvPr userDrawn="1"/>
        </p:nvSpPr>
        <p:spPr>
          <a:xfrm>
            <a:off x="3145428" y="3038661"/>
            <a:ext cx="2509847" cy="960121"/>
          </a:xfrm>
          <a:custGeom>
            <a:avLst/>
            <a:gdLst>
              <a:gd name="connsiteX0" fmla="*/ 0 w 2509847"/>
              <a:gd name="connsiteY0" fmla="*/ 0 h 960121"/>
              <a:gd name="connsiteX1" fmla="*/ 527050 w 2509847"/>
              <a:gd name="connsiteY1" fmla="*/ 0 h 960121"/>
              <a:gd name="connsiteX2" fmla="*/ 527050 w 2509847"/>
              <a:gd name="connsiteY2" fmla="*/ 1 h 960121"/>
              <a:gd name="connsiteX3" fmla="*/ 2170464 w 2509847"/>
              <a:gd name="connsiteY3" fmla="*/ 1 h 960121"/>
              <a:gd name="connsiteX4" fmla="*/ 2509847 w 2509847"/>
              <a:gd name="connsiteY4" fmla="*/ 480061 h 960121"/>
              <a:gd name="connsiteX5" fmla="*/ 2170464 w 2509847"/>
              <a:gd name="connsiteY5" fmla="*/ 960121 h 960121"/>
              <a:gd name="connsiteX6" fmla="*/ 115639 w 2509847"/>
              <a:gd name="connsiteY6" fmla="*/ 960121 h 960121"/>
              <a:gd name="connsiteX7" fmla="*/ 115640 w 2509847"/>
              <a:gd name="connsiteY7" fmla="*/ 960120 h 960121"/>
              <a:gd name="connsiteX8" fmla="*/ 0 w 2509847"/>
              <a:gd name="connsiteY8" fmla="*/ 960120 h 96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847" h="960121">
                <a:moveTo>
                  <a:pt x="0" y="0"/>
                </a:moveTo>
                <a:lnTo>
                  <a:pt x="527050" y="0"/>
                </a:lnTo>
                <a:lnTo>
                  <a:pt x="527050" y="1"/>
                </a:lnTo>
                <a:lnTo>
                  <a:pt x="2170464" y="1"/>
                </a:lnTo>
                <a:lnTo>
                  <a:pt x="2509847" y="480061"/>
                </a:lnTo>
                <a:lnTo>
                  <a:pt x="2170464" y="960121"/>
                </a:lnTo>
                <a:lnTo>
                  <a:pt x="115639" y="960121"/>
                </a:lnTo>
                <a:lnTo>
                  <a:pt x="115640" y="960120"/>
                </a:lnTo>
                <a:lnTo>
                  <a:pt x="0" y="9601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B93F0ED5-5792-4CCF-93BA-5A2C8117381E}"/>
              </a:ext>
            </a:extLst>
          </p:cNvPr>
          <p:cNvSpPr/>
          <p:nvPr userDrawn="1"/>
        </p:nvSpPr>
        <p:spPr>
          <a:xfrm>
            <a:off x="3513145" y="3038661"/>
            <a:ext cx="2457450" cy="960120"/>
          </a:xfrm>
          <a:prstGeom prst="chevron">
            <a:avLst>
              <a:gd name="adj" fmla="val 37599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191919"/>
              </a:solidFill>
            </a:endParaRPr>
          </a:p>
        </p:txBody>
      </p:sp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7425BFDB-BEDF-4D7D-9ACF-7316AAB771E8}"/>
              </a:ext>
            </a:extLst>
          </p:cNvPr>
          <p:cNvSpPr/>
          <p:nvPr userDrawn="1"/>
        </p:nvSpPr>
        <p:spPr>
          <a:xfrm>
            <a:off x="509210" y="3038661"/>
            <a:ext cx="2509847" cy="960121"/>
          </a:xfrm>
          <a:custGeom>
            <a:avLst/>
            <a:gdLst>
              <a:gd name="connsiteX0" fmla="*/ 0 w 2509847"/>
              <a:gd name="connsiteY0" fmla="*/ 0 h 960121"/>
              <a:gd name="connsiteX1" fmla="*/ 527050 w 2509847"/>
              <a:gd name="connsiteY1" fmla="*/ 0 h 960121"/>
              <a:gd name="connsiteX2" fmla="*/ 527050 w 2509847"/>
              <a:gd name="connsiteY2" fmla="*/ 1 h 960121"/>
              <a:gd name="connsiteX3" fmla="*/ 2170464 w 2509847"/>
              <a:gd name="connsiteY3" fmla="*/ 1 h 960121"/>
              <a:gd name="connsiteX4" fmla="*/ 2509847 w 2509847"/>
              <a:gd name="connsiteY4" fmla="*/ 480061 h 960121"/>
              <a:gd name="connsiteX5" fmla="*/ 2170464 w 2509847"/>
              <a:gd name="connsiteY5" fmla="*/ 960121 h 960121"/>
              <a:gd name="connsiteX6" fmla="*/ 115639 w 2509847"/>
              <a:gd name="connsiteY6" fmla="*/ 960121 h 960121"/>
              <a:gd name="connsiteX7" fmla="*/ 115640 w 2509847"/>
              <a:gd name="connsiteY7" fmla="*/ 960120 h 960121"/>
              <a:gd name="connsiteX8" fmla="*/ 0 w 2509847"/>
              <a:gd name="connsiteY8" fmla="*/ 960120 h 96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847" h="960121">
                <a:moveTo>
                  <a:pt x="0" y="0"/>
                </a:moveTo>
                <a:lnTo>
                  <a:pt x="527050" y="0"/>
                </a:lnTo>
                <a:lnTo>
                  <a:pt x="527050" y="1"/>
                </a:lnTo>
                <a:lnTo>
                  <a:pt x="2170464" y="1"/>
                </a:lnTo>
                <a:lnTo>
                  <a:pt x="2509847" y="480061"/>
                </a:lnTo>
                <a:lnTo>
                  <a:pt x="2170464" y="960121"/>
                </a:lnTo>
                <a:lnTo>
                  <a:pt x="115639" y="960121"/>
                </a:lnTo>
                <a:lnTo>
                  <a:pt x="115640" y="960120"/>
                </a:lnTo>
                <a:lnTo>
                  <a:pt x="0" y="9601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875DF537-6F51-445A-A148-9A62DFF359EA}"/>
              </a:ext>
            </a:extLst>
          </p:cNvPr>
          <p:cNvSpPr/>
          <p:nvPr userDrawn="1"/>
        </p:nvSpPr>
        <p:spPr>
          <a:xfrm>
            <a:off x="1047206" y="3038661"/>
            <a:ext cx="2457450" cy="960120"/>
          </a:xfrm>
          <a:prstGeom prst="chevron">
            <a:avLst>
              <a:gd name="adj" fmla="val 37599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191919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73ABE55-8913-4C04-84D7-AB0D752FB660}"/>
              </a:ext>
            </a:extLst>
          </p:cNvPr>
          <p:cNvSpPr/>
          <p:nvPr userDrawn="1"/>
        </p:nvSpPr>
        <p:spPr>
          <a:xfrm>
            <a:off x="2230211" y="3473001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90E46EF0-4912-46FC-8B5D-B05F77F7C2A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4213" y="4424231"/>
            <a:ext cx="2343436" cy="180293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763B1387-B6CE-43FA-8A8E-C29FB44FBA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04213" y="2464895"/>
            <a:ext cx="2343436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F87AF98-17E2-4EAF-A611-BF507706B1A0}"/>
              </a:ext>
            </a:extLst>
          </p:cNvPr>
          <p:cNvSpPr/>
          <p:nvPr userDrawn="1"/>
        </p:nvSpPr>
        <p:spPr>
          <a:xfrm>
            <a:off x="4696150" y="3473001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D2CED847-5BF5-488C-96FD-7270395378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70152" y="4424231"/>
            <a:ext cx="2343436" cy="180293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9BBB53E4-CB5B-4D1C-8185-66DA51E9C9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70152" y="2464895"/>
            <a:ext cx="2343436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258A825-1D7A-47F1-BCAF-07BE474A45F8}"/>
              </a:ext>
            </a:extLst>
          </p:cNvPr>
          <p:cNvSpPr/>
          <p:nvPr userDrawn="1"/>
        </p:nvSpPr>
        <p:spPr>
          <a:xfrm>
            <a:off x="7162089" y="3473001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81A78669-5C6D-44DB-95F2-720FAFD317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36091" y="4424231"/>
            <a:ext cx="2343436" cy="180293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57" name="Text Placeholder 33">
            <a:extLst>
              <a:ext uri="{FF2B5EF4-FFF2-40B4-BE49-F238E27FC236}">
                <a16:creationId xmlns:a16="http://schemas.microsoft.com/office/drawing/2014/main" id="{0D6A4377-9E6D-4CE1-8934-5ABF877B7E9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36091" y="2464895"/>
            <a:ext cx="2343436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9708A63-05A4-4DF0-80A6-6241DB5F3469}"/>
              </a:ext>
            </a:extLst>
          </p:cNvPr>
          <p:cNvGrpSpPr/>
          <p:nvPr userDrawn="1"/>
        </p:nvGrpSpPr>
        <p:grpSpPr>
          <a:xfrm>
            <a:off x="2273566" y="3564441"/>
            <a:ext cx="0" cy="720090"/>
            <a:chOff x="2274181" y="3474720"/>
            <a:chExt cx="0" cy="72009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BA9C08-4294-4C7D-8992-7D1C9FEEA5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474720"/>
              <a:ext cx="0" cy="4343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D67D531-D4FB-4D6E-A8C3-2783B08E3F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909060"/>
              <a:ext cx="0" cy="28575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7394558-E5D0-4A4C-92B4-7B41116C8BA6}"/>
              </a:ext>
            </a:extLst>
          </p:cNvPr>
          <p:cNvGrpSpPr/>
          <p:nvPr userDrawn="1"/>
        </p:nvGrpSpPr>
        <p:grpSpPr>
          <a:xfrm>
            <a:off x="4739505" y="3564441"/>
            <a:ext cx="0" cy="720090"/>
            <a:chOff x="2274181" y="3474720"/>
            <a:chExt cx="0" cy="72009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C9C678E-647D-491F-A551-6941460532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474720"/>
              <a:ext cx="0" cy="4343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E92E2A-829D-4ADB-9986-8BEDBCC216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909060"/>
              <a:ext cx="0" cy="28575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B3C7716-6A2F-4B31-89B9-AEAFB5705966}"/>
              </a:ext>
            </a:extLst>
          </p:cNvPr>
          <p:cNvGrpSpPr/>
          <p:nvPr userDrawn="1"/>
        </p:nvGrpSpPr>
        <p:grpSpPr>
          <a:xfrm>
            <a:off x="7205444" y="3564441"/>
            <a:ext cx="0" cy="720090"/>
            <a:chOff x="2274181" y="3474720"/>
            <a:chExt cx="0" cy="72009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AD23A1-DADC-4C83-8B50-0D1B0AF43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474720"/>
              <a:ext cx="0" cy="4343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D93FC60-00F5-4579-9933-2352795F66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909060"/>
              <a:ext cx="0" cy="28575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15CEF176-B7BE-4EEE-B033-47E3A96C8672}"/>
              </a:ext>
            </a:extLst>
          </p:cNvPr>
          <p:cNvSpPr/>
          <p:nvPr userDrawn="1"/>
        </p:nvSpPr>
        <p:spPr bwMode="white">
          <a:xfrm>
            <a:off x="0" y="2989321"/>
            <a:ext cx="1148589" cy="1058799"/>
          </a:xfrm>
          <a:custGeom>
            <a:avLst/>
            <a:gdLst>
              <a:gd name="connsiteX0" fmla="*/ 3175 w 1148589"/>
              <a:gd name="connsiteY0" fmla="*/ 0 h 965187"/>
              <a:gd name="connsiteX1" fmla="*/ 809206 w 1148589"/>
              <a:gd name="connsiteY1" fmla="*/ 3362 h 965187"/>
              <a:gd name="connsiteX2" fmla="*/ 1148589 w 1148589"/>
              <a:gd name="connsiteY2" fmla="*/ 483422 h 965187"/>
              <a:gd name="connsiteX3" fmla="*/ 809206 w 1148589"/>
              <a:gd name="connsiteY3" fmla="*/ 963482 h 965187"/>
              <a:gd name="connsiteX4" fmla="*/ 0 w 1148589"/>
              <a:gd name="connsiteY4" fmla="*/ 965187 h 965187"/>
              <a:gd name="connsiteX5" fmla="*/ 0 w 1148589"/>
              <a:gd name="connsiteY5" fmla="*/ 13 h 96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8589" h="965187">
                <a:moveTo>
                  <a:pt x="3175" y="0"/>
                </a:moveTo>
                <a:lnTo>
                  <a:pt x="809206" y="3362"/>
                </a:lnTo>
                <a:lnTo>
                  <a:pt x="1148589" y="483422"/>
                </a:lnTo>
                <a:lnTo>
                  <a:pt x="809206" y="963482"/>
                </a:lnTo>
                <a:lnTo>
                  <a:pt x="0" y="965187"/>
                </a:lnTo>
                <a:lnTo>
                  <a:pt x="0" y="1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0420A2F-95D6-4B3F-B3B7-29C626DCC610}"/>
              </a:ext>
            </a:extLst>
          </p:cNvPr>
          <p:cNvSpPr/>
          <p:nvPr userDrawn="1"/>
        </p:nvSpPr>
        <p:spPr>
          <a:xfrm>
            <a:off x="9619538" y="3473001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762D366D-2070-499C-826F-D50A510BF5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93540" y="4424231"/>
            <a:ext cx="2343436" cy="180293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0390667A-BA15-42A4-A8EC-A84F162414A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93540" y="2464895"/>
            <a:ext cx="2343436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052DDF-6ED8-4C3C-AC5B-DBA46F7C4947}"/>
              </a:ext>
            </a:extLst>
          </p:cNvPr>
          <p:cNvGrpSpPr/>
          <p:nvPr userDrawn="1"/>
        </p:nvGrpSpPr>
        <p:grpSpPr>
          <a:xfrm>
            <a:off x="9662893" y="3564441"/>
            <a:ext cx="0" cy="720090"/>
            <a:chOff x="2274181" y="3474720"/>
            <a:chExt cx="0" cy="72009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20738C1-99B2-48D3-9939-BE1C4620A9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474720"/>
              <a:ext cx="0" cy="4343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3523B94-D263-4741-A6ED-02D74DF099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74181" y="3909060"/>
              <a:ext cx="0" cy="28575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869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decel="64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decel="6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decel="6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decel="6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5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0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6" grpId="0" animBg="1"/>
      <p:bldP spid="48" grpId="0" animBg="1"/>
      <p:bldP spid="49" grpId="0" animBg="1"/>
      <p:bldP spid="50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build="p"/>
      <p:bldP spid="57" grpId="0" build="p"/>
      <p:bldP spid="69" grpId="0" animBg="1"/>
      <p:bldP spid="70" grpId="0" build="p"/>
      <p:bldP spid="71" grpId="0" build="p"/>
    </p:bldLst>
  </p:timing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44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57DE038-DD6C-4B7B-AA81-7E20A7ACD2A2}"/>
              </a:ext>
            </a:extLst>
          </p:cNvPr>
          <p:cNvSpPr/>
          <p:nvPr userDrawn="1"/>
        </p:nvSpPr>
        <p:spPr>
          <a:xfrm>
            <a:off x="4480189" y="2561614"/>
            <a:ext cx="3231622" cy="32316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3A85761-2691-4272-8204-7E2614122787}"/>
              </a:ext>
            </a:extLst>
          </p:cNvPr>
          <p:cNvSpPr/>
          <p:nvPr userDrawn="1"/>
        </p:nvSpPr>
        <p:spPr>
          <a:xfrm>
            <a:off x="6117431" y="2346326"/>
            <a:ext cx="1830260" cy="1803400"/>
          </a:xfrm>
          <a:custGeom>
            <a:avLst/>
            <a:gdLst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30260"/>
              <a:gd name="connsiteY0" fmla="*/ 222250 h 1803400"/>
              <a:gd name="connsiteX1" fmla="*/ 0 w 1830260"/>
              <a:gd name="connsiteY1" fmla="*/ 1803400 h 1803400"/>
              <a:gd name="connsiteX2" fmla="*/ 1593850 w 1830260"/>
              <a:gd name="connsiteY2" fmla="*/ 1803400 h 1803400"/>
              <a:gd name="connsiteX3" fmla="*/ 1828800 w 1830260"/>
              <a:gd name="connsiteY3" fmla="*/ 1682750 h 1803400"/>
              <a:gd name="connsiteX4" fmla="*/ 146050 w 1830260"/>
              <a:gd name="connsiteY4" fmla="*/ 0 h 1803400"/>
              <a:gd name="connsiteX5" fmla="*/ 0 w 1830260"/>
              <a:gd name="connsiteY5" fmla="*/ 22225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260" h="1803400">
                <a:moveTo>
                  <a:pt x="0" y="222250"/>
                </a:moveTo>
                <a:lnTo>
                  <a:pt x="0" y="1803400"/>
                </a:lnTo>
                <a:lnTo>
                  <a:pt x="1593850" y="1803400"/>
                </a:lnTo>
                <a:lnTo>
                  <a:pt x="1828800" y="1682750"/>
                </a:lnTo>
                <a:cubicBezTo>
                  <a:pt x="1864783" y="1147233"/>
                  <a:pt x="1234017" y="8467"/>
                  <a:pt x="146050" y="0"/>
                </a:cubicBezTo>
                <a:lnTo>
                  <a:pt x="0" y="22225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3EE365C-048F-454D-97CC-07FFE6D56D4C}"/>
              </a:ext>
            </a:extLst>
          </p:cNvPr>
          <p:cNvSpPr/>
          <p:nvPr userDrawn="1"/>
        </p:nvSpPr>
        <p:spPr>
          <a:xfrm flipH="1">
            <a:off x="4244309" y="2346326"/>
            <a:ext cx="1830260" cy="1803400"/>
          </a:xfrm>
          <a:custGeom>
            <a:avLst/>
            <a:gdLst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30260"/>
              <a:gd name="connsiteY0" fmla="*/ 222250 h 1803400"/>
              <a:gd name="connsiteX1" fmla="*/ 0 w 1830260"/>
              <a:gd name="connsiteY1" fmla="*/ 1803400 h 1803400"/>
              <a:gd name="connsiteX2" fmla="*/ 1593850 w 1830260"/>
              <a:gd name="connsiteY2" fmla="*/ 1803400 h 1803400"/>
              <a:gd name="connsiteX3" fmla="*/ 1828800 w 1830260"/>
              <a:gd name="connsiteY3" fmla="*/ 1682750 h 1803400"/>
              <a:gd name="connsiteX4" fmla="*/ 146050 w 1830260"/>
              <a:gd name="connsiteY4" fmla="*/ 0 h 1803400"/>
              <a:gd name="connsiteX5" fmla="*/ 0 w 1830260"/>
              <a:gd name="connsiteY5" fmla="*/ 22225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260" h="1803400">
                <a:moveTo>
                  <a:pt x="0" y="222250"/>
                </a:moveTo>
                <a:lnTo>
                  <a:pt x="0" y="1803400"/>
                </a:lnTo>
                <a:lnTo>
                  <a:pt x="1593850" y="1803400"/>
                </a:lnTo>
                <a:lnTo>
                  <a:pt x="1828800" y="1682750"/>
                </a:lnTo>
                <a:cubicBezTo>
                  <a:pt x="1864783" y="1147233"/>
                  <a:pt x="1234017" y="8467"/>
                  <a:pt x="146050" y="0"/>
                </a:cubicBezTo>
                <a:lnTo>
                  <a:pt x="0" y="22225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EA1C54-343D-4F0A-A8E4-C4C2E8F6A634}"/>
              </a:ext>
            </a:extLst>
          </p:cNvPr>
          <p:cNvSpPr/>
          <p:nvPr userDrawn="1"/>
        </p:nvSpPr>
        <p:spPr>
          <a:xfrm flipV="1">
            <a:off x="6117431" y="4206636"/>
            <a:ext cx="1830260" cy="1803400"/>
          </a:xfrm>
          <a:custGeom>
            <a:avLst/>
            <a:gdLst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30260"/>
              <a:gd name="connsiteY0" fmla="*/ 222250 h 1803400"/>
              <a:gd name="connsiteX1" fmla="*/ 0 w 1830260"/>
              <a:gd name="connsiteY1" fmla="*/ 1803400 h 1803400"/>
              <a:gd name="connsiteX2" fmla="*/ 1593850 w 1830260"/>
              <a:gd name="connsiteY2" fmla="*/ 1803400 h 1803400"/>
              <a:gd name="connsiteX3" fmla="*/ 1828800 w 1830260"/>
              <a:gd name="connsiteY3" fmla="*/ 1682750 h 1803400"/>
              <a:gd name="connsiteX4" fmla="*/ 146050 w 1830260"/>
              <a:gd name="connsiteY4" fmla="*/ 0 h 1803400"/>
              <a:gd name="connsiteX5" fmla="*/ 0 w 1830260"/>
              <a:gd name="connsiteY5" fmla="*/ 22225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260" h="1803400">
                <a:moveTo>
                  <a:pt x="0" y="222250"/>
                </a:moveTo>
                <a:lnTo>
                  <a:pt x="0" y="1803400"/>
                </a:lnTo>
                <a:lnTo>
                  <a:pt x="1593850" y="1803400"/>
                </a:lnTo>
                <a:lnTo>
                  <a:pt x="1828800" y="1682750"/>
                </a:lnTo>
                <a:cubicBezTo>
                  <a:pt x="1864783" y="1147233"/>
                  <a:pt x="1234017" y="8467"/>
                  <a:pt x="146050" y="0"/>
                </a:cubicBezTo>
                <a:lnTo>
                  <a:pt x="0" y="22225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EE1430C-C52B-447A-A778-C37E14EAD3DA}"/>
              </a:ext>
            </a:extLst>
          </p:cNvPr>
          <p:cNvSpPr/>
          <p:nvPr userDrawn="1"/>
        </p:nvSpPr>
        <p:spPr>
          <a:xfrm flipH="1" flipV="1">
            <a:off x="4244309" y="4206636"/>
            <a:ext cx="1830260" cy="1803400"/>
          </a:xfrm>
          <a:custGeom>
            <a:avLst/>
            <a:gdLst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28800"/>
              <a:gd name="connsiteY0" fmla="*/ 222250 h 1803400"/>
              <a:gd name="connsiteX1" fmla="*/ 0 w 1828800"/>
              <a:gd name="connsiteY1" fmla="*/ 1803400 h 1803400"/>
              <a:gd name="connsiteX2" fmla="*/ 1593850 w 1828800"/>
              <a:gd name="connsiteY2" fmla="*/ 1803400 h 1803400"/>
              <a:gd name="connsiteX3" fmla="*/ 1828800 w 1828800"/>
              <a:gd name="connsiteY3" fmla="*/ 1682750 h 1803400"/>
              <a:gd name="connsiteX4" fmla="*/ 146050 w 1828800"/>
              <a:gd name="connsiteY4" fmla="*/ 0 h 1803400"/>
              <a:gd name="connsiteX5" fmla="*/ 0 w 1828800"/>
              <a:gd name="connsiteY5" fmla="*/ 222250 h 1803400"/>
              <a:gd name="connsiteX0" fmla="*/ 0 w 1830260"/>
              <a:gd name="connsiteY0" fmla="*/ 222250 h 1803400"/>
              <a:gd name="connsiteX1" fmla="*/ 0 w 1830260"/>
              <a:gd name="connsiteY1" fmla="*/ 1803400 h 1803400"/>
              <a:gd name="connsiteX2" fmla="*/ 1593850 w 1830260"/>
              <a:gd name="connsiteY2" fmla="*/ 1803400 h 1803400"/>
              <a:gd name="connsiteX3" fmla="*/ 1828800 w 1830260"/>
              <a:gd name="connsiteY3" fmla="*/ 1682750 h 1803400"/>
              <a:gd name="connsiteX4" fmla="*/ 146050 w 1830260"/>
              <a:gd name="connsiteY4" fmla="*/ 0 h 1803400"/>
              <a:gd name="connsiteX5" fmla="*/ 0 w 1830260"/>
              <a:gd name="connsiteY5" fmla="*/ 22225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260" h="1803400">
                <a:moveTo>
                  <a:pt x="0" y="222250"/>
                </a:moveTo>
                <a:lnTo>
                  <a:pt x="0" y="1803400"/>
                </a:lnTo>
                <a:lnTo>
                  <a:pt x="1593850" y="1803400"/>
                </a:lnTo>
                <a:lnTo>
                  <a:pt x="1828800" y="1682750"/>
                </a:lnTo>
                <a:cubicBezTo>
                  <a:pt x="1864783" y="1147233"/>
                  <a:pt x="1234017" y="8467"/>
                  <a:pt x="146050" y="0"/>
                </a:cubicBezTo>
                <a:lnTo>
                  <a:pt x="0" y="22225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80C86C-3692-4DCA-814B-5525906B0242}"/>
              </a:ext>
            </a:extLst>
          </p:cNvPr>
          <p:cNvGrpSpPr/>
          <p:nvPr userDrawn="1"/>
        </p:nvGrpSpPr>
        <p:grpSpPr>
          <a:xfrm>
            <a:off x="2947987" y="2"/>
            <a:ext cx="6296026" cy="1400131"/>
            <a:chOff x="2947987" y="2"/>
            <a:chExt cx="6296026" cy="140013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71CA7CE-4E4F-493E-8473-906DB845A97C}"/>
                </a:ext>
              </a:extLst>
            </p:cNvPr>
            <p:cNvSpPr/>
            <p:nvPr userDrawn="1"/>
          </p:nvSpPr>
          <p:spPr>
            <a:xfrm>
              <a:off x="2947987" y="1064764"/>
              <a:ext cx="6296026" cy="33536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D52E3E-C3C3-4A62-8D10-81B4B59F9DC9}"/>
                </a:ext>
              </a:extLst>
            </p:cNvPr>
            <p:cNvSpPr/>
            <p:nvPr userDrawn="1"/>
          </p:nvSpPr>
          <p:spPr>
            <a:xfrm>
              <a:off x="2947987" y="2"/>
              <a:ext cx="6296026" cy="1247774"/>
            </a:xfrm>
            <a:prstGeom prst="rect">
              <a:avLst/>
            </a:prstGeom>
            <a:gradFill>
              <a:gsLst>
                <a:gs pos="100000">
                  <a:schemeClr val="tx2"/>
                </a:gs>
                <a:gs pos="0">
                  <a:schemeClr val="tx2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</p:grp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E9B9B9DE-6762-4711-8B19-31025E0266B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362327" y="298007"/>
            <a:ext cx="5467347" cy="76675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>
                    <a:lumMod val="9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INFOGRAPHIC</a:t>
            </a:r>
            <a:endParaRPr lang="en-ID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B5586C-0E0A-42A6-82B6-4C2220CDFAC5}"/>
              </a:ext>
            </a:extLst>
          </p:cNvPr>
          <p:cNvCxnSpPr>
            <a:cxnSpLocks/>
          </p:cNvCxnSpPr>
          <p:nvPr userDrawn="1"/>
        </p:nvCxnSpPr>
        <p:spPr>
          <a:xfrm>
            <a:off x="4931410" y="1064764"/>
            <a:ext cx="232918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947D89-DA3E-4027-A31D-38F461C5F1C7}"/>
              </a:ext>
            </a:extLst>
          </p:cNvPr>
          <p:cNvGrpSpPr/>
          <p:nvPr userDrawn="1"/>
        </p:nvGrpSpPr>
        <p:grpSpPr>
          <a:xfrm>
            <a:off x="4279991" y="1064764"/>
            <a:ext cx="3632019" cy="0"/>
            <a:chOff x="4292781" y="2693715"/>
            <a:chExt cx="3632019" cy="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4A9BD1-1114-4140-B4CD-16D66A8545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471410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5FB2EA-7445-46F1-B509-C6CF3D1809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92781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F4C4132-C9A3-41DD-94DE-1C8B423502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65780" y="2711195"/>
            <a:ext cx="2343436" cy="1099705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6BFBC7E0-CF30-4EC0-A2B5-E7A6445872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5780" y="2107929"/>
            <a:ext cx="2343436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DC49A4BE-8318-4BD5-8751-F983606146B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0345" y="3248026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90166079-85F7-4A6C-9EAA-AEA6CED4E5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70345" y="4813029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CCE1FA7B-5AC7-4470-A2FB-D917A46506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31410" y="3248026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6DFE1343-1CD2-4B31-BC72-AE7D01161C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1410" y="4813029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8E686B25-ECE2-4502-BA64-9E12049751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65780" y="5136895"/>
            <a:ext cx="2343436" cy="1099705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AD7B3EB0-AD14-41C1-8CCF-95382DD9F5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65780" y="4533629"/>
            <a:ext cx="2343436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D3ED2B60-987A-41B4-9BF8-AB84FF8C78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82786" y="2711195"/>
            <a:ext cx="2343436" cy="1099705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8122F628-924F-4936-9238-10037B54F1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82786" y="2107929"/>
            <a:ext cx="2343436" cy="476794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BBBC4F79-8DB4-48FA-AA9D-5A2CC83BC52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2786" y="5136895"/>
            <a:ext cx="2343436" cy="1099705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3DEC57CC-8CB2-44BF-B432-7B07AE83FB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82786" y="4533629"/>
            <a:ext cx="2343436" cy="476794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153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11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  <p:bldP spid="8" grpId="0" animBg="1"/>
      <p:bldP spid="9" grpId="0" animBg="1"/>
      <p:bldP spid="1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4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1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/>
      <p:bldP spid="23" grpId="0" build="p"/>
      <p:bldP spid="2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/>
      <p:bldP spid="38" grpId="0" build="p"/>
      <p:bldP spid="39" grpId="0" build="p"/>
      <p:bldP spid="40" grpId="0" build="p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24FD822-3C08-4221-9B9A-3979959A6413}"/>
              </a:ext>
            </a:extLst>
          </p:cNvPr>
          <p:cNvGrpSpPr/>
          <p:nvPr userDrawn="1"/>
        </p:nvGrpSpPr>
        <p:grpSpPr>
          <a:xfrm>
            <a:off x="2947987" y="2"/>
            <a:ext cx="6296026" cy="1400131"/>
            <a:chOff x="2947987" y="2"/>
            <a:chExt cx="6296026" cy="14001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813B3C8-7FD7-48A2-83D1-2727058BD5B2}"/>
                </a:ext>
              </a:extLst>
            </p:cNvPr>
            <p:cNvSpPr/>
            <p:nvPr userDrawn="1"/>
          </p:nvSpPr>
          <p:spPr>
            <a:xfrm>
              <a:off x="2947987" y="1064764"/>
              <a:ext cx="6296026" cy="33536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54F079-D60A-42D4-A524-8014C55F3DB9}"/>
                </a:ext>
              </a:extLst>
            </p:cNvPr>
            <p:cNvSpPr/>
            <p:nvPr userDrawn="1"/>
          </p:nvSpPr>
          <p:spPr>
            <a:xfrm>
              <a:off x="2947987" y="2"/>
              <a:ext cx="6296026" cy="1247774"/>
            </a:xfrm>
            <a:prstGeom prst="rect">
              <a:avLst/>
            </a:prstGeom>
            <a:gradFill>
              <a:gsLst>
                <a:gs pos="100000">
                  <a:schemeClr val="tx2"/>
                </a:gs>
                <a:gs pos="0">
                  <a:schemeClr val="tx2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</p:grp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5405FEA0-E58A-4946-85FB-91A43CEC52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2327" y="298007"/>
            <a:ext cx="5467347" cy="76675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>
                    <a:lumMod val="9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INFOGRAPHIC</a:t>
            </a:r>
            <a:endParaRPr lang="en-ID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6C68AD-169B-4D47-9414-8FDD8D276C74}"/>
              </a:ext>
            </a:extLst>
          </p:cNvPr>
          <p:cNvCxnSpPr>
            <a:cxnSpLocks/>
          </p:cNvCxnSpPr>
          <p:nvPr userDrawn="1"/>
        </p:nvCxnSpPr>
        <p:spPr>
          <a:xfrm>
            <a:off x="4931410" y="1064764"/>
            <a:ext cx="232918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9D2251-4EF0-4442-A42F-6902F932C867}"/>
              </a:ext>
            </a:extLst>
          </p:cNvPr>
          <p:cNvGrpSpPr/>
          <p:nvPr userDrawn="1"/>
        </p:nvGrpSpPr>
        <p:grpSpPr>
          <a:xfrm>
            <a:off x="4279991" y="1064764"/>
            <a:ext cx="3632019" cy="0"/>
            <a:chOff x="4292781" y="2693715"/>
            <a:chExt cx="3632019" cy="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EBDE17-294F-4701-8E7F-C4962E8654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471410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942B38-A527-4987-AC4F-05F24189DC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92781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E307DAFB-B5C0-43E8-A4BE-569A3F3195E2}"/>
              </a:ext>
            </a:extLst>
          </p:cNvPr>
          <p:cNvSpPr/>
          <p:nvPr userDrawn="1"/>
        </p:nvSpPr>
        <p:spPr>
          <a:xfrm>
            <a:off x="4040811" y="5341383"/>
            <a:ext cx="1600201" cy="638175"/>
          </a:xfrm>
          <a:prstGeom prst="homePlate">
            <a:avLst>
              <a:gd name="adj" fmla="val 2402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173C6106-0242-4030-9304-FF3B79964571}"/>
              </a:ext>
            </a:extLst>
          </p:cNvPr>
          <p:cNvSpPr/>
          <p:nvPr userDrawn="1"/>
        </p:nvSpPr>
        <p:spPr>
          <a:xfrm>
            <a:off x="3593136" y="4536542"/>
            <a:ext cx="1600201" cy="638175"/>
          </a:xfrm>
          <a:prstGeom prst="homePlate">
            <a:avLst>
              <a:gd name="adj" fmla="val 2402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DB196F7-0B07-4242-BD80-483DF28C9B51}"/>
              </a:ext>
            </a:extLst>
          </p:cNvPr>
          <p:cNvSpPr/>
          <p:nvPr userDrawn="1"/>
        </p:nvSpPr>
        <p:spPr>
          <a:xfrm>
            <a:off x="3162129" y="3729276"/>
            <a:ext cx="1600201" cy="638175"/>
          </a:xfrm>
          <a:prstGeom prst="homePlate">
            <a:avLst>
              <a:gd name="adj" fmla="val 2402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2058" name="Arrow: Pentagon 2057">
            <a:extLst>
              <a:ext uri="{FF2B5EF4-FFF2-40B4-BE49-F238E27FC236}">
                <a16:creationId xmlns:a16="http://schemas.microsoft.com/office/drawing/2014/main" id="{3324F7E0-626E-49DC-B88F-17A66916C6FC}"/>
              </a:ext>
            </a:extLst>
          </p:cNvPr>
          <p:cNvSpPr/>
          <p:nvPr userDrawn="1"/>
        </p:nvSpPr>
        <p:spPr>
          <a:xfrm>
            <a:off x="2955300" y="2129480"/>
            <a:ext cx="950120" cy="623487"/>
          </a:xfrm>
          <a:prstGeom prst="homePlate">
            <a:avLst>
              <a:gd name="adj" fmla="val 2402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AABF3652-D984-4DDE-A1DB-34142E0CBA7A}"/>
              </a:ext>
            </a:extLst>
          </p:cNvPr>
          <p:cNvSpPr/>
          <p:nvPr userDrawn="1"/>
        </p:nvSpPr>
        <p:spPr>
          <a:xfrm>
            <a:off x="2971966" y="2919654"/>
            <a:ext cx="1374527" cy="638175"/>
          </a:xfrm>
          <a:prstGeom prst="homePlate">
            <a:avLst>
              <a:gd name="adj" fmla="val 2402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5F5F5"/>
              </a:solidFill>
            </a:endParaRP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0F9ECA04-953F-4376-A917-4EA5B015F929}"/>
              </a:ext>
            </a:extLst>
          </p:cNvPr>
          <p:cNvGrpSpPr/>
          <p:nvPr userDrawn="1"/>
        </p:nvGrpSpPr>
        <p:grpSpPr>
          <a:xfrm>
            <a:off x="2640974" y="2129526"/>
            <a:ext cx="652463" cy="669206"/>
            <a:chOff x="5769767" y="2129526"/>
            <a:chExt cx="652463" cy="669206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DC72FF6-4781-4B39-ABDB-22198F84BD90}"/>
                </a:ext>
              </a:extLst>
            </p:cNvPr>
            <p:cNvSpPr/>
            <p:nvPr userDrawn="1"/>
          </p:nvSpPr>
          <p:spPr>
            <a:xfrm>
              <a:off x="5769769" y="2129526"/>
              <a:ext cx="314325" cy="623487"/>
            </a:xfrm>
            <a:prstGeom prst="triangle">
              <a:avLst>
                <a:gd name="adj" fmla="val 100000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4277336-38F0-4B53-912B-A8A060795AF1}"/>
                </a:ext>
              </a:extLst>
            </p:cNvPr>
            <p:cNvSpPr/>
            <p:nvPr userDrawn="1"/>
          </p:nvSpPr>
          <p:spPr>
            <a:xfrm flipH="1">
              <a:off x="6084093" y="2129526"/>
              <a:ext cx="338137" cy="623487"/>
            </a:xfrm>
            <a:prstGeom prst="triangle">
              <a:avLst>
                <a:gd name="adj" fmla="val 10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2052" name="Isosceles Triangle 2051">
              <a:extLst>
                <a:ext uri="{FF2B5EF4-FFF2-40B4-BE49-F238E27FC236}">
                  <a16:creationId xmlns:a16="http://schemas.microsoft.com/office/drawing/2014/main" id="{14861832-7C6B-467E-9D0A-9C80EAFD9880}"/>
                </a:ext>
              </a:extLst>
            </p:cNvPr>
            <p:cNvSpPr/>
            <p:nvPr userDrawn="1"/>
          </p:nvSpPr>
          <p:spPr>
            <a:xfrm rot="10800000">
              <a:off x="5769767" y="2753013"/>
              <a:ext cx="652462" cy="4571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741D2E07-3F1D-46FE-A2E3-0A42CBEBB947}"/>
              </a:ext>
            </a:extLst>
          </p:cNvPr>
          <p:cNvGrpSpPr/>
          <p:nvPr userDrawn="1"/>
        </p:nvGrpSpPr>
        <p:grpSpPr>
          <a:xfrm>
            <a:off x="2205208" y="2922081"/>
            <a:ext cx="1523999" cy="704562"/>
            <a:chOff x="5334001" y="2922081"/>
            <a:chExt cx="1523999" cy="704562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AF19412-A377-480A-80CC-6EC460B68493}"/>
                </a:ext>
              </a:extLst>
            </p:cNvPr>
            <p:cNvSpPr/>
            <p:nvPr userDrawn="1"/>
          </p:nvSpPr>
          <p:spPr>
            <a:xfrm flipH="1">
              <a:off x="5334001" y="2922081"/>
              <a:ext cx="773906" cy="638175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38175">
                  <a:moveTo>
                    <a:pt x="0" y="0"/>
                  </a:moveTo>
                  <a:lnTo>
                    <a:pt x="435768" y="0"/>
                  </a:lnTo>
                  <a:lnTo>
                    <a:pt x="773906" y="638175"/>
                  </a:lnTo>
                  <a:lnTo>
                    <a:pt x="4762" y="638175"/>
                  </a:lnTo>
                  <a:cubicBezTo>
                    <a:pt x="3175" y="425450"/>
                    <a:pt x="1587" y="21272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2048" name="Freeform: Shape 2047">
              <a:extLst>
                <a:ext uri="{FF2B5EF4-FFF2-40B4-BE49-F238E27FC236}">
                  <a16:creationId xmlns:a16="http://schemas.microsoft.com/office/drawing/2014/main" id="{B7FD0816-64CF-4C99-BD30-FB2938F0BA66}"/>
                </a:ext>
              </a:extLst>
            </p:cNvPr>
            <p:cNvSpPr/>
            <p:nvPr userDrawn="1"/>
          </p:nvSpPr>
          <p:spPr>
            <a:xfrm>
              <a:off x="6084094" y="2922081"/>
              <a:ext cx="773906" cy="638175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38175">
                  <a:moveTo>
                    <a:pt x="0" y="0"/>
                  </a:moveTo>
                  <a:lnTo>
                    <a:pt x="435768" y="0"/>
                  </a:lnTo>
                  <a:lnTo>
                    <a:pt x="773906" y="638175"/>
                  </a:lnTo>
                  <a:lnTo>
                    <a:pt x="4762" y="638175"/>
                  </a:lnTo>
                  <a:cubicBezTo>
                    <a:pt x="3175" y="425450"/>
                    <a:pt x="1587" y="212725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CDEBC820-BDEF-4BAC-B7B0-A76FCFADBADB}"/>
                </a:ext>
              </a:extLst>
            </p:cNvPr>
            <p:cNvSpPr/>
            <p:nvPr userDrawn="1"/>
          </p:nvSpPr>
          <p:spPr>
            <a:xfrm rot="10800000">
              <a:off x="5334001" y="3560254"/>
              <a:ext cx="1523998" cy="663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CCAD59E4-24D1-4E26-BDB0-F404F5725AE0}"/>
              </a:ext>
            </a:extLst>
          </p:cNvPr>
          <p:cNvGrpSpPr/>
          <p:nvPr userDrawn="1"/>
        </p:nvGrpSpPr>
        <p:grpSpPr>
          <a:xfrm>
            <a:off x="1788489" y="3729324"/>
            <a:ext cx="2357437" cy="704562"/>
            <a:chOff x="4917282" y="3729324"/>
            <a:chExt cx="2357437" cy="70456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C980C2-53C8-4ADF-9389-862E111C3C97}"/>
                </a:ext>
              </a:extLst>
            </p:cNvPr>
            <p:cNvSpPr/>
            <p:nvPr userDrawn="1"/>
          </p:nvSpPr>
          <p:spPr>
            <a:xfrm flipH="1">
              <a:off x="4917282" y="3729324"/>
              <a:ext cx="1190625" cy="638175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562689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38175">
                  <a:moveTo>
                    <a:pt x="0" y="0"/>
                  </a:moveTo>
                  <a:lnTo>
                    <a:pt x="562689" y="2382"/>
                  </a:lnTo>
                  <a:lnTo>
                    <a:pt x="773906" y="638175"/>
                  </a:lnTo>
                  <a:lnTo>
                    <a:pt x="4762" y="638175"/>
                  </a:lnTo>
                  <a:cubicBezTo>
                    <a:pt x="3175" y="425450"/>
                    <a:pt x="1587" y="21272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3F9D241-736C-4DAF-9452-2E0C98D77A0B}"/>
                </a:ext>
              </a:extLst>
            </p:cNvPr>
            <p:cNvSpPr/>
            <p:nvPr userDrawn="1"/>
          </p:nvSpPr>
          <p:spPr>
            <a:xfrm>
              <a:off x="6084094" y="3729324"/>
              <a:ext cx="1190625" cy="638175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562689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38175">
                  <a:moveTo>
                    <a:pt x="0" y="0"/>
                  </a:moveTo>
                  <a:lnTo>
                    <a:pt x="562689" y="2382"/>
                  </a:lnTo>
                  <a:lnTo>
                    <a:pt x="773906" y="638175"/>
                  </a:lnTo>
                  <a:lnTo>
                    <a:pt x="4762" y="638175"/>
                  </a:lnTo>
                  <a:cubicBezTo>
                    <a:pt x="3175" y="425450"/>
                    <a:pt x="1587" y="212725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88C8E084-CEBA-4AE5-8C53-1E71D0767917}"/>
                </a:ext>
              </a:extLst>
            </p:cNvPr>
            <p:cNvSpPr/>
            <p:nvPr userDrawn="1"/>
          </p:nvSpPr>
          <p:spPr>
            <a:xfrm rot="10800000">
              <a:off x="4917282" y="4367497"/>
              <a:ext cx="2357437" cy="663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AA7D6983-44DE-4C3D-93D6-329447E8D74D}"/>
              </a:ext>
            </a:extLst>
          </p:cNvPr>
          <p:cNvGrpSpPr/>
          <p:nvPr userDrawn="1"/>
        </p:nvGrpSpPr>
        <p:grpSpPr>
          <a:xfrm>
            <a:off x="1357482" y="4536567"/>
            <a:ext cx="3219451" cy="704562"/>
            <a:chOff x="4486275" y="4536567"/>
            <a:chExt cx="3219451" cy="70456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826F54-AB26-4F9C-99DC-8E3729FBC3E7}"/>
                </a:ext>
              </a:extLst>
            </p:cNvPr>
            <p:cNvSpPr/>
            <p:nvPr userDrawn="1"/>
          </p:nvSpPr>
          <p:spPr>
            <a:xfrm flipH="1">
              <a:off x="4486275" y="4536567"/>
              <a:ext cx="1621632" cy="638175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562689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613828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38175">
                  <a:moveTo>
                    <a:pt x="0" y="0"/>
                  </a:moveTo>
                  <a:lnTo>
                    <a:pt x="613828" y="2382"/>
                  </a:lnTo>
                  <a:lnTo>
                    <a:pt x="773906" y="638175"/>
                  </a:lnTo>
                  <a:lnTo>
                    <a:pt x="4762" y="638175"/>
                  </a:lnTo>
                  <a:cubicBezTo>
                    <a:pt x="3175" y="425450"/>
                    <a:pt x="1587" y="21272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909F2B5-BE7F-4685-8636-357EEBD88BF2}"/>
                </a:ext>
              </a:extLst>
            </p:cNvPr>
            <p:cNvSpPr/>
            <p:nvPr userDrawn="1"/>
          </p:nvSpPr>
          <p:spPr>
            <a:xfrm>
              <a:off x="6084094" y="4536567"/>
              <a:ext cx="1621632" cy="638175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562689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613828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38175">
                  <a:moveTo>
                    <a:pt x="0" y="0"/>
                  </a:moveTo>
                  <a:lnTo>
                    <a:pt x="613828" y="2382"/>
                  </a:lnTo>
                  <a:lnTo>
                    <a:pt x="773906" y="638175"/>
                  </a:lnTo>
                  <a:lnTo>
                    <a:pt x="4762" y="638175"/>
                  </a:lnTo>
                  <a:cubicBezTo>
                    <a:pt x="3175" y="425450"/>
                    <a:pt x="1587" y="212725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00BBAB6-414F-4538-868C-ED1265B38B23}"/>
                </a:ext>
              </a:extLst>
            </p:cNvPr>
            <p:cNvSpPr/>
            <p:nvPr userDrawn="1"/>
          </p:nvSpPr>
          <p:spPr>
            <a:xfrm rot="10800000">
              <a:off x="4486275" y="5174740"/>
              <a:ext cx="3219450" cy="663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27A28159-A992-4923-829B-C11F9A080A85}"/>
              </a:ext>
            </a:extLst>
          </p:cNvPr>
          <p:cNvGrpSpPr/>
          <p:nvPr userDrawn="1"/>
        </p:nvGrpSpPr>
        <p:grpSpPr>
          <a:xfrm>
            <a:off x="912188" y="5341429"/>
            <a:ext cx="4110039" cy="706991"/>
            <a:chOff x="4040981" y="5341429"/>
            <a:chExt cx="4110039" cy="70699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E487842-E872-4DBC-91E5-D90656169C63}"/>
                </a:ext>
              </a:extLst>
            </p:cNvPr>
            <p:cNvSpPr/>
            <p:nvPr userDrawn="1"/>
          </p:nvSpPr>
          <p:spPr>
            <a:xfrm flipH="1">
              <a:off x="4040981" y="5341429"/>
              <a:ext cx="2066926" cy="640556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562689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613828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645034 w 773906"/>
                <a:gd name="connsiteY1" fmla="*/ 7144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2381 h 640556"/>
                <a:gd name="connsiteX1" fmla="*/ 640576 w 773906"/>
                <a:gd name="connsiteY1" fmla="*/ 0 h 640556"/>
                <a:gd name="connsiteX2" fmla="*/ 773906 w 773906"/>
                <a:gd name="connsiteY2" fmla="*/ 640556 h 640556"/>
                <a:gd name="connsiteX3" fmla="*/ 4762 w 773906"/>
                <a:gd name="connsiteY3" fmla="*/ 640556 h 640556"/>
                <a:gd name="connsiteX4" fmla="*/ 0 w 773906"/>
                <a:gd name="connsiteY4" fmla="*/ 2381 h 64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40556">
                  <a:moveTo>
                    <a:pt x="0" y="2381"/>
                  </a:moveTo>
                  <a:lnTo>
                    <a:pt x="640576" y="0"/>
                  </a:lnTo>
                  <a:lnTo>
                    <a:pt x="773906" y="640556"/>
                  </a:lnTo>
                  <a:lnTo>
                    <a:pt x="4762" y="640556"/>
                  </a:lnTo>
                  <a:cubicBezTo>
                    <a:pt x="3175" y="427831"/>
                    <a:pt x="1587" y="215106"/>
                    <a:pt x="0" y="2381"/>
                  </a:cubicBez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A51EAD-53E0-4915-B079-A00306CB62DD}"/>
                </a:ext>
              </a:extLst>
            </p:cNvPr>
            <p:cNvSpPr/>
            <p:nvPr userDrawn="1"/>
          </p:nvSpPr>
          <p:spPr>
            <a:xfrm>
              <a:off x="6084094" y="5341429"/>
              <a:ext cx="2066926" cy="643731"/>
            </a:xfrm>
            <a:custGeom>
              <a:avLst/>
              <a:gdLst>
                <a:gd name="connsiteX0" fmla="*/ 0 w 773906"/>
                <a:gd name="connsiteY0" fmla="*/ 0 h 638175"/>
                <a:gd name="connsiteX1" fmla="*/ 435768 w 773906"/>
                <a:gd name="connsiteY1" fmla="*/ 0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562689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613828 w 773906"/>
                <a:gd name="connsiteY1" fmla="*/ 2382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0 h 638175"/>
                <a:gd name="connsiteX1" fmla="*/ 645034 w 773906"/>
                <a:gd name="connsiteY1" fmla="*/ 7144 h 638175"/>
                <a:gd name="connsiteX2" fmla="*/ 773906 w 773906"/>
                <a:gd name="connsiteY2" fmla="*/ 638175 h 638175"/>
                <a:gd name="connsiteX3" fmla="*/ 4762 w 773906"/>
                <a:gd name="connsiteY3" fmla="*/ 638175 h 638175"/>
                <a:gd name="connsiteX4" fmla="*/ 0 w 773906"/>
                <a:gd name="connsiteY4" fmla="*/ 0 h 638175"/>
                <a:gd name="connsiteX0" fmla="*/ 0 w 773906"/>
                <a:gd name="connsiteY0" fmla="*/ 2381 h 640556"/>
                <a:gd name="connsiteX1" fmla="*/ 640576 w 773906"/>
                <a:gd name="connsiteY1" fmla="*/ 0 h 640556"/>
                <a:gd name="connsiteX2" fmla="*/ 773906 w 773906"/>
                <a:gd name="connsiteY2" fmla="*/ 640556 h 640556"/>
                <a:gd name="connsiteX3" fmla="*/ 4762 w 773906"/>
                <a:gd name="connsiteY3" fmla="*/ 640556 h 640556"/>
                <a:gd name="connsiteX4" fmla="*/ 0 w 773906"/>
                <a:gd name="connsiteY4" fmla="*/ 2381 h 640556"/>
                <a:gd name="connsiteX0" fmla="*/ 0 w 773906"/>
                <a:gd name="connsiteY0" fmla="*/ 2381 h 643731"/>
                <a:gd name="connsiteX1" fmla="*/ 640576 w 773906"/>
                <a:gd name="connsiteY1" fmla="*/ 0 h 643731"/>
                <a:gd name="connsiteX2" fmla="*/ 773906 w 773906"/>
                <a:gd name="connsiteY2" fmla="*/ 640556 h 643731"/>
                <a:gd name="connsiteX3" fmla="*/ 2384 w 773906"/>
                <a:gd name="connsiteY3" fmla="*/ 643731 h 643731"/>
                <a:gd name="connsiteX4" fmla="*/ 0 w 773906"/>
                <a:gd name="connsiteY4" fmla="*/ 2381 h 64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906" h="643731">
                  <a:moveTo>
                    <a:pt x="0" y="2381"/>
                  </a:moveTo>
                  <a:lnTo>
                    <a:pt x="640576" y="0"/>
                  </a:lnTo>
                  <a:lnTo>
                    <a:pt x="773906" y="640556"/>
                  </a:lnTo>
                  <a:lnTo>
                    <a:pt x="2384" y="643731"/>
                  </a:lnTo>
                  <a:cubicBezTo>
                    <a:pt x="797" y="431006"/>
                    <a:pt x="1587" y="215106"/>
                    <a:pt x="0" y="238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BF71704C-CF9E-487A-8E22-D26AE9601B1A}"/>
                </a:ext>
              </a:extLst>
            </p:cNvPr>
            <p:cNvSpPr/>
            <p:nvPr userDrawn="1"/>
          </p:nvSpPr>
          <p:spPr>
            <a:xfrm rot="10800000">
              <a:off x="4040981" y="5982031"/>
              <a:ext cx="4110038" cy="663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6BBBCDE9-74E6-4452-A067-934A38FDA9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00833" y="2107929"/>
            <a:ext cx="4915943" cy="645038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4D2474D2-0B91-4660-A98E-3A14CF4188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0833" y="2917018"/>
            <a:ext cx="4915943" cy="645038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11D49D2C-7D93-415A-A5B9-9C68EDEF6E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0833" y="3726107"/>
            <a:ext cx="4915943" cy="645038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67" name="Text Placeholder 33">
            <a:extLst>
              <a:ext uri="{FF2B5EF4-FFF2-40B4-BE49-F238E27FC236}">
                <a16:creationId xmlns:a16="http://schemas.microsoft.com/office/drawing/2014/main" id="{C9974961-2249-4667-91E5-5EBCAB2AF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833" y="4535196"/>
            <a:ext cx="4915943" cy="645038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69" name="Text Placeholder 33">
            <a:extLst>
              <a:ext uri="{FF2B5EF4-FFF2-40B4-BE49-F238E27FC236}">
                <a16:creationId xmlns:a16="http://schemas.microsoft.com/office/drawing/2014/main" id="{6BC33719-1E99-4A53-8735-716F364BEB9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00833" y="5344286"/>
            <a:ext cx="4915943" cy="645038"/>
          </a:xfr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B98A2F4E-8DBF-4AB2-AD6B-E25BD97E05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96790" y="2209296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A384F656-B0EE-4A5C-821D-D7E13CDD4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27456" y="2997737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3884B857-613B-4B05-928F-4E0952C1E3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40811" y="3806158"/>
            <a:ext cx="618745" cy="476794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75" name="Text Placeholder 33">
            <a:extLst>
              <a:ext uri="{FF2B5EF4-FFF2-40B4-BE49-F238E27FC236}">
                <a16:creationId xmlns:a16="http://schemas.microsoft.com/office/drawing/2014/main" id="{8A4926D3-0CB5-4D41-ADB5-394DC9E4AD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52957" y="4618799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58EBC73B-90D3-4C9A-9495-56CF6B0C13E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17746" y="5432450"/>
            <a:ext cx="618745" cy="47679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99</a:t>
            </a:r>
            <a:endParaRPr lang="en-ID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6CF277-16A6-4E1B-875C-098634DEFFF1}"/>
              </a:ext>
            </a:extLst>
          </p:cNvPr>
          <p:cNvCxnSpPr>
            <a:cxnSpLocks/>
          </p:cNvCxnSpPr>
          <p:nvPr userDrawn="1"/>
        </p:nvCxnSpPr>
        <p:spPr>
          <a:xfrm flipH="1">
            <a:off x="4040811" y="2444246"/>
            <a:ext cx="219488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37D23F3-A34F-4C55-B5C9-BA2598E7ABF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81884" y="3234821"/>
            <a:ext cx="175381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8E68E17-F02F-47C3-853F-CC5D76064CB0}"/>
              </a:ext>
            </a:extLst>
          </p:cNvPr>
          <p:cNvCxnSpPr>
            <a:cxnSpLocks/>
          </p:cNvCxnSpPr>
          <p:nvPr userDrawn="1"/>
        </p:nvCxnSpPr>
        <p:spPr>
          <a:xfrm flipH="1">
            <a:off x="4894895" y="4042541"/>
            <a:ext cx="1340808" cy="333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B15BDB3-4733-47F7-8CB1-0AAFC9BD9D2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325902" y="4853594"/>
            <a:ext cx="909802" cy="333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9DF0950-DCE8-4509-BAD6-64CE385306D0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4531" y="5659410"/>
            <a:ext cx="46117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0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0" presetClass="entr" presetSubtype="0" decel="10000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5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5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8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58" grpId="0" animBg="1"/>
      <p:bldP spid="56" grpId="0" animBg="1"/>
      <p:bldP spid="2058" grpId="0" animBg="1"/>
      <p:bldP spid="55" grpId="0" animBg="1"/>
      <p:bldP spid="6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6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6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7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8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8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6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6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sey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587F45-388D-4146-AFA8-D35327AAD160}"/>
              </a:ext>
            </a:extLst>
          </p:cNvPr>
          <p:cNvGrpSpPr/>
          <p:nvPr userDrawn="1"/>
        </p:nvGrpSpPr>
        <p:grpSpPr>
          <a:xfrm>
            <a:off x="2511152" y="3750503"/>
            <a:ext cx="873670" cy="858919"/>
            <a:chOff x="6343650" y="2129550"/>
            <a:chExt cx="485776" cy="47757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BD3095C-670A-41AA-8BFA-A4B5E6347709}"/>
                </a:ext>
              </a:extLst>
            </p:cNvPr>
            <p:cNvSpPr/>
            <p:nvPr userDrawn="1"/>
          </p:nvSpPr>
          <p:spPr>
            <a:xfrm>
              <a:off x="6586538" y="2129550"/>
              <a:ext cx="242888" cy="477574"/>
            </a:xfrm>
            <a:custGeom>
              <a:avLst/>
              <a:gdLst>
                <a:gd name="connsiteX0" fmla="*/ 4101 w 242888"/>
                <a:gd name="connsiteY0" fmla="*/ 0 h 477574"/>
                <a:gd name="connsiteX1" fmla="*/ 242888 w 242888"/>
                <a:gd name="connsiteY1" fmla="*/ 238787 h 477574"/>
                <a:gd name="connsiteX2" fmla="*/ 4101 w 242888"/>
                <a:gd name="connsiteY2" fmla="*/ 477574 h 477574"/>
                <a:gd name="connsiteX3" fmla="*/ 0 w 242888"/>
                <a:gd name="connsiteY3" fmla="*/ 477161 h 477574"/>
                <a:gd name="connsiteX4" fmla="*/ 0 w 242888"/>
                <a:gd name="connsiteY4" fmla="*/ 414 h 47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" h="477574">
                  <a:moveTo>
                    <a:pt x="4101" y="0"/>
                  </a:moveTo>
                  <a:cubicBezTo>
                    <a:pt x="135979" y="0"/>
                    <a:pt x="242888" y="106909"/>
                    <a:pt x="242888" y="238787"/>
                  </a:cubicBezTo>
                  <a:cubicBezTo>
                    <a:pt x="242888" y="370665"/>
                    <a:pt x="135979" y="477574"/>
                    <a:pt x="4101" y="477574"/>
                  </a:cubicBezTo>
                  <a:lnTo>
                    <a:pt x="0" y="477161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B6354AE-EEE9-4A6D-A111-BF62416A44DB}"/>
                </a:ext>
              </a:extLst>
            </p:cNvPr>
            <p:cNvSpPr/>
            <p:nvPr userDrawn="1"/>
          </p:nvSpPr>
          <p:spPr>
            <a:xfrm rot="10800000">
              <a:off x="6343650" y="2129550"/>
              <a:ext cx="242888" cy="477574"/>
            </a:xfrm>
            <a:custGeom>
              <a:avLst/>
              <a:gdLst>
                <a:gd name="connsiteX0" fmla="*/ 4101 w 242888"/>
                <a:gd name="connsiteY0" fmla="*/ 0 h 477574"/>
                <a:gd name="connsiteX1" fmla="*/ 242888 w 242888"/>
                <a:gd name="connsiteY1" fmla="*/ 238787 h 477574"/>
                <a:gd name="connsiteX2" fmla="*/ 4101 w 242888"/>
                <a:gd name="connsiteY2" fmla="*/ 477574 h 477574"/>
                <a:gd name="connsiteX3" fmla="*/ 0 w 242888"/>
                <a:gd name="connsiteY3" fmla="*/ 477161 h 477574"/>
                <a:gd name="connsiteX4" fmla="*/ 0 w 242888"/>
                <a:gd name="connsiteY4" fmla="*/ 414 h 47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" h="477574">
                  <a:moveTo>
                    <a:pt x="4101" y="0"/>
                  </a:moveTo>
                  <a:cubicBezTo>
                    <a:pt x="135979" y="0"/>
                    <a:pt x="242888" y="106909"/>
                    <a:pt x="242888" y="238787"/>
                  </a:cubicBezTo>
                  <a:cubicBezTo>
                    <a:pt x="242888" y="370665"/>
                    <a:pt x="135979" y="477574"/>
                    <a:pt x="4101" y="477574"/>
                  </a:cubicBezTo>
                  <a:lnTo>
                    <a:pt x="0" y="477161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61F0D9-1EAD-4209-9F0F-5B055465A6C8}"/>
              </a:ext>
            </a:extLst>
          </p:cNvPr>
          <p:cNvGrpSpPr/>
          <p:nvPr userDrawn="1"/>
        </p:nvGrpSpPr>
        <p:grpSpPr>
          <a:xfrm>
            <a:off x="1171529" y="2433500"/>
            <a:ext cx="3552916" cy="3492926"/>
            <a:chOff x="5248276" y="1394463"/>
            <a:chExt cx="1495424" cy="147017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D68931D-B181-44A8-973C-D579B7818B20}"/>
                </a:ext>
              </a:extLst>
            </p:cNvPr>
            <p:cNvSpPr/>
            <p:nvPr userDrawn="1"/>
          </p:nvSpPr>
          <p:spPr>
            <a:xfrm>
              <a:off x="5995988" y="1394463"/>
              <a:ext cx="747712" cy="1470174"/>
            </a:xfrm>
            <a:custGeom>
              <a:avLst/>
              <a:gdLst>
                <a:gd name="connsiteX0" fmla="*/ 12625 w 747712"/>
                <a:gd name="connsiteY0" fmla="*/ 0 h 1470174"/>
                <a:gd name="connsiteX1" fmla="*/ 747712 w 747712"/>
                <a:gd name="connsiteY1" fmla="*/ 735087 h 1470174"/>
                <a:gd name="connsiteX2" fmla="*/ 12625 w 747712"/>
                <a:gd name="connsiteY2" fmla="*/ 1470174 h 1470174"/>
                <a:gd name="connsiteX3" fmla="*/ 0 w 747712"/>
                <a:gd name="connsiteY3" fmla="*/ 1468903 h 1470174"/>
                <a:gd name="connsiteX4" fmla="*/ 0 w 747712"/>
                <a:gd name="connsiteY4" fmla="*/ 1329687 h 1470174"/>
                <a:gd name="connsiteX5" fmla="*/ 594600 w 747712"/>
                <a:gd name="connsiteY5" fmla="*/ 735087 h 1470174"/>
                <a:gd name="connsiteX6" fmla="*/ 0 w 747712"/>
                <a:gd name="connsiteY6" fmla="*/ 140487 h 1470174"/>
                <a:gd name="connsiteX7" fmla="*/ 0 w 747712"/>
                <a:gd name="connsiteY7" fmla="*/ 1275 h 147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2" h="1470174">
                  <a:moveTo>
                    <a:pt x="12625" y="0"/>
                  </a:moveTo>
                  <a:cubicBezTo>
                    <a:pt x="418601" y="0"/>
                    <a:pt x="747712" y="329111"/>
                    <a:pt x="747712" y="735087"/>
                  </a:cubicBezTo>
                  <a:cubicBezTo>
                    <a:pt x="747712" y="1141063"/>
                    <a:pt x="418601" y="1470174"/>
                    <a:pt x="12625" y="1470174"/>
                  </a:cubicBezTo>
                  <a:lnTo>
                    <a:pt x="0" y="1468903"/>
                  </a:lnTo>
                  <a:lnTo>
                    <a:pt x="0" y="1329687"/>
                  </a:lnTo>
                  <a:cubicBezTo>
                    <a:pt x="328389" y="1329687"/>
                    <a:pt x="594600" y="1063476"/>
                    <a:pt x="594600" y="735087"/>
                  </a:cubicBezTo>
                  <a:cubicBezTo>
                    <a:pt x="594600" y="406698"/>
                    <a:pt x="328389" y="140487"/>
                    <a:pt x="0" y="140487"/>
                  </a:cubicBezTo>
                  <a:lnTo>
                    <a:pt x="0" y="127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7F485E-9E5D-4B81-97C2-0FBDB6926962}"/>
                </a:ext>
              </a:extLst>
            </p:cNvPr>
            <p:cNvSpPr/>
            <p:nvPr userDrawn="1"/>
          </p:nvSpPr>
          <p:spPr>
            <a:xfrm rot="10800000">
              <a:off x="5248276" y="1394463"/>
              <a:ext cx="747712" cy="1470174"/>
            </a:xfrm>
            <a:custGeom>
              <a:avLst/>
              <a:gdLst>
                <a:gd name="connsiteX0" fmla="*/ 12625 w 747712"/>
                <a:gd name="connsiteY0" fmla="*/ 1470174 h 1470174"/>
                <a:gd name="connsiteX1" fmla="*/ 0 w 747712"/>
                <a:gd name="connsiteY1" fmla="*/ 1468903 h 1470174"/>
                <a:gd name="connsiteX2" fmla="*/ 0 w 747712"/>
                <a:gd name="connsiteY2" fmla="*/ 1329687 h 1470174"/>
                <a:gd name="connsiteX3" fmla="*/ 594600 w 747712"/>
                <a:gd name="connsiteY3" fmla="*/ 735087 h 1470174"/>
                <a:gd name="connsiteX4" fmla="*/ 0 w 747712"/>
                <a:gd name="connsiteY4" fmla="*/ 140487 h 1470174"/>
                <a:gd name="connsiteX5" fmla="*/ 0 w 747712"/>
                <a:gd name="connsiteY5" fmla="*/ 1275 h 1470174"/>
                <a:gd name="connsiteX6" fmla="*/ 12625 w 747712"/>
                <a:gd name="connsiteY6" fmla="*/ 0 h 1470174"/>
                <a:gd name="connsiteX7" fmla="*/ 747712 w 747712"/>
                <a:gd name="connsiteY7" fmla="*/ 735087 h 1470174"/>
                <a:gd name="connsiteX8" fmla="*/ 12625 w 747712"/>
                <a:gd name="connsiteY8" fmla="*/ 1470174 h 147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712" h="1470174">
                  <a:moveTo>
                    <a:pt x="12625" y="1470174"/>
                  </a:moveTo>
                  <a:lnTo>
                    <a:pt x="0" y="1468903"/>
                  </a:lnTo>
                  <a:lnTo>
                    <a:pt x="0" y="1329687"/>
                  </a:lnTo>
                  <a:cubicBezTo>
                    <a:pt x="328389" y="1329687"/>
                    <a:pt x="594600" y="1063476"/>
                    <a:pt x="594600" y="735087"/>
                  </a:cubicBezTo>
                  <a:cubicBezTo>
                    <a:pt x="594600" y="406698"/>
                    <a:pt x="328389" y="140487"/>
                    <a:pt x="0" y="140487"/>
                  </a:cubicBezTo>
                  <a:lnTo>
                    <a:pt x="0" y="1275"/>
                  </a:lnTo>
                  <a:lnTo>
                    <a:pt x="12625" y="0"/>
                  </a:lnTo>
                  <a:cubicBezTo>
                    <a:pt x="418601" y="0"/>
                    <a:pt x="747712" y="329111"/>
                    <a:pt x="747712" y="735087"/>
                  </a:cubicBezTo>
                  <a:cubicBezTo>
                    <a:pt x="747712" y="1141063"/>
                    <a:pt x="418601" y="1470174"/>
                    <a:pt x="12625" y="147017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F189B9-C867-4836-9413-7A9793B93976}"/>
              </a:ext>
            </a:extLst>
          </p:cNvPr>
          <p:cNvGrpSpPr/>
          <p:nvPr userDrawn="1"/>
        </p:nvGrpSpPr>
        <p:grpSpPr>
          <a:xfrm>
            <a:off x="1884168" y="3134106"/>
            <a:ext cx="2127638" cy="2091715"/>
            <a:chOff x="5995036" y="1786822"/>
            <a:chExt cx="1183004" cy="116303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FF1CCF1-2B62-4A67-BF60-7A9826399DC1}"/>
                </a:ext>
              </a:extLst>
            </p:cNvPr>
            <p:cNvSpPr/>
            <p:nvPr userDrawn="1"/>
          </p:nvSpPr>
          <p:spPr>
            <a:xfrm>
              <a:off x="6586538" y="1786822"/>
              <a:ext cx="591502" cy="1163030"/>
            </a:xfrm>
            <a:custGeom>
              <a:avLst/>
              <a:gdLst>
                <a:gd name="connsiteX0" fmla="*/ 9987 w 591502"/>
                <a:gd name="connsiteY0" fmla="*/ 0 h 1163030"/>
                <a:gd name="connsiteX1" fmla="*/ 591502 w 591502"/>
                <a:gd name="connsiteY1" fmla="*/ 581515 h 1163030"/>
                <a:gd name="connsiteX2" fmla="*/ 9987 w 591502"/>
                <a:gd name="connsiteY2" fmla="*/ 1163030 h 1163030"/>
                <a:gd name="connsiteX3" fmla="*/ 0 w 591502"/>
                <a:gd name="connsiteY3" fmla="*/ 1162024 h 1163030"/>
                <a:gd name="connsiteX4" fmla="*/ 0 w 591502"/>
                <a:gd name="connsiteY4" fmla="*/ 977754 h 1163030"/>
                <a:gd name="connsiteX5" fmla="*/ 396240 w 591502"/>
                <a:gd name="connsiteY5" fmla="*/ 581514 h 1163030"/>
                <a:gd name="connsiteX6" fmla="*/ 0 w 591502"/>
                <a:gd name="connsiteY6" fmla="*/ 185274 h 1163030"/>
                <a:gd name="connsiteX7" fmla="*/ 0 w 591502"/>
                <a:gd name="connsiteY7" fmla="*/ 1008 h 116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502" h="1163030">
                  <a:moveTo>
                    <a:pt x="9987" y="0"/>
                  </a:moveTo>
                  <a:cubicBezTo>
                    <a:pt x="331148" y="0"/>
                    <a:pt x="591502" y="260354"/>
                    <a:pt x="591502" y="581515"/>
                  </a:cubicBezTo>
                  <a:cubicBezTo>
                    <a:pt x="591502" y="902676"/>
                    <a:pt x="331148" y="1163030"/>
                    <a:pt x="9987" y="1163030"/>
                  </a:cubicBezTo>
                  <a:lnTo>
                    <a:pt x="0" y="1162024"/>
                  </a:lnTo>
                  <a:lnTo>
                    <a:pt x="0" y="977754"/>
                  </a:lnTo>
                  <a:cubicBezTo>
                    <a:pt x="218837" y="977754"/>
                    <a:pt x="396240" y="800351"/>
                    <a:pt x="396240" y="581514"/>
                  </a:cubicBezTo>
                  <a:cubicBezTo>
                    <a:pt x="396240" y="362677"/>
                    <a:pt x="218837" y="185274"/>
                    <a:pt x="0" y="185274"/>
                  </a:cubicBezTo>
                  <a:lnTo>
                    <a:pt x="0" y="10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41D3BE-5815-41C1-B393-D24C0E4C72EC}"/>
                </a:ext>
              </a:extLst>
            </p:cNvPr>
            <p:cNvSpPr/>
            <p:nvPr userDrawn="1"/>
          </p:nvSpPr>
          <p:spPr>
            <a:xfrm rot="10800000">
              <a:off x="5995036" y="1786822"/>
              <a:ext cx="591502" cy="1163030"/>
            </a:xfrm>
            <a:custGeom>
              <a:avLst/>
              <a:gdLst>
                <a:gd name="connsiteX0" fmla="*/ 9987 w 591502"/>
                <a:gd name="connsiteY0" fmla="*/ 1163030 h 1163030"/>
                <a:gd name="connsiteX1" fmla="*/ 0 w 591502"/>
                <a:gd name="connsiteY1" fmla="*/ 1162024 h 1163030"/>
                <a:gd name="connsiteX2" fmla="*/ 0 w 591502"/>
                <a:gd name="connsiteY2" fmla="*/ 977756 h 1163030"/>
                <a:gd name="connsiteX3" fmla="*/ 396240 w 591502"/>
                <a:gd name="connsiteY3" fmla="*/ 581516 h 1163030"/>
                <a:gd name="connsiteX4" fmla="*/ 0 w 591502"/>
                <a:gd name="connsiteY4" fmla="*/ 185276 h 1163030"/>
                <a:gd name="connsiteX5" fmla="*/ 0 w 591502"/>
                <a:gd name="connsiteY5" fmla="*/ 1008 h 1163030"/>
                <a:gd name="connsiteX6" fmla="*/ 9987 w 591502"/>
                <a:gd name="connsiteY6" fmla="*/ 0 h 1163030"/>
                <a:gd name="connsiteX7" fmla="*/ 591502 w 591502"/>
                <a:gd name="connsiteY7" fmla="*/ 581515 h 1163030"/>
                <a:gd name="connsiteX8" fmla="*/ 9987 w 591502"/>
                <a:gd name="connsiteY8" fmla="*/ 1163030 h 116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502" h="1163030">
                  <a:moveTo>
                    <a:pt x="9987" y="1163030"/>
                  </a:moveTo>
                  <a:lnTo>
                    <a:pt x="0" y="1162024"/>
                  </a:lnTo>
                  <a:lnTo>
                    <a:pt x="0" y="977756"/>
                  </a:lnTo>
                  <a:cubicBezTo>
                    <a:pt x="218837" y="977756"/>
                    <a:pt x="396240" y="800353"/>
                    <a:pt x="396240" y="581516"/>
                  </a:cubicBezTo>
                  <a:cubicBezTo>
                    <a:pt x="396240" y="362679"/>
                    <a:pt x="218837" y="185276"/>
                    <a:pt x="0" y="185276"/>
                  </a:cubicBezTo>
                  <a:lnTo>
                    <a:pt x="0" y="1008"/>
                  </a:lnTo>
                  <a:lnTo>
                    <a:pt x="9987" y="0"/>
                  </a:lnTo>
                  <a:cubicBezTo>
                    <a:pt x="331148" y="0"/>
                    <a:pt x="591502" y="260354"/>
                    <a:pt x="591502" y="581515"/>
                  </a:cubicBezTo>
                  <a:cubicBezTo>
                    <a:pt x="591502" y="902676"/>
                    <a:pt x="331148" y="1163030"/>
                    <a:pt x="9987" y="116303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2D8D2DB-C4D1-4BC6-BF1E-0AA3DD1425FF}"/>
              </a:ext>
            </a:extLst>
          </p:cNvPr>
          <p:cNvGrpSpPr/>
          <p:nvPr userDrawn="1"/>
        </p:nvGrpSpPr>
        <p:grpSpPr>
          <a:xfrm>
            <a:off x="2947987" y="2"/>
            <a:ext cx="6296026" cy="1400131"/>
            <a:chOff x="2947987" y="2"/>
            <a:chExt cx="6296026" cy="140013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E5132FD-2D9A-4A61-9DD9-72011C8CF2F0}"/>
                </a:ext>
              </a:extLst>
            </p:cNvPr>
            <p:cNvSpPr/>
            <p:nvPr userDrawn="1"/>
          </p:nvSpPr>
          <p:spPr>
            <a:xfrm>
              <a:off x="2947987" y="1064764"/>
              <a:ext cx="6296026" cy="335369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5C9F29-16A7-403B-A9CC-F08C33225C66}"/>
                </a:ext>
              </a:extLst>
            </p:cNvPr>
            <p:cNvSpPr/>
            <p:nvPr userDrawn="1"/>
          </p:nvSpPr>
          <p:spPr>
            <a:xfrm>
              <a:off x="2947987" y="2"/>
              <a:ext cx="6296026" cy="1247774"/>
            </a:xfrm>
            <a:prstGeom prst="rect">
              <a:avLst/>
            </a:prstGeom>
            <a:gradFill>
              <a:gsLst>
                <a:gs pos="100000">
                  <a:schemeClr val="tx2"/>
                </a:gs>
                <a:gs pos="0">
                  <a:schemeClr val="tx2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ID">
                <a:solidFill>
                  <a:srgbClr val="F5F5F5"/>
                </a:solidFill>
              </a:endParaRPr>
            </a:p>
          </p:txBody>
        </p:sp>
      </p:grp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94EA4B49-3087-49B7-9C2E-AE4CE07D631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362327" y="298007"/>
            <a:ext cx="5467347" cy="76675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bg1">
                    <a:lumMod val="90000"/>
                  </a:schemeClr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/>
              <a:t>INFOGRAPHIC</a:t>
            </a:r>
            <a:endParaRPr lang="en-ID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54DF23-CA8D-40F5-B941-6FA1085473BB}"/>
              </a:ext>
            </a:extLst>
          </p:cNvPr>
          <p:cNvCxnSpPr>
            <a:cxnSpLocks/>
          </p:cNvCxnSpPr>
          <p:nvPr userDrawn="1"/>
        </p:nvCxnSpPr>
        <p:spPr>
          <a:xfrm>
            <a:off x="4931410" y="1064764"/>
            <a:ext cx="232918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2A7835-25FD-4276-8DEE-463A58DC786B}"/>
              </a:ext>
            </a:extLst>
          </p:cNvPr>
          <p:cNvGrpSpPr/>
          <p:nvPr userDrawn="1"/>
        </p:nvGrpSpPr>
        <p:grpSpPr>
          <a:xfrm>
            <a:off x="4279991" y="1064764"/>
            <a:ext cx="3632019" cy="0"/>
            <a:chOff x="4292781" y="2693715"/>
            <a:chExt cx="3632019" cy="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15B110D-5F95-4C79-945D-FC7AE94682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471410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2338E6-7670-444A-9603-F0E7723767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92781" y="2693715"/>
              <a:ext cx="453390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00960F-6232-41D6-A260-2C5DA55597C5}"/>
              </a:ext>
            </a:extLst>
          </p:cNvPr>
          <p:cNvGrpSpPr/>
          <p:nvPr userDrawn="1"/>
        </p:nvGrpSpPr>
        <p:grpSpPr>
          <a:xfrm>
            <a:off x="3115849" y="3764871"/>
            <a:ext cx="2597250" cy="801426"/>
            <a:chOff x="3115849" y="3796266"/>
            <a:chExt cx="2597250" cy="80142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EAE31F5-0E36-4969-8EF5-F46B94E99FE6}"/>
                </a:ext>
              </a:extLst>
            </p:cNvPr>
            <p:cNvSpPr/>
            <p:nvPr userDrawn="1"/>
          </p:nvSpPr>
          <p:spPr>
            <a:xfrm rot="5400000">
              <a:off x="4050046" y="3233159"/>
              <a:ext cx="59244" cy="19276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0092ACF-5DDE-40EC-AA53-B7D955DDBB43}"/>
                </a:ext>
              </a:extLst>
            </p:cNvPr>
            <p:cNvSpPr/>
            <p:nvPr userDrawn="1"/>
          </p:nvSpPr>
          <p:spPr>
            <a:xfrm rot="5400000">
              <a:off x="4964335" y="3848927"/>
              <a:ext cx="801426" cy="696103"/>
            </a:xfrm>
            <a:custGeom>
              <a:avLst/>
              <a:gdLst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09076 w 1616526"/>
                <a:gd name="connsiteY6" fmla="*/ 1 h 1439478"/>
                <a:gd name="connsiteX7" fmla="*/ 808262 w 1616526"/>
                <a:gd name="connsiteY7" fmla="*/ 675915 h 1439478"/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80950 w 1616526"/>
                <a:gd name="connsiteY6" fmla="*/ 95833 h 1439478"/>
                <a:gd name="connsiteX7" fmla="*/ 808262 w 1616526"/>
                <a:gd name="connsiteY7" fmla="*/ 675915 h 1439478"/>
                <a:gd name="connsiteX8" fmla="*/ 1307449 w 1616526"/>
                <a:gd name="connsiteY8" fmla="*/ 0 h 1439478"/>
                <a:gd name="connsiteX0" fmla="*/ 1243561 w 1616526"/>
                <a:gd name="connsiteY0" fmla="*/ 24165 h 1379791"/>
                <a:gd name="connsiteX1" fmla="*/ 1379791 w 1616526"/>
                <a:gd name="connsiteY1" fmla="*/ 0 h 1379791"/>
                <a:gd name="connsiteX2" fmla="*/ 1616526 w 1616526"/>
                <a:gd name="connsiteY2" fmla="*/ 571528 h 1379791"/>
                <a:gd name="connsiteX3" fmla="*/ 808263 w 1616526"/>
                <a:gd name="connsiteY3" fmla="*/ 1379791 h 1379791"/>
                <a:gd name="connsiteX4" fmla="*/ 0 w 1616526"/>
                <a:gd name="connsiteY4" fmla="*/ 571528 h 1379791"/>
                <a:gd name="connsiteX5" fmla="*/ 236735 w 1616526"/>
                <a:gd name="connsiteY5" fmla="*/ 0 h 1379791"/>
                <a:gd name="connsiteX6" fmla="*/ 380950 w 1616526"/>
                <a:gd name="connsiteY6" fmla="*/ 36146 h 1379791"/>
                <a:gd name="connsiteX7" fmla="*/ 808262 w 1616526"/>
                <a:gd name="connsiteY7" fmla="*/ 616228 h 1379791"/>
                <a:gd name="connsiteX8" fmla="*/ 1243561 w 1616526"/>
                <a:gd name="connsiteY8" fmla="*/ 24165 h 1379791"/>
                <a:gd name="connsiteX0" fmla="*/ 1243561 w 1616526"/>
                <a:gd name="connsiteY0" fmla="*/ 42712 h 1398338"/>
                <a:gd name="connsiteX1" fmla="*/ 1379791 w 1616526"/>
                <a:gd name="connsiteY1" fmla="*/ 18547 h 1398338"/>
                <a:gd name="connsiteX2" fmla="*/ 1616526 w 1616526"/>
                <a:gd name="connsiteY2" fmla="*/ 590075 h 1398338"/>
                <a:gd name="connsiteX3" fmla="*/ 808263 w 1616526"/>
                <a:gd name="connsiteY3" fmla="*/ 1398338 h 1398338"/>
                <a:gd name="connsiteX4" fmla="*/ 0 w 1616526"/>
                <a:gd name="connsiteY4" fmla="*/ 590075 h 1398338"/>
                <a:gd name="connsiteX5" fmla="*/ 236735 w 1616526"/>
                <a:gd name="connsiteY5" fmla="*/ 18547 h 1398338"/>
                <a:gd name="connsiteX6" fmla="*/ 380950 w 1616526"/>
                <a:gd name="connsiteY6" fmla="*/ 54693 h 1398338"/>
                <a:gd name="connsiteX7" fmla="*/ 808262 w 1616526"/>
                <a:gd name="connsiteY7" fmla="*/ 634775 h 1398338"/>
                <a:gd name="connsiteX8" fmla="*/ 1243561 w 1616526"/>
                <a:gd name="connsiteY8" fmla="*/ 42712 h 1398338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526" h="1404081">
                  <a:moveTo>
                    <a:pt x="1243561" y="48455"/>
                  </a:moveTo>
                  <a:cubicBezTo>
                    <a:pt x="1276398" y="10223"/>
                    <a:pt x="1336896" y="-10405"/>
                    <a:pt x="1379791" y="24290"/>
                  </a:cubicBezTo>
                  <a:cubicBezTo>
                    <a:pt x="1526058" y="170557"/>
                    <a:pt x="1616526" y="372623"/>
                    <a:pt x="1616526" y="595818"/>
                  </a:cubicBezTo>
                  <a:cubicBezTo>
                    <a:pt x="1616526" y="1042209"/>
                    <a:pt x="1254654" y="1404081"/>
                    <a:pt x="808263" y="1404081"/>
                  </a:cubicBezTo>
                  <a:cubicBezTo>
                    <a:pt x="361872" y="1404081"/>
                    <a:pt x="0" y="1042209"/>
                    <a:pt x="0" y="595818"/>
                  </a:cubicBezTo>
                  <a:cubicBezTo>
                    <a:pt x="0" y="372623"/>
                    <a:pt x="90468" y="170557"/>
                    <a:pt x="236735" y="24290"/>
                  </a:cubicBezTo>
                  <a:cubicBezTo>
                    <a:pt x="289836" y="-29044"/>
                    <a:pt x="352996" y="15695"/>
                    <a:pt x="380950" y="60436"/>
                  </a:cubicBezTo>
                  <a:lnTo>
                    <a:pt x="808262" y="640518"/>
                  </a:lnTo>
                  <a:lnTo>
                    <a:pt x="1243561" y="484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FAD7B6B-38BD-4269-BC01-B04D94B28CE7}"/>
              </a:ext>
            </a:extLst>
          </p:cNvPr>
          <p:cNvGrpSpPr/>
          <p:nvPr userDrawn="1"/>
        </p:nvGrpSpPr>
        <p:grpSpPr>
          <a:xfrm>
            <a:off x="3013350" y="2591435"/>
            <a:ext cx="2474457" cy="978598"/>
            <a:chOff x="3013350" y="2622830"/>
            <a:chExt cx="2474457" cy="978598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F8FA503-8D3C-4CFE-A61D-4478477D2A24}"/>
                </a:ext>
              </a:extLst>
            </p:cNvPr>
            <p:cNvSpPr/>
            <p:nvPr userDrawn="1"/>
          </p:nvSpPr>
          <p:spPr>
            <a:xfrm rot="3885115">
              <a:off x="3947547" y="2607987"/>
              <a:ext cx="59244" cy="19276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015ECA0-319B-4DCA-BD02-71571D4A7A95}"/>
                </a:ext>
              </a:extLst>
            </p:cNvPr>
            <p:cNvSpPr/>
            <p:nvPr userDrawn="1"/>
          </p:nvSpPr>
          <p:spPr>
            <a:xfrm rot="3885115">
              <a:off x="4739043" y="2675491"/>
              <a:ext cx="801426" cy="696103"/>
            </a:xfrm>
            <a:custGeom>
              <a:avLst/>
              <a:gdLst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09076 w 1616526"/>
                <a:gd name="connsiteY6" fmla="*/ 1 h 1439478"/>
                <a:gd name="connsiteX7" fmla="*/ 808262 w 1616526"/>
                <a:gd name="connsiteY7" fmla="*/ 675915 h 1439478"/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80950 w 1616526"/>
                <a:gd name="connsiteY6" fmla="*/ 95833 h 1439478"/>
                <a:gd name="connsiteX7" fmla="*/ 808262 w 1616526"/>
                <a:gd name="connsiteY7" fmla="*/ 675915 h 1439478"/>
                <a:gd name="connsiteX8" fmla="*/ 1307449 w 1616526"/>
                <a:gd name="connsiteY8" fmla="*/ 0 h 1439478"/>
                <a:gd name="connsiteX0" fmla="*/ 1243561 w 1616526"/>
                <a:gd name="connsiteY0" fmla="*/ 24165 h 1379791"/>
                <a:gd name="connsiteX1" fmla="*/ 1379791 w 1616526"/>
                <a:gd name="connsiteY1" fmla="*/ 0 h 1379791"/>
                <a:gd name="connsiteX2" fmla="*/ 1616526 w 1616526"/>
                <a:gd name="connsiteY2" fmla="*/ 571528 h 1379791"/>
                <a:gd name="connsiteX3" fmla="*/ 808263 w 1616526"/>
                <a:gd name="connsiteY3" fmla="*/ 1379791 h 1379791"/>
                <a:gd name="connsiteX4" fmla="*/ 0 w 1616526"/>
                <a:gd name="connsiteY4" fmla="*/ 571528 h 1379791"/>
                <a:gd name="connsiteX5" fmla="*/ 236735 w 1616526"/>
                <a:gd name="connsiteY5" fmla="*/ 0 h 1379791"/>
                <a:gd name="connsiteX6" fmla="*/ 380950 w 1616526"/>
                <a:gd name="connsiteY6" fmla="*/ 36146 h 1379791"/>
                <a:gd name="connsiteX7" fmla="*/ 808262 w 1616526"/>
                <a:gd name="connsiteY7" fmla="*/ 616228 h 1379791"/>
                <a:gd name="connsiteX8" fmla="*/ 1243561 w 1616526"/>
                <a:gd name="connsiteY8" fmla="*/ 24165 h 1379791"/>
                <a:gd name="connsiteX0" fmla="*/ 1243561 w 1616526"/>
                <a:gd name="connsiteY0" fmla="*/ 42712 h 1398338"/>
                <a:gd name="connsiteX1" fmla="*/ 1379791 w 1616526"/>
                <a:gd name="connsiteY1" fmla="*/ 18547 h 1398338"/>
                <a:gd name="connsiteX2" fmla="*/ 1616526 w 1616526"/>
                <a:gd name="connsiteY2" fmla="*/ 590075 h 1398338"/>
                <a:gd name="connsiteX3" fmla="*/ 808263 w 1616526"/>
                <a:gd name="connsiteY3" fmla="*/ 1398338 h 1398338"/>
                <a:gd name="connsiteX4" fmla="*/ 0 w 1616526"/>
                <a:gd name="connsiteY4" fmla="*/ 590075 h 1398338"/>
                <a:gd name="connsiteX5" fmla="*/ 236735 w 1616526"/>
                <a:gd name="connsiteY5" fmla="*/ 18547 h 1398338"/>
                <a:gd name="connsiteX6" fmla="*/ 380950 w 1616526"/>
                <a:gd name="connsiteY6" fmla="*/ 54693 h 1398338"/>
                <a:gd name="connsiteX7" fmla="*/ 808262 w 1616526"/>
                <a:gd name="connsiteY7" fmla="*/ 634775 h 1398338"/>
                <a:gd name="connsiteX8" fmla="*/ 1243561 w 1616526"/>
                <a:gd name="connsiteY8" fmla="*/ 42712 h 1398338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526" h="1404081">
                  <a:moveTo>
                    <a:pt x="1243561" y="48455"/>
                  </a:moveTo>
                  <a:cubicBezTo>
                    <a:pt x="1276398" y="10223"/>
                    <a:pt x="1336896" y="-10405"/>
                    <a:pt x="1379791" y="24290"/>
                  </a:cubicBezTo>
                  <a:cubicBezTo>
                    <a:pt x="1526058" y="170557"/>
                    <a:pt x="1616526" y="372623"/>
                    <a:pt x="1616526" y="595818"/>
                  </a:cubicBezTo>
                  <a:cubicBezTo>
                    <a:pt x="1616526" y="1042209"/>
                    <a:pt x="1254654" y="1404081"/>
                    <a:pt x="808263" y="1404081"/>
                  </a:cubicBezTo>
                  <a:cubicBezTo>
                    <a:pt x="361872" y="1404081"/>
                    <a:pt x="0" y="1042209"/>
                    <a:pt x="0" y="595818"/>
                  </a:cubicBezTo>
                  <a:cubicBezTo>
                    <a:pt x="0" y="372623"/>
                    <a:pt x="90468" y="170557"/>
                    <a:pt x="236735" y="24290"/>
                  </a:cubicBezTo>
                  <a:cubicBezTo>
                    <a:pt x="289836" y="-29044"/>
                    <a:pt x="352996" y="15695"/>
                    <a:pt x="380950" y="60436"/>
                  </a:cubicBezTo>
                  <a:lnTo>
                    <a:pt x="808262" y="640518"/>
                  </a:lnTo>
                  <a:lnTo>
                    <a:pt x="1243561" y="484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9382A6-468C-4156-80AE-336C75B2BB04}"/>
              </a:ext>
            </a:extLst>
          </p:cNvPr>
          <p:cNvGrpSpPr/>
          <p:nvPr userDrawn="1"/>
        </p:nvGrpSpPr>
        <p:grpSpPr>
          <a:xfrm>
            <a:off x="3013351" y="4810395"/>
            <a:ext cx="2474457" cy="978599"/>
            <a:chOff x="3013351" y="4841790"/>
            <a:chExt cx="2474457" cy="9785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560B159-B81F-42FE-A922-3132339CD2DB}"/>
                </a:ext>
              </a:extLst>
            </p:cNvPr>
            <p:cNvSpPr/>
            <p:nvPr userDrawn="1"/>
          </p:nvSpPr>
          <p:spPr>
            <a:xfrm rot="17714885" flipV="1">
              <a:off x="3947548" y="3907593"/>
              <a:ext cx="59244" cy="19276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7EABB5B-7C47-43B1-98AA-815DB97C33AA}"/>
                </a:ext>
              </a:extLst>
            </p:cNvPr>
            <p:cNvSpPr/>
            <p:nvPr userDrawn="1"/>
          </p:nvSpPr>
          <p:spPr>
            <a:xfrm rot="17714885" flipV="1">
              <a:off x="4739044" y="5071624"/>
              <a:ext cx="801426" cy="696103"/>
            </a:xfrm>
            <a:custGeom>
              <a:avLst/>
              <a:gdLst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09076 w 1616526"/>
                <a:gd name="connsiteY6" fmla="*/ 1 h 1439478"/>
                <a:gd name="connsiteX7" fmla="*/ 808262 w 1616526"/>
                <a:gd name="connsiteY7" fmla="*/ 675915 h 1439478"/>
                <a:gd name="connsiteX0" fmla="*/ 1307449 w 1616526"/>
                <a:gd name="connsiteY0" fmla="*/ 0 h 1439478"/>
                <a:gd name="connsiteX1" fmla="*/ 1379791 w 1616526"/>
                <a:gd name="connsiteY1" fmla="*/ 59687 h 1439478"/>
                <a:gd name="connsiteX2" fmla="*/ 1616526 w 1616526"/>
                <a:gd name="connsiteY2" fmla="*/ 631215 h 1439478"/>
                <a:gd name="connsiteX3" fmla="*/ 808263 w 1616526"/>
                <a:gd name="connsiteY3" fmla="*/ 1439478 h 1439478"/>
                <a:gd name="connsiteX4" fmla="*/ 0 w 1616526"/>
                <a:gd name="connsiteY4" fmla="*/ 631215 h 1439478"/>
                <a:gd name="connsiteX5" fmla="*/ 236735 w 1616526"/>
                <a:gd name="connsiteY5" fmla="*/ 59687 h 1439478"/>
                <a:gd name="connsiteX6" fmla="*/ 380950 w 1616526"/>
                <a:gd name="connsiteY6" fmla="*/ 95833 h 1439478"/>
                <a:gd name="connsiteX7" fmla="*/ 808262 w 1616526"/>
                <a:gd name="connsiteY7" fmla="*/ 675915 h 1439478"/>
                <a:gd name="connsiteX8" fmla="*/ 1307449 w 1616526"/>
                <a:gd name="connsiteY8" fmla="*/ 0 h 1439478"/>
                <a:gd name="connsiteX0" fmla="*/ 1243561 w 1616526"/>
                <a:gd name="connsiteY0" fmla="*/ 24165 h 1379791"/>
                <a:gd name="connsiteX1" fmla="*/ 1379791 w 1616526"/>
                <a:gd name="connsiteY1" fmla="*/ 0 h 1379791"/>
                <a:gd name="connsiteX2" fmla="*/ 1616526 w 1616526"/>
                <a:gd name="connsiteY2" fmla="*/ 571528 h 1379791"/>
                <a:gd name="connsiteX3" fmla="*/ 808263 w 1616526"/>
                <a:gd name="connsiteY3" fmla="*/ 1379791 h 1379791"/>
                <a:gd name="connsiteX4" fmla="*/ 0 w 1616526"/>
                <a:gd name="connsiteY4" fmla="*/ 571528 h 1379791"/>
                <a:gd name="connsiteX5" fmla="*/ 236735 w 1616526"/>
                <a:gd name="connsiteY5" fmla="*/ 0 h 1379791"/>
                <a:gd name="connsiteX6" fmla="*/ 380950 w 1616526"/>
                <a:gd name="connsiteY6" fmla="*/ 36146 h 1379791"/>
                <a:gd name="connsiteX7" fmla="*/ 808262 w 1616526"/>
                <a:gd name="connsiteY7" fmla="*/ 616228 h 1379791"/>
                <a:gd name="connsiteX8" fmla="*/ 1243561 w 1616526"/>
                <a:gd name="connsiteY8" fmla="*/ 24165 h 1379791"/>
                <a:gd name="connsiteX0" fmla="*/ 1243561 w 1616526"/>
                <a:gd name="connsiteY0" fmla="*/ 42712 h 1398338"/>
                <a:gd name="connsiteX1" fmla="*/ 1379791 w 1616526"/>
                <a:gd name="connsiteY1" fmla="*/ 18547 h 1398338"/>
                <a:gd name="connsiteX2" fmla="*/ 1616526 w 1616526"/>
                <a:gd name="connsiteY2" fmla="*/ 590075 h 1398338"/>
                <a:gd name="connsiteX3" fmla="*/ 808263 w 1616526"/>
                <a:gd name="connsiteY3" fmla="*/ 1398338 h 1398338"/>
                <a:gd name="connsiteX4" fmla="*/ 0 w 1616526"/>
                <a:gd name="connsiteY4" fmla="*/ 590075 h 1398338"/>
                <a:gd name="connsiteX5" fmla="*/ 236735 w 1616526"/>
                <a:gd name="connsiteY5" fmla="*/ 18547 h 1398338"/>
                <a:gd name="connsiteX6" fmla="*/ 380950 w 1616526"/>
                <a:gd name="connsiteY6" fmla="*/ 54693 h 1398338"/>
                <a:gd name="connsiteX7" fmla="*/ 808262 w 1616526"/>
                <a:gd name="connsiteY7" fmla="*/ 634775 h 1398338"/>
                <a:gd name="connsiteX8" fmla="*/ 1243561 w 1616526"/>
                <a:gd name="connsiteY8" fmla="*/ 42712 h 1398338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  <a:gd name="connsiteX0" fmla="*/ 1243561 w 1616526"/>
                <a:gd name="connsiteY0" fmla="*/ 48455 h 1404081"/>
                <a:gd name="connsiteX1" fmla="*/ 1379791 w 1616526"/>
                <a:gd name="connsiteY1" fmla="*/ 24290 h 1404081"/>
                <a:gd name="connsiteX2" fmla="*/ 1616526 w 1616526"/>
                <a:gd name="connsiteY2" fmla="*/ 595818 h 1404081"/>
                <a:gd name="connsiteX3" fmla="*/ 808263 w 1616526"/>
                <a:gd name="connsiteY3" fmla="*/ 1404081 h 1404081"/>
                <a:gd name="connsiteX4" fmla="*/ 0 w 1616526"/>
                <a:gd name="connsiteY4" fmla="*/ 595818 h 1404081"/>
                <a:gd name="connsiteX5" fmla="*/ 236735 w 1616526"/>
                <a:gd name="connsiteY5" fmla="*/ 24290 h 1404081"/>
                <a:gd name="connsiteX6" fmla="*/ 380950 w 1616526"/>
                <a:gd name="connsiteY6" fmla="*/ 60436 h 1404081"/>
                <a:gd name="connsiteX7" fmla="*/ 808262 w 1616526"/>
                <a:gd name="connsiteY7" fmla="*/ 640518 h 1404081"/>
                <a:gd name="connsiteX8" fmla="*/ 1243561 w 1616526"/>
                <a:gd name="connsiteY8" fmla="*/ 48455 h 140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526" h="1404081">
                  <a:moveTo>
                    <a:pt x="1243561" y="48455"/>
                  </a:moveTo>
                  <a:cubicBezTo>
                    <a:pt x="1276398" y="10223"/>
                    <a:pt x="1336896" y="-10405"/>
                    <a:pt x="1379791" y="24290"/>
                  </a:cubicBezTo>
                  <a:cubicBezTo>
                    <a:pt x="1526058" y="170557"/>
                    <a:pt x="1616526" y="372623"/>
                    <a:pt x="1616526" y="595818"/>
                  </a:cubicBezTo>
                  <a:cubicBezTo>
                    <a:pt x="1616526" y="1042209"/>
                    <a:pt x="1254654" y="1404081"/>
                    <a:pt x="808263" y="1404081"/>
                  </a:cubicBezTo>
                  <a:cubicBezTo>
                    <a:pt x="361872" y="1404081"/>
                    <a:pt x="0" y="1042209"/>
                    <a:pt x="0" y="595818"/>
                  </a:cubicBezTo>
                  <a:cubicBezTo>
                    <a:pt x="0" y="372623"/>
                    <a:pt x="90468" y="170557"/>
                    <a:pt x="236735" y="24290"/>
                  </a:cubicBezTo>
                  <a:cubicBezTo>
                    <a:pt x="289836" y="-29044"/>
                    <a:pt x="352996" y="15695"/>
                    <a:pt x="380950" y="60436"/>
                  </a:cubicBezTo>
                  <a:lnTo>
                    <a:pt x="808262" y="640518"/>
                  </a:lnTo>
                  <a:lnTo>
                    <a:pt x="1243561" y="484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US">
                <a:solidFill>
                  <a:srgbClr val="F5F5F5"/>
                </a:solidFill>
              </a:endParaRPr>
            </a:p>
          </p:txBody>
        </p:sp>
      </p:grp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3DFAA196-CC1D-42E3-9C37-63B83D7027D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096000" y="2430457"/>
            <a:ext cx="5067300" cy="7476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E387425A-B2B4-4F7E-828A-FBF0D059267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96000" y="1877991"/>
            <a:ext cx="5067300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491C07F8-3F44-4311-9520-046299DD2B1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096000" y="4078940"/>
            <a:ext cx="5067300" cy="7476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49AAC607-64B4-4C0D-8F5E-7A33BC1DAC6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096000" y="3526474"/>
            <a:ext cx="5067300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470BDCF9-9592-4A48-A8BC-B1B971214903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6096000" y="5711041"/>
            <a:ext cx="5067300" cy="74765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ID" dirty="0"/>
          </a:p>
        </p:txBody>
      </p:sp>
      <p:sp>
        <p:nvSpPr>
          <p:cNvPr id="75" name="Text Placeholder 33">
            <a:extLst>
              <a:ext uri="{FF2B5EF4-FFF2-40B4-BE49-F238E27FC236}">
                <a16:creationId xmlns:a16="http://schemas.microsoft.com/office/drawing/2014/main" id="{F81DFB44-B71F-4262-9A59-B0CB8529DEE3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096000" y="5158575"/>
            <a:ext cx="5067300" cy="47679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baseline="0">
                <a:solidFill>
                  <a:schemeClr val="tx1"/>
                </a:solidFill>
                <a:latin typeface="Comfortaa" panose="00000500000000000000" pitchFamily="2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007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0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17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5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5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5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87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24377" y="3175"/>
            <a:ext cx="188383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7" descr="C:\Users\wiwit\Pictures\slide 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21082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 userDrawn="1">
            <p:ph type="dt" sz="half" idx="10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7824193" y="6552748"/>
            <a:ext cx="534955" cy="248493"/>
          </a:xfrm>
          <a:prstGeom prst="round2Diag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521F1-1F01-4B6B-BE0D-022FDDDFF2DE}" type="slidenum">
              <a:rPr lang="en-US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3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24377" y="3175"/>
            <a:ext cx="188383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298451" y="147638"/>
            <a:ext cx="1701800" cy="6578600"/>
            <a:chOff x="260262" y="132398"/>
            <a:chExt cx="1382667" cy="6577438"/>
          </a:xfrm>
        </p:grpSpPr>
        <p:pic>
          <p:nvPicPr>
            <p:cNvPr id="5" name="Picture 6" descr="uang3.jpg"/>
            <p:cNvPicPr preferRelativeResize="0">
              <a:picLocks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1913" y="5557708"/>
              <a:ext cx="1381016" cy="1152128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6" name="Picture 7" descr="gedung_pia_lagi.jpg"/>
            <p:cNvPicPr preferRelativeResize="0">
              <a:picLocks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263" y="132398"/>
              <a:ext cx="1371869" cy="1124744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7" name="Picture 10" descr="img170320105892911.jpg"/>
            <p:cNvPicPr preferRelativeResize="0">
              <a:picLocks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262" y="2794576"/>
              <a:ext cx="1371869" cy="1224136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8" name="Picture 11" descr="Ternak.jpeg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1913" y="1412949"/>
              <a:ext cx="1371868" cy="1223963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9" name="Picture 12" descr="Horti.jpeg"/>
            <p:cNvPicPr>
              <a:picLocks noChangeAspect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1913" y="4171490"/>
              <a:ext cx="1381015" cy="1242670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 userDrawn="1">
            <p:ph type="dt" sz="half" idx="10"/>
          </p:nvPr>
        </p:nvSpPr>
        <p:spPr>
          <a:xfrm>
            <a:off x="2336800" y="6553200"/>
            <a:ext cx="25400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prstClr val="black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BCAA0-451C-4AE7-BCF7-7F988A5F7BDD}" type="datetime1">
              <a:rPr lang="id-ID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21/09/2021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5283200" y="6553200"/>
            <a:ext cx="3962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prstClr val="black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4078817" y="6308744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2C3E600-B651-49C9-9BFF-D680E8AE661C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9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077" y="1126764"/>
            <a:ext cx="12746137" cy="4831179"/>
          </a:xfrm>
          <a:prstGeom prst="rect">
            <a:avLst/>
          </a:prstGeom>
        </p:spPr>
      </p:pic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rgbClr val="D0F9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7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253" y="2316163"/>
            <a:ext cx="8187545" cy="310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1" y="2568004"/>
            <a:ext cx="10515600" cy="1193800"/>
          </a:xfrm>
          <a:prstGeom prst="roundRect">
            <a:avLst/>
          </a:prstGeom>
          <a:ln w="28575">
            <a:solidFill>
              <a:srgbClr val="002060"/>
            </a:solidFill>
          </a:ln>
        </p:spPr>
        <p:txBody>
          <a:bodyPr anchor="ctr">
            <a:normAutofit/>
          </a:bodyPr>
          <a:lstStyle>
            <a:lvl1pPr algn="ctr">
              <a:defRPr sz="2024" b="1">
                <a:solidFill>
                  <a:srgbClr val="003D7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85605" y="-5986551"/>
            <a:ext cx="22089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85605" y="695009"/>
            <a:ext cx="22089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73" y="389854"/>
            <a:ext cx="1038323" cy="1105296"/>
          </a:xfrm>
          <a:prstGeom prst="rect">
            <a:avLst/>
          </a:prstGeom>
        </p:spPr>
      </p:pic>
      <p:pic>
        <p:nvPicPr>
          <p:cNvPr id="11" name="Picture 6" descr="E:\Yanuar\Dropbox\Kerjaan\ppt_template_bappenas_newLogo\logo_Bappenas-01.pn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345" y="212346"/>
            <a:ext cx="3586531" cy="141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46000"/>
      </p:ext>
    </p:extLst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2" r="24758"/>
          <a:stretch/>
        </p:blipFill>
        <p:spPr>
          <a:xfrm rot="16200000">
            <a:off x="5669186" y="-5739725"/>
            <a:ext cx="823877" cy="1227603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5074" y="6666106"/>
            <a:ext cx="428423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88" tIns="15188" rIns="15188" bIns="15188" rtlCol="0" anchor="ctr"/>
          <a:lstStyle/>
          <a:p>
            <a:pPr algn="ctr"/>
            <a:endParaRPr lang="en-US" sz="760">
              <a:solidFill>
                <a:prstClr val="white"/>
              </a:solidFill>
            </a:endParaRPr>
          </a:p>
        </p:txBody>
      </p:sp>
      <p:pic>
        <p:nvPicPr>
          <p:cNvPr id="10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86997" y="1279083"/>
            <a:ext cx="198804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2305" y="6666106"/>
            <a:ext cx="484827" cy="198805"/>
          </a:xfrm>
          <a:prstGeom prst="rect">
            <a:avLst/>
          </a:prstGeom>
        </p:spPr>
        <p:txBody>
          <a:bodyPr/>
          <a:lstStyle>
            <a:lvl1pPr algn="r">
              <a:defRPr sz="591" b="1">
                <a:solidFill>
                  <a:schemeClr val="bg1"/>
                </a:solidFill>
              </a:defRPr>
            </a:lvl1pPr>
          </a:lstStyle>
          <a:p>
            <a:fld id="{192C646E-8A71-4229-9321-274B093DFD0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027948" y="6666106"/>
            <a:ext cx="291525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1377132" y="6666106"/>
            <a:ext cx="291525" cy="198805"/>
          </a:xfrm>
          <a:prstGeom prst="rect">
            <a:avLst/>
          </a:prstGeom>
          <a:solidFill>
            <a:srgbClr val="00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prstClr val="white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078305" y="25408"/>
            <a:ext cx="9894497" cy="737577"/>
          </a:xfrm>
        </p:spPr>
        <p:txBody>
          <a:bodyPr>
            <a:normAutofit/>
          </a:bodyPr>
          <a:lstStyle>
            <a:lvl1pPr algn="ctr">
              <a:defRPr sz="1575" b="1" i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33" y="31047"/>
            <a:ext cx="500691" cy="518891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7" name="TextBox 16"/>
          <p:cNvSpPr txBox="1"/>
          <p:nvPr userDrawn="1"/>
        </p:nvSpPr>
        <p:spPr>
          <a:xfrm>
            <a:off x="43034" y="526513"/>
            <a:ext cx="688299" cy="1436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94"/>
              </a:lnSpc>
              <a:defRPr/>
            </a:pPr>
            <a:r>
              <a:rPr lang="en-US" sz="394" b="1" dirty="0">
                <a:solidFill>
                  <a:srgbClr val="FFC000">
                    <a:lumMod val="50000"/>
                  </a:srgb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cs typeface="Arial" pitchFamily="34" charset="0"/>
              </a:rPr>
              <a:t>REPUBLIK INDONESIA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570" y="25407"/>
            <a:ext cx="793575" cy="7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7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D0F9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7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253" y="2316163"/>
            <a:ext cx="8187545" cy="3103332"/>
          </a:xfrm>
          <a:prstGeom prst="rect">
            <a:avLst/>
          </a:prstGeom>
        </p:spPr>
      </p:pic>
      <p:pic>
        <p:nvPicPr>
          <p:cNvPr id="17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85603" y="-5986551"/>
            <a:ext cx="22089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Yanuar\Dropbox\Kerjaan\ppt_template_bappenas_newLogo\gradient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85603" y="694999"/>
            <a:ext cx="22089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3293" y="1181100"/>
            <a:ext cx="11949699" cy="52266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25167" y="355002"/>
            <a:ext cx="11934156" cy="539276"/>
          </a:xfrm>
        </p:spPr>
        <p:txBody>
          <a:bodyPr>
            <a:normAutofit/>
          </a:bodyPr>
          <a:lstStyle>
            <a:lvl1pPr algn="ctr">
              <a:defRPr sz="1799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0" y="923926"/>
            <a:ext cx="12192037" cy="285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9527" y="971551"/>
            <a:ext cx="12192037" cy="285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064978"/>
      </p:ext>
    </p:extLst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/>
              <a:t>Click to edit Master title style</a:t>
            </a:r>
            <a:endParaRPr lang="id-ID" altLang="id-ID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/>
              <a:t>Click to edit Master text styles</a:t>
            </a:r>
          </a:p>
          <a:p>
            <a:pPr lvl="1"/>
            <a:r>
              <a:rPr lang="en-US" altLang="id-ID"/>
              <a:t>Second level</a:t>
            </a:r>
          </a:p>
          <a:p>
            <a:pPr lvl="2"/>
            <a:r>
              <a:rPr lang="en-US" altLang="id-ID"/>
              <a:t>Third level</a:t>
            </a:r>
          </a:p>
          <a:p>
            <a:pPr lvl="3"/>
            <a:r>
              <a:rPr lang="en-US" altLang="id-ID"/>
              <a:t>Fourth level</a:t>
            </a:r>
          </a:p>
          <a:p>
            <a:pPr lvl="4"/>
            <a:r>
              <a:rPr lang="en-US" altLang="id-ID"/>
              <a:t>Fifth level</a:t>
            </a:r>
            <a:endParaRPr lang="id-ID" alt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82"/>
            <a:ext cx="12192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3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7" r:id="rId24"/>
    <p:sldLayoutId id="2147483688" r:id="rId25"/>
    <p:sldLayoutId id="2147483696" r:id="rId2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464D39-0CEC-42C2-B84D-F36E9564A03F}" type="datetimeFigureOut">
              <a:rPr lang="en-ID" smtClean="0">
                <a:solidFill>
                  <a:srgbClr val="191919">
                    <a:tint val="75000"/>
                  </a:srgbClr>
                </a:solidFill>
              </a:rPr>
              <a:pPr defTabSz="457200"/>
              <a:t>21/09/2021</a:t>
            </a:fld>
            <a:endParaRPr lang="en-ID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ID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EAE3B0-921C-4D8E-B4A8-BB7AB5CD2975}" type="slidenum">
              <a:rPr lang="en-ID" smtClean="0">
                <a:solidFill>
                  <a:srgbClr val="191919">
                    <a:tint val="75000"/>
                  </a:srgbClr>
                </a:solidFill>
              </a:rPr>
              <a:pPr defTabSz="457200"/>
              <a:t>‹#›</a:t>
            </a:fld>
            <a:endParaRPr lang="en-ID">
              <a:solidFill>
                <a:srgbClr val="19191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7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49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g"/><Relationship Id="rId7" Type="http://schemas.openxmlformats.org/officeDocument/2006/relationships/image" Target="../media/image8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49.png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jpeg"/><Relationship Id="rId18" Type="http://schemas.openxmlformats.org/officeDocument/2006/relationships/image" Target="../media/image114.png"/><Relationship Id="rId3" Type="http://schemas.openxmlformats.org/officeDocument/2006/relationships/image" Target="../media/image99.jpe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jpeg"/><Relationship Id="rId17" Type="http://schemas.openxmlformats.org/officeDocument/2006/relationships/image" Target="../media/image113.jpeg"/><Relationship Id="rId2" Type="http://schemas.openxmlformats.org/officeDocument/2006/relationships/image" Target="../media/image98.jpeg"/><Relationship Id="rId16" Type="http://schemas.openxmlformats.org/officeDocument/2006/relationships/image" Target="../media/image112.jpe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image" Target="../media/image101.png"/><Relationship Id="rId15" Type="http://schemas.openxmlformats.org/officeDocument/2006/relationships/image" Target="../media/image111.jpe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10.jpeg"/><Relationship Id="rId22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7.jpeg"/><Relationship Id="rId5" Type="http://schemas.openxmlformats.org/officeDocument/2006/relationships/image" Target="../media/image122.jpeg"/><Relationship Id="rId10" Type="http://schemas.microsoft.com/office/2007/relationships/hdphoto" Target="../media/hdphoto5.wdp"/><Relationship Id="rId4" Type="http://schemas.openxmlformats.org/officeDocument/2006/relationships/image" Target="../media/image121.jpe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fif"/><Relationship Id="rId13" Type="http://schemas.openxmlformats.org/officeDocument/2006/relationships/image" Target="../media/image152.jfif"/><Relationship Id="rId3" Type="http://schemas.openxmlformats.org/officeDocument/2006/relationships/image" Target="../media/image142.jfif"/><Relationship Id="rId7" Type="http://schemas.openxmlformats.org/officeDocument/2006/relationships/image" Target="../media/image146.jfif"/><Relationship Id="rId12" Type="http://schemas.openxmlformats.org/officeDocument/2006/relationships/image" Target="../media/image151.jfif"/><Relationship Id="rId2" Type="http://schemas.openxmlformats.org/officeDocument/2006/relationships/image" Target="../media/image14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fif"/><Relationship Id="rId11" Type="http://schemas.openxmlformats.org/officeDocument/2006/relationships/image" Target="../media/image150.jfif"/><Relationship Id="rId5" Type="http://schemas.openxmlformats.org/officeDocument/2006/relationships/image" Target="../media/image144.jfif"/><Relationship Id="rId15" Type="http://schemas.openxmlformats.org/officeDocument/2006/relationships/image" Target="../media/image154.jfif"/><Relationship Id="rId10" Type="http://schemas.openxmlformats.org/officeDocument/2006/relationships/image" Target="../media/image149.jpeg"/><Relationship Id="rId4" Type="http://schemas.openxmlformats.org/officeDocument/2006/relationships/image" Target="../media/image143.jfif"/><Relationship Id="rId9" Type="http://schemas.openxmlformats.org/officeDocument/2006/relationships/image" Target="../media/image148.jfif"/><Relationship Id="rId14" Type="http://schemas.openxmlformats.org/officeDocument/2006/relationships/image" Target="../media/image153.jf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fif"/><Relationship Id="rId13" Type="http://schemas.openxmlformats.org/officeDocument/2006/relationships/image" Target="../media/image152.jfif"/><Relationship Id="rId18" Type="http://schemas.openxmlformats.org/officeDocument/2006/relationships/image" Target="../media/image157.jpeg"/><Relationship Id="rId3" Type="http://schemas.openxmlformats.org/officeDocument/2006/relationships/image" Target="../media/image142.jfif"/><Relationship Id="rId7" Type="http://schemas.openxmlformats.org/officeDocument/2006/relationships/image" Target="../media/image146.jfif"/><Relationship Id="rId12" Type="http://schemas.openxmlformats.org/officeDocument/2006/relationships/image" Target="../media/image151.jfif"/><Relationship Id="rId17" Type="http://schemas.openxmlformats.org/officeDocument/2006/relationships/image" Target="../media/image156.jpeg"/><Relationship Id="rId2" Type="http://schemas.openxmlformats.org/officeDocument/2006/relationships/image" Target="../media/image141.jfif"/><Relationship Id="rId16" Type="http://schemas.openxmlformats.org/officeDocument/2006/relationships/image" Target="../media/image15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5.jfif"/><Relationship Id="rId11" Type="http://schemas.openxmlformats.org/officeDocument/2006/relationships/image" Target="../media/image150.jfif"/><Relationship Id="rId5" Type="http://schemas.openxmlformats.org/officeDocument/2006/relationships/image" Target="../media/image144.jfif"/><Relationship Id="rId15" Type="http://schemas.openxmlformats.org/officeDocument/2006/relationships/image" Target="../media/image154.jfif"/><Relationship Id="rId10" Type="http://schemas.openxmlformats.org/officeDocument/2006/relationships/image" Target="../media/image149.jpeg"/><Relationship Id="rId4" Type="http://schemas.openxmlformats.org/officeDocument/2006/relationships/image" Target="../media/image143.jfif"/><Relationship Id="rId9" Type="http://schemas.openxmlformats.org/officeDocument/2006/relationships/image" Target="../media/image148.jfif"/><Relationship Id="rId14" Type="http://schemas.openxmlformats.org/officeDocument/2006/relationships/image" Target="../media/image153.jf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fif"/><Relationship Id="rId13" Type="http://schemas.openxmlformats.org/officeDocument/2006/relationships/image" Target="../media/image152.jfif"/><Relationship Id="rId3" Type="http://schemas.openxmlformats.org/officeDocument/2006/relationships/image" Target="../media/image142.jfif"/><Relationship Id="rId7" Type="http://schemas.openxmlformats.org/officeDocument/2006/relationships/image" Target="../media/image146.jfif"/><Relationship Id="rId12" Type="http://schemas.openxmlformats.org/officeDocument/2006/relationships/image" Target="../media/image151.jfif"/><Relationship Id="rId2" Type="http://schemas.openxmlformats.org/officeDocument/2006/relationships/image" Target="../media/image141.jfif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fif"/><Relationship Id="rId11" Type="http://schemas.openxmlformats.org/officeDocument/2006/relationships/image" Target="../media/image150.jfif"/><Relationship Id="rId5" Type="http://schemas.openxmlformats.org/officeDocument/2006/relationships/image" Target="../media/image144.jfif"/><Relationship Id="rId15" Type="http://schemas.openxmlformats.org/officeDocument/2006/relationships/image" Target="../media/image154.jfif"/><Relationship Id="rId10" Type="http://schemas.openxmlformats.org/officeDocument/2006/relationships/image" Target="../media/image149.jpeg"/><Relationship Id="rId4" Type="http://schemas.openxmlformats.org/officeDocument/2006/relationships/image" Target="../media/image143.jfif"/><Relationship Id="rId9" Type="http://schemas.openxmlformats.org/officeDocument/2006/relationships/image" Target="../media/image148.jfif"/><Relationship Id="rId14" Type="http://schemas.openxmlformats.org/officeDocument/2006/relationships/image" Target="../media/image153.jf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fif"/><Relationship Id="rId13" Type="http://schemas.openxmlformats.org/officeDocument/2006/relationships/image" Target="../media/image152.jfif"/><Relationship Id="rId3" Type="http://schemas.openxmlformats.org/officeDocument/2006/relationships/image" Target="../media/image142.jfif"/><Relationship Id="rId7" Type="http://schemas.openxmlformats.org/officeDocument/2006/relationships/image" Target="../media/image146.jfif"/><Relationship Id="rId12" Type="http://schemas.openxmlformats.org/officeDocument/2006/relationships/image" Target="../media/image151.jfif"/><Relationship Id="rId2" Type="http://schemas.openxmlformats.org/officeDocument/2006/relationships/image" Target="../media/image14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fif"/><Relationship Id="rId11" Type="http://schemas.openxmlformats.org/officeDocument/2006/relationships/image" Target="../media/image150.jfif"/><Relationship Id="rId5" Type="http://schemas.openxmlformats.org/officeDocument/2006/relationships/image" Target="../media/image144.jfif"/><Relationship Id="rId15" Type="http://schemas.openxmlformats.org/officeDocument/2006/relationships/image" Target="../media/image154.jfif"/><Relationship Id="rId10" Type="http://schemas.openxmlformats.org/officeDocument/2006/relationships/image" Target="../media/image149.jpeg"/><Relationship Id="rId4" Type="http://schemas.openxmlformats.org/officeDocument/2006/relationships/image" Target="../media/image143.jfif"/><Relationship Id="rId9" Type="http://schemas.openxmlformats.org/officeDocument/2006/relationships/image" Target="../media/image148.jfif"/><Relationship Id="rId14" Type="http://schemas.openxmlformats.org/officeDocument/2006/relationships/image" Target="../media/image153.jf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43.jfif"/><Relationship Id="rId18" Type="http://schemas.openxmlformats.org/officeDocument/2006/relationships/image" Target="../media/image148.jfif"/><Relationship Id="rId3" Type="http://schemas.openxmlformats.org/officeDocument/2006/relationships/image" Target="../media/image160.jpeg"/><Relationship Id="rId21" Type="http://schemas.openxmlformats.org/officeDocument/2006/relationships/image" Target="../media/image151.jfif"/><Relationship Id="rId7" Type="http://schemas.openxmlformats.org/officeDocument/2006/relationships/image" Target="../media/image164.jpeg"/><Relationship Id="rId12" Type="http://schemas.openxmlformats.org/officeDocument/2006/relationships/image" Target="../media/image142.jfif"/><Relationship Id="rId17" Type="http://schemas.openxmlformats.org/officeDocument/2006/relationships/image" Target="../media/image147.jfif"/><Relationship Id="rId2" Type="http://schemas.openxmlformats.org/officeDocument/2006/relationships/image" Target="../media/image159.jpeg"/><Relationship Id="rId16" Type="http://schemas.openxmlformats.org/officeDocument/2006/relationships/image" Target="../media/image146.jfif"/><Relationship Id="rId20" Type="http://schemas.openxmlformats.org/officeDocument/2006/relationships/image" Target="../media/image150.jf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3.png"/><Relationship Id="rId11" Type="http://schemas.openxmlformats.org/officeDocument/2006/relationships/image" Target="../media/image141.jfif"/><Relationship Id="rId24" Type="http://schemas.openxmlformats.org/officeDocument/2006/relationships/image" Target="../media/image154.jfif"/><Relationship Id="rId5" Type="http://schemas.openxmlformats.org/officeDocument/2006/relationships/image" Target="../media/image162.jpeg"/><Relationship Id="rId15" Type="http://schemas.openxmlformats.org/officeDocument/2006/relationships/image" Target="../media/image145.jfif"/><Relationship Id="rId23" Type="http://schemas.openxmlformats.org/officeDocument/2006/relationships/image" Target="../media/image153.jfif"/><Relationship Id="rId10" Type="http://schemas.openxmlformats.org/officeDocument/2006/relationships/image" Target="../media/image167.jpeg"/><Relationship Id="rId19" Type="http://schemas.openxmlformats.org/officeDocument/2006/relationships/image" Target="../media/image149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Relationship Id="rId14" Type="http://schemas.openxmlformats.org/officeDocument/2006/relationships/image" Target="../media/image144.jfif"/><Relationship Id="rId22" Type="http://schemas.openxmlformats.org/officeDocument/2006/relationships/image" Target="../media/image152.jf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fif"/><Relationship Id="rId13" Type="http://schemas.openxmlformats.org/officeDocument/2006/relationships/image" Target="../media/image152.jfif"/><Relationship Id="rId3" Type="http://schemas.openxmlformats.org/officeDocument/2006/relationships/image" Target="../media/image142.jfif"/><Relationship Id="rId7" Type="http://schemas.openxmlformats.org/officeDocument/2006/relationships/image" Target="../media/image146.jfif"/><Relationship Id="rId12" Type="http://schemas.openxmlformats.org/officeDocument/2006/relationships/image" Target="../media/image151.jfif"/><Relationship Id="rId2" Type="http://schemas.openxmlformats.org/officeDocument/2006/relationships/image" Target="../media/image141.jfif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fif"/><Relationship Id="rId11" Type="http://schemas.openxmlformats.org/officeDocument/2006/relationships/image" Target="../media/image150.jfif"/><Relationship Id="rId5" Type="http://schemas.openxmlformats.org/officeDocument/2006/relationships/image" Target="../media/image144.jfif"/><Relationship Id="rId15" Type="http://schemas.openxmlformats.org/officeDocument/2006/relationships/image" Target="../media/image154.jfif"/><Relationship Id="rId10" Type="http://schemas.openxmlformats.org/officeDocument/2006/relationships/image" Target="../media/image149.jpeg"/><Relationship Id="rId4" Type="http://schemas.openxmlformats.org/officeDocument/2006/relationships/image" Target="../media/image143.jfif"/><Relationship Id="rId9" Type="http://schemas.openxmlformats.org/officeDocument/2006/relationships/image" Target="../media/image148.jfif"/><Relationship Id="rId14" Type="http://schemas.openxmlformats.org/officeDocument/2006/relationships/image" Target="../media/image153.jf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fif"/><Relationship Id="rId13" Type="http://schemas.openxmlformats.org/officeDocument/2006/relationships/image" Target="../media/image152.jfif"/><Relationship Id="rId3" Type="http://schemas.openxmlformats.org/officeDocument/2006/relationships/image" Target="../media/image142.jfif"/><Relationship Id="rId7" Type="http://schemas.openxmlformats.org/officeDocument/2006/relationships/image" Target="../media/image146.jfif"/><Relationship Id="rId12" Type="http://schemas.openxmlformats.org/officeDocument/2006/relationships/image" Target="../media/image151.jfif"/><Relationship Id="rId2" Type="http://schemas.openxmlformats.org/officeDocument/2006/relationships/image" Target="../media/image141.jfif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fif"/><Relationship Id="rId11" Type="http://schemas.openxmlformats.org/officeDocument/2006/relationships/image" Target="../media/image150.jfif"/><Relationship Id="rId5" Type="http://schemas.openxmlformats.org/officeDocument/2006/relationships/image" Target="../media/image144.jfif"/><Relationship Id="rId15" Type="http://schemas.openxmlformats.org/officeDocument/2006/relationships/image" Target="../media/image154.jfif"/><Relationship Id="rId10" Type="http://schemas.openxmlformats.org/officeDocument/2006/relationships/image" Target="../media/image149.jpeg"/><Relationship Id="rId4" Type="http://schemas.openxmlformats.org/officeDocument/2006/relationships/image" Target="../media/image143.jfif"/><Relationship Id="rId9" Type="http://schemas.openxmlformats.org/officeDocument/2006/relationships/image" Target="../media/image148.jfif"/><Relationship Id="rId14" Type="http://schemas.openxmlformats.org/officeDocument/2006/relationships/image" Target="../media/image153.jf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fif"/><Relationship Id="rId13" Type="http://schemas.openxmlformats.org/officeDocument/2006/relationships/image" Target="../media/image152.jfif"/><Relationship Id="rId3" Type="http://schemas.openxmlformats.org/officeDocument/2006/relationships/image" Target="../media/image142.jfif"/><Relationship Id="rId7" Type="http://schemas.openxmlformats.org/officeDocument/2006/relationships/image" Target="../media/image146.jfif"/><Relationship Id="rId12" Type="http://schemas.openxmlformats.org/officeDocument/2006/relationships/image" Target="../media/image151.jfif"/><Relationship Id="rId2" Type="http://schemas.openxmlformats.org/officeDocument/2006/relationships/image" Target="../media/image14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fif"/><Relationship Id="rId11" Type="http://schemas.openxmlformats.org/officeDocument/2006/relationships/image" Target="../media/image150.jfif"/><Relationship Id="rId5" Type="http://schemas.openxmlformats.org/officeDocument/2006/relationships/image" Target="../media/image144.jfif"/><Relationship Id="rId15" Type="http://schemas.openxmlformats.org/officeDocument/2006/relationships/image" Target="../media/image154.jfif"/><Relationship Id="rId10" Type="http://schemas.openxmlformats.org/officeDocument/2006/relationships/image" Target="../media/image149.jpeg"/><Relationship Id="rId4" Type="http://schemas.openxmlformats.org/officeDocument/2006/relationships/image" Target="../media/image143.jfif"/><Relationship Id="rId9" Type="http://schemas.openxmlformats.org/officeDocument/2006/relationships/image" Target="../media/image148.jfif"/><Relationship Id="rId14" Type="http://schemas.openxmlformats.org/officeDocument/2006/relationships/image" Target="../media/image153.jf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12" Type="http://schemas.openxmlformats.org/officeDocument/2006/relationships/image" Target="../media/image173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11" Type="http://schemas.openxmlformats.org/officeDocument/2006/relationships/image" Target="../media/image172.jpeg"/><Relationship Id="rId5" Type="http://schemas.openxmlformats.org/officeDocument/2006/relationships/image" Target="../media/image164.jpeg"/><Relationship Id="rId10" Type="http://schemas.openxmlformats.org/officeDocument/2006/relationships/image" Target="../media/image171.jpeg"/><Relationship Id="rId4" Type="http://schemas.openxmlformats.org/officeDocument/2006/relationships/image" Target="../media/image163.png"/><Relationship Id="rId9" Type="http://schemas.openxmlformats.org/officeDocument/2006/relationships/image" Target="../media/image1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fif"/><Relationship Id="rId13" Type="http://schemas.openxmlformats.org/officeDocument/2006/relationships/image" Target="../media/image151.jfif"/><Relationship Id="rId18" Type="http://schemas.openxmlformats.org/officeDocument/2006/relationships/diagramLayout" Target="../diagrams/layout1.xml"/><Relationship Id="rId3" Type="http://schemas.openxmlformats.org/officeDocument/2006/relationships/image" Target="../media/image141.jfif"/><Relationship Id="rId21" Type="http://schemas.microsoft.com/office/2007/relationships/diagramDrawing" Target="../diagrams/drawing1.xml"/><Relationship Id="rId7" Type="http://schemas.openxmlformats.org/officeDocument/2006/relationships/image" Target="../media/image145.jfif"/><Relationship Id="rId12" Type="http://schemas.openxmlformats.org/officeDocument/2006/relationships/image" Target="../media/image150.jfif"/><Relationship Id="rId1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4.jfif"/><Relationship Id="rId20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fif"/><Relationship Id="rId11" Type="http://schemas.openxmlformats.org/officeDocument/2006/relationships/image" Target="../media/image149.jpeg"/><Relationship Id="rId5" Type="http://schemas.openxmlformats.org/officeDocument/2006/relationships/image" Target="../media/image143.jfif"/><Relationship Id="rId15" Type="http://schemas.openxmlformats.org/officeDocument/2006/relationships/image" Target="../media/image153.jfif"/><Relationship Id="rId10" Type="http://schemas.openxmlformats.org/officeDocument/2006/relationships/image" Target="../media/image148.jfif"/><Relationship Id="rId19" Type="http://schemas.openxmlformats.org/officeDocument/2006/relationships/diagramQuickStyle" Target="../diagrams/quickStyle1.xml"/><Relationship Id="rId4" Type="http://schemas.openxmlformats.org/officeDocument/2006/relationships/image" Target="../media/image142.jfif"/><Relationship Id="rId9" Type="http://schemas.openxmlformats.org/officeDocument/2006/relationships/image" Target="../media/image147.jfif"/><Relationship Id="rId14" Type="http://schemas.openxmlformats.org/officeDocument/2006/relationships/image" Target="../media/image152.jfif"/><Relationship Id="rId22" Type="http://schemas.openxmlformats.org/officeDocument/2006/relationships/image" Target="../media/image1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12" Type="http://schemas.openxmlformats.org/officeDocument/2006/relationships/image" Target="../media/image197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11" Type="http://schemas.openxmlformats.org/officeDocument/2006/relationships/image" Target="../media/image196.jpeg"/><Relationship Id="rId5" Type="http://schemas.openxmlformats.org/officeDocument/2006/relationships/image" Target="../media/image190.jpeg"/><Relationship Id="rId10" Type="http://schemas.openxmlformats.org/officeDocument/2006/relationships/image" Target="../media/image195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13" Type="http://schemas.openxmlformats.org/officeDocument/2006/relationships/image" Target="../media/image219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12" Type="http://schemas.openxmlformats.org/officeDocument/2006/relationships/image" Target="../media/image218.jpeg"/><Relationship Id="rId17" Type="http://schemas.openxmlformats.org/officeDocument/2006/relationships/image" Target="../media/image223.jpeg"/><Relationship Id="rId2" Type="http://schemas.openxmlformats.org/officeDocument/2006/relationships/image" Target="../media/image208.jpeg"/><Relationship Id="rId16" Type="http://schemas.openxmlformats.org/officeDocument/2006/relationships/image" Target="../media/image2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2.jpeg"/><Relationship Id="rId11" Type="http://schemas.openxmlformats.org/officeDocument/2006/relationships/image" Target="../media/image217.jpeg"/><Relationship Id="rId5" Type="http://schemas.openxmlformats.org/officeDocument/2006/relationships/image" Target="../media/image211.jpeg"/><Relationship Id="rId15" Type="http://schemas.openxmlformats.org/officeDocument/2006/relationships/image" Target="../media/image221.jpeg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Relationship Id="rId14" Type="http://schemas.openxmlformats.org/officeDocument/2006/relationships/image" Target="../media/image22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12" Type="http://schemas.openxmlformats.org/officeDocument/2006/relationships/image" Target="../media/image241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11" Type="http://schemas.openxmlformats.org/officeDocument/2006/relationships/image" Target="../media/image240.jpeg"/><Relationship Id="rId5" Type="http://schemas.openxmlformats.org/officeDocument/2006/relationships/image" Target="../media/image234.jpeg"/><Relationship Id="rId10" Type="http://schemas.openxmlformats.org/officeDocument/2006/relationships/image" Target="../media/image239.jpeg"/><Relationship Id="rId4" Type="http://schemas.openxmlformats.org/officeDocument/2006/relationships/image" Target="../media/image233.jpeg"/><Relationship Id="rId9" Type="http://schemas.openxmlformats.org/officeDocument/2006/relationships/image" Target="../media/image23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13" Type="http://schemas.openxmlformats.org/officeDocument/2006/relationships/image" Target="../media/image253.jpeg"/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12" Type="http://schemas.openxmlformats.org/officeDocument/2006/relationships/image" Target="../media/image252.jpeg"/><Relationship Id="rId17" Type="http://schemas.openxmlformats.org/officeDocument/2006/relationships/image" Target="../media/image257.jpeg"/><Relationship Id="rId2" Type="http://schemas.openxmlformats.org/officeDocument/2006/relationships/image" Target="../media/image242.jpeg"/><Relationship Id="rId16" Type="http://schemas.openxmlformats.org/officeDocument/2006/relationships/image" Target="../media/image2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6.jpeg"/><Relationship Id="rId11" Type="http://schemas.openxmlformats.org/officeDocument/2006/relationships/image" Target="../media/image251.jpeg"/><Relationship Id="rId5" Type="http://schemas.openxmlformats.org/officeDocument/2006/relationships/image" Target="../media/image245.jpeg"/><Relationship Id="rId15" Type="http://schemas.openxmlformats.org/officeDocument/2006/relationships/image" Target="../media/image255.jpeg"/><Relationship Id="rId10" Type="http://schemas.openxmlformats.org/officeDocument/2006/relationships/image" Target="../media/image250.jpeg"/><Relationship Id="rId4" Type="http://schemas.openxmlformats.org/officeDocument/2006/relationships/image" Target="../media/image244.jpeg"/><Relationship Id="rId9" Type="http://schemas.openxmlformats.org/officeDocument/2006/relationships/image" Target="../media/image249.jpeg"/><Relationship Id="rId14" Type="http://schemas.openxmlformats.org/officeDocument/2006/relationships/image" Target="../media/image25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13" Type="http://schemas.openxmlformats.org/officeDocument/2006/relationships/image" Target="../media/image269.jpeg"/><Relationship Id="rId3" Type="http://schemas.openxmlformats.org/officeDocument/2006/relationships/image" Target="../media/image259.jpeg"/><Relationship Id="rId7" Type="http://schemas.openxmlformats.org/officeDocument/2006/relationships/image" Target="../media/image263.png"/><Relationship Id="rId12" Type="http://schemas.openxmlformats.org/officeDocument/2006/relationships/image" Target="../media/image268.jpeg"/><Relationship Id="rId17" Type="http://schemas.openxmlformats.org/officeDocument/2006/relationships/image" Target="../media/image273.jpeg"/><Relationship Id="rId2" Type="http://schemas.openxmlformats.org/officeDocument/2006/relationships/image" Target="../media/image258.jpeg"/><Relationship Id="rId16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jpeg"/><Relationship Id="rId11" Type="http://schemas.openxmlformats.org/officeDocument/2006/relationships/image" Target="../media/image267.jpeg"/><Relationship Id="rId5" Type="http://schemas.openxmlformats.org/officeDocument/2006/relationships/image" Target="../media/image261.png"/><Relationship Id="rId15" Type="http://schemas.openxmlformats.org/officeDocument/2006/relationships/image" Target="../media/image271.jpeg"/><Relationship Id="rId10" Type="http://schemas.openxmlformats.org/officeDocument/2006/relationships/image" Target="../media/image266.jpeg"/><Relationship Id="rId4" Type="http://schemas.openxmlformats.org/officeDocument/2006/relationships/image" Target="../media/image260.jpeg"/><Relationship Id="rId9" Type="http://schemas.openxmlformats.org/officeDocument/2006/relationships/image" Target="../media/image265.jpeg"/><Relationship Id="rId14" Type="http://schemas.openxmlformats.org/officeDocument/2006/relationships/image" Target="../media/image2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emf"/><Relationship Id="rId7" Type="http://schemas.openxmlformats.org/officeDocument/2006/relationships/image" Target="../media/image278.jp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tiff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eg"/><Relationship Id="rId13" Type="http://schemas.openxmlformats.org/officeDocument/2006/relationships/image" Target="../media/image290.png"/><Relationship Id="rId18" Type="http://schemas.openxmlformats.org/officeDocument/2006/relationships/image" Target="../media/image295.jpeg"/><Relationship Id="rId3" Type="http://schemas.openxmlformats.org/officeDocument/2006/relationships/image" Target="../media/image280.jpeg"/><Relationship Id="rId7" Type="http://schemas.openxmlformats.org/officeDocument/2006/relationships/image" Target="../media/image284.jpeg"/><Relationship Id="rId12" Type="http://schemas.openxmlformats.org/officeDocument/2006/relationships/image" Target="../media/image289.png"/><Relationship Id="rId17" Type="http://schemas.openxmlformats.org/officeDocument/2006/relationships/image" Target="../media/image294.jpeg"/><Relationship Id="rId2" Type="http://schemas.openxmlformats.org/officeDocument/2006/relationships/image" Target="../media/image279.jpeg"/><Relationship Id="rId16" Type="http://schemas.openxmlformats.org/officeDocument/2006/relationships/image" Target="../media/image2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3.jpeg"/><Relationship Id="rId11" Type="http://schemas.openxmlformats.org/officeDocument/2006/relationships/image" Target="../media/image288.png"/><Relationship Id="rId5" Type="http://schemas.openxmlformats.org/officeDocument/2006/relationships/image" Target="../media/image282.png"/><Relationship Id="rId15" Type="http://schemas.openxmlformats.org/officeDocument/2006/relationships/image" Target="../media/image292.jpeg"/><Relationship Id="rId10" Type="http://schemas.openxmlformats.org/officeDocument/2006/relationships/image" Target="../media/image287.png"/><Relationship Id="rId19" Type="http://schemas.openxmlformats.org/officeDocument/2006/relationships/image" Target="../media/image296.jpeg"/><Relationship Id="rId4" Type="http://schemas.openxmlformats.org/officeDocument/2006/relationships/image" Target="../media/image281.png"/><Relationship Id="rId9" Type="http://schemas.openxmlformats.org/officeDocument/2006/relationships/image" Target="../media/image286.png"/><Relationship Id="rId14" Type="http://schemas.openxmlformats.org/officeDocument/2006/relationships/image" Target="../media/image29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7" Type="http://schemas.openxmlformats.org/officeDocument/2006/relationships/image" Target="../media/image302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jpeg"/><Relationship Id="rId3" Type="http://schemas.openxmlformats.org/officeDocument/2006/relationships/image" Target="../media/image304.jpeg"/><Relationship Id="rId7" Type="http://schemas.openxmlformats.org/officeDocument/2006/relationships/image" Target="../media/image308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jpeg"/><Relationship Id="rId3" Type="http://schemas.openxmlformats.org/officeDocument/2006/relationships/image" Target="../media/image310.jpeg"/><Relationship Id="rId7" Type="http://schemas.openxmlformats.org/officeDocument/2006/relationships/image" Target="../media/image3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3.jpeg"/><Relationship Id="rId11" Type="http://schemas.openxmlformats.org/officeDocument/2006/relationships/image" Target="../media/image318.jpeg"/><Relationship Id="rId5" Type="http://schemas.openxmlformats.org/officeDocument/2006/relationships/image" Target="../media/image312.jpeg"/><Relationship Id="rId10" Type="http://schemas.openxmlformats.org/officeDocument/2006/relationships/image" Target="../media/image317.jpeg"/><Relationship Id="rId4" Type="http://schemas.openxmlformats.org/officeDocument/2006/relationships/image" Target="../media/image311.jpeg"/><Relationship Id="rId9" Type="http://schemas.openxmlformats.org/officeDocument/2006/relationships/image" Target="../media/image3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3.jpg"/><Relationship Id="rId5" Type="http://schemas.openxmlformats.org/officeDocument/2006/relationships/image" Target="../media/image322.jpeg"/><Relationship Id="rId4" Type="http://schemas.openxmlformats.org/officeDocument/2006/relationships/image" Target="../media/image3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7" Type="http://schemas.openxmlformats.org/officeDocument/2006/relationships/image" Target="../media/image329.jp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8.jpeg"/><Relationship Id="rId5" Type="http://schemas.openxmlformats.org/officeDocument/2006/relationships/image" Target="../media/image327.jpg"/><Relationship Id="rId4" Type="http://schemas.openxmlformats.org/officeDocument/2006/relationships/image" Target="../media/image32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3.jpg"/><Relationship Id="rId4" Type="http://schemas.openxmlformats.org/officeDocument/2006/relationships/image" Target="../media/image33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jpg"/><Relationship Id="rId3" Type="http://schemas.openxmlformats.org/officeDocument/2006/relationships/image" Target="../media/image335.png"/><Relationship Id="rId7" Type="http://schemas.openxmlformats.org/officeDocument/2006/relationships/image" Target="../media/image339.jpe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jpeg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Relationship Id="rId9" Type="http://schemas.openxmlformats.org/officeDocument/2006/relationships/image" Target="../media/image3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828" y="1341992"/>
            <a:ext cx="1203511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3600" b="1" dirty="0"/>
              <a:t>PERAN PUSLITBANG HORTIKULTURA DALAM MENGHASILKAN</a:t>
            </a:r>
          </a:p>
          <a:p>
            <a:r>
              <a:rPr lang="en-US" sz="3600" b="1" dirty="0"/>
              <a:t>VARIETAS UNGGUL DAN KETERSEDIAAN  BENIHNYA</a:t>
            </a:r>
            <a:br>
              <a:rPr lang="en-ID" sz="3600" b="1" dirty="0">
                <a:latin typeface="Britannic Bold" panose="020B0903060703020204" pitchFamily="34" charset="0"/>
              </a:rPr>
            </a:br>
            <a:endParaRPr lang="en-US" sz="3600" b="1" dirty="0">
              <a:latin typeface="Britannic Bold" panose="020B0903060703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828" y="0"/>
            <a:ext cx="12194828" cy="1141458"/>
            <a:chOff x="58626" y="4361525"/>
            <a:chExt cx="8974874" cy="1141458"/>
          </a:xfrm>
        </p:grpSpPr>
        <p:pic>
          <p:nvPicPr>
            <p:cNvPr id="4" name="Picture 3" descr="F:\Foto-foto\Foto komoditas hortikultura\Mangga\DSCN235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5" t="19724" r="22836" b="28792"/>
            <a:stretch>
              <a:fillRect/>
            </a:stretch>
          </p:blipFill>
          <p:spPr bwMode="auto">
            <a:xfrm>
              <a:off x="4570382" y="4369509"/>
              <a:ext cx="1527675" cy="112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F:\Foto-foto\Foto komoditas hortikultura\Pepaya\Merah Delima\merah delima b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83"/>
            <a:stretch/>
          </p:blipFill>
          <p:spPr bwMode="auto">
            <a:xfrm>
              <a:off x="58626" y="4361525"/>
              <a:ext cx="1513349" cy="1134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F:\Foto-foto\Foto komoditas hortikultura\Jeruk\DSC0269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5" r="17532"/>
            <a:stretch>
              <a:fillRect/>
            </a:stretch>
          </p:blipFill>
          <p:spPr bwMode="auto">
            <a:xfrm>
              <a:off x="7584272" y="4372932"/>
              <a:ext cx="1449228" cy="112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F:\Foto-foto\Foto Varietas_Balithi\Lili\2009\Renata\Renata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5614"/>
            <a:stretch>
              <a:fillRect/>
            </a:stretch>
          </p:blipFill>
          <p:spPr bwMode="auto">
            <a:xfrm>
              <a:off x="6081761" y="4369509"/>
              <a:ext cx="1504680" cy="113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 descr="F:\Foto-foto\Foto komoditas hortikultura\Cabai\PICT008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267" y="4371659"/>
              <a:ext cx="1508991" cy="113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F:\Foto-foto\Foto komoditas hortikultura\Bawang merah\DSC0268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1" r="15575"/>
            <a:stretch>
              <a:fillRect/>
            </a:stretch>
          </p:blipFill>
          <p:spPr bwMode="auto">
            <a:xfrm>
              <a:off x="1554980" y="4369509"/>
              <a:ext cx="1517287" cy="112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632831" y="5444692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ID" sz="2800" dirty="0">
                <a:latin typeface="Britannic Bold" panose="020B0903060703020204" pitchFamily="34" charset="0"/>
              </a:rPr>
              <a:t>PUSLITBANG HORTIKULTURA</a:t>
            </a:r>
          </a:p>
          <a:p>
            <a:r>
              <a:rPr lang="en-ID" sz="2800" dirty="0">
                <a:latin typeface="Britannic Bold" panose="020B0903060703020204" pitchFamily="34" charset="0"/>
              </a:rPr>
              <a:t>BADAN PENELITIAN DAN PENGEMBANGAN PERTANIAN</a:t>
            </a:r>
          </a:p>
          <a:p>
            <a:r>
              <a:rPr lang="en-ID" sz="2800" dirty="0">
                <a:latin typeface="Britannic Bold" panose="020B0903060703020204" pitchFamily="34" charset="0"/>
              </a:rPr>
              <a:t>2021</a:t>
            </a:r>
            <a:endParaRPr lang="en-US" sz="2800" dirty="0">
              <a:latin typeface="Britannic Bold" panose="020B09030607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11136" y="3393272"/>
            <a:ext cx="8207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Disampaikan</a:t>
            </a:r>
            <a:r>
              <a:rPr lang="en-US" sz="20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Dalam</a:t>
            </a:r>
            <a:r>
              <a:rPr lang="en-US" sz="20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Bimbingan</a:t>
            </a:r>
            <a:r>
              <a:rPr lang="en-US" sz="2000" b="1" dirty="0">
                <a:latin typeface="Arial Narrow" panose="020B0606020202030204" pitchFamily="34" charset="0"/>
              </a:rPr>
              <a:t> Teknis</a:t>
            </a:r>
            <a:endParaRPr lang="en-US" sz="2000" b="1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Direktorat</a:t>
            </a:r>
            <a:r>
              <a:rPr lang="en-US" sz="20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Jenderal</a:t>
            </a:r>
            <a:r>
              <a:rPr lang="en-US" sz="2000" b="1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 Hortikultura</a:t>
            </a:r>
          </a:p>
        </p:txBody>
      </p:sp>
    </p:spTree>
    <p:extLst>
      <p:ext uri="{BB962C8B-B14F-4D97-AF65-F5344CB8AC3E}">
        <p14:creationId xmlns:p14="http://schemas.microsoft.com/office/powerpoint/2010/main" val="3233250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785719" y="1173147"/>
            <a:ext cx="7305574" cy="4820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ID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Varietas</a:t>
            </a:r>
            <a:r>
              <a:rPr lang="en-ID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Dihasilkan</a:t>
            </a:r>
            <a:r>
              <a:rPr lang="en-ID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2015-2020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540767"/>
              </p:ext>
            </p:extLst>
          </p:nvPr>
        </p:nvGraphicFramePr>
        <p:xfrm>
          <a:off x="1272618" y="1850870"/>
          <a:ext cx="10331776" cy="4377389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734194">
                  <a:extLst>
                    <a:ext uri="{9D8B030D-6E8A-4147-A177-3AD203B41FA5}">
                      <a16:colId xmlns:a16="http://schemas.microsoft.com/office/drawing/2014/main" val="3077050674"/>
                    </a:ext>
                  </a:extLst>
                </a:gridCol>
                <a:gridCol w="2502756">
                  <a:extLst>
                    <a:ext uri="{9D8B030D-6E8A-4147-A177-3AD203B41FA5}">
                      <a16:colId xmlns:a16="http://schemas.microsoft.com/office/drawing/2014/main" val="2541344463"/>
                    </a:ext>
                  </a:extLst>
                </a:gridCol>
                <a:gridCol w="996492">
                  <a:extLst>
                    <a:ext uri="{9D8B030D-6E8A-4147-A177-3AD203B41FA5}">
                      <a16:colId xmlns:a16="http://schemas.microsoft.com/office/drawing/2014/main" val="1195194649"/>
                    </a:ext>
                  </a:extLst>
                </a:gridCol>
                <a:gridCol w="980089">
                  <a:extLst>
                    <a:ext uri="{9D8B030D-6E8A-4147-A177-3AD203B41FA5}">
                      <a16:colId xmlns:a16="http://schemas.microsoft.com/office/drawing/2014/main" val="4095313463"/>
                    </a:ext>
                  </a:extLst>
                </a:gridCol>
                <a:gridCol w="1034526">
                  <a:extLst>
                    <a:ext uri="{9D8B030D-6E8A-4147-A177-3AD203B41FA5}">
                      <a16:colId xmlns:a16="http://schemas.microsoft.com/office/drawing/2014/main" val="3816687953"/>
                    </a:ext>
                  </a:extLst>
                </a:gridCol>
                <a:gridCol w="987261">
                  <a:extLst>
                    <a:ext uri="{9D8B030D-6E8A-4147-A177-3AD203B41FA5}">
                      <a16:colId xmlns:a16="http://schemas.microsoft.com/office/drawing/2014/main" val="474887198"/>
                    </a:ext>
                  </a:extLst>
                </a:gridCol>
                <a:gridCol w="987261">
                  <a:extLst>
                    <a:ext uri="{9D8B030D-6E8A-4147-A177-3AD203B41FA5}">
                      <a16:colId xmlns:a16="http://schemas.microsoft.com/office/drawing/2014/main" val="2100205609"/>
                    </a:ext>
                  </a:extLst>
                </a:gridCol>
                <a:gridCol w="987261">
                  <a:extLst>
                    <a:ext uri="{9D8B030D-6E8A-4147-A177-3AD203B41FA5}">
                      <a16:colId xmlns:a16="http://schemas.microsoft.com/office/drawing/2014/main" val="1035223037"/>
                    </a:ext>
                  </a:extLst>
                </a:gridCol>
                <a:gridCol w="1121936">
                  <a:extLst>
                    <a:ext uri="{9D8B030D-6E8A-4147-A177-3AD203B41FA5}">
                      <a16:colId xmlns:a16="http://schemas.microsoft.com/office/drawing/2014/main" val="901219101"/>
                    </a:ext>
                  </a:extLst>
                </a:gridCol>
              </a:tblGrid>
              <a:tr h="2697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No.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Komoditas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Tahun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Jml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3015612"/>
                  </a:ext>
                </a:extLst>
              </a:tr>
              <a:tr h="262770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2015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2016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2017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2018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2019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2020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73625"/>
                  </a:ext>
                </a:extLst>
              </a:tr>
              <a:tr h="29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1.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Krisan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14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6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28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92974"/>
                  </a:ext>
                </a:extLst>
              </a:tr>
              <a:tr h="290791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Anggrek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2870491"/>
                  </a:ext>
                </a:extLst>
              </a:tr>
              <a:tr h="29079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Phalaenopsis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6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944015"/>
                  </a:ext>
                </a:extLst>
              </a:tr>
              <a:tr h="29079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Dendrobium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7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913777"/>
                  </a:ext>
                </a:extLst>
              </a:tr>
              <a:tr h="29079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Vanda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3019044"/>
                  </a:ext>
                </a:extLst>
              </a:tr>
              <a:tr h="29079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Cymbidium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0530970"/>
                  </a:ext>
                </a:extLst>
              </a:tr>
              <a:tr h="342582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Paphiopedilum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6512099"/>
                  </a:ext>
                </a:extLst>
              </a:tr>
              <a:tr h="29079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Spathoglotis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5079014"/>
                  </a:ext>
                </a:extLst>
              </a:tr>
              <a:tr h="29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3.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Gerbera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6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5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13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125268"/>
                  </a:ext>
                </a:extLst>
              </a:tr>
              <a:tr h="29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4.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Gladiol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001921"/>
                  </a:ext>
                </a:extLst>
              </a:tr>
              <a:tr h="29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5.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Lili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046549"/>
                  </a:ext>
                </a:extLst>
              </a:tr>
              <a:tr h="29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6.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Impatiens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1190909"/>
                  </a:ext>
                </a:extLst>
              </a:tr>
              <a:tr h="278436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Jumlah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22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>
                          <a:solidFill>
                            <a:sysClr val="windowText" lastClr="000000"/>
                          </a:solidFill>
                          <a:effectLst/>
                        </a:rPr>
                        <a:t>13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6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17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7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68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908079"/>
                  </a:ext>
                </a:extLst>
              </a:tr>
            </a:tbl>
          </a:graphicData>
        </a:graphic>
      </p:graphicFrame>
      <p:sp>
        <p:nvSpPr>
          <p:cNvPr id="11" name="Rectangle: Top Corners Rounded 15">
            <a:extLst>
              <a:ext uri="{FF2B5EF4-FFF2-40B4-BE49-F238E27FC236}">
                <a16:creationId xmlns:a16="http://schemas.microsoft.com/office/drawing/2014/main" id="{389D7E4B-466B-444D-8E83-2EB13F772304}"/>
              </a:ext>
            </a:extLst>
          </p:cNvPr>
          <p:cNvSpPr/>
          <p:nvPr/>
        </p:nvSpPr>
        <p:spPr>
          <a:xfrm rot="10800000">
            <a:off x="0" y="-117907"/>
            <a:ext cx="12203113" cy="9774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ID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14979E-A3C0-4FCE-8714-6BA39CB451E9}"/>
              </a:ext>
            </a:extLst>
          </p:cNvPr>
          <p:cNvSpPr txBox="1"/>
          <p:nvPr/>
        </p:nvSpPr>
        <p:spPr>
          <a:xfrm>
            <a:off x="3209925" y="-16590"/>
            <a:ext cx="7066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Varietas</a:t>
            </a:r>
            <a:r>
              <a:rPr lang="en-ID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Unggul</a:t>
            </a:r>
            <a:r>
              <a:rPr lang="en-ID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Tanaman</a:t>
            </a:r>
            <a:r>
              <a:rPr lang="en-ID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Hias</a:t>
            </a:r>
            <a:endParaRPr lang="en-ID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3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332">
            <a:off x="-370929" y="-398565"/>
            <a:ext cx="2454275" cy="25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03202" y="5698099"/>
            <a:ext cx="10317493" cy="516527"/>
            <a:chOff x="192291" y="5397373"/>
            <a:chExt cx="10317493" cy="51652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B4E497-25EB-4D36-9C6B-7B1A4F469814}"/>
                </a:ext>
              </a:extLst>
            </p:cNvPr>
            <p:cNvSpPr txBox="1"/>
            <p:nvPr/>
          </p:nvSpPr>
          <p:spPr>
            <a:xfrm>
              <a:off x="192291" y="5397373"/>
              <a:ext cx="26088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Varisha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B4E497-25EB-4D36-9C6B-7B1A4F469814}"/>
                </a:ext>
              </a:extLst>
            </p:cNvPr>
            <p:cNvSpPr txBox="1"/>
            <p:nvPr/>
          </p:nvSpPr>
          <p:spPr>
            <a:xfrm>
              <a:off x="7900943" y="5397373"/>
              <a:ext cx="26088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Kamila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B4E497-25EB-4D36-9C6B-7B1A4F469814}"/>
                </a:ext>
              </a:extLst>
            </p:cNvPr>
            <p:cNvSpPr txBox="1"/>
            <p:nvPr/>
          </p:nvSpPr>
          <p:spPr>
            <a:xfrm>
              <a:off x="5205897" y="5436846"/>
              <a:ext cx="26088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Aiko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B4E497-25EB-4D36-9C6B-7B1A4F469814}"/>
                </a:ext>
              </a:extLst>
            </p:cNvPr>
            <p:cNvSpPr txBox="1"/>
            <p:nvPr/>
          </p:nvSpPr>
          <p:spPr>
            <a:xfrm>
              <a:off x="2694255" y="5436846"/>
              <a:ext cx="26088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Cyra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94855" y="36181"/>
            <a:ext cx="7229945" cy="712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Varietas</a:t>
            </a:r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Unggul</a:t>
            </a:r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(VUB)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Krisan</a:t>
            </a:r>
            <a:endParaRPr lang="en-ID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9167" y="3423088"/>
            <a:ext cx="10568366" cy="2324603"/>
            <a:chOff x="85897" y="3169549"/>
            <a:chExt cx="10568366" cy="2324603"/>
          </a:xfrm>
        </p:grpSpPr>
        <p:pic>
          <p:nvPicPr>
            <p:cNvPr id="50" name="Gambar 1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8" r="21763"/>
            <a:stretch/>
          </p:blipFill>
          <p:spPr bwMode="auto">
            <a:xfrm>
              <a:off x="85897" y="3169550"/>
              <a:ext cx="2685677" cy="23246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574" y="3170313"/>
              <a:ext cx="2619354" cy="2323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928" y="3169549"/>
              <a:ext cx="2500818" cy="23152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746" y="3169549"/>
              <a:ext cx="2762517" cy="231529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89315" y="597918"/>
            <a:ext cx="11471221" cy="2841061"/>
            <a:chOff x="589315" y="597918"/>
            <a:chExt cx="11471221" cy="2841061"/>
          </a:xfrm>
        </p:grpSpPr>
        <p:grpSp>
          <p:nvGrpSpPr>
            <p:cNvPr id="2" name="Group 1"/>
            <p:cNvGrpSpPr/>
            <p:nvPr/>
          </p:nvGrpSpPr>
          <p:grpSpPr>
            <a:xfrm>
              <a:off x="589315" y="597918"/>
              <a:ext cx="11471221" cy="2841061"/>
              <a:chOff x="-60751" y="227105"/>
              <a:chExt cx="12270064" cy="287813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9233" y="2605443"/>
                <a:ext cx="11910080" cy="499792"/>
                <a:chOff x="299233" y="2605443"/>
                <a:chExt cx="11910080" cy="499792"/>
              </a:xfrm>
            </p:grpSpPr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299233" y="2637546"/>
                  <a:ext cx="3112279" cy="467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9097034" y="2628761"/>
                  <a:ext cx="3112279" cy="467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Avanthe</a:t>
                  </a:r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5782014" y="2605443"/>
                  <a:ext cx="3112279" cy="467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Trissa</a:t>
                  </a:r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2947700" y="2628761"/>
                  <a:ext cx="3112279" cy="467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Kineta</a:t>
                  </a:r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-60751" y="227105"/>
                <a:ext cx="9111996" cy="2406050"/>
                <a:chOff x="12770" y="61390"/>
                <a:chExt cx="9502704" cy="2508948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1805" y="61390"/>
                  <a:ext cx="3433669" cy="2503680"/>
                </a:xfrm>
                <a:prstGeom prst="rect">
                  <a:avLst/>
                </a:prstGeom>
              </p:spPr>
            </p:pic>
            <p:pic>
              <p:nvPicPr>
                <p:cNvPr id="53" name="Picture 52" descr="F:\Foto Krisan Potong Uji Populasi  Tahap II\Foto Klon 129 &amp; Klon 130_Terseleksi\130.12_Terpilih\IMG_4960.JPG"/>
                <p:cNvPicPr/>
                <p:nvPr/>
              </p:nvPicPr>
              <p:blipFill rotWithShape="1">
                <a:blip r:embed="rId8" cstate="print"/>
                <a:srcRect l="15688" r="4323"/>
                <a:stretch/>
              </p:blipFill>
              <p:spPr bwMode="auto">
                <a:xfrm>
                  <a:off x="12770" y="84013"/>
                  <a:ext cx="3165114" cy="2486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28" name="Picture 27" descr="D:\Bogor Botani Square\Foto VUB 2013\Krisan Pot Avanthe1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1" r="5455"/>
            <a:stretch/>
          </p:blipFill>
          <p:spPr bwMode="auto">
            <a:xfrm>
              <a:off x="9108074" y="605310"/>
              <a:ext cx="2839327" cy="23937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541" y="614935"/>
              <a:ext cx="2707267" cy="233251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B4E497-25EB-4D36-9C6B-7B1A4F469814}"/>
              </a:ext>
            </a:extLst>
          </p:cNvPr>
          <p:cNvSpPr txBox="1"/>
          <p:nvPr/>
        </p:nvSpPr>
        <p:spPr>
          <a:xfrm>
            <a:off x="716601" y="2937822"/>
            <a:ext cx="290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Kamila</a:t>
            </a:r>
          </a:p>
        </p:txBody>
      </p:sp>
    </p:spTree>
    <p:extLst>
      <p:ext uri="{BB962C8B-B14F-4D97-AF65-F5344CB8AC3E}">
        <p14:creationId xmlns:p14="http://schemas.microsoft.com/office/powerpoint/2010/main" val="3774829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38285" y="259003"/>
            <a:ext cx="5602962" cy="712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VUB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Anggrek</a:t>
            </a:r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Phalaenopsis</a:t>
            </a:r>
            <a:endParaRPr lang="en-ID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332">
            <a:off x="-390180" y="-524123"/>
            <a:ext cx="2454275" cy="25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39662" y="1062242"/>
            <a:ext cx="9419670" cy="5492009"/>
            <a:chOff x="2338752" y="568256"/>
            <a:chExt cx="9419670" cy="5492009"/>
          </a:xfrm>
        </p:grpSpPr>
        <p:grpSp>
          <p:nvGrpSpPr>
            <p:cNvPr id="6" name="Group 5"/>
            <p:cNvGrpSpPr/>
            <p:nvPr/>
          </p:nvGrpSpPr>
          <p:grpSpPr>
            <a:xfrm>
              <a:off x="2338752" y="568256"/>
              <a:ext cx="9419670" cy="5478281"/>
              <a:chOff x="1948239" y="2951167"/>
              <a:chExt cx="9994914" cy="585214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48649" y="5540653"/>
                <a:ext cx="9850038" cy="3262660"/>
                <a:chOff x="1832529" y="5387151"/>
                <a:chExt cx="9850038" cy="326266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1832529" y="5387151"/>
                  <a:ext cx="2870804" cy="493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Phal. </a:t>
                  </a:r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Ayu</a:t>
                  </a:r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Lestari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2862404" y="8156640"/>
                  <a:ext cx="3464910" cy="493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Phal. </a:t>
                  </a:r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Ayu</a:t>
                  </a:r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Pujiastuti</a:t>
                  </a:r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8908016" y="5397373"/>
                  <a:ext cx="2774551" cy="493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Phal. </a:t>
                  </a:r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Kezia</a:t>
                  </a:r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5520069" y="5484330"/>
                  <a:ext cx="2295295" cy="493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Phal. </a:t>
                  </a:r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Permata</a:t>
                  </a:r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1948239" y="2951167"/>
                <a:ext cx="9994914" cy="5412379"/>
                <a:chOff x="1694551" y="3146474"/>
                <a:chExt cx="8558176" cy="4709600"/>
              </a:xfrm>
            </p:grpSpPr>
            <p:pic>
              <p:nvPicPr>
                <p:cNvPr id="28" name="Picture 1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87" t="4762" r="18542" b="3510"/>
                <a:stretch>
                  <a:fillRect/>
                </a:stretch>
              </p:blipFill>
              <p:spPr bwMode="auto">
                <a:xfrm>
                  <a:off x="1694551" y="3185832"/>
                  <a:ext cx="2544110" cy="2250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737" r="6744" b="9375"/>
                <a:stretch>
                  <a:fillRect/>
                </a:stretch>
              </p:blipFill>
              <p:spPr bwMode="auto">
                <a:xfrm>
                  <a:off x="3037638" y="5866949"/>
                  <a:ext cx="2216285" cy="1989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19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20" r="23218" b="15086"/>
                <a:stretch>
                  <a:fillRect/>
                </a:stretch>
              </p:blipFill>
              <p:spPr bwMode="auto">
                <a:xfrm>
                  <a:off x="4735066" y="3146474"/>
                  <a:ext cx="2310582" cy="2253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2051" y="3146474"/>
                  <a:ext cx="2710676" cy="225325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505" y="3462759"/>
              <a:ext cx="2724487" cy="215124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082531" y="5571143"/>
              <a:ext cx="2724487" cy="489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23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Phal.</a:t>
              </a:r>
              <a:r>
                <a:rPr lang="en-ID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Ayu</a:t>
              </a:r>
              <a:r>
                <a:rPr lang="en-ID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Pratiwi</a:t>
              </a:r>
              <a:endParaRPr lang="en-ID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829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332">
            <a:off x="-370929" y="-398565"/>
            <a:ext cx="2454275" cy="25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856208" y="938536"/>
            <a:ext cx="10903721" cy="2638357"/>
            <a:chOff x="579218" y="253835"/>
            <a:chExt cx="11591836" cy="2853115"/>
          </a:xfrm>
        </p:grpSpPr>
        <p:grpSp>
          <p:nvGrpSpPr>
            <p:cNvPr id="62" name="Group 61"/>
            <p:cNvGrpSpPr/>
            <p:nvPr/>
          </p:nvGrpSpPr>
          <p:grpSpPr>
            <a:xfrm>
              <a:off x="703492" y="2583010"/>
              <a:ext cx="11467562" cy="523940"/>
              <a:chOff x="299233" y="2612851"/>
              <a:chExt cx="11467562" cy="52394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299233" y="2637547"/>
                <a:ext cx="3112279" cy="499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Kumala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8654516" y="2618834"/>
                <a:ext cx="3112279" cy="49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Anggun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5915659" y="2634821"/>
                <a:ext cx="3112279" cy="49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Laras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3144455" y="2612851"/>
                <a:ext cx="3112279" cy="49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Den.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Syifa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579218" y="253835"/>
              <a:ext cx="11348115" cy="2413558"/>
              <a:chOff x="59452" y="253835"/>
              <a:chExt cx="11348115" cy="2413558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2669" y="256617"/>
                <a:ext cx="3204841" cy="2403631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52" y="265402"/>
                <a:ext cx="3202655" cy="2401991"/>
              </a:xfrm>
              <a:prstGeom prst="rect">
                <a:avLst/>
              </a:prstGeom>
            </p:spPr>
          </p:pic>
          <p:pic>
            <p:nvPicPr>
              <p:cNvPr id="66" name="Picture 7" descr="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8411" y="253835"/>
                <a:ext cx="2535761" cy="2403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88273" y="263762"/>
                <a:ext cx="2819294" cy="2403631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1329326" y="3761504"/>
            <a:ext cx="10313789" cy="2535629"/>
            <a:chOff x="1130314" y="3140625"/>
            <a:chExt cx="10763401" cy="2743284"/>
          </a:xfrm>
        </p:grpSpPr>
        <p:grpSp>
          <p:nvGrpSpPr>
            <p:cNvPr id="12" name="Group 11"/>
            <p:cNvGrpSpPr/>
            <p:nvPr/>
          </p:nvGrpSpPr>
          <p:grpSpPr>
            <a:xfrm>
              <a:off x="1346670" y="5360976"/>
              <a:ext cx="10429705" cy="522933"/>
              <a:chOff x="1311745" y="5397157"/>
              <a:chExt cx="10429705" cy="522933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1311745" y="5408529"/>
                <a:ext cx="2347014" cy="499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Den.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Maya  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9219233" y="5420617"/>
                <a:ext cx="2522217" cy="499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Bigiantee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5066685" y="5397157"/>
                <a:ext cx="2766891" cy="499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Den.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Dian  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30314" y="3140625"/>
              <a:ext cx="10763401" cy="2290671"/>
              <a:chOff x="1322822" y="3140625"/>
              <a:chExt cx="10763401" cy="2290671"/>
            </a:xfrm>
          </p:grpSpPr>
          <p:pic>
            <p:nvPicPr>
              <p:cNvPr id="1026" name="Picture 16" descr="Description: F:\FOTO\2017-FOTO\114NIKON\DSCN685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822" y="3140625"/>
                <a:ext cx="3059515" cy="2243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4949671" y="3178494"/>
                <a:ext cx="7136552" cy="2252802"/>
                <a:chOff x="5369701" y="3179480"/>
                <a:chExt cx="7752858" cy="2501114"/>
              </a:xfrm>
            </p:grpSpPr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9701" y="3187474"/>
                  <a:ext cx="3905888" cy="2493120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11636" y="3179480"/>
                  <a:ext cx="3310923" cy="248319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2" name="Rectangle 71"/>
          <p:cNvSpPr/>
          <p:nvPr/>
        </p:nvSpPr>
        <p:spPr>
          <a:xfrm>
            <a:off x="822272" y="235676"/>
            <a:ext cx="5399920" cy="712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VUB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Anggrek</a:t>
            </a:r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Dendrobium</a:t>
            </a:r>
          </a:p>
        </p:txBody>
      </p:sp>
    </p:spTree>
    <p:extLst>
      <p:ext uri="{BB962C8B-B14F-4D97-AF65-F5344CB8AC3E}">
        <p14:creationId xmlns:p14="http://schemas.microsoft.com/office/powerpoint/2010/main" val="81465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92614" y="-1026645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923439" y="664043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592614" y="881530"/>
            <a:ext cx="2127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261076" y="881530"/>
            <a:ext cx="2905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981926" y="881530"/>
            <a:ext cx="4032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6744051" y="833905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71" y="738320"/>
            <a:ext cx="2393797" cy="240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6920264" y="2588093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592614" y="2808755"/>
            <a:ext cx="1381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3261076" y="2808755"/>
            <a:ext cx="4429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921601" y="2808755"/>
            <a:ext cx="4810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6761514" y="2808755"/>
            <a:ext cx="98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6947251" y="4412130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592614" y="4631205"/>
            <a:ext cx="158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49" name="Rectangle 43"/>
          <p:cNvSpPr>
            <a:spLocks noChangeArrowheads="1"/>
          </p:cNvSpPr>
          <p:nvPr/>
        </p:nvSpPr>
        <p:spPr bwMode="auto">
          <a:xfrm>
            <a:off x="3159476" y="4631205"/>
            <a:ext cx="1651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0" name="Rectangle 44"/>
          <p:cNvSpPr>
            <a:spLocks noChangeArrowheads="1"/>
          </p:cNvSpPr>
          <p:nvPr/>
        </p:nvSpPr>
        <p:spPr bwMode="auto">
          <a:xfrm>
            <a:off x="3243614" y="4631205"/>
            <a:ext cx="4254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3" name="Rectangle 47"/>
          <p:cNvSpPr>
            <a:spLocks noChangeArrowheads="1"/>
          </p:cNvSpPr>
          <p:nvPr/>
        </p:nvSpPr>
        <p:spPr bwMode="auto">
          <a:xfrm>
            <a:off x="5107339" y="4631205"/>
            <a:ext cx="203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7" name="Rectangle 48"/>
          <p:cNvSpPr>
            <a:spLocks noChangeArrowheads="1"/>
          </p:cNvSpPr>
          <p:nvPr/>
        </p:nvSpPr>
        <p:spPr bwMode="auto">
          <a:xfrm>
            <a:off x="5239101" y="4631205"/>
            <a:ext cx="2936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92" name="Group 2091"/>
          <p:cNvGrpSpPr/>
          <p:nvPr/>
        </p:nvGrpSpPr>
        <p:grpSpPr>
          <a:xfrm>
            <a:off x="2227614" y="3577934"/>
            <a:ext cx="5471899" cy="3207709"/>
            <a:chOff x="2408793" y="3913572"/>
            <a:chExt cx="5219825" cy="2922242"/>
          </a:xfrm>
        </p:grpSpPr>
        <p:grpSp>
          <p:nvGrpSpPr>
            <p:cNvPr id="2090" name="Group 2089"/>
            <p:cNvGrpSpPr/>
            <p:nvPr/>
          </p:nvGrpSpPr>
          <p:grpSpPr>
            <a:xfrm>
              <a:off x="2408793" y="3913572"/>
              <a:ext cx="5219825" cy="2208206"/>
              <a:chOff x="731374" y="3775492"/>
              <a:chExt cx="5431113" cy="2514029"/>
            </a:xfrm>
          </p:grpSpPr>
          <p:pic>
            <p:nvPicPr>
              <p:cNvPr id="2068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374" y="3780870"/>
                <a:ext cx="2407821" cy="2474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9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8536" y="3775492"/>
                <a:ext cx="2413951" cy="2514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89" name="Group 2088"/>
            <p:cNvGrpSpPr/>
            <p:nvPr/>
          </p:nvGrpSpPr>
          <p:grpSpPr>
            <a:xfrm>
              <a:off x="2548400" y="6125647"/>
              <a:ext cx="4687376" cy="710167"/>
              <a:chOff x="1618152" y="4565021"/>
              <a:chExt cx="3349043" cy="533277"/>
            </a:xfrm>
          </p:grpSpPr>
          <p:sp>
            <p:nvSpPr>
              <p:cNvPr id="2048" name="Rectangle 42"/>
              <p:cNvSpPr>
                <a:spLocks noChangeArrowheads="1"/>
              </p:cNvSpPr>
              <p:nvPr/>
            </p:nvSpPr>
            <p:spPr bwMode="auto">
              <a:xfrm>
                <a:off x="1618152" y="4592985"/>
                <a:ext cx="1493523" cy="50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400" i="1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Cym</a:t>
                </a:r>
                <a:r>
                  <a:rPr lang="en-US" altLang="en-US" sz="24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Himucoda</a:t>
                </a:r>
                <a:endParaRPr lang="en-US" altLang="en-US" sz="2400" dirty="0">
                  <a:cs typeface="Arial" panose="020B0604020202020204" pitchFamily="34" charset="0"/>
                </a:endParaRPr>
              </a:p>
              <a:p>
                <a:pPr lvl="0"/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052" name="Rectangle 46"/>
              <p:cNvSpPr>
                <a:spLocks noChangeArrowheads="1"/>
              </p:cNvSpPr>
              <p:nvPr/>
            </p:nvSpPr>
            <p:spPr bwMode="auto">
              <a:xfrm>
                <a:off x="3870925" y="4565021"/>
                <a:ext cx="1096270" cy="252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altLang="en-US" sz="2400" i="1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Cym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 Amara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60" name="Rectangle 51"/>
          <p:cNvSpPr>
            <a:spLocks noChangeArrowheads="1"/>
          </p:cNvSpPr>
          <p:nvPr/>
        </p:nvSpPr>
        <p:spPr bwMode="auto">
          <a:xfrm>
            <a:off x="6878989" y="4601043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1" name="Rectangle 52"/>
          <p:cNvSpPr>
            <a:spLocks noChangeArrowheads="1"/>
          </p:cNvSpPr>
          <p:nvPr/>
        </p:nvSpPr>
        <p:spPr bwMode="auto">
          <a:xfrm>
            <a:off x="984601" y="4858218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3" name="Rectangle 54"/>
          <p:cNvSpPr>
            <a:spLocks noChangeArrowheads="1"/>
          </p:cNvSpPr>
          <p:nvPr/>
        </p:nvSpPr>
        <p:spPr bwMode="auto">
          <a:xfrm>
            <a:off x="1637064" y="5124918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7" name="Rectangle 58"/>
          <p:cNvSpPr>
            <a:spLocks noChangeArrowheads="1"/>
          </p:cNvSpPr>
          <p:nvPr/>
        </p:nvSpPr>
        <p:spPr bwMode="auto">
          <a:xfrm>
            <a:off x="3054701" y="5124918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76" name="Rectangle 64"/>
          <p:cNvSpPr>
            <a:spLocks noChangeArrowheads="1"/>
          </p:cNvSpPr>
          <p:nvPr/>
        </p:nvSpPr>
        <p:spPr bwMode="auto">
          <a:xfrm>
            <a:off x="2743551" y="5396380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79" name="Rectangle 67"/>
          <p:cNvSpPr>
            <a:spLocks noChangeArrowheads="1"/>
          </p:cNvSpPr>
          <p:nvPr/>
        </p:nvSpPr>
        <p:spPr bwMode="auto">
          <a:xfrm>
            <a:off x="4478689" y="5663080"/>
            <a:ext cx="138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547162" y="66575"/>
            <a:ext cx="7386631" cy="712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VUB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Anggrek</a:t>
            </a:r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Cymbidium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Oncydium</a:t>
            </a:r>
            <a:endParaRPr lang="en-ID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332">
            <a:off x="-362490" y="-432743"/>
            <a:ext cx="2454275" cy="25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4B4E497-25EB-4D36-9C6B-7B1A4F469814}"/>
              </a:ext>
            </a:extLst>
          </p:cNvPr>
          <p:cNvSpPr txBox="1"/>
          <p:nvPr/>
        </p:nvSpPr>
        <p:spPr>
          <a:xfrm>
            <a:off x="9031632" y="5263824"/>
            <a:ext cx="3112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Oncydium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Smita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91" name="Group 2090"/>
          <p:cNvGrpSpPr/>
          <p:nvPr/>
        </p:nvGrpSpPr>
        <p:grpSpPr>
          <a:xfrm>
            <a:off x="1407647" y="721413"/>
            <a:ext cx="6853700" cy="2769020"/>
            <a:chOff x="1332025" y="947255"/>
            <a:chExt cx="7118855" cy="2968166"/>
          </a:xfrm>
        </p:grpSpPr>
        <p:grpSp>
          <p:nvGrpSpPr>
            <p:cNvPr id="2087" name="Group 2086"/>
            <p:cNvGrpSpPr/>
            <p:nvPr/>
          </p:nvGrpSpPr>
          <p:grpSpPr>
            <a:xfrm>
              <a:off x="1610320" y="3517584"/>
              <a:ext cx="6840560" cy="397837"/>
              <a:chOff x="1783786" y="2806828"/>
              <a:chExt cx="5172938" cy="263927"/>
            </a:xfrm>
          </p:grpSpPr>
          <p:sp>
            <p:nvSpPr>
              <p:cNvPr id="20" name="Rectangle 26"/>
              <p:cNvSpPr>
                <a:spLocks noChangeArrowheads="1"/>
              </p:cNvSpPr>
              <p:nvPr/>
            </p:nvSpPr>
            <p:spPr bwMode="auto">
              <a:xfrm>
                <a:off x="1783786" y="2808117"/>
                <a:ext cx="1317033" cy="262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Cym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Mierra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29"/>
              <p:cNvSpPr>
                <a:spLocks noChangeArrowheads="1"/>
              </p:cNvSpPr>
              <p:nvPr/>
            </p:nvSpPr>
            <p:spPr bwMode="auto">
              <a:xfrm>
                <a:off x="3775845" y="2807930"/>
                <a:ext cx="1236450" cy="262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altLang="en-US" sz="2400" i="1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Cym</a:t>
                </a:r>
                <a:r>
                  <a:rPr lang="en-US" altLang="en-US" sz="24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.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Jenar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32"/>
              <p:cNvSpPr>
                <a:spLocks noChangeArrowheads="1"/>
              </p:cNvSpPr>
              <p:nvPr/>
            </p:nvSpPr>
            <p:spPr bwMode="auto">
              <a:xfrm>
                <a:off x="5630575" y="2806828"/>
                <a:ext cx="1326149" cy="262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altLang="en-US" sz="2400" i="1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Cym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. Tortilla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88" name="Group 2087"/>
            <p:cNvGrpSpPr/>
            <p:nvPr/>
          </p:nvGrpSpPr>
          <p:grpSpPr>
            <a:xfrm>
              <a:off x="1332025" y="947255"/>
              <a:ext cx="4974513" cy="2594352"/>
              <a:chOff x="1533827" y="3004018"/>
              <a:chExt cx="3729087" cy="1590675"/>
            </a:xfrm>
          </p:grpSpPr>
          <p:pic>
            <p:nvPicPr>
              <p:cNvPr id="2082" name="Picture 3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3827" y="3004018"/>
                <a:ext cx="1839913" cy="159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3" name="Picture 3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2526" y="3015130"/>
                <a:ext cx="1830388" cy="1579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883" y="1643701"/>
            <a:ext cx="2996988" cy="3620123"/>
          </a:xfrm>
          <a:prstGeom prst="rect">
            <a:avLst/>
          </a:prstGeom>
          <a:noFill/>
          <a:ln w="9525">
            <a:solidFill>
              <a:srgbClr val="25406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99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92614" y="-1026645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80" name="Group 2079"/>
          <p:cNvGrpSpPr/>
          <p:nvPr/>
        </p:nvGrpSpPr>
        <p:grpSpPr>
          <a:xfrm>
            <a:off x="191413" y="1908901"/>
            <a:ext cx="8371215" cy="2706826"/>
            <a:chOff x="1273000" y="-764574"/>
            <a:chExt cx="5342507" cy="162568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000" y="-759945"/>
              <a:ext cx="1782763" cy="160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858" y="-759945"/>
              <a:ext cx="1809750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485" y="-764574"/>
              <a:ext cx="1759022" cy="1625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923439" y="664043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592614" y="881530"/>
            <a:ext cx="2127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261076" y="881530"/>
            <a:ext cx="2905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981926" y="881530"/>
            <a:ext cx="4032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81" name="Group 2080"/>
          <p:cNvGrpSpPr/>
          <p:nvPr/>
        </p:nvGrpSpPr>
        <p:grpSpPr>
          <a:xfrm>
            <a:off x="642967" y="4553622"/>
            <a:ext cx="7671443" cy="778561"/>
            <a:chOff x="1878750" y="876032"/>
            <a:chExt cx="4395807" cy="228452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1878750" y="876032"/>
              <a:ext cx="1217978" cy="21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4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Paphiopedilum</a:t>
              </a:r>
              <a:r>
                <a:rPr lang="en-US" altLang="en-US" sz="240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Mauredi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528547" y="887739"/>
              <a:ext cx="1169296" cy="21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lang="en-US" altLang="en-US" sz="24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Paphiopedilum</a:t>
              </a:r>
              <a:endParaRPr lang="en-US" altLang="en-US" sz="2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0" algn="ctr"/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Tonsina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5105262" y="887530"/>
              <a:ext cx="1169295" cy="21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lang="en-US" altLang="en-US" sz="24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Paphiopedilum</a:t>
              </a:r>
              <a:endParaRPr lang="en-US" altLang="en-US" sz="2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0" algn="ctr"/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Rupini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6744051" y="833905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6920264" y="2588093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592614" y="2808755"/>
            <a:ext cx="1381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3261076" y="2808755"/>
            <a:ext cx="4429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921601" y="2808755"/>
            <a:ext cx="4810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6761514" y="2808755"/>
            <a:ext cx="98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6947251" y="4412130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592614" y="4631205"/>
            <a:ext cx="158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3" name="Rectangle 47"/>
          <p:cNvSpPr>
            <a:spLocks noChangeArrowheads="1"/>
          </p:cNvSpPr>
          <p:nvPr/>
        </p:nvSpPr>
        <p:spPr bwMode="auto">
          <a:xfrm>
            <a:off x="5146422" y="4631205"/>
            <a:ext cx="12503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7" name="Rectangle 48"/>
          <p:cNvSpPr>
            <a:spLocks noChangeArrowheads="1"/>
          </p:cNvSpPr>
          <p:nvPr/>
        </p:nvSpPr>
        <p:spPr bwMode="auto">
          <a:xfrm>
            <a:off x="5239101" y="4631205"/>
            <a:ext cx="2936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0" name="Rectangle 51"/>
          <p:cNvSpPr>
            <a:spLocks noChangeArrowheads="1"/>
          </p:cNvSpPr>
          <p:nvPr/>
        </p:nvSpPr>
        <p:spPr bwMode="auto">
          <a:xfrm>
            <a:off x="6878989" y="4601043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1" name="Rectangle 52"/>
          <p:cNvSpPr>
            <a:spLocks noChangeArrowheads="1"/>
          </p:cNvSpPr>
          <p:nvPr/>
        </p:nvSpPr>
        <p:spPr bwMode="auto">
          <a:xfrm>
            <a:off x="984601" y="4858218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3" name="Rectangle 54"/>
          <p:cNvSpPr>
            <a:spLocks noChangeArrowheads="1"/>
          </p:cNvSpPr>
          <p:nvPr/>
        </p:nvSpPr>
        <p:spPr bwMode="auto">
          <a:xfrm>
            <a:off x="1637064" y="5124918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7" name="Rectangle 58"/>
          <p:cNvSpPr>
            <a:spLocks noChangeArrowheads="1"/>
          </p:cNvSpPr>
          <p:nvPr/>
        </p:nvSpPr>
        <p:spPr bwMode="auto">
          <a:xfrm>
            <a:off x="3054701" y="5124918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76" name="Rectangle 64"/>
          <p:cNvSpPr>
            <a:spLocks noChangeArrowheads="1"/>
          </p:cNvSpPr>
          <p:nvPr/>
        </p:nvSpPr>
        <p:spPr bwMode="auto">
          <a:xfrm>
            <a:off x="2743551" y="5396380"/>
            <a:ext cx="131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79" name="Rectangle 67"/>
          <p:cNvSpPr>
            <a:spLocks noChangeArrowheads="1"/>
          </p:cNvSpPr>
          <p:nvPr/>
        </p:nvSpPr>
        <p:spPr bwMode="auto">
          <a:xfrm>
            <a:off x="4478689" y="5663080"/>
            <a:ext cx="138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67046" y="-236480"/>
            <a:ext cx="6679566" cy="2454275"/>
            <a:chOff x="-430874" y="-370592"/>
            <a:chExt cx="6254326" cy="2454275"/>
          </a:xfrm>
        </p:grpSpPr>
        <p:sp>
          <p:nvSpPr>
            <p:cNvPr id="74" name="Rectangle 73"/>
            <p:cNvSpPr/>
            <p:nvPr/>
          </p:nvSpPr>
          <p:spPr>
            <a:xfrm>
              <a:off x="698700" y="418997"/>
              <a:ext cx="5124752" cy="7122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D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VUB </a:t>
              </a:r>
              <a:r>
                <a:rPr lang="en-ID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Anggrek</a:t>
              </a:r>
              <a:r>
                <a:rPr lang="en-ID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ID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Paphiopedilum</a:t>
              </a:r>
              <a:r>
                <a:rPr lang="en-ID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ID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Vanda</a:t>
              </a:r>
            </a:p>
          </p:txBody>
        </p:sp>
        <p:pic>
          <p:nvPicPr>
            <p:cNvPr id="7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59332">
              <a:off x="-391364" y="-410102"/>
              <a:ext cx="2454275" cy="253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470579" y="172403"/>
            <a:ext cx="4525613" cy="6139914"/>
            <a:chOff x="7470579" y="172403"/>
            <a:chExt cx="4525613" cy="6139914"/>
          </a:xfrm>
        </p:grpSpPr>
        <p:grpSp>
          <p:nvGrpSpPr>
            <p:cNvPr id="2" name="Group 1"/>
            <p:cNvGrpSpPr/>
            <p:nvPr/>
          </p:nvGrpSpPr>
          <p:grpSpPr>
            <a:xfrm>
              <a:off x="7470579" y="172403"/>
              <a:ext cx="4525613" cy="6061645"/>
              <a:chOff x="6725314" y="269233"/>
              <a:chExt cx="4525613" cy="6061645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6725314" y="269233"/>
                <a:ext cx="4525613" cy="3063515"/>
                <a:chOff x="5528134" y="3377408"/>
                <a:chExt cx="5628773" cy="3701988"/>
              </a:xfrm>
            </p:grpSpPr>
            <p:pic>
              <p:nvPicPr>
                <p:cNvPr id="63" name="Picture 6" descr="D:\Pendaftaran Varietas\M416\selekted\139A (2)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52" r="14304"/>
                <a:stretch>
                  <a:fillRect/>
                </a:stretch>
              </p:blipFill>
              <p:spPr bwMode="auto">
                <a:xfrm>
                  <a:off x="7047808" y="3483272"/>
                  <a:ext cx="4109099" cy="3596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5528134" y="3377408"/>
                  <a:ext cx="1550832" cy="1004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Vanda </a:t>
                  </a:r>
                </a:p>
                <a:p>
                  <a:pPr algn="just"/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Nilareta</a:t>
                  </a:r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65" name="Picture 15" descr="D:\VANDA 2018\FOTO VANDA\M 444\IMG-20191023-WA0030 1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59" r="36765"/>
              <a:stretch>
                <a:fillRect/>
              </a:stretch>
            </p:blipFill>
            <p:spPr bwMode="auto">
              <a:xfrm>
                <a:off x="7947155" y="3501153"/>
                <a:ext cx="3303772" cy="282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4B4E497-25EB-4D36-9C6B-7B1A4F469814}"/>
                </a:ext>
              </a:extLst>
            </p:cNvPr>
            <p:cNvSpPr txBox="1"/>
            <p:nvPr/>
          </p:nvSpPr>
          <p:spPr>
            <a:xfrm>
              <a:off x="7638422" y="5481320"/>
              <a:ext cx="1053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Vanda Kiara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745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64B4E497-25EB-4D36-9C6B-7B1A4F469814}"/>
              </a:ext>
            </a:extLst>
          </p:cNvPr>
          <p:cNvSpPr txBox="1"/>
          <p:nvPr/>
        </p:nvSpPr>
        <p:spPr>
          <a:xfrm>
            <a:off x="5763168" y="3058593"/>
            <a:ext cx="2608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Nirsita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9332">
            <a:off x="-332428" y="-341243"/>
            <a:ext cx="2454275" cy="25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66544" y="268833"/>
            <a:ext cx="5386809" cy="712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VUB Gerbera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44191" y="858743"/>
            <a:ext cx="10040173" cy="2626992"/>
            <a:chOff x="1059627" y="754316"/>
            <a:chExt cx="10040173" cy="2626992"/>
          </a:xfrm>
        </p:grpSpPr>
        <p:grpSp>
          <p:nvGrpSpPr>
            <p:cNvPr id="7" name="Group 6"/>
            <p:cNvGrpSpPr/>
            <p:nvPr/>
          </p:nvGrpSpPr>
          <p:grpSpPr>
            <a:xfrm>
              <a:off x="1584034" y="2919643"/>
              <a:ext cx="9041331" cy="461665"/>
              <a:chOff x="2142300" y="2331930"/>
              <a:chExt cx="9041331" cy="71247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142300" y="2331930"/>
                <a:ext cx="9041331" cy="712479"/>
                <a:chOff x="1805418" y="2361771"/>
                <a:chExt cx="9041331" cy="712479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1805418" y="2361771"/>
                  <a:ext cx="1693471" cy="7124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Athalia</a:t>
                  </a:r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4B4E497-25EB-4D36-9C6B-7B1A4F469814}"/>
                    </a:ext>
                  </a:extLst>
                </p:cNvPr>
                <p:cNvSpPr txBox="1"/>
                <p:nvPr/>
              </p:nvSpPr>
              <p:spPr>
                <a:xfrm>
                  <a:off x="9151130" y="2361771"/>
                  <a:ext cx="16956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Zsopia</a:t>
                  </a:r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3938828" y="2406210"/>
                <a:ext cx="2284705" cy="46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Nalini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059627" y="754316"/>
              <a:ext cx="10040173" cy="2246586"/>
              <a:chOff x="1059627" y="754316"/>
              <a:chExt cx="10040173" cy="224658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059627" y="770697"/>
                <a:ext cx="4605640" cy="2230205"/>
                <a:chOff x="7247708" y="420774"/>
                <a:chExt cx="4620241" cy="2246586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7708" y="420774"/>
                  <a:ext cx="2394286" cy="224658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5" name="Picture 34" descr="C:\Users\user\AppData\Local\Microsoft\Windows\Temporary Internet Files\Content.Word\28.012 13102014 (8).jpg"/>
                <p:cNvPicPr/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611007" y="420774"/>
                  <a:ext cx="2256942" cy="22465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7" name="Picture 36" descr="C:\Users\delisha\AppData\Local\Microsoft\Windows\INetCache\Content.Word\03.045 16012014 (6).jpg"/>
              <p:cNvPicPr/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679867" y="770697"/>
                <a:ext cx="2775445" cy="2230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4" descr="C:\Users\kurnia\AppData\Local\Microsoft\Windows\Temporary Internet Files\Content.Word\14.020 03102014 (8).jpg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5312" y="754316"/>
                <a:ext cx="2644488" cy="2246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1150205" y="3596580"/>
            <a:ext cx="10394095" cy="2537473"/>
            <a:chOff x="959705" y="3641906"/>
            <a:chExt cx="10945559" cy="2537473"/>
          </a:xfrm>
        </p:grpSpPr>
        <p:grpSp>
          <p:nvGrpSpPr>
            <p:cNvPr id="9" name="Group 8"/>
            <p:cNvGrpSpPr/>
            <p:nvPr/>
          </p:nvGrpSpPr>
          <p:grpSpPr>
            <a:xfrm>
              <a:off x="959705" y="5640896"/>
              <a:ext cx="10945559" cy="538483"/>
              <a:chOff x="959705" y="5640896"/>
              <a:chExt cx="10945559" cy="53848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959705" y="5717714"/>
                <a:ext cx="28019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Nashita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3584064" y="5715080"/>
                <a:ext cx="28019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Neoma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6211170" y="5677949"/>
                <a:ext cx="28019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Ayudia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B4E497-25EB-4D36-9C6B-7B1A4F469814}"/>
                  </a:ext>
                </a:extLst>
              </p:cNvPr>
              <p:cNvSpPr txBox="1"/>
              <p:nvPr/>
            </p:nvSpPr>
            <p:spPr>
              <a:xfrm>
                <a:off x="9103308" y="5640896"/>
                <a:ext cx="28019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Candramaya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206365" y="3641906"/>
              <a:ext cx="10605029" cy="2071857"/>
              <a:chOff x="1169834" y="3693943"/>
              <a:chExt cx="10605029" cy="2071857"/>
            </a:xfrm>
          </p:grpSpPr>
          <p:pic>
            <p:nvPicPr>
              <p:cNvPr id="18" name="Picture 17" descr="F:\000-Pendaftaran Gerbera\01.092 Nashita Agrihorti\Foto Asli 01.092\01.092 14102014 (5)a.jpg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9834" y="3703005"/>
                <a:ext cx="2462366" cy="2062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9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200" y="3703005"/>
                <a:ext cx="2476500" cy="2062795"/>
              </a:xfrm>
              <a:prstGeom prst="rect">
                <a:avLst/>
              </a:prstGeom>
              <a:noFill/>
            </p:spPr>
          </p:pic>
          <p:pic>
            <p:nvPicPr>
              <p:cNvPr id="24" name="Picture 23"/>
              <p:cNvPicPr/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457" y="3703005"/>
                <a:ext cx="2928669" cy="2062795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D:\Penelitian_2015\Gerbera\000 Pendaftaran Gerbera 2015\11.043\11.043 14102014 (3)a.jpg"/>
              <p:cNvPicPr/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013126" y="3693943"/>
                <a:ext cx="2761737" cy="2071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64198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2" y="932822"/>
            <a:ext cx="39116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8214F4-24DC-4DB3-BC93-2357CC8E5AD0}"/>
              </a:ext>
            </a:extLst>
          </p:cNvPr>
          <p:cNvSpPr txBox="1"/>
          <p:nvPr/>
        </p:nvSpPr>
        <p:spPr>
          <a:xfrm>
            <a:off x="4192704" y="858276"/>
            <a:ext cx="1783483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Varietas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Tara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Agrihorti</a:t>
            </a:r>
            <a:endParaRPr lang="en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10" y="3534735"/>
            <a:ext cx="404495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21" y="1414976"/>
            <a:ext cx="2417379" cy="198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16"/>
          <p:cNvSpPr txBox="1">
            <a:spLocks noChangeArrowheads="1"/>
          </p:cNvSpPr>
          <p:nvPr/>
        </p:nvSpPr>
        <p:spPr bwMode="auto">
          <a:xfrm>
            <a:off x="99965" y="3856890"/>
            <a:ext cx="1726280" cy="120032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Arial" panose="020B0604020202020204" pitchFamily="34" charset="0"/>
              </a:rPr>
              <a:t>Varietas</a:t>
            </a:r>
            <a:r>
              <a:rPr lang="en-US" altLang="en-US" sz="2400" b="1" dirty="0">
                <a:latin typeface="Arial" panose="020B0604020202020204" pitchFamily="34" charset="0"/>
              </a:rPr>
              <a:t> Impala </a:t>
            </a:r>
            <a:r>
              <a:rPr lang="en-US" altLang="en-US" sz="2400" b="1" dirty="0" err="1">
                <a:latin typeface="Arial" panose="020B0604020202020204" pitchFamily="34" charset="0"/>
              </a:rPr>
              <a:t>Agrihorti</a:t>
            </a:r>
            <a:endParaRPr lang="en-ID" altLang="en-US" sz="2400" b="1" dirty="0"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483424" y="-468413"/>
            <a:ext cx="4912444" cy="2454275"/>
            <a:chOff x="-483424" y="-468413"/>
            <a:chExt cx="4912444" cy="2454275"/>
          </a:xfrm>
        </p:grpSpPr>
        <p:sp>
          <p:nvSpPr>
            <p:cNvPr id="12" name="Rectangle 11"/>
            <p:cNvSpPr/>
            <p:nvPr/>
          </p:nvSpPr>
          <p:spPr>
            <a:xfrm>
              <a:off x="835773" y="225129"/>
              <a:ext cx="3593247" cy="7122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D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VUB Impatiens</a:t>
              </a:r>
            </a:p>
          </p:txBody>
        </p:sp>
        <p:pic>
          <p:nvPicPr>
            <p:cNvPr id="13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59332">
              <a:off x="-443914" y="-507923"/>
              <a:ext cx="2454275" cy="2533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48" y="4082110"/>
            <a:ext cx="2464284" cy="218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8214F4-24DC-4DB3-BC93-2357CC8E5AD0}"/>
              </a:ext>
            </a:extLst>
          </p:cNvPr>
          <p:cNvSpPr txBox="1"/>
          <p:nvPr/>
        </p:nvSpPr>
        <p:spPr>
          <a:xfrm>
            <a:off x="8368965" y="3534735"/>
            <a:ext cx="1783483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Varietas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Imadata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Agrihorti</a:t>
            </a:r>
            <a:endParaRPr lang="en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24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28CCBB-2DCE-45A0-8A99-BC336974DB39}"/>
              </a:ext>
            </a:extLst>
          </p:cNvPr>
          <p:cNvSpPr/>
          <p:nvPr/>
        </p:nvSpPr>
        <p:spPr>
          <a:xfrm>
            <a:off x="235706" y="1030186"/>
            <a:ext cx="9011989" cy="582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8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VUB Pisang 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(INA 03, Roti Solsel, Pirama1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Kepok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Tanjung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VUB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Mangga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(Gadung21, Agrmania, Denarum Agrihorti, Kraton Agrihorti)</a:t>
            </a:r>
          </a:p>
          <a:p>
            <a:pPr marL="6318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VUB Durian (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Tambago ST, Sambeng, Serombut) 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318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VUB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Pepaya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Carvita Agrihorti, Dapina Agrihorti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318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VUB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Semangka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Serif Saga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318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VUB Jambu biji (Piraweh Ampalu)</a:t>
            </a:r>
          </a:p>
          <a:p>
            <a:pPr marL="6318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VUB </a:t>
            </a:r>
            <a:r>
              <a:rPr lang="en-US" sz="28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Jengkol</a:t>
            </a:r>
            <a:r>
              <a:rPr lang="en-US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d-ID" sz="28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Baper dan Lope)</a:t>
            </a:r>
            <a:endParaRPr lang="en-US" sz="2800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D8FC7-12A0-4A57-8EA5-6D0D45143079}"/>
              </a:ext>
            </a:extLst>
          </p:cNvPr>
          <p:cNvSpPr/>
          <p:nvPr/>
        </p:nvSpPr>
        <p:spPr>
          <a:xfrm>
            <a:off x="2625723" y="251354"/>
            <a:ext cx="6940554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en-US" sz="3600" b="1" dirty="0"/>
              <a:t>VARIETAS UNGGUL BUAH TROPIKA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479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oto Kepok Tanjung">
            <a:extLst>
              <a:ext uri="{FF2B5EF4-FFF2-40B4-BE49-F238E27FC236}">
                <a16:creationId xmlns:a16="http://schemas.microsoft.com/office/drawing/2014/main" id="{DC8D9504-DC7A-4E55-98AB-F99325C5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869" y="1715436"/>
            <a:ext cx="2464917" cy="202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8C608C33-94E5-4D28-A7A9-5D465FDDF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819" y="1006850"/>
            <a:ext cx="5721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Kepok Tanjung (</a:t>
            </a:r>
            <a:r>
              <a:rPr lang="de-DE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379/Kpts/SR. 120/1/2009</a:t>
            </a:r>
            <a:endParaRPr lang="id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5B5285CA-C8CE-48E9-862B-9B763476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766" y="456557"/>
            <a:ext cx="6534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+mn-ea"/>
              </a:rPr>
              <a:t>VARIETAS UNGGUL PISANG</a:t>
            </a:r>
            <a:endParaRPr lang="id-ID" alt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2EF32D-4F43-4112-94FE-79CF03EB2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59" b="52897" l="32483" r="6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66" t="13399" r="27634" b="46700"/>
          <a:stretch>
            <a:fillRect/>
          </a:stretch>
        </p:blipFill>
        <p:spPr bwMode="auto">
          <a:xfrm>
            <a:off x="239287" y="1006850"/>
            <a:ext cx="2579239" cy="487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BC33BAB-6344-4100-9691-19022D4715A7}"/>
              </a:ext>
            </a:extLst>
          </p:cNvPr>
          <p:cNvSpPr txBox="1">
            <a:spLocks/>
          </p:cNvSpPr>
          <p:nvPr/>
        </p:nvSpPr>
        <p:spPr>
          <a:xfrm>
            <a:off x="2631517" y="3810730"/>
            <a:ext cx="5034813" cy="2286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Tahan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penyakit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bakteri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Produktifitas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(≥45kg/tandan).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(29,0-30,0 ⁰Brix).</a:t>
            </a:r>
          </a:p>
          <a:p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Adaptif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dataran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(4,0 – 700,0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Karbohidrat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:30,5 - 31,5g/100g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B9C7715-15ED-4EDD-874E-FF14648F92AB}"/>
              </a:ext>
            </a:extLst>
          </p:cNvPr>
          <p:cNvGraphicFramePr>
            <a:graphicFrameLocks noGrp="1"/>
          </p:cNvGraphicFramePr>
          <p:nvPr/>
        </p:nvGraphicFramePr>
        <p:xfrm>
          <a:off x="6896233" y="1206905"/>
          <a:ext cx="5034813" cy="2453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4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Ketersediaan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Kepok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Tanjung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9941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Kebun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Induk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tersedia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dengan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jumlah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populasi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300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rumpun</a:t>
                      </a:r>
                      <a:endParaRPr lang="en-US" sz="1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Benih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Tersedia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laboratorium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kuljar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dilingkup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Balit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dan 2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laboratorium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Kuljar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pendukung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mitra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Kapasitas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produksi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benih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100.000 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benih</a:t>
                      </a:r>
                      <a:r>
                        <a:rPr lang="en-U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/</a:t>
                      </a:r>
                      <a:r>
                        <a:rPr lang="en-U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tahun</a:t>
                      </a:r>
                      <a:endParaRPr lang="en-US" sz="1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15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08DE9472-219C-4E30-9B0B-55754E8536C8}"/>
              </a:ext>
            </a:extLst>
          </p:cNvPr>
          <p:cNvSpPr/>
          <p:nvPr/>
        </p:nvSpPr>
        <p:spPr>
          <a:xfrm>
            <a:off x="5558037" y="1593244"/>
            <a:ext cx="5662414" cy="4184324"/>
          </a:xfrm>
          <a:prstGeom prst="roundRect">
            <a:avLst>
              <a:gd name="adj" fmla="val 104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/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8D6EF8EE-8D7B-44BB-9548-B3E79F80CD04}"/>
              </a:ext>
            </a:extLst>
          </p:cNvPr>
          <p:cNvSpPr/>
          <p:nvPr/>
        </p:nvSpPr>
        <p:spPr>
          <a:xfrm>
            <a:off x="5829301" y="1822880"/>
            <a:ext cx="5119886" cy="1103428"/>
          </a:xfrm>
          <a:custGeom>
            <a:avLst/>
            <a:gdLst/>
            <a:ahLst/>
            <a:cxnLst/>
            <a:rect l="l" t="t" r="r" b="b"/>
            <a:pathLst>
              <a:path w="4320480" h="1296000">
                <a:moveTo>
                  <a:pt x="291768" y="0"/>
                </a:moveTo>
                <a:lnTo>
                  <a:pt x="4028712" y="0"/>
                </a:lnTo>
                <a:cubicBezTo>
                  <a:pt x="4189851" y="0"/>
                  <a:pt x="4320480" y="130629"/>
                  <a:pt x="4320480" y="291768"/>
                </a:cubicBezTo>
                <a:lnTo>
                  <a:pt x="4320480" y="1004232"/>
                </a:lnTo>
                <a:cubicBezTo>
                  <a:pt x="4320480" y="1165371"/>
                  <a:pt x="4189851" y="1296000"/>
                  <a:pt x="4028712" y="1296000"/>
                </a:cubicBezTo>
                <a:lnTo>
                  <a:pt x="291768" y="1296000"/>
                </a:lnTo>
                <a:cubicBezTo>
                  <a:pt x="130629" y="1296000"/>
                  <a:pt x="0" y="1165371"/>
                  <a:pt x="0" y="1004232"/>
                </a:cubicBezTo>
                <a:lnTo>
                  <a:pt x="0" y="769158"/>
                </a:lnTo>
                <a:lnTo>
                  <a:pt x="401179" y="769158"/>
                </a:lnTo>
                <a:lnTo>
                  <a:pt x="401179" y="890316"/>
                </a:lnTo>
                <a:lnTo>
                  <a:pt x="643495" y="648000"/>
                </a:lnTo>
                <a:lnTo>
                  <a:pt x="401179" y="405684"/>
                </a:lnTo>
                <a:lnTo>
                  <a:pt x="401179" y="526842"/>
                </a:lnTo>
                <a:lnTo>
                  <a:pt x="0" y="526842"/>
                </a:lnTo>
                <a:lnTo>
                  <a:pt x="0" y="291768"/>
                </a:lnTo>
                <a:cubicBezTo>
                  <a:pt x="0" y="130629"/>
                  <a:pt x="130629" y="0"/>
                  <a:pt x="291768" y="0"/>
                </a:cubicBezTo>
                <a:close/>
              </a:path>
            </a:pathLst>
          </a:custGeom>
          <a:solidFill>
            <a:schemeClr val="accent1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>
              <a:cs typeface="Arial" pitchFamily="34" charset="0"/>
            </a:endParaRP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91891185-5A3B-461C-8B25-C5E6E50901CC}"/>
              </a:ext>
            </a:extLst>
          </p:cNvPr>
          <p:cNvSpPr/>
          <p:nvPr/>
        </p:nvSpPr>
        <p:spPr>
          <a:xfrm>
            <a:off x="5735152" y="3869785"/>
            <a:ext cx="5119886" cy="1103428"/>
          </a:xfrm>
          <a:custGeom>
            <a:avLst/>
            <a:gdLst/>
            <a:ahLst/>
            <a:cxnLst/>
            <a:rect l="l" t="t" r="r" b="b"/>
            <a:pathLst>
              <a:path w="4320480" h="1296000">
                <a:moveTo>
                  <a:pt x="291768" y="0"/>
                </a:moveTo>
                <a:lnTo>
                  <a:pt x="4028712" y="0"/>
                </a:lnTo>
                <a:cubicBezTo>
                  <a:pt x="4189851" y="0"/>
                  <a:pt x="4320480" y="130629"/>
                  <a:pt x="4320480" y="291768"/>
                </a:cubicBezTo>
                <a:lnTo>
                  <a:pt x="4320480" y="1004232"/>
                </a:lnTo>
                <a:cubicBezTo>
                  <a:pt x="4320480" y="1165371"/>
                  <a:pt x="4189851" y="1296000"/>
                  <a:pt x="4028712" y="1296000"/>
                </a:cubicBezTo>
                <a:lnTo>
                  <a:pt x="291768" y="1296000"/>
                </a:lnTo>
                <a:cubicBezTo>
                  <a:pt x="130629" y="1296000"/>
                  <a:pt x="0" y="1165371"/>
                  <a:pt x="0" y="1004232"/>
                </a:cubicBezTo>
                <a:lnTo>
                  <a:pt x="0" y="769158"/>
                </a:lnTo>
                <a:lnTo>
                  <a:pt x="405756" y="769158"/>
                </a:lnTo>
                <a:lnTo>
                  <a:pt x="405756" y="890316"/>
                </a:lnTo>
                <a:lnTo>
                  <a:pt x="648072" y="648000"/>
                </a:lnTo>
                <a:lnTo>
                  <a:pt x="405756" y="405684"/>
                </a:lnTo>
                <a:lnTo>
                  <a:pt x="405756" y="526842"/>
                </a:lnTo>
                <a:lnTo>
                  <a:pt x="0" y="526842"/>
                </a:lnTo>
                <a:lnTo>
                  <a:pt x="0" y="291768"/>
                </a:lnTo>
                <a:cubicBezTo>
                  <a:pt x="0" y="130629"/>
                  <a:pt x="130629" y="0"/>
                  <a:pt x="291768" y="0"/>
                </a:cubicBezTo>
                <a:close/>
              </a:path>
            </a:pathLst>
          </a:custGeom>
          <a:solidFill>
            <a:schemeClr val="accent2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B2100-43CD-491D-AA4B-DDCE38F8688D}"/>
              </a:ext>
            </a:extLst>
          </p:cNvPr>
          <p:cNvSpPr txBox="1"/>
          <p:nvPr/>
        </p:nvSpPr>
        <p:spPr>
          <a:xfrm>
            <a:off x="6490945" y="1972200"/>
            <a:ext cx="3865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PEMANFATAN  VUB &amp; TEKNOLOGI </a:t>
            </a:r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0962EC-5F2A-4D1A-83A2-D29E03797BDC}"/>
              </a:ext>
            </a:extLst>
          </p:cNvPr>
          <p:cNvSpPr txBox="1"/>
          <p:nvPr/>
        </p:nvSpPr>
        <p:spPr>
          <a:xfrm>
            <a:off x="6454139" y="3960521"/>
            <a:ext cx="3865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INOVASI TEKNOLOGI</a:t>
            </a:r>
          </a:p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PENYEDIAAN  BENIH </a:t>
            </a:r>
            <a:endParaRPr lang="ko-KR" altLang="en-US" sz="2800" b="1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8" name="Right Arrow 3">
            <a:extLst>
              <a:ext uri="{FF2B5EF4-FFF2-40B4-BE49-F238E27FC236}">
                <a16:creationId xmlns:a16="http://schemas.microsoft.com/office/drawing/2014/main" id="{286A485A-6DFB-44B7-89AC-71BDD324111E}"/>
              </a:ext>
            </a:extLst>
          </p:cNvPr>
          <p:cNvSpPr/>
          <p:nvPr/>
        </p:nvSpPr>
        <p:spPr>
          <a:xfrm>
            <a:off x="1000392" y="2137234"/>
            <a:ext cx="4244266" cy="3096344"/>
          </a:xfrm>
          <a:prstGeom prst="rightArrow">
            <a:avLst>
              <a:gd name="adj1" fmla="val 73994"/>
              <a:gd name="adj2" fmla="val 38003"/>
            </a:avLst>
          </a:prstGeom>
          <a:solidFill>
            <a:schemeClr val="accent4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A343D7-5C62-4FDA-8243-7074D601B505}"/>
              </a:ext>
            </a:extLst>
          </p:cNvPr>
          <p:cNvGrpSpPr/>
          <p:nvPr/>
        </p:nvGrpSpPr>
        <p:grpSpPr>
          <a:xfrm>
            <a:off x="1154995" y="2714330"/>
            <a:ext cx="1967530" cy="1988276"/>
            <a:chOff x="4418825" y="1666106"/>
            <a:chExt cx="3343265" cy="33785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자유형: 도형 19">
              <a:extLst>
                <a:ext uri="{FF2B5EF4-FFF2-40B4-BE49-F238E27FC236}">
                  <a16:creationId xmlns:a16="http://schemas.microsoft.com/office/drawing/2014/main" id="{FDB086F5-DEB5-4E5C-8FAA-81640254205B}"/>
                </a:ext>
              </a:extLst>
            </p:cNvPr>
            <p:cNvSpPr/>
            <p:nvPr/>
          </p:nvSpPr>
          <p:spPr>
            <a:xfrm rot="18805991">
              <a:off x="4401199" y="1683732"/>
              <a:ext cx="3378518" cy="3343265"/>
            </a:xfrm>
            <a:custGeom>
              <a:avLst/>
              <a:gdLst>
                <a:gd name="connsiteX0" fmla="*/ 1582868 w 3378518"/>
                <a:gd name="connsiteY0" fmla="*/ 2514775 h 3343265"/>
                <a:gd name="connsiteX1" fmla="*/ 1585140 w 3378518"/>
                <a:gd name="connsiteY1" fmla="*/ 2520032 h 3343265"/>
                <a:gd name="connsiteX2" fmla="*/ 1571007 w 3378518"/>
                <a:gd name="connsiteY2" fmla="*/ 2543617 h 3343265"/>
                <a:gd name="connsiteX3" fmla="*/ 890036 w 3378518"/>
                <a:gd name="connsiteY3" fmla="*/ 1777279 h 3343265"/>
                <a:gd name="connsiteX4" fmla="*/ 867690 w 3378518"/>
                <a:gd name="connsiteY4" fmla="*/ 1772294 h 3343265"/>
                <a:gd name="connsiteX5" fmla="*/ 874046 w 3378518"/>
                <a:gd name="connsiteY5" fmla="*/ 1768943 h 3343265"/>
                <a:gd name="connsiteX6" fmla="*/ 910377 w 3378518"/>
                <a:gd name="connsiteY6" fmla="*/ 1787884 h 3343265"/>
                <a:gd name="connsiteX7" fmla="*/ 909725 w 3378518"/>
                <a:gd name="connsiteY7" fmla="*/ 1788361 h 3343265"/>
                <a:gd name="connsiteX8" fmla="*/ 905259 w 3378518"/>
                <a:gd name="connsiteY8" fmla="*/ 1785216 h 3343265"/>
                <a:gd name="connsiteX9" fmla="*/ 1540529 w 3378518"/>
                <a:gd name="connsiteY9" fmla="*/ 2416784 h 3343265"/>
                <a:gd name="connsiteX10" fmla="*/ 1544133 w 3378518"/>
                <a:gd name="connsiteY10" fmla="*/ 2425125 h 3343265"/>
                <a:gd name="connsiteX11" fmla="*/ 1537828 w 3378518"/>
                <a:gd name="connsiteY11" fmla="*/ 2422532 h 3343265"/>
                <a:gd name="connsiteX12" fmla="*/ 2052499 w 3378518"/>
                <a:gd name="connsiteY12" fmla="*/ 409197 h 3343265"/>
                <a:gd name="connsiteX13" fmla="*/ 1721848 w 3378518"/>
                <a:gd name="connsiteY13" fmla="*/ 978193 h 3343265"/>
                <a:gd name="connsiteX14" fmla="*/ 1718264 w 3378518"/>
                <a:gd name="connsiteY14" fmla="*/ 1549318 h 3343265"/>
                <a:gd name="connsiteX15" fmla="*/ 1553358 w 3378518"/>
                <a:gd name="connsiteY15" fmla="*/ 1712169 h 3343265"/>
                <a:gd name="connsiteX16" fmla="*/ 982233 w 3378518"/>
                <a:gd name="connsiteY16" fmla="*/ 1708585 h 3343265"/>
                <a:gd name="connsiteX17" fmla="*/ 438132 w 3378518"/>
                <a:gd name="connsiteY17" fmla="*/ 1996240 h 3343265"/>
                <a:gd name="connsiteX18" fmla="*/ 1327831 w 3378518"/>
                <a:gd name="connsiteY18" fmla="*/ 2935982 h 3343265"/>
                <a:gd name="connsiteX19" fmla="*/ 1644360 w 3378518"/>
                <a:gd name="connsiteY19" fmla="*/ 2379076 h 3343265"/>
                <a:gd name="connsiteX20" fmla="*/ 1647944 w 3378518"/>
                <a:gd name="connsiteY20" fmla="*/ 1807951 h 3343265"/>
                <a:gd name="connsiteX21" fmla="*/ 1812850 w 3378518"/>
                <a:gd name="connsiteY21" fmla="*/ 1645100 h 3343265"/>
                <a:gd name="connsiteX22" fmla="*/ 2383975 w 3378518"/>
                <a:gd name="connsiteY22" fmla="*/ 1648684 h 3343265"/>
                <a:gd name="connsiteX23" fmla="*/ 2775160 w 3378518"/>
                <a:gd name="connsiteY23" fmla="*/ 1524061 h 3343265"/>
                <a:gd name="connsiteX24" fmla="*/ 2793741 w 3378518"/>
                <a:gd name="connsiteY24" fmla="*/ 1508778 h 3343265"/>
                <a:gd name="connsiteX25" fmla="*/ 2816322 w 3378518"/>
                <a:gd name="connsiteY25" fmla="*/ 1508471 h 3343265"/>
                <a:gd name="connsiteX26" fmla="*/ 2806599 w 3378518"/>
                <a:gd name="connsiteY26" fmla="*/ 1498202 h 3343265"/>
                <a:gd name="connsiteX27" fmla="*/ 2837773 w 3378518"/>
                <a:gd name="connsiteY27" fmla="*/ 1472561 h 3343265"/>
                <a:gd name="connsiteX28" fmla="*/ 2941609 w 3378518"/>
                <a:gd name="connsiteY28" fmla="*/ 1348315 h 3343265"/>
                <a:gd name="connsiteX29" fmla="*/ 2174049 w 3378518"/>
                <a:gd name="connsiteY29" fmla="*/ 52146 h 3343265"/>
                <a:gd name="connsiteX30" fmla="*/ 3332823 w 3378518"/>
                <a:gd name="connsiteY30" fmla="*/ 1276097 h 3343265"/>
                <a:gd name="connsiteX31" fmla="*/ 3326372 w 3378518"/>
                <a:gd name="connsiteY31" fmla="*/ 1512000 h 3343265"/>
                <a:gd name="connsiteX32" fmla="*/ 3090468 w 3378518"/>
                <a:gd name="connsiteY32" fmla="*/ 1505547 h 3343265"/>
                <a:gd name="connsiteX33" fmla="*/ 3073378 w 3378518"/>
                <a:gd name="connsiteY33" fmla="*/ 1487496 h 3343265"/>
                <a:gd name="connsiteX34" fmla="*/ 2382792 w 3378518"/>
                <a:gd name="connsiteY34" fmla="*/ 1837062 h 3343265"/>
                <a:gd name="connsiteX35" fmla="*/ 1832752 w 3378518"/>
                <a:gd name="connsiteY35" fmla="*/ 1833609 h 3343265"/>
                <a:gd name="connsiteX36" fmla="*/ 1832752 w 3378518"/>
                <a:gd name="connsiteY36" fmla="*/ 2374892 h 3343265"/>
                <a:gd name="connsiteX37" fmla="*/ 1457702 w 3378518"/>
                <a:gd name="connsiteY37" fmla="*/ 3079064 h 3343265"/>
                <a:gd name="connsiteX38" fmla="*/ 1440373 w 3378518"/>
                <a:gd name="connsiteY38" fmla="*/ 3297572 h 3343265"/>
                <a:gd name="connsiteX39" fmla="*/ 1204469 w 3378518"/>
                <a:gd name="connsiteY39" fmla="*/ 3291119 h 3343265"/>
                <a:gd name="connsiteX40" fmla="*/ 45693 w 3378518"/>
                <a:gd name="connsiteY40" fmla="*/ 2067168 h 3343265"/>
                <a:gd name="connsiteX41" fmla="*/ 52146 w 3378518"/>
                <a:gd name="connsiteY41" fmla="*/ 1831267 h 3343265"/>
                <a:gd name="connsiteX42" fmla="*/ 288050 w 3378518"/>
                <a:gd name="connsiteY42" fmla="*/ 1837718 h 3343265"/>
                <a:gd name="connsiteX43" fmla="*/ 305161 w 3378518"/>
                <a:gd name="connsiteY43" fmla="*/ 1855791 h 3343265"/>
                <a:gd name="connsiteX44" fmla="*/ 978047 w 3378518"/>
                <a:gd name="connsiteY44" fmla="*/ 1520187 h 3343265"/>
                <a:gd name="connsiteX45" fmla="*/ 1530057 w 3378518"/>
                <a:gd name="connsiteY45" fmla="*/ 1520187 h 3343265"/>
                <a:gd name="connsiteX46" fmla="*/ 1533467 w 3378518"/>
                <a:gd name="connsiteY46" fmla="*/ 977008 h 3343265"/>
                <a:gd name="connsiteX47" fmla="*/ 1923558 w 3378518"/>
                <a:gd name="connsiteY47" fmla="*/ 268587 h 3343265"/>
                <a:gd name="connsiteX48" fmla="*/ 1938145 w 3378518"/>
                <a:gd name="connsiteY48" fmla="*/ 45695 h 3343265"/>
                <a:gd name="connsiteX49" fmla="*/ 2174049 w 3378518"/>
                <a:gd name="connsiteY49" fmla="*/ 52146 h 3343265"/>
                <a:gd name="connsiteX0" fmla="*/ 1582868 w 3378518"/>
                <a:gd name="connsiteY0" fmla="*/ 2514775 h 3343265"/>
                <a:gd name="connsiteX1" fmla="*/ 1585140 w 3378518"/>
                <a:gd name="connsiteY1" fmla="*/ 2520032 h 3343265"/>
                <a:gd name="connsiteX2" fmla="*/ 1571007 w 3378518"/>
                <a:gd name="connsiteY2" fmla="*/ 2543617 h 3343265"/>
                <a:gd name="connsiteX3" fmla="*/ 1582868 w 3378518"/>
                <a:gd name="connsiteY3" fmla="*/ 2514775 h 3343265"/>
                <a:gd name="connsiteX4" fmla="*/ 890036 w 3378518"/>
                <a:gd name="connsiteY4" fmla="*/ 1777279 h 3343265"/>
                <a:gd name="connsiteX5" fmla="*/ 867690 w 3378518"/>
                <a:gd name="connsiteY5" fmla="*/ 1772294 h 3343265"/>
                <a:gd name="connsiteX6" fmla="*/ 874046 w 3378518"/>
                <a:gd name="connsiteY6" fmla="*/ 1768943 h 3343265"/>
                <a:gd name="connsiteX7" fmla="*/ 890036 w 3378518"/>
                <a:gd name="connsiteY7" fmla="*/ 1777279 h 3343265"/>
                <a:gd name="connsiteX8" fmla="*/ 910377 w 3378518"/>
                <a:gd name="connsiteY8" fmla="*/ 1787884 h 3343265"/>
                <a:gd name="connsiteX9" fmla="*/ 909725 w 3378518"/>
                <a:gd name="connsiteY9" fmla="*/ 1788361 h 3343265"/>
                <a:gd name="connsiteX10" fmla="*/ 905259 w 3378518"/>
                <a:gd name="connsiteY10" fmla="*/ 1785216 h 3343265"/>
                <a:gd name="connsiteX11" fmla="*/ 910377 w 3378518"/>
                <a:gd name="connsiteY11" fmla="*/ 1787884 h 3343265"/>
                <a:gd name="connsiteX12" fmla="*/ 1540529 w 3378518"/>
                <a:gd name="connsiteY12" fmla="*/ 2416784 h 3343265"/>
                <a:gd name="connsiteX13" fmla="*/ 1544133 w 3378518"/>
                <a:gd name="connsiteY13" fmla="*/ 2425125 h 3343265"/>
                <a:gd name="connsiteX14" fmla="*/ 1537828 w 3378518"/>
                <a:gd name="connsiteY14" fmla="*/ 2422532 h 3343265"/>
                <a:gd name="connsiteX15" fmla="*/ 1540529 w 3378518"/>
                <a:gd name="connsiteY15" fmla="*/ 2416784 h 3343265"/>
                <a:gd name="connsiteX16" fmla="*/ 2052499 w 3378518"/>
                <a:gd name="connsiteY16" fmla="*/ 409197 h 3343265"/>
                <a:gd name="connsiteX17" fmla="*/ 1721848 w 3378518"/>
                <a:gd name="connsiteY17" fmla="*/ 978193 h 3343265"/>
                <a:gd name="connsiteX18" fmla="*/ 1718264 w 3378518"/>
                <a:gd name="connsiteY18" fmla="*/ 1549318 h 3343265"/>
                <a:gd name="connsiteX19" fmla="*/ 1553358 w 3378518"/>
                <a:gd name="connsiteY19" fmla="*/ 1712169 h 3343265"/>
                <a:gd name="connsiteX20" fmla="*/ 982233 w 3378518"/>
                <a:gd name="connsiteY20" fmla="*/ 1708585 h 3343265"/>
                <a:gd name="connsiteX21" fmla="*/ 438132 w 3378518"/>
                <a:gd name="connsiteY21" fmla="*/ 1996240 h 3343265"/>
                <a:gd name="connsiteX22" fmla="*/ 1327831 w 3378518"/>
                <a:gd name="connsiteY22" fmla="*/ 2935982 h 3343265"/>
                <a:gd name="connsiteX23" fmla="*/ 1644360 w 3378518"/>
                <a:gd name="connsiteY23" fmla="*/ 2379076 h 3343265"/>
                <a:gd name="connsiteX24" fmla="*/ 1647944 w 3378518"/>
                <a:gd name="connsiteY24" fmla="*/ 1807951 h 3343265"/>
                <a:gd name="connsiteX25" fmla="*/ 1812850 w 3378518"/>
                <a:gd name="connsiteY25" fmla="*/ 1645100 h 3343265"/>
                <a:gd name="connsiteX26" fmla="*/ 2383975 w 3378518"/>
                <a:gd name="connsiteY26" fmla="*/ 1648684 h 3343265"/>
                <a:gd name="connsiteX27" fmla="*/ 2775160 w 3378518"/>
                <a:gd name="connsiteY27" fmla="*/ 1524061 h 3343265"/>
                <a:gd name="connsiteX28" fmla="*/ 2793741 w 3378518"/>
                <a:gd name="connsiteY28" fmla="*/ 1508778 h 3343265"/>
                <a:gd name="connsiteX29" fmla="*/ 2816322 w 3378518"/>
                <a:gd name="connsiteY29" fmla="*/ 1508471 h 3343265"/>
                <a:gd name="connsiteX30" fmla="*/ 2806599 w 3378518"/>
                <a:gd name="connsiteY30" fmla="*/ 1498202 h 3343265"/>
                <a:gd name="connsiteX31" fmla="*/ 2837773 w 3378518"/>
                <a:gd name="connsiteY31" fmla="*/ 1472561 h 3343265"/>
                <a:gd name="connsiteX32" fmla="*/ 2941609 w 3378518"/>
                <a:gd name="connsiteY32" fmla="*/ 1348315 h 3343265"/>
                <a:gd name="connsiteX33" fmla="*/ 2052499 w 3378518"/>
                <a:gd name="connsiteY33" fmla="*/ 409197 h 3343265"/>
                <a:gd name="connsiteX34" fmla="*/ 2174049 w 3378518"/>
                <a:gd name="connsiteY34" fmla="*/ 52146 h 3343265"/>
                <a:gd name="connsiteX35" fmla="*/ 3332823 w 3378518"/>
                <a:gd name="connsiteY35" fmla="*/ 1276097 h 3343265"/>
                <a:gd name="connsiteX36" fmla="*/ 3326372 w 3378518"/>
                <a:gd name="connsiteY36" fmla="*/ 1512000 h 3343265"/>
                <a:gd name="connsiteX37" fmla="*/ 3090468 w 3378518"/>
                <a:gd name="connsiteY37" fmla="*/ 1505547 h 3343265"/>
                <a:gd name="connsiteX38" fmla="*/ 3073378 w 3378518"/>
                <a:gd name="connsiteY38" fmla="*/ 1487496 h 3343265"/>
                <a:gd name="connsiteX39" fmla="*/ 2382792 w 3378518"/>
                <a:gd name="connsiteY39" fmla="*/ 1837062 h 3343265"/>
                <a:gd name="connsiteX40" fmla="*/ 1832752 w 3378518"/>
                <a:gd name="connsiteY40" fmla="*/ 1833609 h 3343265"/>
                <a:gd name="connsiteX41" fmla="*/ 1832752 w 3378518"/>
                <a:gd name="connsiteY41" fmla="*/ 2374892 h 3343265"/>
                <a:gd name="connsiteX42" fmla="*/ 1457702 w 3378518"/>
                <a:gd name="connsiteY42" fmla="*/ 3079064 h 3343265"/>
                <a:gd name="connsiteX43" fmla="*/ 1440373 w 3378518"/>
                <a:gd name="connsiteY43" fmla="*/ 3297572 h 3343265"/>
                <a:gd name="connsiteX44" fmla="*/ 1204469 w 3378518"/>
                <a:gd name="connsiteY44" fmla="*/ 3291119 h 3343265"/>
                <a:gd name="connsiteX45" fmla="*/ 45693 w 3378518"/>
                <a:gd name="connsiteY45" fmla="*/ 2067168 h 3343265"/>
                <a:gd name="connsiteX46" fmla="*/ 52146 w 3378518"/>
                <a:gd name="connsiteY46" fmla="*/ 1831267 h 3343265"/>
                <a:gd name="connsiteX47" fmla="*/ 288050 w 3378518"/>
                <a:gd name="connsiteY47" fmla="*/ 1837718 h 3343265"/>
                <a:gd name="connsiteX48" fmla="*/ 305161 w 3378518"/>
                <a:gd name="connsiteY48" fmla="*/ 1855791 h 3343265"/>
                <a:gd name="connsiteX49" fmla="*/ 978047 w 3378518"/>
                <a:gd name="connsiteY49" fmla="*/ 1520187 h 3343265"/>
                <a:gd name="connsiteX50" fmla="*/ 1530057 w 3378518"/>
                <a:gd name="connsiteY50" fmla="*/ 1520187 h 3343265"/>
                <a:gd name="connsiteX51" fmla="*/ 1533467 w 3378518"/>
                <a:gd name="connsiteY51" fmla="*/ 977008 h 3343265"/>
                <a:gd name="connsiteX52" fmla="*/ 1923558 w 3378518"/>
                <a:gd name="connsiteY52" fmla="*/ 268587 h 3343265"/>
                <a:gd name="connsiteX53" fmla="*/ 1938145 w 3378518"/>
                <a:gd name="connsiteY53" fmla="*/ 45695 h 3343265"/>
                <a:gd name="connsiteX54" fmla="*/ 2174049 w 3378518"/>
                <a:gd name="connsiteY54" fmla="*/ 52146 h 3343265"/>
                <a:gd name="connsiteX0" fmla="*/ 1571007 w 3378518"/>
                <a:gd name="connsiteY0" fmla="*/ 2543617 h 3343265"/>
                <a:gd name="connsiteX1" fmla="*/ 1585140 w 3378518"/>
                <a:gd name="connsiteY1" fmla="*/ 2520032 h 3343265"/>
                <a:gd name="connsiteX2" fmla="*/ 1571007 w 3378518"/>
                <a:gd name="connsiteY2" fmla="*/ 2543617 h 3343265"/>
                <a:gd name="connsiteX3" fmla="*/ 890036 w 3378518"/>
                <a:gd name="connsiteY3" fmla="*/ 1777279 h 3343265"/>
                <a:gd name="connsiteX4" fmla="*/ 867690 w 3378518"/>
                <a:gd name="connsiteY4" fmla="*/ 1772294 h 3343265"/>
                <a:gd name="connsiteX5" fmla="*/ 874046 w 3378518"/>
                <a:gd name="connsiteY5" fmla="*/ 1768943 h 3343265"/>
                <a:gd name="connsiteX6" fmla="*/ 890036 w 3378518"/>
                <a:gd name="connsiteY6" fmla="*/ 1777279 h 3343265"/>
                <a:gd name="connsiteX7" fmla="*/ 910377 w 3378518"/>
                <a:gd name="connsiteY7" fmla="*/ 1787884 h 3343265"/>
                <a:gd name="connsiteX8" fmla="*/ 909725 w 3378518"/>
                <a:gd name="connsiteY8" fmla="*/ 1788361 h 3343265"/>
                <a:gd name="connsiteX9" fmla="*/ 905259 w 3378518"/>
                <a:gd name="connsiteY9" fmla="*/ 1785216 h 3343265"/>
                <a:gd name="connsiteX10" fmla="*/ 910377 w 3378518"/>
                <a:gd name="connsiteY10" fmla="*/ 1787884 h 3343265"/>
                <a:gd name="connsiteX11" fmla="*/ 1540529 w 3378518"/>
                <a:gd name="connsiteY11" fmla="*/ 2416784 h 3343265"/>
                <a:gd name="connsiteX12" fmla="*/ 1544133 w 3378518"/>
                <a:gd name="connsiteY12" fmla="*/ 2425125 h 3343265"/>
                <a:gd name="connsiteX13" fmla="*/ 1537828 w 3378518"/>
                <a:gd name="connsiteY13" fmla="*/ 2422532 h 3343265"/>
                <a:gd name="connsiteX14" fmla="*/ 1540529 w 3378518"/>
                <a:gd name="connsiteY14" fmla="*/ 2416784 h 3343265"/>
                <a:gd name="connsiteX15" fmla="*/ 2052499 w 3378518"/>
                <a:gd name="connsiteY15" fmla="*/ 409197 h 3343265"/>
                <a:gd name="connsiteX16" fmla="*/ 1721848 w 3378518"/>
                <a:gd name="connsiteY16" fmla="*/ 978193 h 3343265"/>
                <a:gd name="connsiteX17" fmla="*/ 1718264 w 3378518"/>
                <a:gd name="connsiteY17" fmla="*/ 1549318 h 3343265"/>
                <a:gd name="connsiteX18" fmla="*/ 1553358 w 3378518"/>
                <a:gd name="connsiteY18" fmla="*/ 1712169 h 3343265"/>
                <a:gd name="connsiteX19" fmla="*/ 982233 w 3378518"/>
                <a:gd name="connsiteY19" fmla="*/ 1708585 h 3343265"/>
                <a:gd name="connsiteX20" fmla="*/ 438132 w 3378518"/>
                <a:gd name="connsiteY20" fmla="*/ 1996240 h 3343265"/>
                <a:gd name="connsiteX21" fmla="*/ 1327831 w 3378518"/>
                <a:gd name="connsiteY21" fmla="*/ 2935982 h 3343265"/>
                <a:gd name="connsiteX22" fmla="*/ 1644360 w 3378518"/>
                <a:gd name="connsiteY22" fmla="*/ 2379076 h 3343265"/>
                <a:gd name="connsiteX23" fmla="*/ 1647944 w 3378518"/>
                <a:gd name="connsiteY23" fmla="*/ 1807951 h 3343265"/>
                <a:gd name="connsiteX24" fmla="*/ 1812850 w 3378518"/>
                <a:gd name="connsiteY24" fmla="*/ 1645100 h 3343265"/>
                <a:gd name="connsiteX25" fmla="*/ 2383975 w 3378518"/>
                <a:gd name="connsiteY25" fmla="*/ 1648684 h 3343265"/>
                <a:gd name="connsiteX26" fmla="*/ 2775160 w 3378518"/>
                <a:gd name="connsiteY26" fmla="*/ 1524061 h 3343265"/>
                <a:gd name="connsiteX27" fmla="*/ 2793741 w 3378518"/>
                <a:gd name="connsiteY27" fmla="*/ 1508778 h 3343265"/>
                <a:gd name="connsiteX28" fmla="*/ 2816322 w 3378518"/>
                <a:gd name="connsiteY28" fmla="*/ 1508471 h 3343265"/>
                <a:gd name="connsiteX29" fmla="*/ 2806599 w 3378518"/>
                <a:gd name="connsiteY29" fmla="*/ 1498202 h 3343265"/>
                <a:gd name="connsiteX30" fmla="*/ 2837773 w 3378518"/>
                <a:gd name="connsiteY30" fmla="*/ 1472561 h 3343265"/>
                <a:gd name="connsiteX31" fmla="*/ 2941609 w 3378518"/>
                <a:gd name="connsiteY31" fmla="*/ 1348315 h 3343265"/>
                <a:gd name="connsiteX32" fmla="*/ 2052499 w 3378518"/>
                <a:gd name="connsiteY32" fmla="*/ 409197 h 3343265"/>
                <a:gd name="connsiteX33" fmla="*/ 2174049 w 3378518"/>
                <a:gd name="connsiteY33" fmla="*/ 52146 h 3343265"/>
                <a:gd name="connsiteX34" fmla="*/ 3332823 w 3378518"/>
                <a:gd name="connsiteY34" fmla="*/ 1276097 h 3343265"/>
                <a:gd name="connsiteX35" fmla="*/ 3326372 w 3378518"/>
                <a:gd name="connsiteY35" fmla="*/ 1512000 h 3343265"/>
                <a:gd name="connsiteX36" fmla="*/ 3090468 w 3378518"/>
                <a:gd name="connsiteY36" fmla="*/ 1505547 h 3343265"/>
                <a:gd name="connsiteX37" fmla="*/ 3073378 w 3378518"/>
                <a:gd name="connsiteY37" fmla="*/ 1487496 h 3343265"/>
                <a:gd name="connsiteX38" fmla="*/ 2382792 w 3378518"/>
                <a:gd name="connsiteY38" fmla="*/ 1837062 h 3343265"/>
                <a:gd name="connsiteX39" fmla="*/ 1832752 w 3378518"/>
                <a:gd name="connsiteY39" fmla="*/ 1833609 h 3343265"/>
                <a:gd name="connsiteX40" fmla="*/ 1832752 w 3378518"/>
                <a:gd name="connsiteY40" fmla="*/ 2374892 h 3343265"/>
                <a:gd name="connsiteX41" fmla="*/ 1457702 w 3378518"/>
                <a:gd name="connsiteY41" fmla="*/ 3079064 h 3343265"/>
                <a:gd name="connsiteX42" fmla="*/ 1440373 w 3378518"/>
                <a:gd name="connsiteY42" fmla="*/ 3297572 h 3343265"/>
                <a:gd name="connsiteX43" fmla="*/ 1204469 w 3378518"/>
                <a:gd name="connsiteY43" fmla="*/ 3291119 h 3343265"/>
                <a:gd name="connsiteX44" fmla="*/ 45693 w 3378518"/>
                <a:gd name="connsiteY44" fmla="*/ 2067168 h 3343265"/>
                <a:gd name="connsiteX45" fmla="*/ 52146 w 3378518"/>
                <a:gd name="connsiteY45" fmla="*/ 1831267 h 3343265"/>
                <a:gd name="connsiteX46" fmla="*/ 288050 w 3378518"/>
                <a:gd name="connsiteY46" fmla="*/ 1837718 h 3343265"/>
                <a:gd name="connsiteX47" fmla="*/ 305161 w 3378518"/>
                <a:gd name="connsiteY47" fmla="*/ 1855791 h 3343265"/>
                <a:gd name="connsiteX48" fmla="*/ 978047 w 3378518"/>
                <a:gd name="connsiteY48" fmla="*/ 1520187 h 3343265"/>
                <a:gd name="connsiteX49" fmla="*/ 1530057 w 3378518"/>
                <a:gd name="connsiteY49" fmla="*/ 1520187 h 3343265"/>
                <a:gd name="connsiteX50" fmla="*/ 1533467 w 3378518"/>
                <a:gd name="connsiteY50" fmla="*/ 977008 h 3343265"/>
                <a:gd name="connsiteX51" fmla="*/ 1923558 w 3378518"/>
                <a:gd name="connsiteY51" fmla="*/ 268587 h 3343265"/>
                <a:gd name="connsiteX52" fmla="*/ 1938145 w 3378518"/>
                <a:gd name="connsiteY52" fmla="*/ 45695 h 3343265"/>
                <a:gd name="connsiteX53" fmla="*/ 2174049 w 3378518"/>
                <a:gd name="connsiteY53" fmla="*/ 52146 h 3343265"/>
                <a:gd name="connsiteX0" fmla="*/ 890036 w 3378518"/>
                <a:gd name="connsiteY0" fmla="*/ 1777279 h 3343265"/>
                <a:gd name="connsiteX1" fmla="*/ 867690 w 3378518"/>
                <a:gd name="connsiteY1" fmla="*/ 1772294 h 3343265"/>
                <a:gd name="connsiteX2" fmla="*/ 874046 w 3378518"/>
                <a:gd name="connsiteY2" fmla="*/ 1768943 h 3343265"/>
                <a:gd name="connsiteX3" fmla="*/ 890036 w 3378518"/>
                <a:gd name="connsiteY3" fmla="*/ 1777279 h 3343265"/>
                <a:gd name="connsiteX4" fmla="*/ 910377 w 3378518"/>
                <a:gd name="connsiteY4" fmla="*/ 1787884 h 3343265"/>
                <a:gd name="connsiteX5" fmla="*/ 909725 w 3378518"/>
                <a:gd name="connsiteY5" fmla="*/ 1788361 h 3343265"/>
                <a:gd name="connsiteX6" fmla="*/ 905259 w 3378518"/>
                <a:gd name="connsiteY6" fmla="*/ 1785216 h 3343265"/>
                <a:gd name="connsiteX7" fmla="*/ 910377 w 3378518"/>
                <a:gd name="connsiteY7" fmla="*/ 1787884 h 3343265"/>
                <a:gd name="connsiteX8" fmla="*/ 1540529 w 3378518"/>
                <a:gd name="connsiteY8" fmla="*/ 2416784 h 3343265"/>
                <a:gd name="connsiteX9" fmla="*/ 1544133 w 3378518"/>
                <a:gd name="connsiteY9" fmla="*/ 2425125 h 3343265"/>
                <a:gd name="connsiteX10" fmla="*/ 1537828 w 3378518"/>
                <a:gd name="connsiteY10" fmla="*/ 2422532 h 3343265"/>
                <a:gd name="connsiteX11" fmla="*/ 1540529 w 3378518"/>
                <a:gd name="connsiteY11" fmla="*/ 2416784 h 3343265"/>
                <a:gd name="connsiteX12" fmla="*/ 2052499 w 3378518"/>
                <a:gd name="connsiteY12" fmla="*/ 409197 h 3343265"/>
                <a:gd name="connsiteX13" fmla="*/ 1721848 w 3378518"/>
                <a:gd name="connsiteY13" fmla="*/ 978193 h 3343265"/>
                <a:gd name="connsiteX14" fmla="*/ 1718264 w 3378518"/>
                <a:gd name="connsiteY14" fmla="*/ 1549318 h 3343265"/>
                <a:gd name="connsiteX15" fmla="*/ 1553358 w 3378518"/>
                <a:gd name="connsiteY15" fmla="*/ 1712169 h 3343265"/>
                <a:gd name="connsiteX16" fmla="*/ 982233 w 3378518"/>
                <a:gd name="connsiteY16" fmla="*/ 1708585 h 3343265"/>
                <a:gd name="connsiteX17" fmla="*/ 438132 w 3378518"/>
                <a:gd name="connsiteY17" fmla="*/ 1996240 h 3343265"/>
                <a:gd name="connsiteX18" fmla="*/ 1327831 w 3378518"/>
                <a:gd name="connsiteY18" fmla="*/ 2935982 h 3343265"/>
                <a:gd name="connsiteX19" fmla="*/ 1644360 w 3378518"/>
                <a:gd name="connsiteY19" fmla="*/ 2379076 h 3343265"/>
                <a:gd name="connsiteX20" fmla="*/ 1647944 w 3378518"/>
                <a:gd name="connsiteY20" fmla="*/ 1807951 h 3343265"/>
                <a:gd name="connsiteX21" fmla="*/ 1812850 w 3378518"/>
                <a:gd name="connsiteY21" fmla="*/ 1645100 h 3343265"/>
                <a:gd name="connsiteX22" fmla="*/ 2383975 w 3378518"/>
                <a:gd name="connsiteY22" fmla="*/ 1648684 h 3343265"/>
                <a:gd name="connsiteX23" fmla="*/ 2775160 w 3378518"/>
                <a:gd name="connsiteY23" fmla="*/ 1524061 h 3343265"/>
                <a:gd name="connsiteX24" fmla="*/ 2793741 w 3378518"/>
                <a:gd name="connsiteY24" fmla="*/ 1508778 h 3343265"/>
                <a:gd name="connsiteX25" fmla="*/ 2816322 w 3378518"/>
                <a:gd name="connsiteY25" fmla="*/ 1508471 h 3343265"/>
                <a:gd name="connsiteX26" fmla="*/ 2806599 w 3378518"/>
                <a:gd name="connsiteY26" fmla="*/ 1498202 h 3343265"/>
                <a:gd name="connsiteX27" fmla="*/ 2837773 w 3378518"/>
                <a:gd name="connsiteY27" fmla="*/ 1472561 h 3343265"/>
                <a:gd name="connsiteX28" fmla="*/ 2941609 w 3378518"/>
                <a:gd name="connsiteY28" fmla="*/ 1348315 h 3343265"/>
                <a:gd name="connsiteX29" fmla="*/ 2052499 w 3378518"/>
                <a:gd name="connsiteY29" fmla="*/ 409197 h 3343265"/>
                <a:gd name="connsiteX30" fmla="*/ 2174049 w 3378518"/>
                <a:gd name="connsiteY30" fmla="*/ 52146 h 3343265"/>
                <a:gd name="connsiteX31" fmla="*/ 3332823 w 3378518"/>
                <a:gd name="connsiteY31" fmla="*/ 1276097 h 3343265"/>
                <a:gd name="connsiteX32" fmla="*/ 3326372 w 3378518"/>
                <a:gd name="connsiteY32" fmla="*/ 1512000 h 3343265"/>
                <a:gd name="connsiteX33" fmla="*/ 3090468 w 3378518"/>
                <a:gd name="connsiteY33" fmla="*/ 1505547 h 3343265"/>
                <a:gd name="connsiteX34" fmla="*/ 3073378 w 3378518"/>
                <a:gd name="connsiteY34" fmla="*/ 1487496 h 3343265"/>
                <a:gd name="connsiteX35" fmla="*/ 2382792 w 3378518"/>
                <a:gd name="connsiteY35" fmla="*/ 1837062 h 3343265"/>
                <a:gd name="connsiteX36" fmla="*/ 1832752 w 3378518"/>
                <a:gd name="connsiteY36" fmla="*/ 1833609 h 3343265"/>
                <a:gd name="connsiteX37" fmla="*/ 1832752 w 3378518"/>
                <a:gd name="connsiteY37" fmla="*/ 2374892 h 3343265"/>
                <a:gd name="connsiteX38" fmla="*/ 1457702 w 3378518"/>
                <a:gd name="connsiteY38" fmla="*/ 3079064 h 3343265"/>
                <a:gd name="connsiteX39" fmla="*/ 1440373 w 3378518"/>
                <a:gd name="connsiteY39" fmla="*/ 3297572 h 3343265"/>
                <a:gd name="connsiteX40" fmla="*/ 1204469 w 3378518"/>
                <a:gd name="connsiteY40" fmla="*/ 3291119 h 3343265"/>
                <a:gd name="connsiteX41" fmla="*/ 45693 w 3378518"/>
                <a:gd name="connsiteY41" fmla="*/ 2067168 h 3343265"/>
                <a:gd name="connsiteX42" fmla="*/ 52146 w 3378518"/>
                <a:gd name="connsiteY42" fmla="*/ 1831267 h 3343265"/>
                <a:gd name="connsiteX43" fmla="*/ 288050 w 3378518"/>
                <a:gd name="connsiteY43" fmla="*/ 1837718 h 3343265"/>
                <a:gd name="connsiteX44" fmla="*/ 305161 w 3378518"/>
                <a:gd name="connsiteY44" fmla="*/ 1855791 h 3343265"/>
                <a:gd name="connsiteX45" fmla="*/ 978047 w 3378518"/>
                <a:gd name="connsiteY45" fmla="*/ 1520187 h 3343265"/>
                <a:gd name="connsiteX46" fmla="*/ 1530057 w 3378518"/>
                <a:gd name="connsiteY46" fmla="*/ 1520187 h 3343265"/>
                <a:gd name="connsiteX47" fmla="*/ 1533467 w 3378518"/>
                <a:gd name="connsiteY47" fmla="*/ 977008 h 3343265"/>
                <a:gd name="connsiteX48" fmla="*/ 1923558 w 3378518"/>
                <a:gd name="connsiteY48" fmla="*/ 268587 h 3343265"/>
                <a:gd name="connsiteX49" fmla="*/ 1938145 w 3378518"/>
                <a:gd name="connsiteY49" fmla="*/ 45695 h 3343265"/>
                <a:gd name="connsiteX50" fmla="*/ 2174049 w 3378518"/>
                <a:gd name="connsiteY50" fmla="*/ 52146 h 3343265"/>
                <a:gd name="connsiteX0" fmla="*/ 890036 w 3378518"/>
                <a:gd name="connsiteY0" fmla="*/ 1777279 h 3343265"/>
                <a:gd name="connsiteX1" fmla="*/ 867690 w 3378518"/>
                <a:gd name="connsiteY1" fmla="*/ 1772294 h 3343265"/>
                <a:gd name="connsiteX2" fmla="*/ 874046 w 3378518"/>
                <a:gd name="connsiteY2" fmla="*/ 1768943 h 3343265"/>
                <a:gd name="connsiteX3" fmla="*/ 890036 w 3378518"/>
                <a:gd name="connsiteY3" fmla="*/ 1777279 h 3343265"/>
                <a:gd name="connsiteX4" fmla="*/ 910377 w 3378518"/>
                <a:gd name="connsiteY4" fmla="*/ 1787884 h 3343265"/>
                <a:gd name="connsiteX5" fmla="*/ 909725 w 3378518"/>
                <a:gd name="connsiteY5" fmla="*/ 1788361 h 3343265"/>
                <a:gd name="connsiteX6" fmla="*/ 905259 w 3378518"/>
                <a:gd name="connsiteY6" fmla="*/ 1785216 h 3343265"/>
                <a:gd name="connsiteX7" fmla="*/ 910377 w 3378518"/>
                <a:gd name="connsiteY7" fmla="*/ 1787884 h 3343265"/>
                <a:gd name="connsiteX8" fmla="*/ 1537828 w 3378518"/>
                <a:gd name="connsiteY8" fmla="*/ 2422532 h 3343265"/>
                <a:gd name="connsiteX9" fmla="*/ 1544133 w 3378518"/>
                <a:gd name="connsiteY9" fmla="*/ 2425125 h 3343265"/>
                <a:gd name="connsiteX10" fmla="*/ 1537828 w 3378518"/>
                <a:gd name="connsiteY10" fmla="*/ 2422532 h 3343265"/>
                <a:gd name="connsiteX11" fmla="*/ 2052499 w 3378518"/>
                <a:gd name="connsiteY11" fmla="*/ 409197 h 3343265"/>
                <a:gd name="connsiteX12" fmla="*/ 1721848 w 3378518"/>
                <a:gd name="connsiteY12" fmla="*/ 978193 h 3343265"/>
                <a:gd name="connsiteX13" fmla="*/ 1718264 w 3378518"/>
                <a:gd name="connsiteY13" fmla="*/ 1549318 h 3343265"/>
                <a:gd name="connsiteX14" fmla="*/ 1553358 w 3378518"/>
                <a:gd name="connsiteY14" fmla="*/ 1712169 h 3343265"/>
                <a:gd name="connsiteX15" fmla="*/ 982233 w 3378518"/>
                <a:gd name="connsiteY15" fmla="*/ 1708585 h 3343265"/>
                <a:gd name="connsiteX16" fmla="*/ 438132 w 3378518"/>
                <a:gd name="connsiteY16" fmla="*/ 1996240 h 3343265"/>
                <a:gd name="connsiteX17" fmla="*/ 1327831 w 3378518"/>
                <a:gd name="connsiteY17" fmla="*/ 2935982 h 3343265"/>
                <a:gd name="connsiteX18" fmla="*/ 1644360 w 3378518"/>
                <a:gd name="connsiteY18" fmla="*/ 2379076 h 3343265"/>
                <a:gd name="connsiteX19" fmla="*/ 1647944 w 3378518"/>
                <a:gd name="connsiteY19" fmla="*/ 1807951 h 3343265"/>
                <a:gd name="connsiteX20" fmla="*/ 1812850 w 3378518"/>
                <a:gd name="connsiteY20" fmla="*/ 1645100 h 3343265"/>
                <a:gd name="connsiteX21" fmla="*/ 2383975 w 3378518"/>
                <a:gd name="connsiteY21" fmla="*/ 1648684 h 3343265"/>
                <a:gd name="connsiteX22" fmla="*/ 2775160 w 3378518"/>
                <a:gd name="connsiteY22" fmla="*/ 1524061 h 3343265"/>
                <a:gd name="connsiteX23" fmla="*/ 2793741 w 3378518"/>
                <a:gd name="connsiteY23" fmla="*/ 1508778 h 3343265"/>
                <a:gd name="connsiteX24" fmla="*/ 2816322 w 3378518"/>
                <a:gd name="connsiteY24" fmla="*/ 1508471 h 3343265"/>
                <a:gd name="connsiteX25" fmla="*/ 2806599 w 3378518"/>
                <a:gd name="connsiteY25" fmla="*/ 1498202 h 3343265"/>
                <a:gd name="connsiteX26" fmla="*/ 2837773 w 3378518"/>
                <a:gd name="connsiteY26" fmla="*/ 1472561 h 3343265"/>
                <a:gd name="connsiteX27" fmla="*/ 2941609 w 3378518"/>
                <a:gd name="connsiteY27" fmla="*/ 1348315 h 3343265"/>
                <a:gd name="connsiteX28" fmla="*/ 2052499 w 3378518"/>
                <a:gd name="connsiteY28" fmla="*/ 409197 h 3343265"/>
                <a:gd name="connsiteX29" fmla="*/ 2174049 w 3378518"/>
                <a:gd name="connsiteY29" fmla="*/ 52146 h 3343265"/>
                <a:gd name="connsiteX30" fmla="*/ 3332823 w 3378518"/>
                <a:gd name="connsiteY30" fmla="*/ 1276097 h 3343265"/>
                <a:gd name="connsiteX31" fmla="*/ 3326372 w 3378518"/>
                <a:gd name="connsiteY31" fmla="*/ 1512000 h 3343265"/>
                <a:gd name="connsiteX32" fmla="*/ 3090468 w 3378518"/>
                <a:gd name="connsiteY32" fmla="*/ 1505547 h 3343265"/>
                <a:gd name="connsiteX33" fmla="*/ 3073378 w 3378518"/>
                <a:gd name="connsiteY33" fmla="*/ 1487496 h 3343265"/>
                <a:gd name="connsiteX34" fmla="*/ 2382792 w 3378518"/>
                <a:gd name="connsiteY34" fmla="*/ 1837062 h 3343265"/>
                <a:gd name="connsiteX35" fmla="*/ 1832752 w 3378518"/>
                <a:gd name="connsiteY35" fmla="*/ 1833609 h 3343265"/>
                <a:gd name="connsiteX36" fmla="*/ 1832752 w 3378518"/>
                <a:gd name="connsiteY36" fmla="*/ 2374892 h 3343265"/>
                <a:gd name="connsiteX37" fmla="*/ 1457702 w 3378518"/>
                <a:gd name="connsiteY37" fmla="*/ 3079064 h 3343265"/>
                <a:gd name="connsiteX38" fmla="*/ 1440373 w 3378518"/>
                <a:gd name="connsiteY38" fmla="*/ 3297572 h 3343265"/>
                <a:gd name="connsiteX39" fmla="*/ 1204469 w 3378518"/>
                <a:gd name="connsiteY39" fmla="*/ 3291119 h 3343265"/>
                <a:gd name="connsiteX40" fmla="*/ 45693 w 3378518"/>
                <a:gd name="connsiteY40" fmla="*/ 2067168 h 3343265"/>
                <a:gd name="connsiteX41" fmla="*/ 52146 w 3378518"/>
                <a:gd name="connsiteY41" fmla="*/ 1831267 h 3343265"/>
                <a:gd name="connsiteX42" fmla="*/ 288050 w 3378518"/>
                <a:gd name="connsiteY42" fmla="*/ 1837718 h 3343265"/>
                <a:gd name="connsiteX43" fmla="*/ 305161 w 3378518"/>
                <a:gd name="connsiteY43" fmla="*/ 1855791 h 3343265"/>
                <a:gd name="connsiteX44" fmla="*/ 978047 w 3378518"/>
                <a:gd name="connsiteY44" fmla="*/ 1520187 h 3343265"/>
                <a:gd name="connsiteX45" fmla="*/ 1530057 w 3378518"/>
                <a:gd name="connsiteY45" fmla="*/ 1520187 h 3343265"/>
                <a:gd name="connsiteX46" fmla="*/ 1533467 w 3378518"/>
                <a:gd name="connsiteY46" fmla="*/ 977008 h 3343265"/>
                <a:gd name="connsiteX47" fmla="*/ 1923558 w 3378518"/>
                <a:gd name="connsiteY47" fmla="*/ 268587 h 3343265"/>
                <a:gd name="connsiteX48" fmla="*/ 1938145 w 3378518"/>
                <a:gd name="connsiteY48" fmla="*/ 45695 h 3343265"/>
                <a:gd name="connsiteX49" fmla="*/ 2174049 w 3378518"/>
                <a:gd name="connsiteY49" fmla="*/ 52146 h 3343265"/>
                <a:gd name="connsiteX0" fmla="*/ 890036 w 3378518"/>
                <a:gd name="connsiteY0" fmla="*/ 1777279 h 3343265"/>
                <a:gd name="connsiteX1" fmla="*/ 867690 w 3378518"/>
                <a:gd name="connsiteY1" fmla="*/ 1772294 h 3343265"/>
                <a:gd name="connsiteX2" fmla="*/ 874046 w 3378518"/>
                <a:gd name="connsiteY2" fmla="*/ 1768943 h 3343265"/>
                <a:gd name="connsiteX3" fmla="*/ 890036 w 3378518"/>
                <a:gd name="connsiteY3" fmla="*/ 1777279 h 3343265"/>
                <a:gd name="connsiteX4" fmla="*/ 910377 w 3378518"/>
                <a:gd name="connsiteY4" fmla="*/ 1787884 h 3343265"/>
                <a:gd name="connsiteX5" fmla="*/ 909725 w 3378518"/>
                <a:gd name="connsiteY5" fmla="*/ 1788361 h 3343265"/>
                <a:gd name="connsiteX6" fmla="*/ 905259 w 3378518"/>
                <a:gd name="connsiteY6" fmla="*/ 1785216 h 3343265"/>
                <a:gd name="connsiteX7" fmla="*/ 910377 w 3378518"/>
                <a:gd name="connsiteY7" fmla="*/ 1787884 h 3343265"/>
                <a:gd name="connsiteX8" fmla="*/ 2052499 w 3378518"/>
                <a:gd name="connsiteY8" fmla="*/ 409197 h 3343265"/>
                <a:gd name="connsiteX9" fmla="*/ 1721848 w 3378518"/>
                <a:gd name="connsiteY9" fmla="*/ 978193 h 3343265"/>
                <a:gd name="connsiteX10" fmla="*/ 1718264 w 3378518"/>
                <a:gd name="connsiteY10" fmla="*/ 1549318 h 3343265"/>
                <a:gd name="connsiteX11" fmla="*/ 1553358 w 3378518"/>
                <a:gd name="connsiteY11" fmla="*/ 1712169 h 3343265"/>
                <a:gd name="connsiteX12" fmla="*/ 982233 w 3378518"/>
                <a:gd name="connsiteY12" fmla="*/ 1708585 h 3343265"/>
                <a:gd name="connsiteX13" fmla="*/ 438132 w 3378518"/>
                <a:gd name="connsiteY13" fmla="*/ 1996240 h 3343265"/>
                <a:gd name="connsiteX14" fmla="*/ 1327831 w 3378518"/>
                <a:gd name="connsiteY14" fmla="*/ 2935982 h 3343265"/>
                <a:gd name="connsiteX15" fmla="*/ 1644360 w 3378518"/>
                <a:gd name="connsiteY15" fmla="*/ 2379076 h 3343265"/>
                <a:gd name="connsiteX16" fmla="*/ 1647944 w 3378518"/>
                <a:gd name="connsiteY16" fmla="*/ 1807951 h 3343265"/>
                <a:gd name="connsiteX17" fmla="*/ 1812850 w 3378518"/>
                <a:gd name="connsiteY17" fmla="*/ 1645100 h 3343265"/>
                <a:gd name="connsiteX18" fmla="*/ 2383975 w 3378518"/>
                <a:gd name="connsiteY18" fmla="*/ 1648684 h 3343265"/>
                <a:gd name="connsiteX19" fmla="*/ 2775160 w 3378518"/>
                <a:gd name="connsiteY19" fmla="*/ 1524061 h 3343265"/>
                <a:gd name="connsiteX20" fmla="*/ 2793741 w 3378518"/>
                <a:gd name="connsiteY20" fmla="*/ 1508778 h 3343265"/>
                <a:gd name="connsiteX21" fmla="*/ 2816322 w 3378518"/>
                <a:gd name="connsiteY21" fmla="*/ 1508471 h 3343265"/>
                <a:gd name="connsiteX22" fmla="*/ 2806599 w 3378518"/>
                <a:gd name="connsiteY22" fmla="*/ 1498202 h 3343265"/>
                <a:gd name="connsiteX23" fmla="*/ 2837773 w 3378518"/>
                <a:gd name="connsiteY23" fmla="*/ 1472561 h 3343265"/>
                <a:gd name="connsiteX24" fmla="*/ 2941609 w 3378518"/>
                <a:gd name="connsiteY24" fmla="*/ 1348315 h 3343265"/>
                <a:gd name="connsiteX25" fmla="*/ 2052499 w 3378518"/>
                <a:gd name="connsiteY25" fmla="*/ 409197 h 3343265"/>
                <a:gd name="connsiteX26" fmla="*/ 2174049 w 3378518"/>
                <a:gd name="connsiteY26" fmla="*/ 52146 h 3343265"/>
                <a:gd name="connsiteX27" fmla="*/ 3332823 w 3378518"/>
                <a:gd name="connsiteY27" fmla="*/ 1276097 h 3343265"/>
                <a:gd name="connsiteX28" fmla="*/ 3326372 w 3378518"/>
                <a:gd name="connsiteY28" fmla="*/ 1512000 h 3343265"/>
                <a:gd name="connsiteX29" fmla="*/ 3090468 w 3378518"/>
                <a:gd name="connsiteY29" fmla="*/ 1505547 h 3343265"/>
                <a:gd name="connsiteX30" fmla="*/ 3073378 w 3378518"/>
                <a:gd name="connsiteY30" fmla="*/ 1487496 h 3343265"/>
                <a:gd name="connsiteX31" fmla="*/ 2382792 w 3378518"/>
                <a:gd name="connsiteY31" fmla="*/ 1837062 h 3343265"/>
                <a:gd name="connsiteX32" fmla="*/ 1832752 w 3378518"/>
                <a:gd name="connsiteY32" fmla="*/ 1833609 h 3343265"/>
                <a:gd name="connsiteX33" fmla="*/ 1832752 w 3378518"/>
                <a:gd name="connsiteY33" fmla="*/ 2374892 h 3343265"/>
                <a:gd name="connsiteX34" fmla="*/ 1457702 w 3378518"/>
                <a:gd name="connsiteY34" fmla="*/ 3079064 h 3343265"/>
                <a:gd name="connsiteX35" fmla="*/ 1440373 w 3378518"/>
                <a:gd name="connsiteY35" fmla="*/ 3297572 h 3343265"/>
                <a:gd name="connsiteX36" fmla="*/ 1204469 w 3378518"/>
                <a:gd name="connsiteY36" fmla="*/ 3291119 h 3343265"/>
                <a:gd name="connsiteX37" fmla="*/ 45693 w 3378518"/>
                <a:gd name="connsiteY37" fmla="*/ 2067168 h 3343265"/>
                <a:gd name="connsiteX38" fmla="*/ 52146 w 3378518"/>
                <a:gd name="connsiteY38" fmla="*/ 1831267 h 3343265"/>
                <a:gd name="connsiteX39" fmla="*/ 288050 w 3378518"/>
                <a:gd name="connsiteY39" fmla="*/ 1837718 h 3343265"/>
                <a:gd name="connsiteX40" fmla="*/ 305161 w 3378518"/>
                <a:gd name="connsiteY40" fmla="*/ 1855791 h 3343265"/>
                <a:gd name="connsiteX41" fmla="*/ 978047 w 3378518"/>
                <a:gd name="connsiteY41" fmla="*/ 1520187 h 3343265"/>
                <a:gd name="connsiteX42" fmla="*/ 1530057 w 3378518"/>
                <a:gd name="connsiteY42" fmla="*/ 1520187 h 3343265"/>
                <a:gd name="connsiteX43" fmla="*/ 1533467 w 3378518"/>
                <a:gd name="connsiteY43" fmla="*/ 977008 h 3343265"/>
                <a:gd name="connsiteX44" fmla="*/ 1923558 w 3378518"/>
                <a:gd name="connsiteY44" fmla="*/ 268587 h 3343265"/>
                <a:gd name="connsiteX45" fmla="*/ 1938145 w 3378518"/>
                <a:gd name="connsiteY45" fmla="*/ 45695 h 3343265"/>
                <a:gd name="connsiteX46" fmla="*/ 2174049 w 3378518"/>
                <a:gd name="connsiteY46" fmla="*/ 52146 h 334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378518" h="3343265">
                  <a:moveTo>
                    <a:pt x="890036" y="1777279"/>
                  </a:moveTo>
                  <a:lnTo>
                    <a:pt x="867690" y="1772294"/>
                  </a:lnTo>
                  <a:lnTo>
                    <a:pt x="874046" y="1768943"/>
                  </a:lnTo>
                  <a:lnTo>
                    <a:pt x="890036" y="1777279"/>
                  </a:lnTo>
                  <a:close/>
                  <a:moveTo>
                    <a:pt x="910377" y="1787884"/>
                  </a:moveTo>
                  <a:lnTo>
                    <a:pt x="909725" y="1788361"/>
                  </a:lnTo>
                  <a:lnTo>
                    <a:pt x="905259" y="1785216"/>
                  </a:lnTo>
                  <a:lnTo>
                    <a:pt x="910377" y="1787884"/>
                  </a:lnTo>
                  <a:close/>
                  <a:moveTo>
                    <a:pt x="2052499" y="409197"/>
                  </a:moveTo>
                  <a:cubicBezTo>
                    <a:pt x="1855567" y="522139"/>
                    <a:pt x="1723377" y="734475"/>
                    <a:pt x="1721848" y="978193"/>
                  </a:cubicBezTo>
                  <a:cubicBezTo>
                    <a:pt x="1720653" y="1168568"/>
                    <a:pt x="1719459" y="1358943"/>
                    <a:pt x="1718264" y="1549318"/>
                  </a:cubicBezTo>
                  <a:lnTo>
                    <a:pt x="1553358" y="1712169"/>
                  </a:lnTo>
                  <a:lnTo>
                    <a:pt x="982233" y="1708585"/>
                  </a:lnTo>
                  <a:cubicBezTo>
                    <a:pt x="755048" y="1707160"/>
                    <a:pt x="553704" y="1819601"/>
                    <a:pt x="438132" y="1996240"/>
                  </a:cubicBezTo>
                  <a:lnTo>
                    <a:pt x="1327831" y="2935982"/>
                  </a:lnTo>
                  <a:cubicBezTo>
                    <a:pt x="1517741" y="2823547"/>
                    <a:pt x="1642874" y="2616160"/>
                    <a:pt x="1644360" y="2379076"/>
                  </a:cubicBezTo>
                  <a:cubicBezTo>
                    <a:pt x="1645555" y="2188701"/>
                    <a:pt x="1646749" y="1998326"/>
                    <a:pt x="1647944" y="1807951"/>
                  </a:cubicBezTo>
                  <a:lnTo>
                    <a:pt x="1812850" y="1645100"/>
                  </a:lnTo>
                  <a:lnTo>
                    <a:pt x="2383975" y="1648684"/>
                  </a:lnTo>
                  <a:cubicBezTo>
                    <a:pt x="2530062" y="1649601"/>
                    <a:pt x="2665464" y="1603436"/>
                    <a:pt x="2775160" y="1524061"/>
                  </a:cubicBezTo>
                  <a:lnTo>
                    <a:pt x="2793741" y="1508778"/>
                  </a:lnTo>
                  <a:lnTo>
                    <a:pt x="2816322" y="1508471"/>
                  </a:lnTo>
                  <a:lnTo>
                    <a:pt x="2806599" y="1498202"/>
                  </a:lnTo>
                  <a:lnTo>
                    <a:pt x="2837773" y="1472561"/>
                  </a:lnTo>
                  <a:cubicBezTo>
                    <a:pt x="2877299" y="1435719"/>
                    <a:pt x="2912231" y="1394008"/>
                    <a:pt x="2941609" y="1348315"/>
                  </a:cubicBezTo>
                  <a:lnTo>
                    <a:pt x="2052499" y="409197"/>
                  </a:lnTo>
                  <a:close/>
                  <a:moveTo>
                    <a:pt x="2174049" y="52146"/>
                  </a:moveTo>
                  <a:lnTo>
                    <a:pt x="3332823" y="1276097"/>
                  </a:lnTo>
                  <a:cubicBezTo>
                    <a:pt x="3396186" y="1343023"/>
                    <a:pt x="3393298" y="1448638"/>
                    <a:pt x="3326372" y="1512000"/>
                  </a:cubicBezTo>
                  <a:cubicBezTo>
                    <a:pt x="3259446" y="1575361"/>
                    <a:pt x="3153829" y="1572473"/>
                    <a:pt x="3090468" y="1505547"/>
                  </a:cubicBezTo>
                  <a:lnTo>
                    <a:pt x="3073378" y="1487496"/>
                  </a:lnTo>
                  <a:cubicBezTo>
                    <a:pt x="2919662" y="1701713"/>
                    <a:pt x="2666991" y="1838843"/>
                    <a:pt x="2382792" y="1837062"/>
                  </a:cubicBezTo>
                  <a:lnTo>
                    <a:pt x="1832752" y="1833609"/>
                  </a:lnTo>
                  <a:lnTo>
                    <a:pt x="1832752" y="2374892"/>
                  </a:lnTo>
                  <a:cubicBezTo>
                    <a:pt x="1832752" y="2668478"/>
                    <a:pt x="1684730" y="2927490"/>
                    <a:pt x="1457702" y="3079064"/>
                  </a:cubicBezTo>
                  <a:cubicBezTo>
                    <a:pt x="1509390" y="3144226"/>
                    <a:pt x="1502268" y="3238971"/>
                    <a:pt x="1440373" y="3297572"/>
                  </a:cubicBezTo>
                  <a:cubicBezTo>
                    <a:pt x="1373447" y="3360933"/>
                    <a:pt x="1267830" y="3358045"/>
                    <a:pt x="1204469" y="3291119"/>
                  </a:cubicBezTo>
                  <a:lnTo>
                    <a:pt x="45693" y="2067168"/>
                  </a:lnTo>
                  <a:cubicBezTo>
                    <a:pt x="-17668" y="2000245"/>
                    <a:pt x="-14779" y="1894627"/>
                    <a:pt x="52146" y="1831267"/>
                  </a:cubicBezTo>
                  <a:cubicBezTo>
                    <a:pt x="119072" y="1767904"/>
                    <a:pt x="224687" y="1770794"/>
                    <a:pt x="288050" y="1837718"/>
                  </a:cubicBezTo>
                  <a:lnTo>
                    <a:pt x="305161" y="1855791"/>
                  </a:lnTo>
                  <a:cubicBezTo>
                    <a:pt x="457589" y="1650481"/>
                    <a:pt x="702601" y="1520187"/>
                    <a:pt x="978047" y="1520187"/>
                  </a:cubicBezTo>
                  <a:lnTo>
                    <a:pt x="1530057" y="1520187"/>
                  </a:lnTo>
                  <a:cubicBezTo>
                    <a:pt x="1531194" y="1339127"/>
                    <a:pt x="1532330" y="1158068"/>
                    <a:pt x="1533467" y="977008"/>
                  </a:cubicBezTo>
                  <a:cubicBezTo>
                    <a:pt x="1535338" y="678827"/>
                    <a:pt x="1689679" y="417271"/>
                    <a:pt x="1923558" y="268587"/>
                  </a:cubicBezTo>
                  <a:cubicBezTo>
                    <a:pt x="1868853" y="203019"/>
                    <a:pt x="1874955" y="105520"/>
                    <a:pt x="1938145" y="45695"/>
                  </a:cubicBezTo>
                  <a:cubicBezTo>
                    <a:pt x="2005071" y="-17668"/>
                    <a:pt x="2110688" y="-14780"/>
                    <a:pt x="2174049" y="521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1" name="그룹 60">
              <a:extLst>
                <a:ext uri="{FF2B5EF4-FFF2-40B4-BE49-F238E27FC236}">
                  <a16:creationId xmlns:a16="http://schemas.microsoft.com/office/drawing/2014/main" id="{48FE8518-6B48-4202-BD12-41A51199F4A2}"/>
                </a:ext>
              </a:extLst>
            </p:cNvPr>
            <p:cNvGrpSpPr/>
            <p:nvPr/>
          </p:nvGrpSpPr>
          <p:grpSpPr>
            <a:xfrm>
              <a:off x="5536852" y="2753578"/>
              <a:ext cx="1089476" cy="1686250"/>
              <a:chOff x="5558699" y="2598826"/>
              <a:chExt cx="1089476" cy="1686250"/>
            </a:xfrm>
          </p:grpSpPr>
          <p:grpSp>
            <p:nvGrpSpPr>
              <p:cNvPr id="32" name="그룹 49">
                <a:extLst>
                  <a:ext uri="{FF2B5EF4-FFF2-40B4-BE49-F238E27FC236}">
                    <a16:creationId xmlns:a16="http://schemas.microsoft.com/office/drawing/2014/main" id="{50114E57-C092-48C4-9F64-CB73A9D52C5F}"/>
                  </a:ext>
                </a:extLst>
              </p:cNvPr>
              <p:cNvGrpSpPr/>
              <p:nvPr/>
            </p:nvGrpSpPr>
            <p:grpSpPr>
              <a:xfrm>
                <a:off x="5617507" y="3979880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63" name="타원 50">
                  <a:extLst>
                    <a:ext uri="{FF2B5EF4-FFF2-40B4-BE49-F238E27FC236}">
                      <a16:creationId xmlns:a16="http://schemas.microsoft.com/office/drawing/2014/main" id="{E73C53FD-FE82-45BF-8C91-66A401103B19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" name="타원 51">
                  <a:extLst>
                    <a:ext uri="{FF2B5EF4-FFF2-40B4-BE49-F238E27FC236}">
                      <a16:creationId xmlns:a16="http://schemas.microsoft.com/office/drawing/2014/main" id="{FA4D3488-AE6D-4E74-A069-67D61DD7118D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" name="Block Arc 11">
                  <a:extLst>
                    <a:ext uri="{FF2B5EF4-FFF2-40B4-BE49-F238E27FC236}">
                      <a16:creationId xmlns:a16="http://schemas.microsoft.com/office/drawing/2014/main" id="{490433D6-9AC7-4E4A-B639-2F04E0BDDB74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3" name="그룹 21">
                <a:extLst>
                  <a:ext uri="{FF2B5EF4-FFF2-40B4-BE49-F238E27FC236}">
                    <a16:creationId xmlns:a16="http://schemas.microsoft.com/office/drawing/2014/main" id="{D26D10F3-E397-43FD-B4E8-93D5A7CC5AA6}"/>
                  </a:ext>
                </a:extLst>
              </p:cNvPr>
              <p:cNvGrpSpPr/>
              <p:nvPr/>
            </p:nvGrpSpPr>
            <p:grpSpPr>
              <a:xfrm>
                <a:off x="5811672" y="3628906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60" name="타원 22">
                  <a:extLst>
                    <a:ext uri="{FF2B5EF4-FFF2-40B4-BE49-F238E27FC236}">
                      <a16:creationId xmlns:a16="http://schemas.microsoft.com/office/drawing/2014/main" id="{7E13ADE9-1062-41ED-9C81-CF6E0E0379C6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23">
                  <a:extLst>
                    <a:ext uri="{FF2B5EF4-FFF2-40B4-BE49-F238E27FC236}">
                      <a16:creationId xmlns:a16="http://schemas.microsoft.com/office/drawing/2014/main" id="{98615C29-2521-4699-9026-998FE336BCB3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Block Arc 11">
                  <a:extLst>
                    <a:ext uri="{FF2B5EF4-FFF2-40B4-BE49-F238E27FC236}">
                      <a16:creationId xmlns:a16="http://schemas.microsoft.com/office/drawing/2014/main" id="{A931BC8A-00C5-48BF-AB6E-14652EB5D221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" name="그룹 25">
                <a:extLst>
                  <a:ext uri="{FF2B5EF4-FFF2-40B4-BE49-F238E27FC236}">
                    <a16:creationId xmlns:a16="http://schemas.microsoft.com/office/drawing/2014/main" id="{08724E8D-D045-4C6A-90F9-19924F4F249E}"/>
                  </a:ext>
                </a:extLst>
              </p:cNvPr>
              <p:cNvGrpSpPr/>
              <p:nvPr/>
            </p:nvGrpSpPr>
            <p:grpSpPr>
              <a:xfrm>
                <a:off x="6050354" y="3733355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57" name="타원 26">
                  <a:extLst>
                    <a:ext uri="{FF2B5EF4-FFF2-40B4-BE49-F238E27FC236}">
                      <a16:creationId xmlns:a16="http://schemas.microsoft.com/office/drawing/2014/main" id="{462120DD-F885-4095-BDA9-C8A4BD4D9557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" name="타원 27">
                  <a:extLst>
                    <a:ext uri="{FF2B5EF4-FFF2-40B4-BE49-F238E27FC236}">
                      <a16:creationId xmlns:a16="http://schemas.microsoft.com/office/drawing/2014/main" id="{B4E59646-9F25-44FA-A53F-98C94DA21040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" name="Block Arc 11">
                  <a:extLst>
                    <a:ext uri="{FF2B5EF4-FFF2-40B4-BE49-F238E27FC236}">
                      <a16:creationId xmlns:a16="http://schemas.microsoft.com/office/drawing/2014/main" id="{88284CB0-AF43-408F-B1DF-48CAD1B385E5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5" name="그룹 29">
                <a:extLst>
                  <a:ext uri="{FF2B5EF4-FFF2-40B4-BE49-F238E27FC236}">
                    <a16:creationId xmlns:a16="http://schemas.microsoft.com/office/drawing/2014/main" id="{2C56D402-CBE9-4875-B2BF-C4B3C7279CC2}"/>
                  </a:ext>
                </a:extLst>
              </p:cNvPr>
              <p:cNvGrpSpPr/>
              <p:nvPr/>
            </p:nvGrpSpPr>
            <p:grpSpPr>
              <a:xfrm>
                <a:off x="5804852" y="3899206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54" name="타원 30">
                  <a:extLst>
                    <a:ext uri="{FF2B5EF4-FFF2-40B4-BE49-F238E27FC236}">
                      <a16:creationId xmlns:a16="http://schemas.microsoft.com/office/drawing/2014/main" id="{A8F7AF79-9206-456E-BD2F-AD5CE171422F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31">
                  <a:extLst>
                    <a:ext uri="{FF2B5EF4-FFF2-40B4-BE49-F238E27FC236}">
                      <a16:creationId xmlns:a16="http://schemas.microsoft.com/office/drawing/2014/main" id="{985A3B9D-C56B-43D2-B788-B126BDD680F5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Block Arc 11">
                  <a:extLst>
                    <a:ext uri="{FF2B5EF4-FFF2-40B4-BE49-F238E27FC236}">
                      <a16:creationId xmlns:a16="http://schemas.microsoft.com/office/drawing/2014/main" id="{00F80185-CF40-4E33-89A8-B5211B7086B3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" name="그룹 33">
                <a:extLst>
                  <a:ext uri="{FF2B5EF4-FFF2-40B4-BE49-F238E27FC236}">
                    <a16:creationId xmlns:a16="http://schemas.microsoft.com/office/drawing/2014/main" id="{6A1772E2-2A17-4739-9FEB-FBF80E89E12B}"/>
                  </a:ext>
                </a:extLst>
              </p:cNvPr>
              <p:cNvGrpSpPr/>
              <p:nvPr/>
            </p:nvGrpSpPr>
            <p:grpSpPr>
              <a:xfrm>
                <a:off x="5558699" y="3770159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51" name="타원 34">
                  <a:extLst>
                    <a:ext uri="{FF2B5EF4-FFF2-40B4-BE49-F238E27FC236}">
                      <a16:creationId xmlns:a16="http://schemas.microsoft.com/office/drawing/2014/main" id="{3FD097AA-12A6-4F32-885D-BCC50B128BA2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35">
                  <a:extLst>
                    <a:ext uri="{FF2B5EF4-FFF2-40B4-BE49-F238E27FC236}">
                      <a16:creationId xmlns:a16="http://schemas.microsoft.com/office/drawing/2014/main" id="{09F09891-7990-4EAB-9C1C-D0E5AC6F293B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" name="Block Arc 11">
                  <a:extLst>
                    <a:ext uri="{FF2B5EF4-FFF2-40B4-BE49-F238E27FC236}">
                      <a16:creationId xmlns:a16="http://schemas.microsoft.com/office/drawing/2014/main" id="{146B3EB8-E526-4D51-8824-75311D8B7878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그룹 37">
                <a:extLst>
                  <a:ext uri="{FF2B5EF4-FFF2-40B4-BE49-F238E27FC236}">
                    <a16:creationId xmlns:a16="http://schemas.microsoft.com/office/drawing/2014/main" id="{1F8C5557-E691-4AC5-A495-C7083D5AA422}"/>
                  </a:ext>
                </a:extLst>
              </p:cNvPr>
              <p:cNvGrpSpPr/>
              <p:nvPr/>
            </p:nvGrpSpPr>
            <p:grpSpPr>
              <a:xfrm>
                <a:off x="6065408" y="3964544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48" name="타원 38">
                  <a:extLst>
                    <a:ext uri="{FF2B5EF4-FFF2-40B4-BE49-F238E27FC236}">
                      <a16:creationId xmlns:a16="http://schemas.microsoft.com/office/drawing/2014/main" id="{C05E7F20-A6B8-4043-8CFD-963CDF27077E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39">
                  <a:extLst>
                    <a:ext uri="{FF2B5EF4-FFF2-40B4-BE49-F238E27FC236}">
                      <a16:creationId xmlns:a16="http://schemas.microsoft.com/office/drawing/2014/main" id="{5B61662B-A93B-4289-9133-6209E17C12E7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Block Arc 11">
                  <a:extLst>
                    <a:ext uri="{FF2B5EF4-FFF2-40B4-BE49-F238E27FC236}">
                      <a16:creationId xmlns:a16="http://schemas.microsoft.com/office/drawing/2014/main" id="{8737259D-6AD2-449D-9D52-4B3D872C957D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8" name="그룹 41">
                <a:extLst>
                  <a:ext uri="{FF2B5EF4-FFF2-40B4-BE49-F238E27FC236}">
                    <a16:creationId xmlns:a16="http://schemas.microsoft.com/office/drawing/2014/main" id="{16A083C5-F4E0-47BF-B66F-7F8195473C77}"/>
                  </a:ext>
                </a:extLst>
              </p:cNvPr>
              <p:cNvGrpSpPr/>
              <p:nvPr/>
            </p:nvGrpSpPr>
            <p:grpSpPr>
              <a:xfrm>
                <a:off x="6342979" y="3957518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45" name="타원 42">
                  <a:extLst>
                    <a:ext uri="{FF2B5EF4-FFF2-40B4-BE49-F238E27FC236}">
                      <a16:creationId xmlns:a16="http://schemas.microsoft.com/office/drawing/2014/main" id="{9C23A775-517D-48F7-A03B-74DD82ECA453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" name="타원 43">
                  <a:extLst>
                    <a:ext uri="{FF2B5EF4-FFF2-40B4-BE49-F238E27FC236}">
                      <a16:creationId xmlns:a16="http://schemas.microsoft.com/office/drawing/2014/main" id="{95748555-517F-48DB-883F-4EB40AA75EB2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Block Arc 11">
                  <a:extLst>
                    <a:ext uri="{FF2B5EF4-FFF2-40B4-BE49-F238E27FC236}">
                      <a16:creationId xmlns:a16="http://schemas.microsoft.com/office/drawing/2014/main" id="{4F332DFE-C65D-400D-B671-871EEEC65388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9" name="그룹 45">
                <a:extLst>
                  <a:ext uri="{FF2B5EF4-FFF2-40B4-BE49-F238E27FC236}">
                    <a16:creationId xmlns:a16="http://schemas.microsoft.com/office/drawing/2014/main" id="{61F56E3C-FABD-4BBF-B775-41CDD80CAFF9}"/>
                  </a:ext>
                </a:extLst>
              </p:cNvPr>
              <p:cNvGrpSpPr/>
              <p:nvPr/>
            </p:nvGrpSpPr>
            <p:grpSpPr>
              <a:xfrm>
                <a:off x="6322640" y="3721994"/>
                <a:ext cx="305196" cy="305196"/>
                <a:chOff x="2460435" y="1380960"/>
                <a:chExt cx="914400" cy="914400"/>
              </a:xfrm>
              <a:solidFill>
                <a:schemeClr val="accent3"/>
              </a:solidFill>
            </p:grpSpPr>
            <p:sp>
              <p:nvSpPr>
                <p:cNvPr id="42" name="타원 46">
                  <a:extLst>
                    <a:ext uri="{FF2B5EF4-FFF2-40B4-BE49-F238E27FC236}">
                      <a16:creationId xmlns:a16="http://schemas.microsoft.com/office/drawing/2014/main" id="{7844B117-FD92-4043-86BD-7BE6267EE900}"/>
                    </a:ext>
                  </a:extLst>
                </p:cNvPr>
                <p:cNvSpPr/>
                <p:nvPr/>
              </p:nvSpPr>
              <p:spPr>
                <a:xfrm>
                  <a:off x="2460435" y="1380960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타원 47">
                  <a:extLst>
                    <a:ext uri="{FF2B5EF4-FFF2-40B4-BE49-F238E27FC236}">
                      <a16:creationId xmlns:a16="http://schemas.microsoft.com/office/drawing/2014/main" id="{CE40D77C-EEF9-4601-8754-B309C7653F14}"/>
                    </a:ext>
                  </a:extLst>
                </p:cNvPr>
                <p:cNvSpPr/>
                <p:nvPr/>
              </p:nvSpPr>
              <p:spPr>
                <a:xfrm>
                  <a:off x="2528509" y="1449034"/>
                  <a:ext cx="778251" cy="77825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" name="Block Arc 11">
                  <a:extLst>
                    <a:ext uri="{FF2B5EF4-FFF2-40B4-BE49-F238E27FC236}">
                      <a16:creationId xmlns:a16="http://schemas.microsoft.com/office/drawing/2014/main" id="{A7733154-E62C-405F-8FE7-79F3AE83259F}"/>
                    </a:ext>
                  </a:extLst>
                </p:cNvPr>
                <p:cNvSpPr/>
                <p:nvPr/>
              </p:nvSpPr>
              <p:spPr>
                <a:xfrm>
                  <a:off x="2761961" y="1573266"/>
                  <a:ext cx="311347" cy="50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37" h="7138182">
                      <a:moveTo>
                        <a:pt x="1563551" y="3029061"/>
                      </a:moveTo>
                      <a:lnTo>
                        <a:pt x="1563551" y="1171769"/>
                      </a:lnTo>
                      <a:cubicBezTo>
                        <a:pt x="1444523" y="1201084"/>
                        <a:pt x="1330799" y="1254073"/>
                        <a:pt x="1228219" y="1328453"/>
                      </a:cubicBezTo>
                      <a:cubicBezTo>
                        <a:pt x="927220" y="1546705"/>
                        <a:pt x="771440" y="1913395"/>
                        <a:pt x="823311" y="2281559"/>
                      </a:cubicBezTo>
                      <a:cubicBezTo>
                        <a:pt x="886035" y="2761950"/>
                        <a:pt x="1181988" y="2923981"/>
                        <a:pt x="1563551" y="3029061"/>
                      </a:cubicBezTo>
                      <a:close/>
                      <a:moveTo>
                        <a:pt x="2056123" y="5971053"/>
                      </a:moveTo>
                      <a:cubicBezTo>
                        <a:pt x="2180706" y="5941789"/>
                        <a:pt x="2300029" y="5887431"/>
                        <a:pt x="2407191" y="5809729"/>
                      </a:cubicBezTo>
                      <a:cubicBezTo>
                        <a:pt x="2708190" y="5591477"/>
                        <a:pt x="2863970" y="5224787"/>
                        <a:pt x="2812099" y="4856623"/>
                      </a:cubicBezTo>
                      <a:cubicBezTo>
                        <a:pt x="2712300" y="4365494"/>
                        <a:pt x="2419393" y="4148018"/>
                        <a:pt x="2056123" y="4007016"/>
                      </a:cubicBezTo>
                      <a:close/>
                      <a:moveTo>
                        <a:pt x="2056123" y="7138182"/>
                      </a:moveTo>
                      <a:lnTo>
                        <a:pt x="1563551" y="7138182"/>
                      </a:lnTo>
                      <a:lnTo>
                        <a:pt x="1563551" y="6796553"/>
                      </a:lnTo>
                      <a:cubicBezTo>
                        <a:pt x="1376287" y="6771102"/>
                        <a:pt x="1191751" y="6715291"/>
                        <a:pt x="1016794" y="6629471"/>
                      </a:cubicBezTo>
                      <a:cubicBezTo>
                        <a:pt x="412303" y="6332946"/>
                        <a:pt x="21102" y="5726704"/>
                        <a:pt x="0" y="5053734"/>
                      </a:cubicBezTo>
                      <a:lnTo>
                        <a:pt x="813973" y="5028205"/>
                      </a:lnTo>
                      <a:cubicBezTo>
                        <a:pt x="825624" y="5399818"/>
                        <a:pt x="1041643" y="5734588"/>
                        <a:pt x="1375441" y="5898325"/>
                      </a:cubicBezTo>
                      <a:cubicBezTo>
                        <a:pt x="1436179" y="5928119"/>
                        <a:pt x="1499008" y="5951362"/>
                        <a:pt x="1563551" y="5965918"/>
                      </a:cubicBezTo>
                      <a:lnTo>
                        <a:pt x="1563551" y="3847635"/>
                      </a:lnTo>
                      <a:cubicBezTo>
                        <a:pt x="920238" y="3662345"/>
                        <a:pt x="233045" y="3450393"/>
                        <a:pt x="16852" y="2382091"/>
                      </a:cubicBezTo>
                      <a:cubicBezTo>
                        <a:pt x="-73403" y="1719933"/>
                        <a:pt x="208577" y="1061859"/>
                        <a:pt x="750173" y="669157"/>
                      </a:cubicBezTo>
                      <a:cubicBezTo>
                        <a:pt x="994931" y="491686"/>
                        <a:pt x="1274723" y="381458"/>
                        <a:pt x="1563551" y="341319"/>
                      </a:cubicBezTo>
                      <a:lnTo>
                        <a:pt x="1563551" y="0"/>
                      </a:lnTo>
                      <a:lnTo>
                        <a:pt x="2056123" y="0"/>
                      </a:lnTo>
                      <a:lnTo>
                        <a:pt x="2056123" y="339268"/>
                      </a:lnTo>
                      <a:cubicBezTo>
                        <a:pt x="2248752" y="363969"/>
                        <a:pt x="2438747" y="420481"/>
                        <a:pt x="2618616" y="508711"/>
                      </a:cubicBezTo>
                      <a:cubicBezTo>
                        <a:pt x="3223107" y="805237"/>
                        <a:pt x="3614308" y="1411478"/>
                        <a:pt x="3635410" y="2084448"/>
                      </a:cubicBezTo>
                      <a:lnTo>
                        <a:pt x="2821437" y="2109978"/>
                      </a:lnTo>
                      <a:cubicBezTo>
                        <a:pt x="2809786" y="1738364"/>
                        <a:pt x="2593767" y="1403594"/>
                        <a:pt x="2259969" y="1239857"/>
                      </a:cubicBezTo>
                      <a:cubicBezTo>
                        <a:pt x="2194243" y="1207617"/>
                        <a:pt x="2126069" y="1183046"/>
                        <a:pt x="2056123" y="1168235"/>
                      </a:cubicBezTo>
                      <a:lnTo>
                        <a:pt x="2056123" y="3150890"/>
                      </a:lnTo>
                      <a:cubicBezTo>
                        <a:pt x="2675271" y="3303511"/>
                        <a:pt x="3347939" y="3564428"/>
                        <a:pt x="3618512" y="4743007"/>
                      </a:cubicBezTo>
                      <a:cubicBezTo>
                        <a:pt x="3712448" y="5409725"/>
                        <a:pt x="3430336" y="6073786"/>
                        <a:pt x="2885237" y="6469025"/>
                      </a:cubicBezTo>
                      <a:cubicBezTo>
                        <a:pt x="2636047" y="6649712"/>
                        <a:pt x="2350538" y="6760700"/>
                        <a:pt x="2056123" y="67987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0" name="이등변 삼각형 58">
                <a:extLst>
                  <a:ext uri="{FF2B5EF4-FFF2-40B4-BE49-F238E27FC236}">
                    <a16:creationId xmlns:a16="http://schemas.microsoft.com/office/drawing/2014/main" id="{231D2D9D-C88B-4C6F-B227-A4F7CC418776}"/>
                  </a:ext>
                </a:extLst>
              </p:cNvPr>
              <p:cNvSpPr/>
              <p:nvPr/>
            </p:nvSpPr>
            <p:spPr>
              <a:xfrm rot="10800000">
                <a:off x="5637159" y="2598826"/>
                <a:ext cx="945777" cy="48901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59">
                <a:extLst>
                  <a:ext uri="{FF2B5EF4-FFF2-40B4-BE49-F238E27FC236}">
                    <a16:creationId xmlns:a16="http://schemas.microsoft.com/office/drawing/2014/main" id="{F7E65C03-968E-4B04-A21B-C257F27329CE}"/>
                  </a:ext>
                </a:extLst>
              </p:cNvPr>
              <p:cNvSpPr/>
              <p:nvPr/>
            </p:nvSpPr>
            <p:spPr>
              <a:xfrm>
                <a:off x="6088867" y="3022230"/>
                <a:ext cx="36000" cy="72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FEECB6C-72A0-4107-8181-FB6D3020CC1C}"/>
              </a:ext>
            </a:extLst>
          </p:cNvPr>
          <p:cNvSpPr txBox="1"/>
          <p:nvPr/>
        </p:nvSpPr>
        <p:spPr>
          <a:xfrm>
            <a:off x="3011343" y="3030627"/>
            <a:ext cx="1539593" cy="1107996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US" altLang="ko-KR" sz="3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Ruang</a:t>
            </a:r>
            <a:r>
              <a:rPr lang="en-US" altLang="ko-KR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Lingkup</a:t>
            </a:r>
            <a:endParaRPr lang="ko-KR" altLang="en-U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757542" y="370051"/>
            <a:ext cx="354776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latin typeface="Arial Narrow" panose="020B0606020202030204" pitchFamily="34" charset="0"/>
              </a:rPr>
              <a:t>Ruang</a:t>
            </a:r>
            <a:r>
              <a:rPr lang="en-US" sz="4400" b="1" dirty="0">
                <a:latin typeface="Arial Narrow" panose="020B0606020202030204" pitchFamily="34" charset="0"/>
              </a:rPr>
              <a:t> </a:t>
            </a:r>
            <a:r>
              <a:rPr lang="en-US" sz="4400" b="1" dirty="0" err="1">
                <a:latin typeface="Arial Narrow" panose="020B0606020202030204" pitchFamily="34" charset="0"/>
              </a:rPr>
              <a:t>Lingkup</a:t>
            </a:r>
            <a:endParaRPr lang="en-US" sz="4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15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5194871-D9DB-441E-8F67-EF1D85A7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196" y="1525864"/>
            <a:ext cx="6811240" cy="651260"/>
          </a:xfrm>
        </p:spPr>
        <p:txBody>
          <a:bodyPr>
            <a:noAutofit/>
          </a:bodyPr>
          <a:lstStyle/>
          <a:p>
            <a:pPr marL="130966" indent="-130966" algn="ctr"/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benih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pisang (INA-03)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diKabupaten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Pringsewu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Lampung.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2018 - 2019.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9CFF5953-A1FD-4CE3-86B5-894CC7109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66853" y="2380979"/>
          <a:ext cx="6811240" cy="2948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0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754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chemeClr val="bg1"/>
                          </a:solidFill>
                        </a:rPr>
                        <a:t>Pisang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bg1"/>
                          </a:solidFill>
                        </a:rPr>
                        <a:t>Varietas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INA-03</a:t>
                      </a:r>
                    </a:p>
                  </a:txBody>
                  <a:tcPr marL="74295" marR="74295" marT="34291" marB="34291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Lokasi/ </a:t>
                      </a:r>
                      <a:r>
                        <a:rPr lang="en-US" sz="1900" dirty="0" err="1">
                          <a:solidFill>
                            <a:schemeClr val="bg1"/>
                          </a:solidFill>
                        </a:rPr>
                        <a:t>Kelompok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74295" marR="74295" marT="34291" marB="34291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chemeClr val="bg1"/>
                          </a:solidFill>
                        </a:rPr>
                        <a:t>Jumlah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900" dirty="0" err="1">
                          <a:solidFill>
                            <a:schemeClr val="bg1"/>
                          </a:solidFill>
                        </a:rPr>
                        <a:t>btg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74295" marR="74295" marT="34291" marB="34291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chemeClr val="bg1"/>
                          </a:solidFill>
                        </a:rPr>
                        <a:t>Keterangan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74295" marR="74295" marT="34291" marB="34291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0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/>
                        <a:t>Dikembangkan</a:t>
                      </a:r>
                      <a:r>
                        <a:rPr lang="en-US" sz="1900" dirty="0"/>
                        <a:t> </a:t>
                      </a:r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Beberapa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petani</a:t>
                      </a:r>
                      <a:r>
                        <a:rPr lang="en-US" sz="1900" dirty="0"/>
                        <a:t> </a:t>
                      </a:r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2000 </a:t>
                      </a:r>
                      <a:r>
                        <a:rPr lang="en-US" sz="1900" dirty="0" err="1"/>
                        <a:t>batang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4-5 </a:t>
                      </a:r>
                      <a:r>
                        <a:rPr lang="en-US" sz="1900" dirty="0" err="1"/>
                        <a:t>bulan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dilapang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541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Kebun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Pemda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Kab.pringsewu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200 </a:t>
                      </a:r>
                      <a:r>
                        <a:rPr lang="en-US" sz="1900" dirty="0" err="1"/>
                        <a:t>batang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5-6 </a:t>
                      </a:r>
                      <a:r>
                        <a:rPr lang="en-US" sz="1900" dirty="0" err="1"/>
                        <a:t>bulan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dilapang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061">
                <a:tc>
                  <a:txBody>
                    <a:bodyPr/>
                    <a:lstStyle/>
                    <a:p>
                      <a:r>
                        <a:rPr lang="en-US" sz="1900" dirty="0" err="1"/>
                        <a:t>Stok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benih</a:t>
                      </a:r>
                      <a:r>
                        <a:rPr lang="en-US" sz="1900" dirty="0"/>
                        <a:t> </a:t>
                      </a:r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Lab. </a:t>
                      </a:r>
                      <a:r>
                        <a:rPr lang="en-US" sz="1900" dirty="0" err="1"/>
                        <a:t>Pringsewu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500 </a:t>
                      </a:r>
                      <a:r>
                        <a:rPr lang="en-US" sz="1900" dirty="0" err="1"/>
                        <a:t>batang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Siap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kirim</a:t>
                      </a:r>
                      <a:r>
                        <a:rPr lang="en-US" sz="1900" dirty="0"/>
                        <a:t>/</a:t>
                      </a:r>
                      <a:r>
                        <a:rPr lang="en-US" sz="1900" dirty="0" err="1"/>
                        <a:t>tanam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061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Lab.Prinsewu</a:t>
                      </a:r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200 </a:t>
                      </a:r>
                      <a:r>
                        <a:rPr lang="en-US" sz="1900" dirty="0" err="1"/>
                        <a:t>botol</a:t>
                      </a:r>
                      <a:r>
                        <a:rPr lang="en-US" sz="1900" dirty="0"/>
                        <a:t> </a:t>
                      </a:r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74295" marR="74295" marT="34291" marB="3429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" name="Picture 4">
            <a:extLst>
              <a:ext uri="{FF2B5EF4-FFF2-40B4-BE49-F238E27FC236}">
                <a16:creationId xmlns:a16="http://schemas.microsoft.com/office/drawing/2014/main" id="{A6FBBE4E-BE7F-4B33-8915-E4C4AD5DC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6863" y="1271912"/>
            <a:ext cx="1981903" cy="26718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DD5DCDC1-2651-47D4-955E-4D3AC50EC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8766" y="1293193"/>
            <a:ext cx="2011349" cy="26506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C17F88-96E0-4B18-A11A-077CC95EFFAF}"/>
              </a:ext>
            </a:extLst>
          </p:cNvPr>
          <p:cNvSpPr txBox="1">
            <a:spLocks/>
          </p:cNvSpPr>
          <p:nvPr/>
        </p:nvSpPr>
        <p:spPr bwMode="auto">
          <a:xfrm>
            <a:off x="697069" y="802969"/>
            <a:ext cx="4884581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ts val="2100"/>
              </a:lnSpc>
            </a:pPr>
            <a:r>
              <a:rPr lang="id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 03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N0.072/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Kpts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/SR.120/D.2.7/6/2018</a:t>
            </a:r>
            <a:endParaRPr lang="id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2735DF-9C25-4A5D-9EF1-02E928EB9095}"/>
              </a:ext>
            </a:extLst>
          </p:cNvPr>
          <p:cNvSpPr/>
          <p:nvPr/>
        </p:nvSpPr>
        <p:spPr>
          <a:xfrm>
            <a:off x="820029" y="4187696"/>
            <a:ext cx="41225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Tahan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Fusarium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28,5 -29,0 ºBrix.</a:t>
            </a:r>
          </a:p>
          <a:p>
            <a:pPr>
              <a:spcBef>
                <a:spcPct val="0"/>
              </a:spcBef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Adaptif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dataran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menengah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(2,0-500,0 m.dpl).</a:t>
            </a:r>
          </a:p>
          <a:p>
            <a:pPr>
              <a:spcBef>
                <a:spcPct val="0"/>
              </a:spcBef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Kalsium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6,18 – 6,98 mg/100g).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8D54B6BF-30C2-49F4-9CD2-E008269E3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766" y="456557"/>
            <a:ext cx="6534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+mn-ea"/>
              </a:rPr>
              <a:t>VARIETAS UNGGUL PISANG</a:t>
            </a:r>
            <a:endParaRPr lang="id-ID" alt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494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">
            <a:extLst>
              <a:ext uri="{FF2B5EF4-FFF2-40B4-BE49-F238E27FC236}">
                <a16:creationId xmlns:a16="http://schemas.microsoft.com/office/drawing/2014/main" id="{159067EC-316E-4170-87C2-A4B002E53635}"/>
              </a:ext>
            </a:extLst>
          </p:cNvPr>
          <p:cNvGrpSpPr>
            <a:grpSpLocks/>
          </p:cNvGrpSpPr>
          <p:nvPr/>
        </p:nvGrpSpPr>
        <p:grpSpPr bwMode="auto">
          <a:xfrm>
            <a:off x="196449" y="-250507"/>
            <a:ext cx="11555115" cy="1708557"/>
            <a:chOff x="81242" y="1213956"/>
            <a:chExt cx="8735639" cy="1291938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CFEBDC5A-C43F-4AA6-BDB1-6CEEC04596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242" y="1213957"/>
              <a:ext cx="1396357" cy="1267563"/>
              <a:chOff x="81242" y="1213957"/>
              <a:chExt cx="1396357" cy="1267563"/>
            </a:xfrm>
          </p:grpSpPr>
          <p:pic>
            <p:nvPicPr>
              <p:cNvPr id="21" name="Picture 2" descr="DSCN2548">
                <a:extLst>
                  <a:ext uri="{FF2B5EF4-FFF2-40B4-BE49-F238E27FC236}">
                    <a16:creationId xmlns:a16="http://schemas.microsoft.com/office/drawing/2014/main" id="{96762C89-54AA-471E-A605-85B83F3E18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42" y="1213957"/>
                <a:ext cx="1396357" cy="1047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id="{EDA128C0-044F-4CCA-BD14-4BA52F56F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397" y="2248792"/>
                <a:ext cx="644956" cy="232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Golek-31</a:t>
                </a:r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2F21B7DD-8D8E-4CFE-B2AD-6F8663D492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6236" y="1213957"/>
              <a:ext cx="1396872" cy="1261895"/>
              <a:chOff x="1516236" y="1213957"/>
              <a:chExt cx="1396872" cy="1261895"/>
            </a:xfrm>
          </p:grpSpPr>
          <p:pic>
            <p:nvPicPr>
              <p:cNvPr id="19" name="Picture 3" descr="DSCN2568">
                <a:extLst>
                  <a:ext uri="{FF2B5EF4-FFF2-40B4-BE49-F238E27FC236}">
                    <a16:creationId xmlns:a16="http://schemas.microsoft.com/office/drawing/2014/main" id="{3BAED3A6-3065-45DD-9EC2-BA06D86AC2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6236" y="1213957"/>
                <a:ext cx="1396872" cy="1047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1FC47D05-230A-4D31-8F37-5ED95B2A82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3663" y="2243124"/>
                <a:ext cx="1201205" cy="232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Manalagi-69</a:t>
                </a:r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ACE4BD69-7236-4D19-8172-0E6228974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114" y="1213957"/>
              <a:ext cx="1401119" cy="1261894"/>
              <a:chOff x="2943114" y="1213957"/>
              <a:chExt cx="1401119" cy="1261894"/>
            </a:xfrm>
          </p:grpSpPr>
          <p:pic>
            <p:nvPicPr>
              <p:cNvPr id="17" name="Picture 4" descr="DSCN2546">
                <a:extLst>
                  <a:ext uri="{FF2B5EF4-FFF2-40B4-BE49-F238E27FC236}">
                    <a16:creationId xmlns:a16="http://schemas.microsoft.com/office/drawing/2014/main" id="{EFA232BF-59E4-470F-8DA1-646E255B7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3114" y="1213957"/>
                <a:ext cx="1396871" cy="1047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CC69B578-56FC-407A-96FA-74E064CDAC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3261" y="2243123"/>
                <a:ext cx="1340972" cy="232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Arumanis-143</a:t>
                </a:r>
              </a:p>
            </p:txBody>
          </p:sp>
        </p:grpSp>
        <p:grpSp>
          <p:nvGrpSpPr>
            <p:cNvPr id="8" name="Group 52">
              <a:extLst>
                <a:ext uri="{FF2B5EF4-FFF2-40B4-BE49-F238E27FC236}">
                  <a16:creationId xmlns:a16="http://schemas.microsoft.com/office/drawing/2014/main" id="{02139FDA-BC01-40CC-B862-EDC1989A0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6596" y="1213956"/>
              <a:ext cx="1468246" cy="1291938"/>
              <a:chOff x="5876596" y="1213956"/>
              <a:chExt cx="1468246" cy="1291938"/>
            </a:xfrm>
          </p:grpSpPr>
          <p:pic>
            <p:nvPicPr>
              <p:cNvPr id="15" name="Picture 10">
                <a:extLst>
                  <a:ext uri="{FF2B5EF4-FFF2-40B4-BE49-F238E27FC236}">
                    <a16:creationId xmlns:a16="http://schemas.microsoft.com/office/drawing/2014/main" id="{9187E53F-DBF3-43F3-AB3D-8FE292DF3F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9387" y="1213956"/>
                <a:ext cx="1453480" cy="1081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C1672FC3-0678-42F1-825B-0466E9B930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6596" y="2273166"/>
                <a:ext cx="1468246" cy="232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Ken Layung</a:t>
                </a:r>
              </a:p>
            </p:txBody>
          </p:sp>
        </p:grpSp>
        <p:grpSp>
          <p:nvGrpSpPr>
            <p:cNvPr id="9" name="Group 53">
              <a:extLst>
                <a:ext uri="{FF2B5EF4-FFF2-40B4-BE49-F238E27FC236}">
                  <a16:creationId xmlns:a16="http://schemas.microsoft.com/office/drawing/2014/main" id="{E0549E14-9588-4E52-8989-23D3462A58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7555" y="1226835"/>
              <a:ext cx="1449326" cy="1275265"/>
              <a:chOff x="7367555" y="1226835"/>
              <a:chExt cx="1449326" cy="1275265"/>
            </a:xfrm>
          </p:grpSpPr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172F9E9C-25F9-4634-AF81-F46E6111FA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7555" y="1226835"/>
                <a:ext cx="1449326" cy="1047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02287C-2769-4ACE-B5C0-E14CBB864A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4579" y="2269372"/>
                <a:ext cx="1319705" cy="232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Sala-250</a:t>
                </a:r>
              </a:p>
            </p:txBody>
          </p:sp>
        </p:grp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8E52BE2E-F979-49A3-82DE-E680ED43A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8622" y="1213957"/>
              <a:ext cx="1467784" cy="1273791"/>
              <a:chOff x="4378622" y="1213957"/>
              <a:chExt cx="1467784" cy="1273791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5A63F9D-018D-4C3E-AF66-60FDEAF35D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622" y="1213957"/>
                <a:ext cx="1467784" cy="1061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BF1D9800-3D0D-47CB-8716-8A81E39C64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4326" y="2255020"/>
                <a:ext cx="1102532" cy="232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Marifta-01</a:t>
                </a:r>
              </a:p>
            </p:txBody>
          </p:sp>
        </p:grpSp>
      </p:grpSp>
      <p:grpSp>
        <p:nvGrpSpPr>
          <p:cNvPr id="23" name="Group 60">
            <a:extLst>
              <a:ext uri="{FF2B5EF4-FFF2-40B4-BE49-F238E27FC236}">
                <a16:creationId xmlns:a16="http://schemas.microsoft.com/office/drawing/2014/main" id="{8110E93F-8428-4F5D-9E66-9BC1A9B4A948}"/>
              </a:ext>
            </a:extLst>
          </p:cNvPr>
          <p:cNvGrpSpPr>
            <a:grpSpLocks/>
          </p:cNvGrpSpPr>
          <p:nvPr/>
        </p:nvGrpSpPr>
        <p:grpSpPr bwMode="auto">
          <a:xfrm>
            <a:off x="196451" y="1427983"/>
            <a:ext cx="11467839" cy="1820105"/>
            <a:chOff x="96553" y="2609587"/>
            <a:chExt cx="8176472" cy="1297819"/>
          </a:xfrm>
        </p:grpSpPr>
        <p:grpSp>
          <p:nvGrpSpPr>
            <p:cNvPr id="24" name="Group 55">
              <a:extLst>
                <a:ext uri="{FF2B5EF4-FFF2-40B4-BE49-F238E27FC236}">
                  <a16:creationId xmlns:a16="http://schemas.microsoft.com/office/drawing/2014/main" id="{E9362D7E-27BF-44F8-AE29-961104212D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53" y="2649958"/>
              <a:ext cx="1419683" cy="1247306"/>
              <a:chOff x="96553" y="2649958"/>
              <a:chExt cx="1419683" cy="1247306"/>
            </a:xfrm>
          </p:grpSpPr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1EBEE233-9FAB-43EC-82C6-81A66EAE6B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53" y="2649958"/>
                <a:ext cx="1419683" cy="1040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41">
                <a:extLst>
                  <a:ext uri="{FF2B5EF4-FFF2-40B4-BE49-F238E27FC236}">
                    <a16:creationId xmlns:a16="http://schemas.microsoft.com/office/drawing/2014/main" id="{BD8EEC00-5D4C-4AEF-817E-4A9C12CE59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474" y="3677805"/>
                <a:ext cx="912559" cy="219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Garifta Orange</a:t>
                </a:r>
              </a:p>
            </p:txBody>
          </p:sp>
        </p:grpSp>
        <p:grpSp>
          <p:nvGrpSpPr>
            <p:cNvPr id="25" name="Group 56">
              <a:extLst>
                <a:ext uri="{FF2B5EF4-FFF2-40B4-BE49-F238E27FC236}">
                  <a16:creationId xmlns:a16="http://schemas.microsoft.com/office/drawing/2014/main" id="{91BF18A5-B847-418A-BDB4-8BC5ABA139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033" y="2649958"/>
              <a:ext cx="1393267" cy="1257448"/>
              <a:chOff x="1562033" y="2649958"/>
              <a:chExt cx="1393267" cy="1257448"/>
            </a:xfrm>
          </p:grpSpPr>
          <p:pic>
            <p:nvPicPr>
              <p:cNvPr id="36" name="Picture 3">
                <a:extLst>
                  <a:ext uri="{FF2B5EF4-FFF2-40B4-BE49-F238E27FC236}">
                    <a16:creationId xmlns:a16="http://schemas.microsoft.com/office/drawing/2014/main" id="{5EEC24BB-718F-419D-931C-9C158D7C21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2033" y="2649958"/>
                <a:ext cx="1393267" cy="1058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42">
                <a:extLst>
                  <a:ext uri="{FF2B5EF4-FFF2-40B4-BE49-F238E27FC236}">
                    <a16:creationId xmlns:a16="http://schemas.microsoft.com/office/drawing/2014/main" id="{B0125B9D-89F2-4DEE-B79B-48B4AA4DC3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3663" y="3687947"/>
                <a:ext cx="878500" cy="219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Garifta Merah</a:t>
                </a:r>
              </a:p>
            </p:txBody>
          </p:sp>
        </p:grpSp>
        <p:grpSp>
          <p:nvGrpSpPr>
            <p:cNvPr id="26" name="Group 57">
              <a:extLst>
                <a:ext uri="{FF2B5EF4-FFF2-40B4-BE49-F238E27FC236}">
                  <a16:creationId xmlns:a16="http://schemas.microsoft.com/office/drawing/2014/main" id="{F8167501-6454-47B7-848F-87C3F726D4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218" y="2661471"/>
              <a:ext cx="1377525" cy="1244845"/>
              <a:chOff x="2988218" y="2661471"/>
              <a:chExt cx="1377525" cy="1244845"/>
            </a:xfrm>
          </p:grpSpPr>
          <p:pic>
            <p:nvPicPr>
              <p:cNvPr id="34" name="Picture 4">
                <a:extLst>
                  <a:ext uri="{FF2B5EF4-FFF2-40B4-BE49-F238E27FC236}">
                    <a16:creationId xmlns:a16="http://schemas.microsoft.com/office/drawing/2014/main" id="{2EF25BE6-E6C7-4942-8531-457C81CEA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218" y="2661471"/>
                <a:ext cx="1377525" cy="1044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44">
                <a:extLst>
                  <a:ext uri="{FF2B5EF4-FFF2-40B4-BE49-F238E27FC236}">
                    <a16:creationId xmlns:a16="http://schemas.microsoft.com/office/drawing/2014/main" id="{E69DDCC7-A375-44C9-9E7E-4271064398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6019" y="3686857"/>
                <a:ext cx="894821" cy="219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Garifta Kuning</a:t>
                </a:r>
              </a:p>
            </p:txBody>
          </p:sp>
        </p:grpSp>
        <p:grpSp>
          <p:nvGrpSpPr>
            <p:cNvPr id="27" name="Group 58">
              <a:extLst>
                <a:ext uri="{FF2B5EF4-FFF2-40B4-BE49-F238E27FC236}">
                  <a16:creationId xmlns:a16="http://schemas.microsoft.com/office/drawing/2014/main" id="{0C9D709B-AD16-4B8E-86B3-4DEFDE1AA0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969" y="2649958"/>
              <a:ext cx="1525150" cy="1256357"/>
              <a:chOff x="4410969" y="2649958"/>
              <a:chExt cx="1525150" cy="1256357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501E0AB2-AF23-47DC-9423-51B3F4236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187"/>
              <a:stretch>
                <a:fillRect/>
              </a:stretch>
            </p:blipFill>
            <p:spPr bwMode="auto">
              <a:xfrm>
                <a:off x="4410969" y="2649958"/>
                <a:ext cx="1525150" cy="105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48">
                <a:extLst>
                  <a:ext uri="{FF2B5EF4-FFF2-40B4-BE49-F238E27FC236}">
                    <a16:creationId xmlns:a16="http://schemas.microsoft.com/office/drawing/2014/main" id="{A1DED84D-D924-470B-8855-2A98AE20C1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5060" y="3686856"/>
                <a:ext cx="901907" cy="219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Garifta Gading</a:t>
                </a:r>
              </a:p>
            </p:txBody>
          </p:sp>
        </p:grpSp>
        <p:grpSp>
          <p:nvGrpSpPr>
            <p:cNvPr id="28" name="Group 59">
              <a:extLst>
                <a:ext uri="{FF2B5EF4-FFF2-40B4-BE49-F238E27FC236}">
                  <a16:creationId xmlns:a16="http://schemas.microsoft.com/office/drawing/2014/main" id="{C64B8ECB-B763-4843-AFDC-E631E7373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1345" y="2609587"/>
              <a:ext cx="2291680" cy="1289659"/>
              <a:chOff x="5981345" y="2609587"/>
              <a:chExt cx="2291680" cy="1289659"/>
            </a:xfrm>
          </p:grpSpPr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id="{0C4D48C8-8352-412E-BC6A-7277362A0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2563" y="3679787"/>
                <a:ext cx="1638401" cy="219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Agri  Gardina 45</a:t>
                </a:r>
              </a:p>
            </p:txBody>
          </p:sp>
          <p:pic>
            <p:nvPicPr>
              <p:cNvPr id="30" name="Picture 4" descr="http://balitbu.litbang.pertanian.go.id/ind/images/2015/beritalain/agri-gardina-45-dikupas-2.jpg">
                <a:extLst>
                  <a:ext uri="{FF2B5EF4-FFF2-40B4-BE49-F238E27FC236}">
                    <a16:creationId xmlns:a16="http://schemas.microsoft.com/office/drawing/2014/main" id="{9FD3C96C-5A73-4E5E-9923-2C6A51A10C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45" t="23920" r="18388" b="22514"/>
              <a:stretch>
                <a:fillRect/>
              </a:stretch>
            </p:blipFill>
            <p:spPr bwMode="auto">
              <a:xfrm>
                <a:off x="7332867" y="2609587"/>
                <a:ext cx="940158" cy="1070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5" descr="Buah F1-45">
                <a:extLst>
                  <a:ext uri="{FF2B5EF4-FFF2-40B4-BE49-F238E27FC236}">
                    <a16:creationId xmlns:a16="http://schemas.microsoft.com/office/drawing/2014/main" id="{BF54E92C-9DC6-47A3-BE34-DFB0C3C3E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070"/>
              <a:stretch>
                <a:fillRect/>
              </a:stretch>
            </p:blipFill>
            <p:spPr bwMode="auto">
              <a:xfrm>
                <a:off x="5981345" y="2654438"/>
                <a:ext cx="1351522" cy="1028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0" name="Group 4097">
            <a:extLst>
              <a:ext uri="{FF2B5EF4-FFF2-40B4-BE49-F238E27FC236}">
                <a16:creationId xmlns:a16="http://schemas.microsoft.com/office/drawing/2014/main" id="{59A366BC-30E7-47FA-83D7-336FC479C37F}"/>
              </a:ext>
            </a:extLst>
          </p:cNvPr>
          <p:cNvGrpSpPr>
            <a:grpSpLocks/>
          </p:cNvGrpSpPr>
          <p:nvPr/>
        </p:nvGrpSpPr>
        <p:grpSpPr bwMode="auto">
          <a:xfrm>
            <a:off x="679231" y="3600451"/>
            <a:ext cx="2597516" cy="2411294"/>
            <a:chOff x="88899" y="3543868"/>
            <a:chExt cx="2598118" cy="2410366"/>
          </a:xfrm>
        </p:grpSpPr>
        <p:grpSp>
          <p:nvGrpSpPr>
            <p:cNvPr id="41" name="Group 4095">
              <a:extLst>
                <a:ext uri="{FF2B5EF4-FFF2-40B4-BE49-F238E27FC236}">
                  <a16:creationId xmlns:a16="http://schemas.microsoft.com/office/drawing/2014/main" id="{4F466BF0-9C80-4DA4-9B26-B75375156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99" y="3543868"/>
              <a:ext cx="1123054" cy="2409240"/>
              <a:chOff x="88899" y="3608263"/>
              <a:chExt cx="1123054" cy="2409240"/>
            </a:xfrm>
          </p:grpSpPr>
          <p:grpSp>
            <p:nvGrpSpPr>
              <p:cNvPr id="47" name="Group 61">
                <a:extLst>
                  <a:ext uri="{FF2B5EF4-FFF2-40B4-BE49-F238E27FC236}">
                    <a16:creationId xmlns:a16="http://schemas.microsoft.com/office/drawing/2014/main" id="{42332B34-559B-4324-8EA1-E179885CC5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9945" y="3608263"/>
                <a:ext cx="1066250" cy="2101581"/>
                <a:chOff x="112675" y="3747751"/>
                <a:chExt cx="1066250" cy="2101581"/>
              </a:xfrm>
            </p:grpSpPr>
            <p:pic>
              <p:nvPicPr>
                <p:cNvPr id="49" name="Picture 3" descr="Buah Gadung 21">
                  <a:extLst>
                    <a:ext uri="{FF2B5EF4-FFF2-40B4-BE49-F238E27FC236}">
                      <a16:creationId xmlns:a16="http://schemas.microsoft.com/office/drawing/2014/main" id="{CA28EAF3-1A24-4BF6-ABB4-1A232C35A6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254"/>
                <a:stretch>
                  <a:fillRect/>
                </a:stretch>
              </p:blipFill>
              <p:spPr bwMode="auto">
                <a:xfrm>
                  <a:off x="116147" y="3747751"/>
                  <a:ext cx="1062778" cy="1302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" name="Picture 4" descr="Buah belah">
                  <a:extLst>
                    <a:ext uri="{FF2B5EF4-FFF2-40B4-BE49-F238E27FC236}">
                      <a16:creationId xmlns:a16="http://schemas.microsoft.com/office/drawing/2014/main" id="{C1D65A97-2DC1-4982-89BB-407F9FDE6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675" y="5004373"/>
                  <a:ext cx="1053541" cy="8449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D8570F91-7973-4C07-AA2B-3002DEBF36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99" y="5709844"/>
                <a:ext cx="1123054" cy="307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Gadung 21</a:t>
                </a:r>
              </a:p>
            </p:txBody>
          </p:sp>
        </p:grpSp>
        <p:grpSp>
          <p:nvGrpSpPr>
            <p:cNvPr id="42" name="Group 4096">
              <a:extLst>
                <a:ext uri="{FF2B5EF4-FFF2-40B4-BE49-F238E27FC236}">
                  <a16:creationId xmlns:a16="http://schemas.microsoft.com/office/drawing/2014/main" id="{96F11F2F-3D18-4191-A11F-822B145794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0960" y="3564124"/>
              <a:ext cx="1586057" cy="2390110"/>
              <a:chOff x="1100960" y="3628519"/>
              <a:chExt cx="1586057" cy="2390110"/>
            </a:xfrm>
          </p:grpSpPr>
          <p:grpSp>
            <p:nvGrpSpPr>
              <p:cNvPr id="43" name="Group 62">
                <a:extLst>
                  <a:ext uri="{FF2B5EF4-FFF2-40B4-BE49-F238E27FC236}">
                    <a16:creationId xmlns:a16="http://schemas.microsoft.com/office/drawing/2014/main" id="{05CF7CD0-648F-4002-9A98-1EA86934E5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0494" y="3628519"/>
                <a:ext cx="1258475" cy="2092454"/>
                <a:chOff x="1240494" y="3628519"/>
                <a:chExt cx="1258475" cy="2092454"/>
              </a:xfrm>
            </p:grpSpPr>
            <p:pic>
              <p:nvPicPr>
                <p:cNvPr id="45" name="Picture 4">
                  <a:extLst>
                    <a:ext uri="{FF2B5EF4-FFF2-40B4-BE49-F238E27FC236}">
                      <a16:creationId xmlns:a16="http://schemas.microsoft.com/office/drawing/2014/main" id="{BF1C7523-D3B7-4BC0-9F14-775B693B8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56" t="5713" r="6667" b="7726"/>
                <a:stretch>
                  <a:fillRect/>
                </a:stretch>
              </p:blipFill>
              <p:spPr bwMode="auto">
                <a:xfrm>
                  <a:off x="1240494" y="4817581"/>
                  <a:ext cx="1258475" cy="9033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">
                  <a:extLst>
                    <a:ext uri="{FF2B5EF4-FFF2-40B4-BE49-F238E27FC236}">
                      <a16:creationId xmlns:a16="http://schemas.microsoft.com/office/drawing/2014/main" id="{28D4FB37-90F8-4B73-9364-71B703483C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17" t="13823" r="21582" b="32167"/>
                <a:stretch>
                  <a:fillRect/>
                </a:stretch>
              </p:blipFill>
              <p:spPr bwMode="auto">
                <a:xfrm>
                  <a:off x="1249466" y="3628519"/>
                  <a:ext cx="1246271" cy="1192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" name="TextBox 108">
                <a:extLst>
                  <a:ext uri="{FF2B5EF4-FFF2-40B4-BE49-F238E27FC236}">
                    <a16:creationId xmlns:a16="http://schemas.microsoft.com/office/drawing/2014/main" id="{AA8B7BB0-C6A0-4C3C-9D83-1BFA64620F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0960" y="5710970"/>
                <a:ext cx="1586057" cy="307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/>
                  <a:t>Denarum Agrihorti</a:t>
                </a:r>
              </a:p>
            </p:txBody>
          </p:sp>
        </p:grpSp>
      </p:grpSp>
      <p:grpSp>
        <p:nvGrpSpPr>
          <p:cNvPr id="51" name="Group 4106">
            <a:extLst>
              <a:ext uri="{FF2B5EF4-FFF2-40B4-BE49-F238E27FC236}">
                <a16:creationId xmlns:a16="http://schemas.microsoft.com/office/drawing/2014/main" id="{C5437FCB-6B3E-4789-BDF4-E5F7F084C46E}"/>
              </a:ext>
            </a:extLst>
          </p:cNvPr>
          <p:cNvGrpSpPr>
            <a:grpSpLocks/>
          </p:cNvGrpSpPr>
          <p:nvPr/>
        </p:nvGrpSpPr>
        <p:grpSpPr bwMode="auto">
          <a:xfrm>
            <a:off x="3235717" y="3334850"/>
            <a:ext cx="5379207" cy="2614120"/>
            <a:chOff x="2619135" y="3751159"/>
            <a:chExt cx="4223404" cy="1738931"/>
          </a:xfrm>
        </p:grpSpPr>
        <p:grpSp>
          <p:nvGrpSpPr>
            <p:cNvPr id="52" name="Group 4105">
              <a:extLst>
                <a:ext uri="{FF2B5EF4-FFF2-40B4-BE49-F238E27FC236}">
                  <a16:creationId xmlns:a16="http://schemas.microsoft.com/office/drawing/2014/main" id="{EEB60D54-DC75-4440-83ED-EFD0D7ED27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9135" y="4209395"/>
              <a:ext cx="4223404" cy="1280695"/>
              <a:chOff x="2619135" y="3578326"/>
              <a:chExt cx="4223404" cy="1280695"/>
            </a:xfrm>
          </p:grpSpPr>
          <p:grpSp>
            <p:nvGrpSpPr>
              <p:cNvPr id="54" name="Group 4102">
                <a:extLst>
                  <a:ext uri="{FF2B5EF4-FFF2-40B4-BE49-F238E27FC236}">
                    <a16:creationId xmlns:a16="http://schemas.microsoft.com/office/drawing/2014/main" id="{097DB3E9-0811-4CD3-AAB7-B66C3EC252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9135" y="3578326"/>
                <a:ext cx="1468279" cy="1267127"/>
                <a:chOff x="2619135" y="3578326"/>
                <a:chExt cx="1468279" cy="1267127"/>
              </a:xfrm>
            </p:grpSpPr>
            <p:pic>
              <p:nvPicPr>
                <p:cNvPr id="61" name="Picture 11">
                  <a:extLst>
                    <a:ext uri="{FF2B5EF4-FFF2-40B4-BE49-F238E27FC236}">
                      <a16:creationId xmlns:a16="http://schemas.microsoft.com/office/drawing/2014/main" id="{FAB16062-AE22-4A9D-ADCE-673F770A51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4165" y="3578326"/>
                  <a:ext cx="1396356" cy="9406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TextBox 14">
                  <a:extLst>
                    <a:ext uri="{FF2B5EF4-FFF2-40B4-BE49-F238E27FC236}">
                      <a16:creationId xmlns:a16="http://schemas.microsoft.com/office/drawing/2014/main" id="{879D7601-AE88-4C2F-89D8-102941599E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19135" y="4497403"/>
                  <a:ext cx="1468279" cy="348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Dugur-141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(sari buah)</a:t>
                  </a:r>
                </a:p>
              </p:txBody>
            </p:sp>
          </p:grpSp>
          <p:grpSp>
            <p:nvGrpSpPr>
              <p:cNvPr id="55" name="Group 4103">
                <a:extLst>
                  <a:ext uri="{FF2B5EF4-FFF2-40B4-BE49-F238E27FC236}">
                    <a16:creationId xmlns:a16="http://schemas.microsoft.com/office/drawing/2014/main" id="{B7A3D56D-741E-4930-A9C9-09BA9BBAFD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29648" y="3596728"/>
                <a:ext cx="1468279" cy="1262293"/>
                <a:chOff x="4081164" y="3596728"/>
                <a:chExt cx="1468279" cy="1262293"/>
              </a:xfrm>
            </p:grpSpPr>
            <p:pic>
              <p:nvPicPr>
                <p:cNvPr id="59" name="Picture 12">
                  <a:extLst>
                    <a:ext uri="{FF2B5EF4-FFF2-40B4-BE49-F238E27FC236}">
                      <a16:creationId xmlns:a16="http://schemas.microsoft.com/office/drawing/2014/main" id="{F508805D-F664-4B8B-ACF6-31B4008AF5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7072" y="3596728"/>
                  <a:ext cx="1368202" cy="922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TextBox 15">
                  <a:extLst>
                    <a:ext uri="{FF2B5EF4-FFF2-40B4-BE49-F238E27FC236}">
                      <a16:creationId xmlns:a16="http://schemas.microsoft.com/office/drawing/2014/main" id="{1F4577CA-5B9F-431C-B4EF-28BDEECA8F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1164" y="4510971"/>
                  <a:ext cx="1468279" cy="348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Gayam-345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(pasta/pure)</a:t>
                  </a:r>
                </a:p>
              </p:txBody>
            </p:sp>
          </p:grpSp>
          <p:grpSp>
            <p:nvGrpSpPr>
              <p:cNvPr id="56" name="Group 4104">
                <a:extLst>
                  <a:ext uri="{FF2B5EF4-FFF2-40B4-BE49-F238E27FC236}">
                    <a16:creationId xmlns:a16="http://schemas.microsoft.com/office/drawing/2014/main" id="{8461B85A-7D98-412B-9895-58F77E4567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74260" y="3607818"/>
                <a:ext cx="1468279" cy="1242736"/>
                <a:chOff x="5490171" y="3607818"/>
                <a:chExt cx="1468279" cy="1242736"/>
              </a:xfrm>
            </p:grpSpPr>
            <p:pic>
              <p:nvPicPr>
                <p:cNvPr id="57" name="Picture 14" descr="DSCN4866">
                  <a:extLst>
                    <a:ext uri="{FF2B5EF4-FFF2-40B4-BE49-F238E27FC236}">
                      <a16:creationId xmlns:a16="http://schemas.microsoft.com/office/drawing/2014/main" id="{3A943BA6-DA64-4599-BBF2-6FC42F57E1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01825" y="3607818"/>
                  <a:ext cx="1193795" cy="921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" name="TextBox 17">
                  <a:extLst>
                    <a:ext uri="{FF2B5EF4-FFF2-40B4-BE49-F238E27FC236}">
                      <a16:creationId xmlns:a16="http://schemas.microsoft.com/office/drawing/2014/main" id="{001BEE89-F130-412D-9FA0-0AFE41D382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90171" y="4502504"/>
                  <a:ext cx="1468279" cy="348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Manggasari-243</a:t>
                  </a: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(tepung)</a:t>
                  </a:r>
                </a:p>
              </p:txBody>
            </p:sp>
          </p:grpSp>
        </p:grp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B94800D6-EBA2-48FE-A211-6FCCFC141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3961" y="3751159"/>
              <a:ext cx="2180299" cy="245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Buah untuk Olahan</a:t>
              </a:r>
            </a:p>
          </p:txBody>
        </p:sp>
      </p:grpSp>
      <p:grpSp>
        <p:nvGrpSpPr>
          <p:cNvPr id="63" name="Group 4112">
            <a:extLst>
              <a:ext uri="{FF2B5EF4-FFF2-40B4-BE49-F238E27FC236}">
                <a16:creationId xmlns:a16="http://schemas.microsoft.com/office/drawing/2014/main" id="{15813104-14C1-42FC-A3B5-B36486A86E60}"/>
              </a:ext>
            </a:extLst>
          </p:cNvPr>
          <p:cNvGrpSpPr>
            <a:grpSpLocks/>
          </p:cNvGrpSpPr>
          <p:nvPr/>
        </p:nvGrpSpPr>
        <p:grpSpPr bwMode="auto">
          <a:xfrm>
            <a:off x="8496349" y="3308352"/>
            <a:ext cx="3853391" cy="2459411"/>
            <a:chOff x="6630225" y="3941163"/>
            <a:chExt cx="2578170" cy="1551326"/>
          </a:xfrm>
        </p:grpSpPr>
        <p:grpSp>
          <p:nvGrpSpPr>
            <p:cNvPr id="64" name="Group 4111">
              <a:extLst>
                <a:ext uri="{FF2B5EF4-FFF2-40B4-BE49-F238E27FC236}">
                  <a16:creationId xmlns:a16="http://schemas.microsoft.com/office/drawing/2014/main" id="{33BFD1F2-9994-4933-8170-A958411C2B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25" y="4436706"/>
              <a:ext cx="2578170" cy="1055783"/>
              <a:chOff x="6630225" y="4436706"/>
              <a:chExt cx="2578170" cy="1055783"/>
            </a:xfrm>
          </p:grpSpPr>
          <p:grpSp>
            <p:nvGrpSpPr>
              <p:cNvPr id="66" name="Group 4109">
                <a:extLst>
                  <a:ext uri="{FF2B5EF4-FFF2-40B4-BE49-F238E27FC236}">
                    <a16:creationId xmlns:a16="http://schemas.microsoft.com/office/drawing/2014/main" id="{185F0060-6994-41EE-BA41-A9358B378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30225" y="4436706"/>
                <a:ext cx="1292407" cy="1055783"/>
                <a:chOff x="6630225" y="4436706"/>
                <a:chExt cx="1292407" cy="1055783"/>
              </a:xfrm>
            </p:grpSpPr>
            <p:pic>
              <p:nvPicPr>
                <p:cNvPr id="70" name="Picture 13">
                  <a:extLst>
                    <a:ext uri="{FF2B5EF4-FFF2-40B4-BE49-F238E27FC236}">
                      <a16:creationId xmlns:a16="http://schemas.microsoft.com/office/drawing/2014/main" id="{0A44E66D-C662-464D-9230-7F4DEDC7EF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0225" y="4436706"/>
                  <a:ext cx="1292407" cy="8706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" name="TextBox 16">
                  <a:extLst>
                    <a:ext uri="{FF2B5EF4-FFF2-40B4-BE49-F238E27FC236}">
                      <a16:creationId xmlns:a16="http://schemas.microsoft.com/office/drawing/2014/main" id="{A5FE56F5-87BC-4AA5-B358-8E11423117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41072" y="5298352"/>
                  <a:ext cx="1280090" cy="194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Kraton-119</a:t>
                  </a:r>
                </a:p>
              </p:txBody>
            </p:sp>
          </p:grpSp>
          <p:grpSp>
            <p:nvGrpSpPr>
              <p:cNvPr id="67" name="Group 4110">
                <a:extLst>
                  <a:ext uri="{FF2B5EF4-FFF2-40B4-BE49-F238E27FC236}">
                    <a16:creationId xmlns:a16="http://schemas.microsoft.com/office/drawing/2014/main" id="{67097177-F1D8-4EAE-B91D-72DB6DB4F9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83891" y="4436706"/>
                <a:ext cx="1424504" cy="1049859"/>
                <a:chOff x="7783891" y="4436706"/>
                <a:chExt cx="1424504" cy="1049859"/>
              </a:xfrm>
            </p:grpSpPr>
            <p:pic>
              <p:nvPicPr>
                <p:cNvPr id="68" name="Picture 120">
                  <a:extLst>
                    <a:ext uri="{FF2B5EF4-FFF2-40B4-BE49-F238E27FC236}">
                      <a16:creationId xmlns:a16="http://schemas.microsoft.com/office/drawing/2014/main" id="{DD68FD1C-BC5C-4F47-9950-C31DA8EE14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7047" y="4436706"/>
                  <a:ext cx="1056975" cy="8706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9" name="TextBox 16">
                  <a:extLst>
                    <a:ext uri="{FF2B5EF4-FFF2-40B4-BE49-F238E27FC236}">
                      <a16:creationId xmlns:a16="http://schemas.microsoft.com/office/drawing/2014/main" id="{FD44332A-8AEC-4BCF-BAD7-9871C8D1AC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83891" y="5292428"/>
                  <a:ext cx="1424504" cy="194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Kraton Agrihorti</a:t>
                  </a:r>
                </a:p>
              </p:txBody>
            </p:sp>
          </p:grpSp>
        </p:grpSp>
        <p:sp>
          <p:nvSpPr>
            <p:cNvPr id="65" name="Rectangle 4108">
              <a:extLst>
                <a:ext uri="{FF2B5EF4-FFF2-40B4-BE49-F238E27FC236}">
                  <a16:creationId xmlns:a16="http://schemas.microsoft.com/office/drawing/2014/main" id="{A13B35B6-8E20-40D2-BDE6-65AC4CE37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1047" y="3941163"/>
              <a:ext cx="1684361" cy="23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dirty="0" err="1"/>
                <a:t>Biji</a:t>
              </a:r>
              <a:r>
                <a:rPr lang="en-US" altLang="en-US" sz="1800" b="1" dirty="0"/>
                <a:t> </a:t>
              </a:r>
              <a:r>
                <a:rPr lang="en-US" altLang="en-US" sz="1800" b="1" dirty="0" err="1"/>
                <a:t>untuk</a:t>
              </a:r>
              <a:r>
                <a:rPr lang="en-US" altLang="en-US" sz="1800" b="1" dirty="0"/>
                <a:t> </a:t>
              </a:r>
              <a:r>
                <a:rPr lang="en-US" altLang="en-US" sz="1800" b="1" dirty="0" err="1"/>
                <a:t>Batang</a:t>
              </a:r>
              <a:r>
                <a:rPr lang="en-US" altLang="en-US" sz="1800" b="1" dirty="0"/>
                <a:t> Bawah</a:t>
              </a:r>
            </a:p>
          </p:txBody>
        </p:sp>
      </p:grpSp>
      <p:sp>
        <p:nvSpPr>
          <p:cNvPr id="72" name="Rectangle 6">
            <a:extLst>
              <a:ext uri="{FF2B5EF4-FFF2-40B4-BE49-F238E27FC236}">
                <a16:creationId xmlns:a16="http://schemas.microsoft.com/office/drawing/2014/main" id="{54076375-58C2-457B-91D3-6DABD1205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607" y="-807246"/>
            <a:ext cx="6930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altLang="en-US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+mn-ea"/>
              </a:rPr>
              <a:t>VUB MANGGA</a:t>
            </a:r>
          </a:p>
        </p:txBody>
      </p:sp>
    </p:spTree>
    <p:extLst>
      <p:ext uri="{BB962C8B-B14F-4D97-AF65-F5344CB8AC3E}">
        <p14:creationId xmlns:p14="http://schemas.microsoft.com/office/powerpoint/2010/main" val="2387175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40BA5-2C6E-44AB-A27F-24CD69D2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E9D915-7E81-49E7-B7C1-BAF1E85AA5DF}"/>
              </a:ext>
            </a:extLst>
          </p:cNvPr>
          <p:cNvSpPr txBox="1">
            <a:spLocks noChangeArrowheads="1"/>
          </p:cNvSpPr>
          <p:nvPr/>
        </p:nvSpPr>
        <p:spPr>
          <a:xfrm>
            <a:off x="666750" y="866774"/>
            <a:ext cx="11144250" cy="1668835"/>
          </a:xfrm>
          <a:prstGeom prst="rect">
            <a:avLst/>
          </a:prstGeom>
        </p:spPr>
        <p:txBody>
          <a:bodyPr/>
          <a:lstStyle/>
          <a:p>
            <a:pPr marL="273844" indent="-273844" algn="ctr">
              <a:lnSpc>
                <a:spcPct val="90000"/>
              </a:lnSpc>
              <a:spcBef>
                <a:spcPts val="450"/>
              </a:spcBef>
              <a:defRPr/>
            </a:pPr>
            <a:endParaRPr lang="en-US" sz="2000" b="1" dirty="0">
              <a:latin typeface="Times New Roman"/>
              <a:cs typeface="Times New Roman"/>
            </a:endParaRPr>
          </a:p>
          <a:p>
            <a:pPr marL="273844" indent="-273844" algn="ctr">
              <a:lnSpc>
                <a:spcPct val="90000"/>
              </a:lnSpc>
              <a:spcBef>
                <a:spcPts val="450"/>
              </a:spcBef>
              <a:defRPr/>
            </a:pPr>
            <a:r>
              <a:rPr lang="en-US" sz="2000" b="1" dirty="0">
                <a:cs typeface="Times New Roman"/>
              </a:rPr>
              <a:t>DISTRIBUSI </a:t>
            </a:r>
            <a:r>
              <a:rPr lang="en-US" sz="2000" b="1" dirty="0"/>
              <a:t>BENIH SUMBER 2009-2019</a:t>
            </a:r>
          </a:p>
          <a:p>
            <a:pPr marL="273844" indent="-273844" algn="ctr">
              <a:lnSpc>
                <a:spcPct val="90000"/>
              </a:lnSpc>
              <a:spcBef>
                <a:spcPts val="450"/>
              </a:spcBef>
              <a:defRPr/>
            </a:pPr>
            <a:endParaRPr lang="en-US" sz="2000" b="1" dirty="0"/>
          </a:p>
          <a:p>
            <a:pPr algn="just">
              <a:defRPr/>
            </a:pPr>
            <a:r>
              <a:rPr lang="en-US" sz="2000" b="1" dirty="0" err="1"/>
              <a:t>Distribusi</a:t>
            </a:r>
            <a:r>
              <a:rPr lang="en-US" sz="2000" b="1" dirty="0"/>
              <a:t> </a:t>
            </a:r>
            <a:r>
              <a:rPr lang="en-US" sz="2000" b="1" dirty="0" err="1"/>
              <a:t>Benih</a:t>
            </a:r>
            <a:r>
              <a:rPr lang="en-US" sz="2000" b="1" dirty="0"/>
              <a:t> </a:t>
            </a:r>
            <a:r>
              <a:rPr lang="en-US" sz="2000" b="1" dirty="0" err="1"/>
              <a:t>Sumber</a:t>
            </a:r>
            <a:r>
              <a:rPr lang="en-US" sz="2000" b="1" dirty="0"/>
              <a:t> 6 VUB </a:t>
            </a:r>
            <a:r>
              <a:rPr lang="en-US" sz="2000" b="1" dirty="0" err="1"/>
              <a:t>mangga</a:t>
            </a:r>
            <a:r>
              <a:rPr lang="en-US" sz="2000" b="1" dirty="0"/>
              <a:t> </a:t>
            </a:r>
            <a:r>
              <a:rPr lang="en-US" sz="2000" b="1" dirty="0" err="1"/>
              <a:t>tersebar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18 </a:t>
            </a:r>
            <a:r>
              <a:rPr lang="en-US" sz="2000" b="1" dirty="0" err="1"/>
              <a:t>propinsi</a:t>
            </a:r>
            <a:r>
              <a:rPr lang="en-US" sz="2000" b="1" dirty="0"/>
              <a:t>: </a:t>
            </a:r>
            <a:r>
              <a:rPr lang="en-US" sz="2000" b="1" dirty="0" err="1"/>
              <a:t>Jatim</a:t>
            </a:r>
            <a:r>
              <a:rPr lang="en-US" sz="2000" b="1" dirty="0"/>
              <a:t>, </a:t>
            </a:r>
            <a:r>
              <a:rPr lang="en-US" sz="2000" b="1" dirty="0" err="1"/>
              <a:t>Jateng</a:t>
            </a:r>
            <a:r>
              <a:rPr lang="en-US" sz="2000" b="1" dirty="0"/>
              <a:t>, </a:t>
            </a:r>
            <a:r>
              <a:rPr lang="en-US" sz="2000" b="1" dirty="0" err="1"/>
              <a:t>Jabar</a:t>
            </a:r>
            <a:r>
              <a:rPr lang="en-US" sz="2000" b="1" dirty="0"/>
              <a:t>, DKI Jakarta, </a:t>
            </a:r>
            <a:r>
              <a:rPr lang="en-US" sz="2000" b="1" dirty="0" err="1"/>
              <a:t>Banten</a:t>
            </a:r>
            <a:r>
              <a:rPr lang="en-US" sz="2000" b="1" dirty="0"/>
              <a:t>, Bali, NTB, NTT, </a:t>
            </a:r>
            <a:r>
              <a:rPr lang="en-US" sz="2000" b="1" dirty="0" err="1"/>
              <a:t>Sulsel</a:t>
            </a:r>
            <a:r>
              <a:rPr lang="en-US" sz="2000" b="1" dirty="0"/>
              <a:t>, </a:t>
            </a:r>
            <a:r>
              <a:rPr lang="en-US" sz="2000" b="1" dirty="0" err="1"/>
              <a:t>Sulteng</a:t>
            </a:r>
            <a:r>
              <a:rPr lang="en-US" sz="2000" b="1" dirty="0"/>
              <a:t>, </a:t>
            </a:r>
            <a:r>
              <a:rPr lang="en-US" sz="2000" b="1" dirty="0" err="1"/>
              <a:t>Sultra</a:t>
            </a:r>
            <a:r>
              <a:rPr lang="en-US" sz="2000" b="1" dirty="0"/>
              <a:t>, </a:t>
            </a:r>
            <a:r>
              <a:rPr lang="en-US" sz="2000" b="1" dirty="0" err="1"/>
              <a:t>Sulbar</a:t>
            </a:r>
            <a:r>
              <a:rPr lang="en-US" sz="2000" b="1" dirty="0"/>
              <a:t>, </a:t>
            </a:r>
            <a:r>
              <a:rPr lang="en-US" sz="2000" b="1" dirty="0" err="1"/>
              <a:t>Gorontalo</a:t>
            </a:r>
            <a:r>
              <a:rPr lang="en-US" sz="2000" b="1" dirty="0"/>
              <a:t>, Riau, Bengkulu, Bangka Belitung, </a:t>
            </a:r>
            <a:r>
              <a:rPr lang="en-US" sz="2000" b="1" dirty="0" err="1"/>
              <a:t>Kepri</a:t>
            </a:r>
            <a:r>
              <a:rPr lang="en-US" sz="2000" b="1" dirty="0"/>
              <a:t>, </a:t>
            </a:r>
            <a:r>
              <a:rPr lang="en-US" sz="2000" b="1" dirty="0" err="1"/>
              <a:t>dan</a:t>
            </a:r>
            <a:r>
              <a:rPr lang="en-US" sz="2000" b="1" dirty="0"/>
              <a:t> Papua.</a:t>
            </a:r>
          </a:p>
          <a:p>
            <a:pPr marL="273844" indent="-273844">
              <a:lnSpc>
                <a:spcPct val="90000"/>
              </a:lnSpc>
              <a:spcBef>
                <a:spcPts val="450"/>
              </a:spcBef>
              <a:defRPr/>
            </a:pPr>
            <a:r>
              <a:rPr lang="en-US" sz="2000" b="1" dirty="0"/>
              <a:t>   </a:t>
            </a:r>
          </a:p>
          <a:p>
            <a:pPr marL="273844" indent="-273844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endParaRPr lang="en-US" sz="2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D0DEF15-FF92-4460-A8E1-1199EE5DB3DA}"/>
              </a:ext>
            </a:extLst>
          </p:cNvPr>
          <p:cNvGraphicFramePr>
            <a:graphicFrameLocks noGrp="1"/>
          </p:cNvGraphicFramePr>
          <p:nvPr/>
        </p:nvGraphicFramePr>
        <p:xfrm>
          <a:off x="1905000" y="2832117"/>
          <a:ext cx="7873610" cy="3342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7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7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5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684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Tahun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Varietas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Jumlah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batang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Garifta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Merah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Garifta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Orange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Garifta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Kuning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Garifta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Gading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Agri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Gardina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45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</a:rPr>
                        <a:t>Gadung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 21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2010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571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671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1.357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1.357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2.714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1.428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1.429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2.857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206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316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1.770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1.770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795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4.375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1.046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1.046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2018- 2019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3.500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1.580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1.410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660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7.150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8.686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6.236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105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3.457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660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19.189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528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AE84F-E867-469F-A4FF-411AC81D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A1D8D7-21BA-4B35-8CE3-68DBBEC09621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2276778"/>
          <a:ext cx="10572749" cy="3847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5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79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04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2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62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10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052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Tahun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Varietas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batang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Jumlah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batang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G.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Merah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G. Orange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G.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Kuning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G.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Gading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Agri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Gardina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45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Arumanis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143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Gadung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21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Gedong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Gincu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395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395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395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395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1.580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5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2010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3.280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5.280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8.560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3.344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2.600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5.944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5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12.675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7.581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1.500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21.756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5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33.680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33.927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5.250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72.857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5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11.668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8.178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3.244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3.244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26.334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30.031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18.956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7.250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9.751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65.988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5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5.832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5.130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11.012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5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10.847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7.042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3.387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21.326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8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2018- 2019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45.815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29.850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17.355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17.005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5.620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22.025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137.670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157.567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118.939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17.689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13.390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20.792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17.005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5.620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22.025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373.027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E0221204-203F-4B83-AD4F-D17A3D6E5261}"/>
              </a:ext>
            </a:extLst>
          </p:cNvPr>
          <p:cNvSpPr txBox="1">
            <a:spLocks noChangeArrowheads="1"/>
          </p:cNvSpPr>
          <p:nvPr/>
        </p:nvSpPr>
        <p:spPr>
          <a:xfrm>
            <a:off x="571500" y="734069"/>
            <a:ext cx="11239500" cy="960835"/>
          </a:xfrm>
          <a:prstGeom prst="rect">
            <a:avLst/>
          </a:prstGeom>
        </p:spPr>
        <p:txBody>
          <a:bodyPr/>
          <a:lstStyle/>
          <a:p>
            <a:pPr marL="273844" indent="-273844" algn="ctr">
              <a:lnSpc>
                <a:spcPct val="90000"/>
              </a:lnSpc>
              <a:spcBef>
                <a:spcPts val="450"/>
              </a:spcBef>
              <a:defRPr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DISTRIBUSI BENIH SEBAR 2009-2019</a:t>
            </a:r>
          </a:p>
          <a:p>
            <a:pPr>
              <a:defRPr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Benih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VUB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mangga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tersebar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propinsi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Jatim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Jateng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Jabar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DKI Jakarta, Banten, Bali, NTB, NTT,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Sulsel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Sumsel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Lampung, dan Bengkulu. </a:t>
            </a:r>
          </a:p>
          <a:p>
            <a:pPr marL="273844" indent="-273844">
              <a:lnSpc>
                <a:spcPct val="90000"/>
              </a:lnSpc>
              <a:spcBef>
                <a:spcPts val="450"/>
              </a:spcBef>
              <a:defRPr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3844" indent="-273844">
              <a:lnSpc>
                <a:spcPct val="90000"/>
              </a:lnSpc>
              <a:spcBef>
                <a:spcPts val="750"/>
              </a:spcBef>
              <a:defRPr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3844" indent="-273844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2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693CA-A185-4BB8-96DC-32BAA4D6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D5761C2-8050-42AA-A60A-41C22F44E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766" y="456557"/>
            <a:ext cx="6534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+mn-ea"/>
              </a:rPr>
              <a:t>VARIETAS UNGGUL DURIAN</a:t>
            </a:r>
            <a:endParaRPr lang="id-ID" alt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+mn-ea"/>
            </a:endParaRPr>
          </a:p>
        </p:txBody>
      </p:sp>
      <p:pic>
        <p:nvPicPr>
          <p:cNvPr id="18" name="Picture 34" descr="kar 04 2012 (241) durian pelangi manokwari-e.jpg">
            <a:extLst>
              <a:ext uri="{FF2B5EF4-FFF2-40B4-BE49-F238E27FC236}">
                <a16:creationId xmlns:a16="http://schemas.microsoft.com/office/drawing/2014/main" id="{CBFBDF47-4CB9-4D73-8876-A5F19396F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0766" y="3776188"/>
            <a:ext cx="1701273" cy="2234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IMG_2755.JPG">
            <a:extLst>
              <a:ext uri="{FF2B5EF4-FFF2-40B4-BE49-F238E27FC236}">
                <a16:creationId xmlns:a16="http://schemas.microsoft.com/office/drawing/2014/main" id="{5214ACAD-F271-41E9-9183-48EAD7CA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74" y="1215195"/>
            <a:ext cx="1425979" cy="2073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D:\PUTU\DIPA-2014\FOTO-14\Sungai Leman\IMG_6297.JPG">
            <a:extLst>
              <a:ext uri="{FF2B5EF4-FFF2-40B4-BE49-F238E27FC236}">
                <a16:creationId xmlns:a16="http://schemas.microsoft.com/office/drawing/2014/main" id="{E5A20940-BAB3-404F-9A80-FC242C07F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4" b="-4957"/>
          <a:stretch/>
        </p:blipFill>
        <p:spPr bwMode="auto">
          <a:xfrm>
            <a:off x="4363105" y="1215195"/>
            <a:ext cx="2273676" cy="2162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P1050956.JPG">
            <a:extLst>
              <a:ext uri="{FF2B5EF4-FFF2-40B4-BE49-F238E27FC236}">
                <a16:creationId xmlns:a16="http://schemas.microsoft.com/office/drawing/2014/main" id="{20F7B12E-118D-48DF-9FA4-D83DD4D9A6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495" y="3771191"/>
            <a:ext cx="1619116" cy="2201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SCN1361.JPG">
            <a:extLst>
              <a:ext uri="{FF2B5EF4-FFF2-40B4-BE49-F238E27FC236}">
                <a16:creationId xmlns:a16="http://schemas.microsoft.com/office/drawing/2014/main" id="{AEE66C3A-8348-41B3-826F-DFEBD5CB48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4214" y="3842154"/>
            <a:ext cx="2374908" cy="214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P1170511.JPG">
            <a:extLst>
              <a:ext uri="{FF2B5EF4-FFF2-40B4-BE49-F238E27FC236}">
                <a16:creationId xmlns:a16="http://schemas.microsoft.com/office/drawing/2014/main" id="{BC881A19-3F0C-4E61-BF21-B8BA65BBC7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744173" y="4078628"/>
            <a:ext cx="2188304" cy="161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6" descr="PC130056-a.JPG">
            <a:extLst>
              <a:ext uri="{FF2B5EF4-FFF2-40B4-BE49-F238E27FC236}">
                <a16:creationId xmlns:a16="http://schemas.microsoft.com/office/drawing/2014/main" id="{12CDFE1C-15A7-42A4-BEDC-C6A0C10E96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786">
            <a:off x="1613987" y="4919276"/>
            <a:ext cx="1923409" cy="147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78CABB95-DEDF-4246-9BDC-5A8CEC121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2362" y="3737241"/>
            <a:ext cx="808099" cy="300082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id-ID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xiomatic Black SSi" pitchFamily="18" charset="0"/>
              </a:rPr>
              <a:t>Pelangi</a:t>
            </a:r>
            <a:endParaRPr lang="sv-SE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xiomatic Black SSi" pitchFamily="18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D92A9225-E234-4769-B9FF-4B849372A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393" y="6011009"/>
            <a:ext cx="1920924" cy="300082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d-ID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xiomatic Black SSi" pitchFamily="18" charset="0"/>
              </a:rPr>
              <a:t>Kromo Banyumas</a:t>
            </a:r>
            <a:endParaRPr lang="sv-SE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xiomatic Black SSi" pitchFamily="18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600A5FA9-579B-4914-A8EA-273C96D88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347" y="3253634"/>
            <a:ext cx="1625741" cy="300082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d-ID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xiomatic Black SSi" pitchFamily="18" charset="0"/>
              </a:rPr>
              <a:t>Tembgo S Tarab</a:t>
            </a:r>
            <a:endParaRPr lang="sv-SE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xiomatic Black SSi" pitchFamily="18" charset="0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6308BAB3-342C-4610-A1CE-5463AB4C1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341" y="5950531"/>
            <a:ext cx="986099" cy="300082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id-ID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xiomatic Black SSi" pitchFamily="18" charset="0"/>
              </a:rPr>
              <a:t>Nanga</a:t>
            </a:r>
            <a:endParaRPr lang="sv-SE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xiomatic Black SSi" pitchFamily="18" charset="0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5A51D215-75EA-4553-952D-60A245825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347" y="3099263"/>
            <a:ext cx="1085994" cy="300082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id-ID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xiomatic Black SSi" pitchFamily="18" charset="0"/>
              </a:rPr>
              <a:t>Kalumpang</a:t>
            </a:r>
            <a:endParaRPr lang="sv-SE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xiomatic Black SSi" pitchFamily="18" charset="0"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74D8F005-A5DF-4939-BC88-92A810B0B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684" y="6075163"/>
            <a:ext cx="903785" cy="300082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id-ID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xiomatic Black SSi" pitchFamily="18" charset="0"/>
              </a:rPr>
              <a:t>Matahari</a:t>
            </a:r>
            <a:endParaRPr lang="sv-SE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xiomatic Black SSi" pitchFamily="18" charset="0"/>
            </a:endParaRP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3A9F6825-59F8-43CC-B314-49A4B9225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773" y="3284742"/>
            <a:ext cx="1203590" cy="300082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xiomatic Black SSi" pitchFamily="18" charset="0"/>
              </a:rPr>
              <a:t>SARI KAMPIH</a:t>
            </a:r>
            <a:endParaRPr lang="sv-SE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xiomatic Black SSi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CBF3C7-5FB1-4DE4-8E9A-86F863DB6D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15" y="1256932"/>
            <a:ext cx="2705855" cy="19967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306A01-ECF2-492A-A0A8-FFF8B2A70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3" t="11638" r="6441"/>
          <a:stretch/>
        </p:blipFill>
        <p:spPr>
          <a:xfrm>
            <a:off x="333500" y="1175673"/>
            <a:ext cx="1870760" cy="2110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E3EE0E5-AA68-40C6-9BB5-EA9B661B4D15}"/>
              </a:ext>
            </a:extLst>
          </p:cNvPr>
          <p:cNvSpPr txBox="1"/>
          <p:nvPr/>
        </p:nvSpPr>
        <p:spPr>
          <a:xfrm>
            <a:off x="8769950" y="1192323"/>
            <a:ext cx="300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Ketersediaan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Benih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Induk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Benih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Sumber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62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693CA-A185-4BB8-96DC-32BAA4D6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E61171C-7D86-4CC9-BE8B-C94F7385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766" y="456557"/>
            <a:ext cx="6534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+mn-ea"/>
              </a:rPr>
              <a:t>VARIETAS UNGGUL PEPAYA</a:t>
            </a:r>
            <a:endParaRPr lang="id-ID" alt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+mn-ea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6EA7ECC-A7E1-4751-8A51-8BE5BA59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263" y="1568354"/>
            <a:ext cx="3159006" cy="421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41072A-DE17-44B8-B52E-C25355A00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868" y="5937226"/>
            <a:ext cx="2295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alt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+mn-ea"/>
              </a:rPr>
              <a:t>MERAH DELIMA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A8D14E-D173-4B23-981D-4DEC5442501B}"/>
              </a:ext>
            </a:extLst>
          </p:cNvPr>
          <p:cNvGraphicFramePr>
            <a:graphicFrameLocks noGrp="1"/>
          </p:cNvGraphicFramePr>
          <p:nvPr/>
        </p:nvGraphicFramePr>
        <p:xfrm>
          <a:off x="678049" y="848379"/>
          <a:ext cx="9126812" cy="395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26812">
                  <a:extLst>
                    <a:ext uri="{9D8B030D-6E8A-4147-A177-3AD203B41FA5}">
                      <a16:colId xmlns:a16="http://schemas.microsoft.com/office/drawing/2014/main" val="37765274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890395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Pepaya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Merah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Delima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: </a:t>
                      </a:r>
                      <a:r>
                        <a:rPr lang="nn-NO" sz="2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SK MENTAN NO. 2275/KPTS/SR.210/5/2011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8291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0D673B-42E2-4FD7-94C2-FACA193BC3BF}"/>
              </a:ext>
            </a:extLst>
          </p:cNvPr>
          <p:cNvSpPr txBox="1"/>
          <p:nvPr/>
        </p:nvSpPr>
        <p:spPr>
          <a:xfrm>
            <a:off x="5678643" y="1568354"/>
            <a:ext cx="58847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d-ID" sz="1800" b="1" dirty="0">
                <a:latin typeface="Tahoma" panose="020B0604030504040204" pitchFamily="34" charset="0"/>
                <a:cs typeface="Tahoma" panose="020B0604030504040204" pitchFamily="34" charset="0"/>
              </a:rPr>
              <a:t>Deskripsi : </a:t>
            </a:r>
            <a:r>
              <a:rPr lang="id-ID" sz="1800" dirty="0">
                <a:latin typeface="Tahoma" panose="020B0604030504040204" pitchFamily="34" charset="0"/>
                <a:cs typeface="Tahoma" panose="020B0604030504040204" pitchFamily="34" charset="0"/>
              </a:rPr>
              <a:t>umur petik  150-180 ( hari setelah antesis), bobot buah 800-1900 gram, panjang buah 21-30 cm, diameter buah 9,55-12,72 cm, ketebalan daging buah 2,5-4,5 cm,total padatan terlarut 10-14,5 º Brix, kadar vitamin C 43,40-57,25 mg/100g, persentase buah dapat dikonsumsi 70-86 %, daya simpan buah pada suhu 25-30oC 5-7 hari, hasil buah 86-100 (ton/ha/enam bulan)</a:t>
            </a:r>
            <a:endParaRPr 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d-ID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d-ID" sz="1800" b="1" dirty="0">
                <a:latin typeface="Tahoma" panose="020B0604030504040204" pitchFamily="34" charset="0"/>
                <a:cs typeface="Tahoma" panose="020B0604030504040204" pitchFamily="34" charset="0"/>
              </a:rPr>
              <a:t>Keunggulan</a:t>
            </a:r>
            <a:r>
              <a:rPr lang="id-ID" sz="1800" dirty="0">
                <a:latin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1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daging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buah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lebih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tebal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,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rasanya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lebih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manis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dengan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kadar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gula (TSS) rata-rata 11-14°Brix, dan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jumlah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buah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per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pohon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/6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bulan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dapat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mencapai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80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buah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.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Produktivitas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tanaman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dapat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mencapai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90 ton/ha/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enam</a:t>
            </a:r>
            <a:r>
              <a:rPr lang="en-ID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bulan</a:t>
            </a:r>
            <a:endParaRPr lang="en-ID" sz="1800" dirty="0"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Ketersediaan</a:t>
            </a:r>
            <a:r>
              <a:rPr 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dirty="0" err="1">
                <a:latin typeface="Tahoma" panose="020B0604030504040204" pitchFamily="34" charset="0"/>
                <a:cs typeface="Tahoma" panose="020B0604030504040204" pitchFamily="34" charset="0"/>
              </a:rPr>
              <a:t>Pohon</a:t>
            </a:r>
            <a:r>
              <a:rPr lang="en-US" sz="1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cs typeface="Tahoma" panose="020B0604030504040204" pitchFamily="34" charset="0"/>
              </a:rPr>
              <a:t>induk</a:t>
            </a:r>
            <a:r>
              <a:rPr lang="en-US" sz="1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dirty="0" err="1">
                <a:latin typeface="Tahoma" panose="020B0604030504040204" pitchFamily="34" charset="0"/>
                <a:cs typeface="Tahoma" panose="020B0604030504040204" pitchFamily="34" charset="0"/>
              </a:rPr>
              <a:t>Benih</a:t>
            </a:r>
            <a:r>
              <a:rPr lang="en-US" sz="1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cs typeface="Tahoma" panose="020B0604030504040204" pitchFamily="34" charset="0"/>
              </a:rPr>
              <a:t>Sumber</a:t>
            </a:r>
            <a:r>
              <a:rPr lang="en-US" sz="1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51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50D5D-D92F-475A-864D-B10A069F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445CED-0EFC-41DA-87B3-DA51BC80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476924"/>
            <a:ext cx="9886949" cy="60970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id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Kerjasama dengan swasta:</a:t>
            </a:r>
            <a:br>
              <a:rPr lang="id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pepaya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Merah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Delima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Jawa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Timur</a:t>
            </a:r>
            <a:endParaRPr lang="id-ID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user\Pictures\IMG_5486.JPG">
            <a:extLst>
              <a:ext uri="{FF2B5EF4-FFF2-40B4-BE49-F238E27FC236}">
                <a16:creationId xmlns:a16="http://schemas.microsoft.com/office/drawing/2014/main" id="{9089AD10-69F5-443A-9DF1-EA0694D4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872" r="26667" b="36667"/>
          <a:stretch>
            <a:fillRect/>
          </a:stretch>
        </p:blipFill>
        <p:spPr bwMode="auto">
          <a:xfrm>
            <a:off x="2190028" y="1789044"/>
            <a:ext cx="3212432" cy="222885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05986-9251-47F7-87A9-D6EA2175679E}"/>
              </a:ext>
            </a:extLst>
          </p:cNvPr>
          <p:cNvSpPr txBox="1">
            <a:spLocks/>
          </p:cNvSpPr>
          <p:nvPr/>
        </p:nvSpPr>
        <p:spPr>
          <a:xfrm>
            <a:off x="1152524" y="1143778"/>
            <a:ext cx="7553325" cy="514789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PT. New View Glen Falloch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Banyuwangi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seluas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 Ha</a:t>
            </a:r>
            <a:endParaRPr lang="id-ID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3" descr="C:\Users\user\Pictures\IMG_5514.JPG">
            <a:extLst>
              <a:ext uri="{FF2B5EF4-FFF2-40B4-BE49-F238E27FC236}">
                <a16:creationId xmlns:a16="http://schemas.microsoft.com/office/drawing/2014/main" id="{9E8A40B8-8A0F-47D1-A2B0-4D269314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000"/>
          <a:stretch>
            <a:fillRect/>
          </a:stretch>
        </p:blipFill>
        <p:spPr bwMode="auto">
          <a:xfrm>
            <a:off x="2190749" y="3956029"/>
            <a:ext cx="6515100" cy="2301153"/>
          </a:xfrm>
          <a:prstGeom prst="rect">
            <a:avLst/>
          </a:prstGeom>
          <a:noFill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50AB35F-76D8-409A-8702-DF421817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7362" y="1816121"/>
            <a:ext cx="2853210" cy="213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C:\Users\user\Pictures\IMG_5491.JPG">
            <a:extLst>
              <a:ext uri="{FF2B5EF4-FFF2-40B4-BE49-F238E27FC236}">
                <a16:creationId xmlns:a16="http://schemas.microsoft.com/office/drawing/2014/main" id="{585DDBA9-1B7C-4BEE-87D3-FA769FA01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310506" y="4303411"/>
            <a:ext cx="2286000" cy="1634132"/>
          </a:xfrm>
          <a:prstGeom prst="rect">
            <a:avLst/>
          </a:prstGeom>
          <a:noFill/>
        </p:spPr>
      </p:pic>
      <p:pic>
        <p:nvPicPr>
          <p:cNvPr id="11" name="Picture 6" descr="C:\Users\user\Pictures\IMG_5543.JPG">
            <a:extLst>
              <a:ext uri="{FF2B5EF4-FFF2-40B4-BE49-F238E27FC236}">
                <a16:creationId xmlns:a16="http://schemas.microsoft.com/office/drawing/2014/main" id="{1E2FFFDF-F4EC-456C-8C0E-9BC0E018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5833" t="23048" r="41667" b="44444"/>
          <a:stretch>
            <a:fillRect/>
          </a:stretch>
        </p:blipFill>
        <p:spPr bwMode="auto">
          <a:xfrm>
            <a:off x="5402459" y="1794132"/>
            <a:ext cx="2014903" cy="2183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74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693CA-A185-4BB8-96DC-32BAA4D6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365DB-4F49-45E3-979D-EB28D24CA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64" y="952942"/>
            <a:ext cx="7022938" cy="5422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BD62-9994-4D6B-9688-B9F8840A6F0A}"/>
              </a:ext>
            </a:extLst>
          </p:cNvPr>
          <p:cNvSpPr txBox="1"/>
          <p:nvPr/>
        </p:nvSpPr>
        <p:spPr>
          <a:xfrm>
            <a:off x="75616" y="2528753"/>
            <a:ext cx="1784948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warna</a:t>
            </a:r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daging</a:t>
            </a:r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buah</a:t>
            </a:r>
            <a:endParaRPr lang="en-US" sz="1350" dirty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Menarik</a:t>
            </a:r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, (</a:t>
            </a:r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merah</a:t>
            </a:r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tua</a:t>
            </a:r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), </a:t>
            </a:r>
          </a:p>
          <a:p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rasa </a:t>
            </a:r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manis</a:t>
            </a:r>
            <a:endParaRPr lang="en-US" sz="1350" dirty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endParaRPr lang="en-US" sz="1350" dirty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Ketersediaan</a:t>
            </a:r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350" dirty="0" err="1">
                <a:latin typeface="Tahoma" panose="020B0604030504040204" pitchFamily="34" charset="0"/>
                <a:ea typeface="Calibri" panose="020F0502020204030204" pitchFamily="34" charset="0"/>
              </a:rPr>
              <a:t>Benih</a:t>
            </a:r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en-US" sz="1350" dirty="0">
                <a:latin typeface="Tahoma" panose="020B0604030504040204" pitchFamily="34" charset="0"/>
                <a:ea typeface="Calibri" panose="020F0502020204030204" pitchFamily="34" charset="0"/>
              </a:rPr>
              <a:t>10.000</a:t>
            </a:r>
          </a:p>
          <a:p>
            <a:endParaRPr lang="en-US" sz="1350" dirty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endParaRPr lang="en-ID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5A29C-7C1A-45FA-9AD0-DCCE77F78A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883502" y="1608729"/>
            <a:ext cx="2639484" cy="184004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6CB83-2844-4942-ABC0-6DF66D2075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02" y="3448777"/>
            <a:ext cx="2639484" cy="1840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548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8E5DC-BC62-4912-BC61-98A484DD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19EA89-70F9-468A-997E-BEC67395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2" y="766908"/>
            <a:ext cx="263842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15E48D6-C448-4FE6-BAEC-A9D13608A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264" y="900329"/>
            <a:ext cx="2488486" cy="400110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Mega Murapi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1BD8D19-CD97-4EE0-ADBA-C9A60CCA2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295" y="1385684"/>
            <a:ext cx="81707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marL="177404" indent="-177404">
              <a:buFont typeface="Arial" pitchFamily="34" charset="0"/>
              <a:buChar char="•"/>
              <a:defRPr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Rasa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daging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manis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pulen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kadar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protein 1,37 %,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kadar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lemak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7,</a:t>
            </a:r>
            <a:r>
              <a:rPr lang="id-ID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%, </a:t>
            </a:r>
          </a:p>
          <a:p>
            <a:pPr marL="177404" indent="-177404">
              <a:buFont typeface="Arial" pitchFamily="34" charset="0"/>
              <a:buChar char="•"/>
              <a:defRPr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Produksi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buah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per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pohon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350-450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buah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(180-225 kg) per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tahun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77607EB-D8CB-4136-88E6-C31A0248B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2977482"/>
            <a:ext cx="3025446" cy="400110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Mega Paninggahan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FB2AD8F-8D05-4BA7-8378-BF82E7A3E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817" y="3640742"/>
            <a:ext cx="81707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d-ID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*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daging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buah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kuning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mentega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 marL="177404" indent="-177404">
              <a:buFont typeface="Arial" pitchFamily="34" charset="0"/>
              <a:buChar char="•"/>
              <a:defRPr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Rasa 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manis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pulen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7,95 %, </a:t>
            </a:r>
          </a:p>
          <a:p>
            <a:pPr marL="177404" indent="-177404">
              <a:buFont typeface="Arial" pitchFamily="34" charset="0"/>
              <a:buChar char="•"/>
              <a:defRPr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Produksi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buah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per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pohon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880-1.000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buah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(300-350 kg) per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tahun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E7A175C-77A7-407B-A210-B409893B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78" y="2910492"/>
            <a:ext cx="2240043" cy="157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9ED885C-6E84-43E9-95D0-EB9159A7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4" y="4730811"/>
            <a:ext cx="2241141" cy="15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079D1F1A-EC17-432C-9039-3473C2ACA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963855"/>
            <a:ext cx="8724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7404" indent="-177404">
              <a:buFont typeface="Arial" pitchFamily="34" charset="0"/>
              <a:buChar char="•"/>
            </a:pPr>
            <a:r>
              <a:rPr lang="en-US" sz="2000" dirty="0" err="1">
                <a:latin typeface="Tahoma" pitchFamily="34" charset="0"/>
                <a:cs typeface="Tahoma" pitchFamily="34" charset="0"/>
              </a:rPr>
              <a:t>daging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kuning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, rasa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manis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agak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pulen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, lemak 6,41%, </a:t>
            </a:r>
          </a:p>
          <a:p>
            <a:pPr marL="177404" indent="-177404">
              <a:buFont typeface="Arial" pitchFamily="34" charset="0"/>
              <a:buChar char="•"/>
            </a:pPr>
            <a:r>
              <a:rPr lang="en-US" sz="2000" dirty="0" err="1">
                <a:latin typeface="Tahoma" pitchFamily="34" charset="0"/>
                <a:cs typeface="Tahoma" pitchFamily="34" charset="0"/>
              </a:rPr>
              <a:t>Produksi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per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pohon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220-230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buah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(140-175 kg) per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tahun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A51271E1-B7B4-40DE-9BC9-4F4320F42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522" y="5856382"/>
            <a:ext cx="2638425" cy="400110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/>
            <a:tailEnd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Mega </a:t>
            </a:r>
            <a:r>
              <a:rPr lang="id-ID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Gagauan</a:t>
            </a:r>
            <a:endParaRPr lang="sv-S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89612411-0745-48B8-9957-E9CFF40BC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98" y="2712731"/>
            <a:ext cx="1425167" cy="18126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E360EF-EF53-41DA-8EEB-4E2CAA327666}"/>
              </a:ext>
            </a:extLst>
          </p:cNvPr>
          <p:cNvSpPr txBox="1"/>
          <p:nvPr/>
        </p:nvSpPr>
        <p:spPr>
          <a:xfrm>
            <a:off x="4118269" y="6305154"/>
            <a:ext cx="4850686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KETERSEDIAAN: </a:t>
            </a:r>
            <a:r>
              <a:rPr lang="en-US" sz="2000" dirty="0" err="1"/>
              <a:t>Pohon</a:t>
            </a:r>
            <a:r>
              <a:rPr lang="en-US" sz="2000" dirty="0"/>
              <a:t> </a:t>
            </a:r>
            <a:r>
              <a:rPr lang="en-US" sz="2000" dirty="0" err="1"/>
              <a:t>Induk</a:t>
            </a:r>
            <a:r>
              <a:rPr lang="en-US" sz="2000" dirty="0"/>
              <a:t>, </a:t>
            </a:r>
            <a:r>
              <a:rPr lang="en-US" sz="2000" dirty="0" err="1"/>
              <a:t>Benih</a:t>
            </a:r>
            <a:r>
              <a:rPr lang="en-US" sz="2000" dirty="0"/>
              <a:t> </a:t>
            </a:r>
            <a:r>
              <a:rPr lang="en-US" sz="2000" dirty="0" err="1"/>
              <a:t>Sumber</a:t>
            </a:r>
            <a:endParaRPr lang="en-ID" sz="2000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2C0F872-EFC7-4C45-B050-17DBFF3DC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278786"/>
            <a:ext cx="6534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+mn-ea"/>
              </a:rPr>
              <a:t>VARIETAS UNGGUL ALPUKAT</a:t>
            </a:r>
            <a:endParaRPr lang="id-ID" alt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36536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92BC-C1A4-4EAF-BCFD-20353817AEE5}"/>
              </a:ext>
            </a:extLst>
          </p:cNvPr>
          <p:cNvSpPr txBox="1"/>
          <p:nvPr/>
        </p:nvSpPr>
        <p:spPr>
          <a:xfrm>
            <a:off x="0" y="-113122"/>
            <a:ext cx="12192000" cy="636309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95A5E-B615-491A-959C-45CE021D3FA1}"/>
              </a:ext>
            </a:extLst>
          </p:cNvPr>
          <p:cNvSpPr txBox="1"/>
          <p:nvPr/>
        </p:nvSpPr>
        <p:spPr>
          <a:xfrm>
            <a:off x="3044858" y="342018"/>
            <a:ext cx="5883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Varietas</a:t>
            </a:r>
            <a:r>
              <a:rPr lang="en-ID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Unggul</a:t>
            </a:r>
            <a:r>
              <a:rPr lang="en-ID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Sayuran</a:t>
            </a:r>
            <a:endParaRPr lang="en-ID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28EB26-2E41-4EF0-A4C7-25D68B304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94" y="1633191"/>
            <a:ext cx="5615231" cy="354447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</a:ln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 </a:t>
            </a:r>
            <a:r>
              <a:rPr lang="en-US" sz="2800" dirty="0" err="1">
                <a:solidFill>
                  <a:srgbClr val="FFC000"/>
                </a:solidFill>
                <a:latin typeface="Tahoma" panose="020B0604030504040204" pitchFamily="34" charset="0"/>
              </a:rPr>
              <a:t>Kentang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(3</a:t>
            </a:r>
            <a:r>
              <a:rPr lang="en-ID" alt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ahoma" panose="020B0604030504040204" pitchFamily="34" charset="0"/>
              </a:rPr>
              <a:t>varietas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id-ID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ahoma" panose="020B0604030504040204" pitchFamily="34" charset="0"/>
              </a:rPr>
              <a:t>Bawang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ahoma" panose="020B0604030504040204" pitchFamily="34" charset="0"/>
              </a:rPr>
              <a:t>Merah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(2</a:t>
            </a:r>
            <a:r>
              <a:rPr lang="en-ID" alt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4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ahoma" panose="020B0604030504040204" pitchFamily="34" charset="0"/>
              </a:rPr>
              <a:t>varietas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)</a:t>
            </a:r>
            <a:endParaRPr lang="id-ID" sz="2800" dirty="0">
              <a:solidFill>
                <a:srgbClr val="FFC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id-ID" sz="2800" dirty="0">
                <a:solidFill>
                  <a:srgbClr val="FFC000"/>
                </a:solidFill>
                <a:latin typeface="Tahoma" panose="020B0604030504040204" pitchFamily="34" charset="0"/>
              </a:rPr>
              <a:t> Bawang Putih (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</a:rPr>
              <a:t>4</a:t>
            </a:r>
            <a:r>
              <a:rPr lang="id-ID" sz="2800" dirty="0">
                <a:solidFill>
                  <a:srgbClr val="FFC000"/>
                </a:solidFill>
                <a:latin typeface="Tahoma" panose="020B0604030504040204" pitchFamily="34" charset="0"/>
              </a:rPr>
              <a:t> varietas)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id-ID" sz="2800" dirty="0">
                <a:solidFill>
                  <a:srgbClr val="FFC000"/>
                </a:solidFill>
                <a:latin typeface="Tahoma" panose="020B0604030504040204" pitchFamily="34" charset="0"/>
              </a:rPr>
              <a:t>  </a:t>
            </a:r>
            <a:r>
              <a:rPr lang="en-US" sz="2800" dirty="0" err="1">
                <a:solidFill>
                  <a:srgbClr val="FFC000"/>
                </a:solidFill>
                <a:latin typeface="Tahoma" panose="020B0604030504040204" pitchFamily="34" charset="0"/>
                <a:sym typeface="+mn-ea"/>
              </a:rPr>
              <a:t>Cabai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  <a:sym typeface="+mn-ea"/>
              </a:rPr>
              <a:t> (</a:t>
            </a:r>
            <a:r>
              <a:rPr lang="id-ID" altLang="en-US" sz="2800" dirty="0">
                <a:solidFill>
                  <a:srgbClr val="FFC000"/>
                </a:solidFill>
                <a:latin typeface="Tahoma" panose="020B0604030504040204" pitchFamily="34" charset="0"/>
                <a:sym typeface="+mn-ea"/>
              </a:rPr>
              <a:t>1</a:t>
            </a:r>
            <a:r>
              <a:rPr lang="en-ID" altLang="id-ID" sz="2800" dirty="0">
                <a:solidFill>
                  <a:srgbClr val="FFC000"/>
                </a:solidFill>
                <a:latin typeface="Tahoma" panose="020B0604030504040204" pitchFamily="34" charset="0"/>
                <a:sym typeface="+mn-ea"/>
              </a:rPr>
              <a:t>2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Tahoma" panose="020B0604030504040204" pitchFamily="34" charset="0"/>
                <a:sym typeface="+mn-ea"/>
              </a:rPr>
              <a:t>Varietas</a:t>
            </a:r>
            <a:r>
              <a:rPr lang="en-US" sz="2800" dirty="0">
                <a:solidFill>
                  <a:srgbClr val="FFC000"/>
                </a:solidFill>
                <a:latin typeface="Tahoma" panose="020B0604030504040204" pitchFamily="34" charset="0"/>
                <a:sym typeface="+mn-ea"/>
              </a:rPr>
              <a:t> )</a:t>
            </a:r>
            <a:endParaRPr lang="en-US" sz="2800" dirty="0">
              <a:solidFill>
                <a:srgbClr val="FFC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</a:rPr>
              <a:t>Tomat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 (</a:t>
            </a:r>
            <a:r>
              <a:rPr lang="id-ID" sz="2800" dirty="0">
                <a:solidFill>
                  <a:schemeClr val="bg1"/>
                </a:solidFill>
                <a:latin typeface="Tahoma" panose="020B0604030504040204" pitchFamily="34" charset="0"/>
              </a:rPr>
              <a:t>10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</a:rPr>
              <a:t>varietas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id-ID" sz="28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id-ID" sz="2800" dirty="0">
                <a:solidFill>
                  <a:schemeClr val="bg1"/>
                </a:solidFill>
                <a:latin typeface="Tahoma" panose="020B0604030504040204" pitchFamily="34" charset="0"/>
              </a:rPr>
              <a:t>Jamur Tiram (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3</a:t>
            </a:r>
            <a:r>
              <a:rPr lang="id-ID" sz="2800" dirty="0">
                <a:solidFill>
                  <a:schemeClr val="bg1"/>
                </a:solidFill>
                <a:latin typeface="Tahoma" panose="020B0604030504040204" pitchFamily="34" charset="0"/>
              </a:rPr>
              <a:t> varietas)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  <a:r>
              <a:rPr lang="id-ID" sz="2800" dirty="0">
                <a:solidFill>
                  <a:schemeClr val="bg1"/>
                </a:solidFill>
                <a:latin typeface="Tahoma" panose="020B0604030504040204" pitchFamily="34" charset="0"/>
              </a:rPr>
              <a:t>Jamur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</a:rPr>
              <a:t>Kuping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id-ID" sz="2800" dirty="0">
                <a:solidFill>
                  <a:schemeClr val="bg1"/>
                </a:solidFill>
                <a:latin typeface="Tahoma" panose="020B0604030504040204" pitchFamily="34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1</a:t>
            </a:r>
            <a:r>
              <a:rPr lang="id-ID" sz="2800" dirty="0">
                <a:solidFill>
                  <a:schemeClr val="bg1"/>
                </a:solidFill>
                <a:latin typeface="Tahoma" panose="020B0604030504040204" pitchFamily="34" charset="0"/>
              </a:rPr>
              <a:t> varietas)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D827AC-DB2E-48D5-B9FE-40EC75D7A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017" y="1635545"/>
            <a:ext cx="5283890" cy="3542124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</a:ln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sym typeface="+mn-ea"/>
              </a:rPr>
              <a:t>Buncis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sym typeface="+mn-ea"/>
              </a:rPr>
              <a:t> (</a:t>
            </a:r>
            <a:r>
              <a:rPr lang="id-ID" sz="3200" dirty="0">
                <a:solidFill>
                  <a:schemeClr val="bg1"/>
                </a:solidFill>
                <a:latin typeface="Tahoma" panose="020B0604030504040204" pitchFamily="34" charset="0"/>
                <a:sym typeface="+mn-ea"/>
              </a:rPr>
              <a:t>6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sym typeface="+mn-ea"/>
              </a:rPr>
              <a:t>varietas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sym typeface="+mn-ea"/>
              </a:rPr>
              <a:t>)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id-ID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Bayam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(2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varietas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)</a:t>
            </a:r>
            <a:endParaRPr lang="id-ID" sz="32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id-ID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id-ID" sz="3200" dirty="0">
                <a:solidFill>
                  <a:schemeClr val="bg1"/>
                </a:solidFill>
                <a:latin typeface="Tahoma" panose="020B0604030504040204" pitchFamily="34" charset="0"/>
              </a:rPr>
              <a:t>Petsai (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3</a:t>
            </a:r>
            <a:r>
              <a:rPr lang="id-ID" sz="3200" dirty="0">
                <a:solidFill>
                  <a:schemeClr val="bg1"/>
                </a:solidFill>
                <a:latin typeface="Tahoma" panose="020B0604030504040204" pitchFamily="34" charset="0"/>
              </a:rPr>
              <a:t> varietas)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id-ID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Mentimun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(7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varietas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id-ID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Kangkung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(1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varietas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Kacang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</a:rPr>
              <a:t>Panjang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</a:rPr>
              <a:t>(3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</a:rPr>
              <a:t>varietas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423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77A3-F10D-4570-BC21-19231A1E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570425"/>
            <a:ext cx="11151704" cy="1325563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id-ID" sz="3400" dirty="0">
                <a:solidFill>
                  <a:schemeClr val="bg1"/>
                </a:solidFill>
                <a:latin typeface="Berlin Sans FB" pitchFamily="34" charset="0"/>
              </a:rPr>
              <a:t>Tantangan keberlanjutan sistem produksi </a:t>
            </a:r>
            <a:r>
              <a:rPr lang="en-US" sz="3400" dirty="0" err="1">
                <a:solidFill>
                  <a:schemeClr val="bg1"/>
                </a:solidFill>
                <a:latin typeface="Berlin Sans FB" pitchFamily="34" charset="0"/>
              </a:rPr>
              <a:t>hortikultura</a:t>
            </a:r>
            <a:endParaRPr lang="id-ID" sz="34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7ED91-B428-426E-A692-84608F22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33" y="1977781"/>
            <a:ext cx="7886700" cy="4351338"/>
          </a:xfrm>
        </p:spPr>
        <p:txBody>
          <a:bodyPr>
            <a:normAutofit/>
          </a:bodyPr>
          <a:lstStyle/>
          <a:p>
            <a:pPr marL="749300" lvl="1" indent="-514350">
              <a:buFont typeface="+mj-lt"/>
              <a:buAutoNum type="arabicPeriod"/>
            </a:pPr>
            <a:r>
              <a:rPr lang="id-ID" sz="3200" dirty="0"/>
              <a:t>Peningkatan populasi penduduk</a:t>
            </a:r>
          </a:p>
          <a:p>
            <a:pPr marL="749300" lvl="1" indent="-514350">
              <a:buFont typeface="+mj-lt"/>
              <a:buAutoNum type="arabicPeriod"/>
            </a:pPr>
            <a:r>
              <a:rPr lang="id-ID" sz="3200" dirty="0"/>
              <a:t>Penurunan sumber daya alam</a:t>
            </a:r>
          </a:p>
          <a:p>
            <a:pPr marL="749300" lvl="1" indent="-514350">
              <a:buFont typeface="+mj-lt"/>
              <a:buAutoNum type="arabicPeriod"/>
            </a:pPr>
            <a:r>
              <a:rPr lang="id-ID" sz="3200" dirty="0"/>
              <a:t>Perubahan iklim</a:t>
            </a:r>
          </a:p>
          <a:p>
            <a:pPr marL="749300" lvl="1" indent="-514350">
              <a:buFont typeface="+mj-lt"/>
              <a:buAutoNum type="arabicPeriod"/>
            </a:pPr>
            <a:r>
              <a:rPr lang="id-ID" sz="3200" dirty="0"/>
              <a:t>Keterbatasan sumber daya manusia sektor pertanian</a:t>
            </a:r>
          </a:p>
        </p:txBody>
      </p:sp>
      <p:pic>
        <p:nvPicPr>
          <p:cNvPr id="4098" name="Picture 2" descr="Jumlah Penduduk Indone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62" y="3786788"/>
            <a:ext cx="2648838" cy="16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ngertian Persebaran Penduduk dan Jenisnya Halaman all - Kompa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852" y="2003992"/>
            <a:ext cx="2674194" cy="1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05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643" y="443130"/>
            <a:ext cx="55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68C33B"/>
                </a:solidFill>
                <a:latin typeface="Century Gothic" panose="020B0502020202020204" pitchFamily="34" charset="0"/>
              </a:rPr>
              <a:t>Bawang</a:t>
            </a:r>
            <a:r>
              <a:rPr lang="en-US" sz="3600" b="1" dirty="0">
                <a:solidFill>
                  <a:srgbClr val="68C33B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rgbClr val="68C33B"/>
                </a:solidFill>
                <a:latin typeface="Century Gothic" panose="020B0502020202020204" pitchFamily="34" charset="0"/>
              </a:rPr>
              <a:t>Merah</a:t>
            </a:r>
            <a:r>
              <a:rPr lang="en-US" sz="3600" b="1" dirty="0">
                <a:solidFill>
                  <a:srgbClr val="68C33B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</a:rPr>
              <a:t>(24 </a:t>
            </a:r>
            <a:r>
              <a:rPr lang="en-US" sz="2400" b="1" dirty="0" err="1">
                <a:latin typeface="Century Gothic" panose="020B0502020202020204" pitchFamily="34" charset="0"/>
              </a:rPr>
              <a:t>Varietas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7083" y="1465255"/>
          <a:ext cx="3259416" cy="3296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7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68C33B"/>
                          </a:solidFill>
                        </a:rPr>
                        <a:t>Nama</a:t>
                      </a:r>
                      <a:endParaRPr lang="en-US" sz="1700" dirty="0">
                        <a:solidFill>
                          <a:srgbClr val="68C33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Hasil (t/ha)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446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C00000"/>
                          </a:solidFill>
                        </a:rPr>
                        <a:t>Bima</a:t>
                      </a:r>
                      <a:r>
                        <a:rPr lang="en-US" sz="17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rgbClr val="C00000"/>
                          </a:solidFill>
                        </a:rPr>
                        <a:t>Brebes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9,9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11,03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Keling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</a:t>
                      </a:r>
                      <a:r>
                        <a:rPr lang="en-US" sz="1700" baseline="0" dirty="0"/>
                        <a:t> – 19,1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Maja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Cipanas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Kramat-1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8 – 25,3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Kramat-2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 – 24,4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Kuning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6 – 21,39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C00000"/>
                          </a:solidFill>
                        </a:rPr>
                        <a:t>Katumi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8,0</a:t>
                      </a:r>
                      <a:r>
                        <a:rPr lang="en-US" sz="1700" b="1" baseline="0" dirty="0">
                          <a:solidFill>
                            <a:srgbClr val="C00000"/>
                          </a:solidFill>
                        </a:rPr>
                        <a:t> – 24,1</a:t>
                      </a:r>
                      <a:endParaRPr lang="en-US" sz="17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51321" y="1465255"/>
          <a:ext cx="3092818" cy="3296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43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68C33B"/>
                          </a:solidFill>
                        </a:rPr>
                        <a:t>Nama</a:t>
                      </a:r>
                      <a:endParaRPr lang="en-US" sz="1700" dirty="0">
                        <a:solidFill>
                          <a:srgbClr val="68C33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Hasil (t/ha)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Sembrani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9,0 – 24,4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Bauji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13- 14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Super Philip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17,60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C00000"/>
                          </a:solidFill>
                        </a:rPr>
                        <a:t>Trisula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6,50 – 23,21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C00000"/>
                          </a:solidFill>
                        </a:rPr>
                        <a:t>Pancasona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6,90 – 23,71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C00000"/>
                          </a:solidFill>
                        </a:rPr>
                        <a:t>Mentes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Pikatan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20 –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Agrihorti</a:t>
                      </a:r>
                      <a:r>
                        <a:rPr lang="en-US" sz="1700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20,04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C64B91-8BD7-4E01-99C5-58C805C368BE}"/>
              </a:ext>
            </a:extLst>
          </p:cNvPr>
          <p:cNvGraphicFramePr>
            <a:graphicFrameLocks noGrp="1"/>
          </p:cNvGraphicFramePr>
          <p:nvPr/>
        </p:nvGraphicFramePr>
        <p:xfrm>
          <a:off x="7058961" y="1465255"/>
          <a:ext cx="4319620" cy="3296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03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68C33B"/>
                          </a:solidFill>
                        </a:rPr>
                        <a:t>Nama</a:t>
                      </a:r>
                      <a:endParaRPr lang="en-US" sz="1700" dirty="0">
                        <a:solidFill>
                          <a:srgbClr val="68C33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Hasil (t/ha)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Agrihorti</a:t>
                      </a:r>
                      <a:r>
                        <a:rPr lang="en-US" sz="1700" baseline="0" dirty="0"/>
                        <a:t> 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21,75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Violetta</a:t>
                      </a:r>
                      <a:r>
                        <a:rPr lang="en-US" sz="1700" dirty="0"/>
                        <a:t> 1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8,87 – 15,2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Violetta</a:t>
                      </a:r>
                      <a:r>
                        <a:rPr lang="en-US" sz="1700" dirty="0"/>
                        <a:t> 2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13,56 – 19,09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Violetta</a:t>
                      </a:r>
                      <a:r>
                        <a:rPr lang="en-US" sz="1700" dirty="0"/>
                        <a:t> 3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13,59 – 17,30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Ambassador 1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11,63 – 14,51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Ambassador 2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12,23 – 16,31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Ambassador 3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11,63 – 17,21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700" dirty="0"/>
                        <a:t>Ambassador 4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12,10 – 17,71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3BC6A06A-5AEF-4F58-8697-12F4AA80819B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62FB4B-7897-4DD5-BE73-6227BDB6B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8C5E25-8E2E-4F70-9992-0F6D81455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C99BAD-B40F-4901-A3DE-941B9113E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395CA01-6A6C-43D5-AE3C-1969BE71C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D1DA4A-F020-4A37-A9DF-1F63F3FE4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85DBE9-3F97-4BA1-B0F6-C681AD5D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8CDE18-DA4F-43A2-960C-BB0A7A40A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75C0CD-B231-4B6D-95BA-6F32F9CC7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BA077B8-4C75-4D73-870F-A76D9F27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71F88B1-F5CC-435C-A31E-75A52611E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555CDF7-A15C-4084-A1BF-EAE86861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79FA9C1-CC0A-47B2-97AF-EC4F29E73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254B757-521C-402F-8DA3-A35AF202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297858B-A4E0-4751-91FF-849CEBD63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28" name="Freeform: Shape 13">
              <a:extLst>
                <a:ext uri="{FF2B5EF4-FFF2-40B4-BE49-F238E27FC236}">
                  <a16:creationId xmlns:a16="http://schemas.microsoft.com/office/drawing/2014/main" id="{D098755B-546A-4854-8246-8D04F07A6966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26E536-489F-45C3-9159-83851AB085EE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786D5B-B7BD-46C3-9AC2-F16EC5E8D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2D1EFC-7077-4FA9-81EB-E8AB9E364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068F01-1673-480E-836C-B3FDA9A8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A244ED-7503-4ED7-ADF5-6D3BFA30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F4F3994-1A18-435E-BBBE-DA02DDC6D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8BA0F4-AD12-44F1-A5D8-EB6EB9EE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2160CE7-1EC5-4D75-8E89-F20CCF1B8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A18838F-19E2-4F0C-8A79-A2763C7BB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58AC1F-6D99-4142-A940-DD1069D4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97BBC15-6894-4394-AE04-B96C71200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3800ED-7E59-4B27-88B2-7E94DCFB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05B1FB-A7ED-4485-9871-C895DDCA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B7DF50-95D1-47CD-8F9C-BCFE7257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FCCD056-4126-4CB3-B658-02071E13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33" name="Freeform: Shape 13">
              <a:extLst>
                <a:ext uri="{FF2B5EF4-FFF2-40B4-BE49-F238E27FC236}">
                  <a16:creationId xmlns:a16="http://schemas.microsoft.com/office/drawing/2014/main" id="{0548187D-F680-48A2-8DDC-A28CFDA8E039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10279838" y="56312"/>
            <a:ext cx="1407675" cy="1301932"/>
          </a:xfrm>
          <a:prstGeom prst="ellipse">
            <a:avLst/>
          </a:prstGeom>
          <a:blipFill>
            <a:blip r:embed="rId16" cstate="print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658549" y="185398"/>
            <a:ext cx="5305853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5" b="1" dirty="0"/>
              <a:t>INOVASI TEKNOLOGI BAWANG MERAH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08152" y="158673"/>
            <a:ext cx="240646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 err="1">
                <a:solidFill>
                  <a:srgbClr val="FF0000"/>
                </a:solidFill>
              </a:rPr>
              <a:t>Varietas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unggul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91974" y="1326253"/>
            <a:ext cx="3849234" cy="429376"/>
          </a:xfrm>
        </p:spPr>
        <p:txBody>
          <a:bodyPr>
            <a:normAutofit/>
          </a:bodyPr>
          <a:lstStyle/>
          <a:p>
            <a:pPr algn="ctr"/>
            <a:r>
              <a:rPr lang="en-US" altLang="x-none" sz="2105" i="1" dirty="0" err="1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Teknologi</a:t>
            </a:r>
            <a:r>
              <a:rPr lang="en-US" altLang="x-none" sz="2105" i="1" dirty="0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 </a:t>
            </a:r>
            <a:r>
              <a:rPr lang="en-US" altLang="x-none" sz="2105" i="1" dirty="0" err="1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Proliga</a:t>
            </a:r>
            <a:r>
              <a:rPr lang="en-US" altLang="x-none" sz="2105" i="1" dirty="0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 </a:t>
            </a:r>
            <a:r>
              <a:rPr lang="en-US" altLang="x-none" sz="2105" i="1" dirty="0" err="1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bawang</a:t>
            </a:r>
            <a:r>
              <a:rPr lang="en-US" altLang="x-none" sz="2105" i="1" dirty="0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 </a:t>
            </a:r>
            <a:r>
              <a:rPr lang="en-US" altLang="x-none" sz="2105" i="1" dirty="0" err="1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merah</a:t>
            </a:r>
            <a:endParaRPr lang="en-US" altLang="x-none" sz="2105" i="1" dirty="0">
              <a:solidFill>
                <a:srgbClr val="FF0000"/>
              </a:solidFill>
              <a:latin typeface="+mn-lt"/>
              <a:ea typeface="MS PGothic" panose="020B0600070205080204" charset="-128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7311475" y="1853916"/>
            <a:ext cx="3029130" cy="17631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600" b="1" u="sng" dirty="0" err="1"/>
              <a:t>Strategi</a:t>
            </a:r>
            <a:r>
              <a:rPr lang="en-US" sz="1600" b="1" u="sng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600" dirty="0" err="1"/>
              <a:t>Penggunaan</a:t>
            </a:r>
            <a:r>
              <a:rPr lang="en-US" sz="1600" dirty="0"/>
              <a:t> </a:t>
            </a:r>
            <a:r>
              <a:rPr lang="en-US" sz="1600" dirty="0" err="1"/>
              <a:t>benih</a:t>
            </a:r>
            <a:r>
              <a:rPr lang="en-US" sz="1600" dirty="0"/>
              <a:t> </a:t>
            </a:r>
            <a:r>
              <a:rPr lang="en-US" sz="1600" dirty="0" err="1"/>
              <a:t>biji</a:t>
            </a:r>
            <a:r>
              <a:rPr lang="en-US" sz="1600" dirty="0"/>
              <a:t> (TSS)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600" dirty="0" err="1"/>
              <a:t>Populasi</a:t>
            </a:r>
            <a:r>
              <a:rPr lang="en-US" sz="1600" dirty="0"/>
              <a:t> </a:t>
            </a:r>
            <a:r>
              <a:rPr lang="en-US" sz="1600" dirty="0" err="1"/>
              <a:t>tinggi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600" dirty="0" err="1"/>
              <a:t>Hasil</a:t>
            </a:r>
            <a:r>
              <a:rPr lang="en-US" sz="1600" dirty="0"/>
              <a:t> &gt; 60 g/</a:t>
            </a:r>
            <a:r>
              <a:rPr lang="en-US" sz="1600" dirty="0" err="1"/>
              <a:t>rumpun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600" dirty="0" err="1"/>
              <a:t>Kehilangan</a:t>
            </a:r>
            <a:r>
              <a:rPr lang="en-US" sz="1600" dirty="0"/>
              <a:t> </a:t>
            </a:r>
            <a:r>
              <a:rPr lang="en-US" sz="1600" dirty="0" err="1"/>
              <a:t>hasil</a:t>
            </a:r>
            <a:r>
              <a:rPr lang="en-US" sz="1600" dirty="0"/>
              <a:t> &lt; 10%</a:t>
            </a:r>
          </a:p>
        </p:txBody>
      </p:sp>
      <p:graphicFrame>
        <p:nvGraphicFramePr>
          <p:cNvPr id="16" name="Content Placeholder 3"/>
          <p:cNvGraphicFramePr/>
          <p:nvPr/>
        </p:nvGraphicFramePr>
        <p:xfrm>
          <a:off x="270932" y="691324"/>
          <a:ext cx="6357168" cy="52719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83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Karakter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Varietas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Potensi produksi (ton/ha)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Sesuai untuk produksi TSS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TSS  Agrihort  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20,04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Sesuai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untuk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produksi</a:t>
                      </a:r>
                      <a:r>
                        <a:rPr lang="en-US" sz="1600" u="none" strike="noStrike" dirty="0">
                          <a:effectLst/>
                        </a:rPr>
                        <a:t> TSS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TSS Agrihort  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21,75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Agak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tahan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terhadap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i="1" u="none" strike="noStrike" dirty="0" err="1">
                          <a:effectLst/>
                        </a:rPr>
                        <a:t>Alternaria</a:t>
                      </a:r>
                      <a:r>
                        <a:rPr lang="en-US" sz="1600" i="1" u="none" strike="noStrike" dirty="0">
                          <a:effectLst/>
                        </a:rPr>
                        <a:t> </a:t>
                      </a:r>
                      <a:r>
                        <a:rPr lang="en-US" sz="1600" i="1" u="none" strike="noStrike" dirty="0" err="1">
                          <a:effectLst/>
                        </a:rPr>
                        <a:t>porri</a:t>
                      </a:r>
                      <a:r>
                        <a:rPr lang="en-US" sz="1600" i="1" u="none" strike="noStrike" dirty="0">
                          <a:effectLst/>
                        </a:rPr>
                        <a:t> 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Violetta 1 Agrihorti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17,32-24,66 basah, 8,87-15,2 kering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Agak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tahan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terhadap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i="1" u="none" strike="noStrike" dirty="0" err="1">
                          <a:effectLst/>
                        </a:rPr>
                        <a:t>Alternaria</a:t>
                      </a:r>
                      <a:r>
                        <a:rPr lang="en-US" sz="1600" i="1" u="none" strike="noStrike" dirty="0">
                          <a:effectLst/>
                        </a:rPr>
                        <a:t> </a:t>
                      </a:r>
                      <a:r>
                        <a:rPr lang="en-US" sz="1600" i="1" u="none" strike="noStrike" dirty="0" err="1">
                          <a:effectLst/>
                        </a:rPr>
                        <a:t>porri</a:t>
                      </a:r>
                      <a:r>
                        <a:rPr lang="en-US" sz="1600" i="1" u="none" strike="noStrike" dirty="0">
                          <a:effectLst/>
                        </a:rPr>
                        <a:t> 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Violetta 2 Agrihorti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600" u="none" strike="noStrike">
                          <a:effectLst/>
                        </a:rPr>
                        <a:t>23,12 - 29,07 basah, 13,56 - 19,09 kering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Produksi umbi tinggi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Violetta 3 Agrighorti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24,95-30,73 basah, 13,59-17,30 kering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Agak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tahan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terhadap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penyakit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antraknos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i="1" u="none" strike="noStrike" dirty="0" err="1">
                          <a:effectLst/>
                        </a:rPr>
                        <a:t>Colletotricum</a:t>
                      </a:r>
                      <a:r>
                        <a:rPr lang="en-US" sz="1600" i="1" u="none" strike="noStrike" dirty="0">
                          <a:effectLst/>
                        </a:rPr>
                        <a:t> </a:t>
                      </a:r>
                      <a:r>
                        <a:rPr lang="en-US" sz="1600" i="1" u="none" strike="noStrike" dirty="0" err="1">
                          <a:effectLst/>
                        </a:rPr>
                        <a:t>gleosporoides</a:t>
                      </a:r>
                      <a:r>
                        <a:rPr lang="en-US" sz="1600" i="1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dengan</a:t>
                      </a:r>
                      <a:r>
                        <a:rPr lang="en-US" sz="1600" u="none" strike="noStrike" dirty="0">
                          <a:effectLst/>
                        </a:rPr>
                        <a:t> diameter </a:t>
                      </a:r>
                      <a:r>
                        <a:rPr lang="en-US" sz="1600" u="none" strike="noStrike" dirty="0" err="1">
                          <a:effectLst/>
                        </a:rPr>
                        <a:t>ungu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besar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err="1">
                          <a:effectLst/>
                        </a:rPr>
                        <a:t>warna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umbi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menarik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ungu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tua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Ambassador 1 Agrihorti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Produksi umbi tinggi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Ambassador 2 Agrihorti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22,8-26,1 basah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Susut bobot umbi relatif rendah, cocok untuk ekosistem dataran tinggi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Ambassador 3 Agrihorti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21,64-23,92 basah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Hasil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umbi</a:t>
                      </a:r>
                      <a:r>
                        <a:rPr lang="en-US" sz="1600" u="none" strike="noStrike" dirty="0">
                          <a:effectLst/>
                        </a:rPr>
                        <a:t>  </a:t>
                      </a:r>
                      <a:r>
                        <a:rPr lang="en-US" sz="1600" u="none" strike="noStrike" dirty="0" err="1">
                          <a:effectLst/>
                        </a:rPr>
                        <a:t>basah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dan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kering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tinggi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err="1">
                          <a:effectLst/>
                        </a:rPr>
                        <a:t>adaptasi</a:t>
                      </a:r>
                      <a:r>
                        <a:rPr lang="en-US" sz="1600" u="none" strike="noStrike" dirty="0">
                          <a:effectLst/>
                        </a:rPr>
                        <a:t> di </a:t>
                      </a:r>
                      <a:r>
                        <a:rPr lang="en-US" sz="1600" u="none" strike="noStrike" dirty="0" err="1">
                          <a:effectLst/>
                        </a:rPr>
                        <a:t>dataran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tinggi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Ambassador 4 Agrihorti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13,77-19,54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9" marR="6059" marT="6059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/>
          <p:nvPr/>
        </p:nvSpPr>
        <p:spPr bwMode="auto">
          <a:xfrm>
            <a:off x="7893747" y="3674244"/>
            <a:ext cx="3259681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751" tIns="34375" rIns="68751" bIns="34375" numCol="1" anchor="t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x-none" sz="2105" i="1" cap="none" dirty="0" err="1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Teknologi</a:t>
            </a:r>
            <a:r>
              <a:rPr lang="en-US" altLang="x-none" sz="2105" i="1" cap="none" dirty="0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 </a:t>
            </a:r>
            <a:r>
              <a:rPr lang="en-US" altLang="x-none" sz="2105" i="1" cap="none" dirty="0" err="1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Produksi</a:t>
            </a:r>
            <a:r>
              <a:rPr lang="en-US" altLang="x-none" sz="2105" i="1" cap="none" dirty="0">
                <a:solidFill>
                  <a:srgbClr val="FF0000"/>
                </a:solidFill>
                <a:latin typeface="+mn-lt"/>
                <a:ea typeface="MS PGothic" panose="020B0600070205080204" charset="-128"/>
              </a:rPr>
              <a:t> TSS</a:t>
            </a:r>
            <a:br>
              <a:rPr lang="en-US" altLang="x-none" sz="2105" i="1" cap="none" dirty="0">
                <a:solidFill>
                  <a:srgbClr val="FF0000"/>
                </a:solidFill>
                <a:latin typeface="+mn-lt"/>
                <a:ea typeface="MS PGothic" panose="020B0600070205080204" charset="-128"/>
              </a:rPr>
            </a:br>
            <a:endParaRPr lang="en-US" altLang="x-none" sz="2105" i="1" cap="none" dirty="0">
              <a:solidFill>
                <a:srgbClr val="FF0000"/>
              </a:solidFill>
              <a:latin typeface="+mn-lt"/>
              <a:ea typeface="MS PGothic" panose="020B0600070205080204" charset="-128"/>
            </a:endParaRPr>
          </a:p>
        </p:txBody>
      </p:sp>
      <p:pic>
        <p:nvPicPr>
          <p:cNvPr id="19" name="Picture 18" descr="Picture _0.tmp"/>
          <p:cNvPicPr>
            <a:picLocks noChangeAspect="1"/>
          </p:cNvPicPr>
          <p:nvPr/>
        </p:nvPicPr>
        <p:blipFill rotWithShape="1">
          <a:blip r:embed="rId17"/>
          <a:srcRect l="22866" t="21083" r="282" b="49803"/>
          <a:stretch>
            <a:fillRect/>
          </a:stretch>
        </p:blipFill>
        <p:spPr bwMode="auto">
          <a:xfrm>
            <a:off x="7113845" y="4275650"/>
            <a:ext cx="2800275" cy="108121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1" name="Oval 20"/>
          <p:cNvSpPr/>
          <p:nvPr/>
        </p:nvSpPr>
        <p:spPr bwMode="auto">
          <a:xfrm>
            <a:off x="9964402" y="4275650"/>
            <a:ext cx="1189026" cy="1040680"/>
          </a:xfrm>
          <a:prstGeom prst="ellipse">
            <a:avLst/>
          </a:prstGeom>
          <a:blipFill rotWithShape="1">
            <a:blip r:embed="rId18" cstate="print"/>
            <a:srcRect/>
            <a:stretch>
              <a:fillRect l="-17000" r="-17000"/>
            </a:stretch>
          </a:blipFill>
          <a:ln>
            <a:solidFill>
              <a:srgbClr val="FF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79411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A26E536-489F-45C3-9159-83851AB085EE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8786D5B-B7BD-46C3-9AC2-F16EC5E8D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92D1EFC-7077-4FA9-81EB-E8AB9E364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068F01-1673-480E-836C-B3FDA9A8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A244ED-7503-4ED7-ADF5-6D3BFA30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F4F3994-1A18-435E-BBBE-DA02DDC6D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8BA0F4-AD12-44F1-A5D8-EB6EB9EE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2160CE7-1EC5-4D75-8E89-F20CCF1B8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18838F-19E2-4F0C-8A79-A2763C7BB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58AC1F-6D99-4142-A940-DD1069D4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97BBC15-6894-4394-AE04-B96C71200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93800ED-7E59-4B27-88B2-7E94DCFB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905B1FB-A7ED-4485-9871-C895DDCA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5B7DF50-95D1-47CD-8F9C-BCFE7257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FCCD056-4126-4CB3-B658-02071E13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48187D-F680-48A2-8DDC-A28CFDA8E039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B4E497-25EB-4D36-9C6B-7B1A4F469814}"/>
              </a:ext>
            </a:extLst>
          </p:cNvPr>
          <p:cNvSpPr txBox="1"/>
          <p:nvPr/>
        </p:nvSpPr>
        <p:spPr>
          <a:xfrm>
            <a:off x="338137" y="362606"/>
            <a:ext cx="11353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Nama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Teknologi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: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Bawang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Merah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Violetta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1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Agrihorti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Paten/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PVT : 00472/PPVT/S/2019</a:t>
            </a:r>
          </a:p>
          <a:p>
            <a:pPr algn="just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Tahun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Pelapasan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Varietas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: 2017</a:t>
            </a:r>
            <a:endParaRPr lang="en-ID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90149D-02C5-445E-A3E6-248649224DFA}"/>
              </a:ext>
            </a:extLst>
          </p:cNvPr>
          <p:cNvSpPr/>
          <p:nvPr/>
        </p:nvSpPr>
        <p:spPr>
          <a:xfrm>
            <a:off x="238127" y="1892976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Deskripsi</a:t>
            </a:r>
            <a:r>
              <a:rPr lang="en-US" sz="1400" dirty="0"/>
              <a:t> </a:t>
            </a:r>
            <a:r>
              <a:rPr lang="en-US" sz="1400" dirty="0" err="1"/>
              <a:t>Teknologi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 err="1"/>
              <a:t>Asal</a:t>
            </a:r>
            <a:r>
              <a:rPr lang="en-US" sz="1400" dirty="0"/>
              <a:t> :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Negeri</a:t>
            </a:r>
            <a:endParaRPr lang="en-US" sz="1400" dirty="0"/>
          </a:p>
          <a:p>
            <a:pPr algn="ctr"/>
            <a:endParaRPr lang="en-US" sz="1050" dirty="0"/>
          </a:p>
          <a:p>
            <a:pPr algn="ctr"/>
            <a:r>
              <a:rPr lang="en-US" sz="1400" dirty="0" err="1"/>
              <a:t>Umur</a:t>
            </a:r>
            <a:r>
              <a:rPr lang="en-US" sz="1400" dirty="0"/>
              <a:t> </a:t>
            </a:r>
            <a:r>
              <a:rPr lang="en-US" sz="1400" dirty="0" err="1"/>
              <a:t>panen</a:t>
            </a:r>
            <a:r>
              <a:rPr lang="en-US" sz="1400" dirty="0"/>
              <a:t> : 68 – 74 </a:t>
            </a:r>
            <a:r>
              <a:rPr lang="en-US" sz="1400" dirty="0" err="1"/>
              <a:t>hari</a:t>
            </a:r>
            <a:r>
              <a:rPr lang="en-US" sz="1400" dirty="0"/>
              <a:t> </a:t>
            </a:r>
            <a:r>
              <a:rPr lang="en-US" sz="1400" dirty="0" err="1"/>
              <a:t>setelah</a:t>
            </a:r>
            <a:r>
              <a:rPr lang="en-US" sz="1400" dirty="0"/>
              <a:t> </a:t>
            </a:r>
            <a:r>
              <a:rPr lang="en-US" sz="1400" dirty="0" err="1"/>
              <a:t>tanam</a:t>
            </a:r>
            <a:endParaRPr lang="en-US" sz="1400" dirty="0"/>
          </a:p>
          <a:p>
            <a:pPr algn="ctr"/>
            <a:endParaRPr lang="en-US" sz="1000" dirty="0"/>
          </a:p>
          <a:p>
            <a:pPr algn="ctr"/>
            <a:r>
              <a:rPr lang="en-US" sz="1400" dirty="0" err="1"/>
              <a:t>Berat</a:t>
            </a:r>
            <a:r>
              <a:rPr lang="en-US" sz="1400" dirty="0"/>
              <a:t> per </a:t>
            </a:r>
            <a:r>
              <a:rPr lang="en-US" sz="1400" dirty="0" err="1"/>
              <a:t>umbi</a:t>
            </a:r>
            <a:r>
              <a:rPr lang="en-US" sz="1400" dirty="0"/>
              <a:t> : 3,62 – 7,20 g</a:t>
            </a:r>
          </a:p>
          <a:p>
            <a:pPr algn="ctr"/>
            <a:endParaRPr lang="en-US" sz="1000" dirty="0"/>
          </a:p>
          <a:p>
            <a:pPr algn="ctr"/>
            <a:r>
              <a:rPr lang="en-US" sz="1400" dirty="0" err="1"/>
              <a:t>Hasil</a:t>
            </a:r>
            <a:r>
              <a:rPr lang="en-US" sz="1400" dirty="0"/>
              <a:t> </a:t>
            </a:r>
            <a:r>
              <a:rPr lang="en-US" sz="1400" dirty="0" err="1"/>
              <a:t>umbi</a:t>
            </a:r>
            <a:r>
              <a:rPr lang="en-US" sz="1400" dirty="0"/>
              <a:t> per </a:t>
            </a:r>
            <a:r>
              <a:rPr lang="en-US" sz="1400" dirty="0" err="1"/>
              <a:t>hektar</a:t>
            </a:r>
            <a:r>
              <a:rPr lang="en-US" sz="1400" dirty="0"/>
              <a:t> : 17,32 – 24,66 ton (</a:t>
            </a:r>
            <a:r>
              <a:rPr lang="en-US" sz="1400" dirty="0" err="1"/>
              <a:t>Basah</a:t>
            </a:r>
            <a:r>
              <a:rPr lang="en-US" sz="1400" dirty="0"/>
              <a:t>), 8,87-15,2 ton (</a:t>
            </a:r>
            <a:r>
              <a:rPr lang="en-US" sz="1400" dirty="0" err="1"/>
              <a:t>Kering</a:t>
            </a:r>
            <a:r>
              <a:rPr lang="en-US" sz="1400" dirty="0"/>
              <a:t>)</a:t>
            </a:r>
          </a:p>
          <a:p>
            <a:pPr algn="ctr"/>
            <a:endParaRPr lang="en-ID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5DBF6A-1691-45E3-B9BC-B88EA9EE8CB7}"/>
              </a:ext>
            </a:extLst>
          </p:cNvPr>
          <p:cNvSpPr/>
          <p:nvPr/>
        </p:nvSpPr>
        <p:spPr>
          <a:xfrm>
            <a:off x="2171703" y="1854875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Keunggulan</a:t>
            </a:r>
            <a:r>
              <a:rPr lang="en-US" dirty="0"/>
              <a:t> dan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saing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err="1"/>
              <a:t>Produk</a:t>
            </a:r>
            <a:r>
              <a:rPr lang="en-US"/>
              <a:t> Sejenis:</a:t>
            </a:r>
          </a:p>
          <a:p>
            <a:pPr algn="ctr"/>
            <a:r>
              <a:rPr lang="en-US"/>
              <a:t>Produksi </a:t>
            </a:r>
            <a:r>
              <a:rPr lang="en-US" dirty="0" err="1"/>
              <a:t>umbi</a:t>
            </a:r>
            <a:r>
              <a:rPr lang="en-US" dirty="0"/>
              <a:t> </a:t>
            </a:r>
            <a:r>
              <a:rPr lang="en-US" dirty="0" err="1"/>
              <a:t>kering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agak</a:t>
            </a:r>
            <a:r>
              <a:rPr lang="en-US" dirty="0"/>
              <a:t> </a:t>
            </a:r>
            <a:r>
              <a:rPr lang="en-US" dirty="0" err="1"/>
              <a:t>tahan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(</a:t>
            </a:r>
            <a:r>
              <a:rPr lang="en-US" i="1" dirty="0" err="1"/>
              <a:t>Alternaria</a:t>
            </a:r>
            <a:r>
              <a:rPr lang="en-US" i="1" dirty="0"/>
              <a:t> </a:t>
            </a:r>
            <a:r>
              <a:rPr lang="en-US" i="1" dirty="0" err="1"/>
              <a:t>porri</a:t>
            </a:r>
            <a:r>
              <a:rPr lang="en-US" i="1" dirty="0"/>
              <a:t>)</a:t>
            </a:r>
            <a:endParaRPr lang="en-ID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90990E-8DDF-4DE7-B7C4-583EE1B23C5B}"/>
              </a:ext>
            </a:extLst>
          </p:cNvPr>
          <p:cNvSpPr/>
          <p:nvPr/>
        </p:nvSpPr>
        <p:spPr>
          <a:xfrm>
            <a:off x="4200524" y="1829523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Baku/</a:t>
            </a:r>
            <a:r>
              <a:rPr lang="en-US" dirty="0" err="1"/>
              <a:t>Ketersedian</a:t>
            </a:r>
            <a:r>
              <a:rPr lang="en-US" dirty="0"/>
              <a:t> </a:t>
            </a:r>
            <a:r>
              <a:rPr lang="en-US" err="1"/>
              <a:t>Bahan</a:t>
            </a:r>
            <a:r>
              <a:rPr lang="en-US"/>
              <a:t> Baku: </a:t>
            </a:r>
          </a:p>
          <a:p>
            <a:pPr algn="ctr"/>
            <a:r>
              <a:rPr lang="en-US"/>
              <a:t>Sedang </a:t>
            </a:r>
            <a:r>
              <a:rPr lang="en-US" dirty="0" err="1"/>
              <a:t>diproduksi</a:t>
            </a:r>
            <a:endParaRPr lang="en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7DA3EC-7467-43CC-B86E-9E51D9FE12F2}"/>
              </a:ext>
            </a:extLst>
          </p:cNvPr>
          <p:cNvSpPr/>
          <p:nvPr/>
        </p:nvSpPr>
        <p:spPr>
          <a:xfrm>
            <a:off x="6181723" y="1820487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Potensi Pasar:</a:t>
            </a:r>
          </a:p>
          <a:p>
            <a:pPr algn="ctr"/>
            <a:r>
              <a:rPr lang="en-US"/>
              <a:t>Sangat diminati petani dan konsumen karena tahan penyakit dan kualitas umbinya yang sangat baik</a:t>
            </a:r>
            <a:endParaRPr lang="en-ID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091DBC-AE0F-4357-A477-46A106AF3E0B}"/>
              </a:ext>
            </a:extLst>
          </p:cNvPr>
          <p:cNvSpPr/>
          <p:nvPr/>
        </p:nvSpPr>
        <p:spPr>
          <a:xfrm>
            <a:off x="8286747" y="1820487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Tingkat </a:t>
            </a:r>
            <a:r>
              <a:rPr lang="en-US" dirty="0" err="1"/>
              <a:t>Kesiapterapan</a:t>
            </a:r>
            <a:r>
              <a:rPr lang="en-US" dirty="0"/>
              <a:t> </a:t>
            </a:r>
            <a:r>
              <a:rPr lang="en-US" dirty="0" err="1"/>
              <a:t>Teknologi</a:t>
            </a:r>
            <a:endParaRPr lang="en-ID" dirty="0"/>
          </a:p>
          <a:p>
            <a:pPr algn="ctr"/>
            <a:r>
              <a:rPr lang="en-US" dirty="0"/>
              <a:t> 7</a:t>
            </a:r>
            <a:endParaRPr lang="en-ID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8D63F1-9E27-47A4-B220-840E16C8749F}"/>
              </a:ext>
            </a:extLst>
          </p:cNvPr>
          <p:cNvSpPr/>
          <p:nvPr/>
        </p:nvSpPr>
        <p:spPr>
          <a:xfrm>
            <a:off x="10220322" y="1791130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Nilai Ekonomis:</a:t>
            </a:r>
          </a:p>
          <a:p>
            <a:pPr algn="ctr"/>
            <a:r>
              <a:rPr lang="en-US"/>
              <a:t>Rp. 250.000.000</a:t>
            </a:r>
          </a:p>
          <a:p>
            <a:pPr algn="ctr"/>
            <a:r>
              <a:rPr lang="en-US"/>
              <a:t>/ha</a:t>
            </a:r>
            <a:endParaRPr lang="en-ID"/>
          </a:p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/>
          <a:srcRect l="16864" t="36664" r="59817" b="32648"/>
          <a:stretch/>
        </p:blipFill>
        <p:spPr>
          <a:xfrm>
            <a:off x="9833414" y="89474"/>
            <a:ext cx="2081218" cy="15398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2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8869" y="244350"/>
            <a:ext cx="55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68C33B"/>
                </a:solidFill>
                <a:latin typeface="Century Gothic" panose="020B0502020202020204" pitchFamily="34" charset="0"/>
              </a:rPr>
              <a:t>Cabai</a:t>
            </a:r>
            <a:r>
              <a:rPr lang="en-US" sz="3600" b="1" dirty="0">
                <a:solidFill>
                  <a:srgbClr val="68C33B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</a:rPr>
              <a:t>(11 </a:t>
            </a:r>
            <a:r>
              <a:rPr lang="en-US" sz="2400" b="1" dirty="0" err="1">
                <a:latin typeface="Century Gothic" panose="020B0502020202020204" pitchFamily="34" charset="0"/>
              </a:rPr>
              <a:t>Varietas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987126" y="911752"/>
          <a:ext cx="6759309" cy="50318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68C33B"/>
                          </a:solidFill>
                          <a:latin typeface="Arial Black" panose="020B0A040201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68C33B"/>
                          </a:solidFill>
                          <a:latin typeface="Arial Black" panose="020B0A04020102020204" pitchFamily="34" charset="0"/>
                        </a:rPr>
                        <a:t>Nama</a:t>
                      </a:r>
                      <a:endParaRPr lang="en-US" sz="1800" dirty="0">
                        <a:solidFill>
                          <a:srgbClr val="68C33B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68C33B"/>
                          </a:solidFill>
                          <a:latin typeface="Arial Black" panose="020B0A04020102020204" pitchFamily="34" charset="0"/>
                        </a:rPr>
                        <a:t>Hasil (t/ha)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Tanjung-1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Tanjung-2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Lembang-1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latin typeface="Arial Black" panose="020B0A04020102020204" pitchFamily="34" charset="0"/>
                        </a:rPr>
                        <a:t>5,6</a:t>
                      </a:r>
                      <a:r>
                        <a:rPr lang="en-US" sz="1800" baseline="0" dirty="0">
                          <a:latin typeface="Arial Black" panose="020B0A04020102020204" pitchFamily="34" charset="0"/>
                        </a:rPr>
                        <a:t> – 19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Ciko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13,4 20,5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Kencana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12,1 – 22,9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Lingga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13,4 – 20,5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Gantari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latin typeface="Arial Black" panose="020B0A04020102020204" pitchFamily="34" charset="0"/>
                        </a:rPr>
                        <a:t>14,2 – 18,5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Inata</a:t>
                      </a:r>
                      <a:r>
                        <a:rPr lang="en-US" sz="180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Agrihorti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14,17 – 19,72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Carvi</a:t>
                      </a:r>
                      <a:r>
                        <a:rPr lang="en-US" sz="180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Agrihorti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21 – 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269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Pancanaka</a:t>
                      </a:r>
                      <a:r>
                        <a:rPr lang="en-US" sz="1800" baseline="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 Black" panose="020B0A04020102020204" pitchFamily="34" charset="0"/>
                        </a:rPr>
                        <a:t>Agrihorti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15 – 17,11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latin typeface="Arial Black" panose="020B0A04020102020204" pitchFamily="34" charset="0"/>
                        </a:rPr>
                        <a:t>Prima</a:t>
                      </a:r>
                      <a:r>
                        <a:rPr lang="en-US" sz="1800" baseline="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 Black" panose="020B0A04020102020204" pitchFamily="34" charset="0"/>
                        </a:rPr>
                        <a:t>Agrihorti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latin typeface="Arial Black" panose="020B0A04020102020204" pitchFamily="34" charset="0"/>
                        </a:rPr>
                        <a:t>9,64 – 20,25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3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Rabani</a:t>
                      </a:r>
                      <a:r>
                        <a:rPr lang="en-US" sz="180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Agrihorti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4,16 – 13,18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FE79443-7F49-45E0-83EB-EAF696C8A897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76408B-C7E8-4F20-8F4A-0475FA660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380EF0-1D7B-401E-A6E4-B1BD5AAC1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C71C2E-B60E-401C-AD10-2C09FB252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927288-9412-4CB5-9939-9F99B632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FA8A42-F689-4791-AE01-B106F821C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477E28-9F06-4C5B-A895-8949888D7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2CD1C8-7128-4534-A8C4-3DC201EE0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ED7DB26-5A90-4613-ADAE-C99A1DB67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E4219A-B3E3-4163-B2C2-8512031A7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CDBAC6-961E-4563-8215-90ECB6618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79C04D-C1D7-49FB-B1E0-FD3464112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E3CBE6-C402-4E0F-9F23-8A2C0B961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B805ED-FDF4-42E3-B9F5-6AE9C415C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AE45B4-09BD-4038-9523-23137620E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B92D68BC-FCB9-49AB-818A-7EC56B880A0E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941" y="917994"/>
            <a:ext cx="1678382" cy="12123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0905" y="3221546"/>
            <a:ext cx="4437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Varietas</a:t>
            </a:r>
            <a:r>
              <a:rPr lang="en-US" sz="1600" b="1" dirty="0"/>
              <a:t> </a:t>
            </a:r>
            <a:r>
              <a:rPr lang="en-US" sz="1600" b="1" dirty="0" err="1"/>
              <a:t>toleran</a:t>
            </a:r>
            <a:r>
              <a:rPr lang="en-US" sz="1600" b="1" dirty="0"/>
              <a:t> </a:t>
            </a:r>
            <a:r>
              <a:rPr lang="en-US" sz="1600" b="1" dirty="0" err="1"/>
              <a:t>hama</a:t>
            </a:r>
            <a:r>
              <a:rPr lang="en-US" sz="1600" b="1" dirty="0"/>
              <a:t> </a:t>
            </a:r>
            <a:r>
              <a:rPr lang="en-US" sz="1600" b="1" dirty="0" err="1"/>
              <a:t>pengisap</a:t>
            </a:r>
            <a:r>
              <a:rPr lang="en-US" sz="1600" b="1" dirty="0"/>
              <a:t> </a:t>
            </a:r>
            <a:r>
              <a:rPr lang="en-US" sz="1600" b="1" dirty="0" err="1"/>
              <a:t>daun</a:t>
            </a:r>
            <a:r>
              <a:rPr lang="en-US" sz="1600" b="1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Tanjung</a:t>
            </a:r>
            <a:r>
              <a:rPr lang="en-US" sz="1600" dirty="0"/>
              <a:t> 1</a:t>
            </a:r>
          </a:p>
          <a:p>
            <a:r>
              <a:rPr lang="en-US" sz="1600" b="1" dirty="0" err="1"/>
              <a:t>Varietas</a:t>
            </a:r>
            <a:r>
              <a:rPr lang="en-US" sz="1600" b="1" dirty="0"/>
              <a:t> </a:t>
            </a:r>
            <a:r>
              <a:rPr lang="en-US" sz="1600" b="1" dirty="0" err="1"/>
              <a:t>toleran</a:t>
            </a:r>
            <a:r>
              <a:rPr lang="en-US" sz="1600" b="1" dirty="0"/>
              <a:t> </a:t>
            </a:r>
            <a:r>
              <a:rPr lang="en-US" sz="1600" b="1" dirty="0" err="1"/>
              <a:t>antraknose</a:t>
            </a:r>
            <a:r>
              <a:rPr lang="en-US" sz="1600" b="1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Tanjung</a:t>
            </a:r>
            <a:r>
              <a:rPr lang="en-US" sz="1600" dirty="0"/>
              <a:t> 2 </a:t>
            </a:r>
          </a:p>
          <a:p>
            <a:r>
              <a:rPr lang="en-US" sz="1600" b="1" dirty="0" err="1"/>
              <a:t>Varietas</a:t>
            </a:r>
            <a:r>
              <a:rPr lang="en-US" sz="1600" b="1" dirty="0"/>
              <a:t> </a:t>
            </a:r>
            <a:r>
              <a:rPr lang="en-US" sz="1600" b="1" dirty="0" err="1"/>
              <a:t>tahan</a:t>
            </a:r>
            <a:r>
              <a:rPr lang="en-US" sz="1600" b="1" dirty="0"/>
              <a:t> virus </a:t>
            </a:r>
            <a:r>
              <a:rPr lang="en-US" sz="1600" b="1" dirty="0" err="1"/>
              <a:t>belang</a:t>
            </a:r>
            <a:r>
              <a:rPr lang="en-US" sz="1600" b="1" dirty="0"/>
              <a:t> </a:t>
            </a:r>
            <a:r>
              <a:rPr lang="en-US" sz="1600" b="1" dirty="0" err="1"/>
              <a:t>chilli</a:t>
            </a:r>
            <a:r>
              <a:rPr lang="en-US" sz="1600" b="1" dirty="0"/>
              <a:t> </a:t>
            </a:r>
            <a:r>
              <a:rPr lang="en-US" sz="1600" b="1" dirty="0" err="1"/>
              <a:t>veinal</a:t>
            </a:r>
            <a:r>
              <a:rPr lang="en-US" sz="1600" b="1" dirty="0"/>
              <a:t> mottle virus (</a:t>
            </a:r>
            <a:r>
              <a:rPr lang="en-US" sz="1600" b="1" dirty="0" err="1"/>
              <a:t>ChiVMV</a:t>
            </a:r>
            <a:r>
              <a:rPr lang="en-US" sz="1600" b="1" dirty="0"/>
              <a:t>):</a:t>
            </a:r>
            <a:endParaRPr lang="en-US" sz="1600" b="1" i="1" dirty="0"/>
          </a:p>
          <a:p>
            <a:pPr marL="285750" indent="-285750">
              <a:buFontTx/>
              <a:buChar char="-"/>
            </a:pPr>
            <a:r>
              <a:rPr lang="en-US" sz="1600" dirty="0" err="1"/>
              <a:t>Carvi</a:t>
            </a:r>
            <a:r>
              <a:rPr lang="en-US" sz="1600" dirty="0"/>
              <a:t> </a:t>
            </a:r>
            <a:r>
              <a:rPr lang="en-US" sz="1600" dirty="0" err="1"/>
              <a:t>Abgrihorti</a:t>
            </a:r>
            <a:endParaRPr lang="en-US" sz="1600" dirty="0"/>
          </a:p>
          <a:p>
            <a:r>
              <a:rPr lang="en-US" sz="1600" b="1" dirty="0" err="1"/>
              <a:t>Varietas</a:t>
            </a:r>
            <a:r>
              <a:rPr lang="en-US" sz="1600" b="1" dirty="0"/>
              <a:t> </a:t>
            </a:r>
            <a:r>
              <a:rPr lang="en-US" sz="1600" b="1" dirty="0" err="1"/>
              <a:t>tahan</a:t>
            </a:r>
            <a:r>
              <a:rPr lang="en-US" sz="1600" b="1" dirty="0"/>
              <a:t> </a:t>
            </a:r>
            <a:r>
              <a:rPr lang="en-US" sz="1600" b="1" dirty="0" err="1"/>
              <a:t>lalat</a:t>
            </a:r>
            <a:r>
              <a:rPr lang="en-US" sz="1600" b="1" dirty="0"/>
              <a:t> </a:t>
            </a:r>
            <a:r>
              <a:rPr lang="en-US" sz="1600" b="1" dirty="0" err="1"/>
              <a:t>buah</a:t>
            </a:r>
            <a:r>
              <a:rPr lang="en-US" sz="1600" b="1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Carla </a:t>
            </a:r>
            <a:r>
              <a:rPr lang="en-US" sz="1600" dirty="0" err="1"/>
              <a:t>Agrihorti</a:t>
            </a:r>
            <a:endParaRPr lang="en-US" sz="1600" dirty="0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102583" y="949431"/>
            <a:ext cx="4277167" cy="5543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/>
            <a:r>
              <a:rPr lang="en-US" sz="3010" b="1" dirty="0" err="1"/>
              <a:t>Inovasi</a:t>
            </a:r>
            <a:r>
              <a:rPr lang="en-US" sz="3010" b="1" dirty="0"/>
              <a:t> </a:t>
            </a:r>
            <a:r>
              <a:rPr lang="en-US" sz="3010" b="1" dirty="0" err="1"/>
              <a:t>teknologi</a:t>
            </a:r>
            <a:r>
              <a:rPr lang="en-US" sz="3010" b="1" dirty="0"/>
              <a:t> </a:t>
            </a:r>
            <a:r>
              <a:rPr lang="en-US" sz="3010" b="1" dirty="0" err="1"/>
              <a:t>cabai</a:t>
            </a:r>
            <a:endParaRPr lang="en-US" sz="3010" b="1" dirty="0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23219" y="291137"/>
            <a:ext cx="2406465" cy="415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/>
            <a:r>
              <a:rPr lang="en-US" sz="2105" b="1" i="1" dirty="0" err="1">
                <a:solidFill>
                  <a:srgbClr val="FF0000"/>
                </a:solidFill>
              </a:rPr>
              <a:t>Varietas</a:t>
            </a:r>
            <a:r>
              <a:rPr lang="en-US" sz="2105" b="1" i="1" dirty="0">
                <a:solidFill>
                  <a:srgbClr val="FF0000"/>
                </a:solidFill>
              </a:rPr>
              <a:t> </a:t>
            </a:r>
            <a:r>
              <a:rPr lang="en-US" sz="2105" b="1" i="1" dirty="0" err="1">
                <a:solidFill>
                  <a:srgbClr val="FF0000"/>
                </a:solidFill>
              </a:rPr>
              <a:t>unggul</a:t>
            </a:r>
            <a:endParaRPr lang="en-US" sz="2105" b="1" i="1" dirty="0">
              <a:solidFill>
                <a:srgbClr val="FF0000"/>
              </a:solidFill>
            </a:endParaRPr>
          </a:p>
        </p:txBody>
      </p:sp>
      <p:graphicFrame>
        <p:nvGraphicFramePr>
          <p:cNvPr id="17" name="Content Placeholder 3"/>
          <p:cNvGraphicFramePr/>
          <p:nvPr/>
        </p:nvGraphicFramePr>
        <p:xfrm>
          <a:off x="360759" y="836866"/>
          <a:ext cx="5177315" cy="23059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2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Karakter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Varietas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9" marR="6059" marT="60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Potensi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produksi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(ton/ha)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9" marR="6059" marT="60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Cabai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besar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hibrida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Inata Agrihorti </a:t>
                      </a: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14,17 - 19,72</a:t>
                      </a:r>
                    </a:p>
                  </a:txBody>
                  <a:tcPr marL="7161" marR="7161" marT="7161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Cabai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keriting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hibrida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umur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genjah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Pancanaka Agrihorti </a:t>
                      </a: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15,7-17,1</a:t>
                      </a:r>
                    </a:p>
                  </a:txBody>
                  <a:tcPr marL="7161" marR="7161" marT="7161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Cabai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rawit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daya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hasil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tinggi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Prima Agrihorti</a:t>
                      </a: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9,64 - 20,25 </a:t>
                      </a:r>
                    </a:p>
                  </a:txBody>
                  <a:tcPr marL="7161" marR="7161" marT="7161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Cabai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rawit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daya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hasil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tinggi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Rabani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Agrihorti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161" marR="7161" marT="71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4,16-13,18</a:t>
                      </a:r>
                    </a:p>
                  </a:txBody>
                  <a:tcPr marL="7161" marR="7161" marT="7161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378606" y="3876721"/>
            <a:ext cx="1998043" cy="1482399"/>
            <a:chOff x="4047760" y="3189255"/>
            <a:chExt cx="2657400" cy="1971588"/>
          </a:xfrm>
        </p:grpSpPr>
        <p:pic>
          <p:nvPicPr>
            <p:cNvPr id="18" name="Picture 17"/>
            <p:cNvPicPr/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192677" y="3189255"/>
              <a:ext cx="2296609" cy="1746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4047760" y="4710567"/>
              <a:ext cx="2657400" cy="450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Pancanaka</a:t>
              </a:r>
              <a:r>
                <a:rPr lang="en-US" sz="1600" dirty="0"/>
                <a:t> </a:t>
              </a:r>
              <a:r>
                <a:rPr lang="en-US" sz="1600" dirty="0" err="1"/>
                <a:t>Agrihorti</a:t>
              </a:r>
              <a:endParaRPr lang="en-US" sz="1600" dirty="0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59117" y="2570545"/>
            <a:ext cx="6137206" cy="6913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altLang="id-ID" sz="1600" dirty="0" err="1">
                <a:latin typeface="Arial Black" panose="020B0A04020102020204" pitchFamily="34" charset="0"/>
              </a:rPr>
              <a:t>Provitas</a:t>
            </a:r>
            <a:r>
              <a:rPr lang="en-US" altLang="id-ID" sz="1600" dirty="0">
                <a:latin typeface="Arial Black" panose="020B0A04020102020204" pitchFamily="34" charset="0"/>
              </a:rPr>
              <a:t> </a:t>
            </a:r>
            <a:r>
              <a:rPr lang="en-US" altLang="id-ID" sz="1600" dirty="0" err="1">
                <a:latin typeface="Arial Black" panose="020B0A04020102020204" pitchFamily="34" charset="0"/>
              </a:rPr>
              <a:t>eksisting</a:t>
            </a:r>
            <a:r>
              <a:rPr lang="en-US" altLang="id-ID" sz="1600" dirty="0">
                <a:latin typeface="Arial Black" panose="020B0A04020102020204" pitchFamily="34" charset="0"/>
              </a:rPr>
              <a:t> </a:t>
            </a:r>
            <a:r>
              <a:rPr lang="en-US" altLang="id-ID" sz="1600" dirty="0" err="1">
                <a:latin typeface="Arial Black" panose="020B0A04020102020204" pitchFamily="34" charset="0"/>
              </a:rPr>
              <a:t>cabai</a:t>
            </a:r>
            <a:r>
              <a:rPr lang="en-US" altLang="id-ID" sz="1600" dirty="0">
                <a:latin typeface="Arial Black" panose="020B0A04020102020204" pitchFamily="34" charset="0"/>
              </a:rPr>
              <a:t> : 8 ton/Ha</a:t>
            </a:r>
            <a:br>
              <a:rPr lang="en-US" altLang="id-ID" sz="1600" dirty="0">
                <a:latin typeface="Arial Black" panose="020B0A04020102020204" pitchFamily="34" charset="0"/>
              </a:rPr>
            </a:br>
            <a:r>
              <a:rPr lang="en-US" altLang="id-ID" sz="1600" dirty="0" err="1">
                <a:latin typeface="Arial Black" panose="020B0A04020102020204" pitchFamily="34" charset="0"/>
              </a:rPr>
              <a:t>Proliga</a:t>
            </a:r>
            <a:r>
              <a:rPr lang="en-US" altLang="id-ID" sz="1600" dirty="0">
                <a:latin typeface="Arial Black" panose="020B0A04020102020204" pitchFamily="34" charset="0"/>
              </a:rPr>
              <a:t> </a:t>
            </a:r>
            <a:r>
              <a:rPr lang="id-ID" altLang="id-ID" sz="1600" dirty="0">
                <a:latin typeface="Arial Black" panose="020B0A04020102020204" pitchFamily="34" charset="0"/>
                <a:sym typeface="Wingdings" panose="05000000000000000000" pitchFamily="2" charset="2"/>
              </a:rPr>
              <a:t></a:t>
            </a:r>
            <a:r>
              <a:rPr lang="en-US" altLang="id-ID" sz="1600" dirty="0">
                <a:latin typeface="Arial Black" panose="020B0A04020102020204" pitchFamily="34" charset="0"/>
              </a:rPr>
              <a:t> </a:t>
            </a:r>
            <a:r>
              <a:rPr lang="en-US" altLang="id-ID" sz="1600" dirty="0" err="1">
                <a:latin typeface="Arial Black" panose="020B0A04020102020204" pitchFamily="34" charset="0"/>
              </a:rPr>
              <a:t>meningkatkan</a:t>
            </a:r>
            <a:r>
              <a:rPr lang="en-US" altLang="id-ID" sz="1600" dirty="0">
                <a:latin typeface="Arial Black" panose="020B0A04020102020204" pitchFamily="34" charset="0"/>
              </a:rPr>
              <a:t> </a:t>
            </a:r>
            <a:r>
              <a:rPr lang="en-US" altLang="id-ID" sz="1600" dirty="0" err="1">
                <a:latin typeface="Arial Black" panose="020B0A04020102020204" pitchFamily="34" charset="0"/>
              </a:rPr>
              <a:t>provitas</a:t>
            </a:r>
            <a:r>
              <a:rPr lang="en-US" altLang="id-ID" sz="1600" dirty="0">
                <a:latin typeface="Arial Black" panose="020B0A04020102020204" pitchFamily="34" charset="0"/>
              </a:rPr>
              <a:t> MENJADI 20 ton/ha</a:t>
            </a:r>
          </a:p>
        </p:txBody>
      </p:sp>
      <p:pic>
        <p:nvPicPr>
          <p:cNvPr id="22" name="Picture 21" descr="D:\FOLDER BLUETOOTH\20140808_084714(0)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63534" y="3675195"/>
            <a:ext cx="1546179" cy="1177516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4" descr="SL37139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618634" y="3618522"/>
            <a:ext cx="2277689" cy="1464632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29301" y="3606267"/>
            <a:ext cx="1659925" cy="141299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F:\wiwin 2011\2012\CABAI - CIAMIS\cabai di ciamis 14 juni 12\P6140071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83122" y="4887631"/>
            <a:ext cx="1167859" cy="1093337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F:\wiwin 2011\2012\CABAI - CIAMIS\7 AGUSTUS 2012\DSC_8857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993676" y="4861358"/>
            <a:ext cx="1642746" cy="111961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3" descr="botol mineral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570611" y="4662162"/>
            <a:ext cx="1423065" cy="131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penyiraman1"/>
          <p:cNvPicPr/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0625056" y="4861358"/>
            <a:ext cx="1271267" cy="1124308"/>
          </a:xfrm>
          <a:prstGeom prst="rect">
            <a:avLst/>
          </a:prstGeom>
          <a:ln w="2286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6121208" y="1662915"/>
            <a:ext cx="4355068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 err="1">
                <a:solidFill>
                  <a:srgbClr val="FF0000"/>
                </a:solidFill>
              </a:rPr>
              <a:t>Teknologi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Produksi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lipat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ganda</a:t>
            </a:r>
            <a:r>
              <a:rPr lang="en-US" sz="2400" b="1" i="1" dirty="0">
                <a:solidFill>
                  <a:srgbClr val="FF0000"/>
                </a:solidFill>
              </a:rPr>
              <a:t> (</a:t>
            </a:r>
            <a:r>
              <a:rPr lang="en-US" sz="2400" b="1" i="1" dirty="0" err="1">
                <a:solidFill>
                  <a:srgbClr val="FF0000"/>
                </a:solidFill>
              </a:rPr>
              <a:t>Proliga</a:t>
            </a:r>
            <a:r>
              <a:rPr lang="en-US" sz="2400" b="1" i="1" dirty="0">
                <a:solidFill>
                  <a:srgbClr val="FF0000"/>
                </a:solidFill>
              </a:rPr>
              <a:t>) </a:t>
            </a:r>
            <a:r>
              <a:rPr lang="en-US" sz="2400" b="1" i="1" dirty="0" err="1">
                <a:solidFill>
                  <a:srgbClr val="FF0000"/>
                </a:solidFill>
              </a:rPr>
              <a:t>cabai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26E536-489F-45C3-9159-83851AB085EE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8786D5B-B7BD-46C3-9AC2-F16EC5E8D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92D1EFC-7077-4FA9-81EB-E8AB9E364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3068F01-1673-480E-836C-B3FDA9A8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A244ED-7503-4ED7-ADF5-6D3BFA30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F4F3994-1A18-435E-BBBE-DA02DDC6D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98BA0F4-AD12-44F1-A5D8-EB6EB9EE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2160CE7-1EC5-4D75-8E89-F20CCF1B8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18838F-19E2-4F0C-8A79-A2763C7BB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C58AC1F-6D99-4142-A940-DD1069D4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7BBC15-6894-4394-AE04-B96C71200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93800ED-7E59-4B27-88B2-7E94DCFB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905B1FB-A7ED-4485-9871-C895DDCA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5B7DF50-95D1-47CD-8F9C-BCFE7257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FCCD056-4126-4CB3-B658-02071E13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44" name="Freeform: Shape 13">
              <a:extLst>
                <a:ext uri="{FF2B5EF4-FFF2-40B4-BE49-F238E27FC236}">
                  <a16:creationId xmlns:a16="http://schemas.microsoft.com/office/drawing/2014/main" id="{0548187D-F680-48A2-8DDC-A28CFDA8E039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615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A26E536-489F-45C3-9159-83851AB085EE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8786D5B-B7BD-46C3-9AC2-F16EC5E8D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92D1EFC-7077-4FA9-81EB-E8AB9E364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068F01-1673-480E-836C-B3FDA9A8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A244ED-7503-4ED7-ADF5-6D3BFA30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F4F3994-1A18-435E-BBBE-DA02DDC6D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8BA0F4-AD12-44F1-A5D8-EB6EB9EE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2160CE7-1EC5-4D75-8E89-F20CCF1B8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18838F-19E2-4F0C-8A79-A2763C7BB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58AC1F-6D99-4142-A940-DD1069D4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97BBC15-6894-4394-AE04-B96C71200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93800ED-7E59-4B27-88B2-7E94DCFB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905B1FB-A7ED-4485-9871-C895DDCA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5B7DF50-95D1-47CD-8F9C-BCFE7257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FCCD056-4126-4CB3-B658-02071E13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48187D-F680-48A2-8DDC-A28CFDA8E039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B4E497-25EB-4D36-9C6B-7B1A4F469814}"/>
              </a:ext>
            </a:extLst>
          </p:cNvPr>
          <p:cNvSpPr txBox="1"/>
          <p:nvPr/>
        </p:nvSpPr>
        <p:spPr>
          <a:xfrm>
            <a:off x="338137" y="362606"/>
            <a:ext cx="11353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Nama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Teknologi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: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Cabai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Keriting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Kencana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Paten/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PVT : 00258/PPVT/S/2014</a:t>
            </a:r>
          </a:p>
          <a:p>
            <a:pPr algn="just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Tahun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Pelapasan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Varietas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: 2011</a:t>
            </a:r>
            <a:endParaRPr lang="en-ID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90149D-02C5-445E-A3E6-248649224DFA}"/>
              </a:ext>
            </a:extLst>
          </p:cNvPr>
          <p:cNvSpPr/>
          <p:nvPr/>
        </p:nvSpPr>
        <p:spPr>
          <a:xfrm>
            <a:off x="238127" y="1892976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Deskripsi</a:t>
            </a:r>
            <a:r>
              <a:rPr lang="en-US" sz="1400" dirty="0"/>
              <a:t> </a:t>
            </a:r>
            <a:r>
              <a:rPr lang="en-US" sz="1400" dirty="0" err="1"/>
              <a:t>Teknologi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 err="1"/>
              <a:t>Asal</a:t>
            </a:r>
            <a:r>
              <a:rPr lang="en-US" sz="1400" dirty="0"/>
              <a:t> : </a:t>
            </a:r>
            <a:r>
              <a:rPr lang="en-US" sz="1400" dirty="0" err="1"/>
              <a:t>Balai</a:t>
            </a:r>
            <a:r>
              <a:rPr lang="en-US" sz="1400" dirty="0"/>
              <a:t> </a:t>
            </a:r>
            <a:r>
              <a:rPr lang="en-US" sz="1400" dirty="0" err="1"/>
              <a:t>Penelitian</a:t>
            </a:r>
            <a:r>
              <a:rPr lang="en-US" sz="1400" dirty="0"/>
              <a:t> </a:t>
            </a:r>
            <a:r>
              <a:rPr lang="en-US" sz="1400" dirty="0" err="1"/>
              <a:t>Tanaman</a:t>
            </a:r>
            <a:r>
              <a:rPr lang="en-US" sz="1400" dirty="0"/>
              <a:t> </a:t>
            </a:r>
            <a:r>
              <a:rPr lang="en-US" sz="1400" dirty="0" err="1"/>
              <a:t>Sayuran</a:t>
            </a:r>
            <a:endParaRPr lang="en-US" sz="1400" dirty="0"/>
          </a:p>
          <a:p>
            <a:pPr algn="ctr"/>
            <a:endParaRPr lang="en-US" sz="1050" dirty="0"/>
          </a:p>
          <a:p>
            <a:pPr algn="ctr"/>
            <a:r>
              <a:rPr lang="en-US" sz="1400" dirty="0" err="1"/>
              <a:t>Umur</a:t>
            </a:r>
            <a:r>
              <a:rPr lang="en-US" sz="1400" dirty="0"/>
              <a:t> </a:t>
            </a:r>
            <a:r>
              <a:rPr lang="en-US" sz="1400" dirty="0" err="1"/>
              <a:t>panen</a:t>
            </a:r>
            <a:r>
              <a:rPr lang="en-US" sz="1400" dirty="0"/>
              <a:t> : 95 – 98 </a:t>
            </a:r>
            <a:r>
              <a:rPr lang="en-US" sz="1400" dirty="0" err="1"/>
              <a:t>hari</a:t>
            </a:r>
            <a:r>
              <a:rPr lang="en-US" sz="1400" dirty="0"/>
              <a:t> </a:t>
            </a:r>
            <a:r>
              <a:rPr lang="en-US" sz="1400" dirty="0" err="1"/>
              <a:t>setelah</a:t>
            </a:r>
            <a:r>
              <a:rPr lang="en-US" sz="1400" dirty="0"/>
              <a:t> </a:t>
            </a:r>
            <a:r>
              <a:rPr lang="en-US" sz="1400" dirty="0" err="1"/>
              <a:t>tanam</a:t>
            </a:r>
            <a:endParaRPr lang="en-US" sz="1400" dirty="0"/>
          </a:p>
          <a:p>
            <a:pPr algn="ctr"/>
            <a:endParaRPr lang="en-US" sz="1000" dirty="0"/>
          </a:p>
          <a:p>
            <a:pPr algn="ctr"/>
            <a:r>
              <a:rPr lang="en-US" sz="1400" dirty="0" err="1"/>
              <a:t>Berat</a:t>
            </a:r>
            <a:r>
              <a:rPr lang="en-US" sz="1400" dirty="0"/>
              <a:t> </a:t>
            </a:r>
            <a:r>
              <a:rPr lang="en-US" sz="1400" dirty="0" err="1"/>
              <a:t>perbuah</a:t>
            </a:r>
            <a:r>
              <a:rPr lang="en-US" sz="1400" dirty="0"/>
              <a:t> : 4,4 – 6,4 g</a:t>
            </a:r>
          </a:p>
          <a:p>
            <a:pPr algn="ctr"/>
            <a:endParaRPr lang="en-US" sz="1000" dirty="0"/>
          </a:p>
          <a:p>
            <a:pPr algn="ctr"/>
            <a:r>
              <a:rPr lang="en-US" sz="1400" dirty="0" err="1"/>
              <a:t>Hasil</a:t>
            </a:r>
            <a:r>
              <a:rPr lang="en-US" sz="1400" dirty="0"/>
              <a:t> </a:t>
            </a:r>
            <a:r>
              <a:rPr lang="en-US" sz="1400" dirty="0" err="1"/>
              <a:t>buah</a:t>
            </a:r>
            <a:r>
              <a:rPr lang="en-US" sz="1400" dirty="0"/>
              <a:t> per </a:t>
            </a:r>
            <a:r>
              <a:rPr lang="en-US" sz="1400" dirty="0" err="1"/>
              <a:t>hektar</a:t>
            </a:r>
            <a:r>
              <a:rPr lang="en-US" sz="1400" dirty="0"/>
              <a:t> : 12,1 – 22,9 ton</a:t>
            </a:r>
            <a:endParaRPr lang="en-ID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5DBF6A-1691-45E3-B9BC-B88EA9EE8CB7}"/>
              </a:ext>
            </a:extLst>
          </p:cNvPr>
          <p:cNvSpPr/>
          <p:nvPr/>
        </p:nvSpPr>
        <p:spPr>
          <a:xfrm>
            <a:off x="2171703" y="1854875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Keunggulan</a:t>
            </a:r>
            <a:r>
              <a:rPr lang="en-US" dirty="0"/>
              <a:t> dan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saing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err="1"/>
              <a:t>Produk</a:t>
            </a:r>
            <a:r>
              <a:rPr lang="en-US"/>
              <a:t> Sejenis:</a:t>
            </a:r>
          </a:p>
          <a:p>
            <a:pPr algn="ctr"/>
            <a:r>
              <a:rPr lang="en-US"/>
              <a:t>Produksi </a:t>
            </a:r>
            <a:r>
              <a:rPr lang="en-US" dirty="0" err="1"/>
              <a:t>tinggi</a:t>
            </a:r>
            <a:endParaRPr lang="en-ID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90990E-8DDF-4DE7-B7C4-583EE1B23C5B}"/>
              </a:ext>
            </a:extLst>
          </p:cNvPr>
          <p:cNvSpPr/>
          <p:nvPr/>
        </p:nvSpPr>
        <p:spPr>
          <a:xfrm>
            <a:off x="4200524" y="1829523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Baku/</a:t>
            </a:r>
            <a:r>
              <a:rPr lang="en-US" dirty="0" err="1"/>
              <a:t>Ketersedian</a:t>
            </a:r>
            <a:r>
              <a:rPr lang="en-US" dirty="0"/>
              <a:t> </a:t>
            </a:r>
            <a:r>
              <a:rPr lang="en-US" err="1"/>
              <a:t>Bahan</a:t>
            </a:r>
            <a:r>
              <a:rPr lang="en-US"/>
              <a:t> Baku: </a:t>
            </a:r>
          </a:p>
          <a:p>
            <a:pPr algn="ctr"/>
            <a:r>
              <a:rPr lang="en-US"/>
              <a:t>Ready Stock</a:t>
            </a:r>
            <a:endParaRPr lang="en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7DA3EC-7467-43CC-B86E-9E51D9FE12F2}"/>
              </a:ext>
            </a:extLst>
          </p:cNvPr>
          <p:cNvSpPr/>
          <p:nvPr/>
        </p:nvSpPr>
        <p:spPr>
          <a:xfrm>
            <a:off x="6181723" y="1820487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Potensi Pasar:</a:t>
            </a:r>
          </a:p>
          <a:p>
            <a:pPr algn="ctr"/>
            <a:r>
              <a:rPr lang="en-US"/>
              <a:t>Banyak Ibu rumah tangga dan pengusaha rumah makan yang  tertarik dikarenakan rasa pedasnya</a:t>
            </a:r>
            <a:endParaRPr lang="en-ID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091DBC-AE0F-4357-A477-46A106AF3E0B}"/>
              </a:ext>
            </a:extLst>
          </p:cNvPr>
          <p:cNvSpPr/>
          <p:nvPr/>
        </p:nvSpPr>
        <p:spPr>
          <a:xfrm>
            <a:off x="8286747" y="1820487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Tingkat </a:t>
            </a:r>
            <a:r>
              <a:rPr lang="en-US" err="1"/>
              <a:t>Kesiapterapan</a:t>
            </a:r>
            <a:r>
              <a:rPr lang="en-US"/>
              <a:t> Teknologi:</a:t>
            </a:r>
          </a:p>
          <a:p>
            <a:pPr algn="ctr"/>
            <a:r>
              <a:rPr lang="en-US"/>
              <a:t>Belum ada</a:t>
            </a:r>
          </a:p>
          <a:p>
            <a:pPr algn="ctr"/>
            <a:endParaRPr lang="en-ID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8D63F1-9E27-47A4-B220-840E16C8749F}"/>
              </a:ext>
            </a:extLst>
          </p:cNvPr>
          <p:cNvSpPr/>
          <p:nvPr/>
        </p:nvSpPr>
        <p:spPr>
          <a:xfrm>
            <a:off x="10220322" y="1791130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Nilai Ekonomis:</a:t>
            </a:r>
          </a:p>
          <a:p>
            <a:pPr algn="ctr"/>
            <a:r>
              <a:rPr lang="en-US"/>
              <a:t>Rp.  300.000.000</a:t>
            </a:r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/>
          <a:srcRect l="37553" t="31110" r="42727" b="43330"/>
          <a:stretch/>
        </p:blipFill>
        <p:spPr>
          <a:xfrm>
            <a:off x="9689910" y="70299"/>
            <a:ext cx="2263962" cy="16498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2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A26E536-489F-45C3-9159-83851AB085EE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8786D5B-B7BD-46C3-9AC2-F16EC5E8D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92D1EFC-7077-4FA9-81EB-E8AB9E364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068F01-1673-480E-836C-B3FDA9A8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A244ED-7503-4ED7-ADF5-6D3BFA30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F4F3994-1A18-435E-BBBE-DA02DDC6D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8BA0F4-AD12-44F1-A5D8-EB6EB9EE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2160CE7-1EC5-4D75-8E89-F20CCF1B8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18838F-19E2-4F0C-8A79-A2763C7BB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58AC1F-6D99-4142-A940-DD1069D4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97BBC15-6894-4394-AE04-B96C71200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93800ED-7E59-4B27-88B2-7E94DCFB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905B1FB-A7ED-4485-9871-C895DDCA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5B7DF50-95D1-47CD-8F9C-BCFE7257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FCCD056-4126-4CB3-B658-02071E13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48187D-F680-48A2-8DDC-A28CFDA8E039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B4E497-25EB-4D36-9C6B-7B1A4F469814}"/>
              </a:ext>
            </a:extLst>
          </p:cNvPr>
          <p:cNvSpPr txBox="1"/>
          <p:nvPr/>
        </p:nvSpPr>
        <p:spPr>
          <a:xfrm>
            <a:off x="338137" y="362606"/>
            <a:ext cx="11353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Nama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Teknologi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: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Cabai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Rawit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Prima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Agrihorti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Paten/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PVT : 00440/PPVT/S/2018</a:t>
            </a:r>
          </a:p>
          <a:p>
            <a:pPr algn="just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Tahun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Pelapasan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Varietas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: 2015</a:t>
            </a:r>
            <a:endParaRPr lang="en-ID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90149D-02C5-445E-A3E6-248649224DFA}"/>
              </a:ext>
            </a:extLst>
          </p:cNvPr>
          <p:cNvSpPr/>
          <p:nvPr/>
        </p:nvSpPr>
        <p:spPr>
          <a:xfrm>
            <a:off x="238127" y="1892976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Deskripsi</a:t>
            </a:r>
            <a:r>
              <a:rPr lang="en-US" sz="1400" dirty="0"/>
              <a:t> </a:t>
            </a:r>
            <a:r>
              <a:rPr lang="en-US" sz="1400" dirty="0" err="1"/>
              <a:t>Teknologi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 err="1"/>
              <a:t>Asal</a:t>
            </a:r>
            <a:r>
              <a:rPr lang="en-US" sz="1400" dirty="0"/>
              <a:t> :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Negeri</a:t>
            </a:r>
            <a:endParaRPr lang="en-US" sz="1400" dirty="0"/>
          </a:p>
          <a:p>
            <a:pPr algn="ctr"/>
            <a:endParaRPr lang="en-US" sz="1050" dirty="0"/>
          </a:p>
          <a:p>
            <a:pPr algn="ctr"/>
            <a:r>
              <a:rPr lang="en-US" sz="1400" dirty="0" err="1"/>
              <a:t>Umur</a:t>
            </a:r>
            <a:r>
              <a:rPr lang="en-US" sz="1400" dirty="0"/>
              <a:t> </a:t>
            </a:r>
            <a:r>
              <a:rPr lang="en-US" sz="1400" dirty="0" err="1"/>
              <a:t>panen</a:t>
            </a:r>
            <a:r>
              <a:rPr lang="en-US" sz="1400" dirty="0"/>
              <a:t> : 115 – 149 </a:t>
            </a:r>
            <a:r>
              <a:rPr lang="en-US" sz="1400" dirty="0" err="1"/>
              <a:t>hari</a:t>
            </a:r>
            <a:r>
              <a:rPr lang="en-US" sz="1400" dirty="0"/>
              <a:t> </a:t>
            </a:r>
            <a:r>
              <a:rPr lang="en-US" sz="1400" dirty="0" err="1"/>
              <a:t>setelah</a:t>
            </a:r>
            <a:r>
              <a:rPr lang="en-US" sz="1400" dirty="0"/>
              <a:t> </a:t>
            </a:r>
            <a:r>
              <a:rPr lang="en-US" sz="1400" dirty="0" err="1"/>
              <a:t>tanam</a:t>
            </a:r>
            <a:endParaRPr lang="en-US" sz="1400" dirty="0"/>
          </a:p>
          <a:p>
            <a:pPr algn="ctr"/>
            <a:endParaRPr lang="en-US" sz="1000" dirty="0"/>
          </a:p>
          <a:p>
            <a:pPr algn="ctr"/>
            <a:r>
              <a:rPr lang="en-US" sz="1400" dirty="0" err="1"/>
              <a:t>Berat</a:t>
            </a:r>
            <a:r>
              <a:rPr lang="en-US" sz="1400" dirty="0"/>
              <a:t> </a:t>
            </a:r>
            <a:r>
              <a:rPr lang="en-US" sz="1400" dirty="0" err="1"/>
              <a:t>perbuah</a:t>
            </a:r>
            <a:r>
              <a:rPr lang="en-US" sz="1400" dirty="0"/>
              <a:t> : 2,1 – 3,2 g</a:t>
            </a:r>
          </a:p>
          <a:p>
            <a:pPr algn="ctr"/>
            <a:endParaRPr lang="en-US" sz="1000" dirty="0"/>
          </a:p>
          <a:p>
            <a:pPr algn="ctr"/>
            <a:r>
              <a:rPr lang="en-US" sz="1400" dirty="0" err="1"/>
              <a:t>Hasil</a:t>
            </a:r>
            <a:r>
              <a:rPr lang="en-US" sz="1400" dirty="0"/>
              <a:t> </a:t>
            </a:r>
            <a:r>
              <a:rPr lang="en-US" sz="1400" dirty="0" err="1"/>
              <a:t>buah</a:t>
            </a:r>
            <a:r>
              <a:rPr lang="en-US" sz="1400" dirty="0"/>
              <a:t> per </a:t>
            </a:r>
            <a:r>
              <a:rPr lang="en-US" sz="1400" dirty="0" err="1"/>
              <a:t>hektar</a:t>
            </a:r>
            <a:r>
              <a:rPr lang="en-US" sz="1400" dirty="0"/>
              <a:t> : 9,64 – 20,25 ton</a:t>
            </a:r>
            <a:endParaRPr lang="en-ID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5DBF6A-1691-45E3-B9BC-B88EA9EE8CB7}"/>
              </a:ext>
            </a:extLst>
          </p:cNvPr>
          <p:cNvSpPr/>
          <p:nvPr/>
        </p:nvSpPr>
        <p:spPr>
          <a:xfrm>
            <a:off x="2171703" y="1854875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Keunggulan</a:t>
            </a:r>
            <a:r>
              <a:rPr lang="en-US" dirty="0"/>
              <a:t> dan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saing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err="1"/>
              <a:t>Produk</a:t>
            </a:r>
            <a:r>
              <a:rPr lang="en-US"/>
              <a:t> Sejenis: </a:t>
            </a:r>
          </a:p>
          <a:p>
            <a:pPr algn="ctr"/>
            <a:r>
              <a:rPr lang="en-US"/>
              <a:t>Daya </a:t>
            </a:r>
            <a:r>
              <a:rPr lang="en-US" err="1"/>
              <a:t>hasil</a:t>
            </a:r>
            <a:r>
              <a:rPr lang="en-US"/>
              <a:t> dan tingkat kepedasannya tinggi</a:t>
            </a:r>
            <a:endParaRPr lang="en-ID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90990E-8DDF-4DE7-B7C4-583EE1B23C5B}"/>
              </a:ext>
            </a:extLst>
          </p:cNvPr>
          <p:cNvSpPr/>
          <p:nvPr/>
        </p:nvSpPr>
        <p:spPr>
          <a:xfrm>
            <a:off x="4200524" y="1829523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Baku/</a:t>
            </a:r>
            <a:r>
              <a:rPr lang="en-US" dirty="0" err="1"/>
              <a:t>Ketersedian</a:t>
            </a:r>
            <a:r>
              <a:rPr lang="en-US" dirty="0"/>
              <a:t> </a:t>
            </a:r>
            <a:r>
              <a:rPr lang="en-US" err="1"/>
              <a:t>Bahan</a:t>
            </a:r>
            <a:r>
              <a:rPr lang="en-US"/>
              <a:t> Baku: </a:t>
            </a:r>
          </a:p>
          <a:p>
            <a:pPr algn="ctr"/>
            <a:r>
              <a:rPr lang="en-US"/>
              <a:t>Ready Stock</a:t>
            </a:r>
            <a:endParaRPr lang="en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7DA3EC-7467-43CC-B86E-9E51D9FE12F2}"/>
              </a:ext>
            </a:extLst>
          </p:cNvPr>
          <p:cNvSpPr/>
          <p:nvPr/>
        </p:nvSpPr>
        <p:spPr>
          <a:xfrm>
            <a:off x="6181723" y="1820487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Potensi</a:t>
            </a:r>
            <a:r>
              <a:rPr lang="en-US"/>
              <a:t> Pasar:</a:t>
            </a:r>
          </a:p>
          <a:p>
            <a:pPr algn="ctr"/>
            <a:r>
              <a:rPr lang="en-US"/>
              <a:t>Cocok untuk dikembangkan di dataran rendah sampai tinggi, sudah berkembang di wilayah Banten</a:t>
            </a:r>
          </a:p>
          <a:p>
            <a:pPr algn="ctr"/>
            <a:endParaRPr lang="en-ID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091DBC-AE0F-4357-A477-46A106AF3E0B}"/>
              </a:ext>
            </a:extLst>
          </p:cNvPr>
          <p:cNvSpPr/>
          <p:nvPr/>
        </p:nvSpPr>
        <p:spPr>
          <a:xfrm>
            <a:off x="8286747" y="1820487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Tingkat </a:t>
            </a:r>
            <a:r>
              <a:rPr lang="en-US" err="1"/>
              <a:t>Kesiapterapan</a:t>
            </a:r>
            <a:r>
              <a:rPr lang="en-US"/>
              <a:t> Teknologi:</a:t>
            </a:r>
          </a:p>
          <a:p>
            <a:pPr algn="ctr"/>
            <a:r>
              <a:rPr lang="en-US"/>
              <a:t>Belum ada</a:t>
            </a:r>
          </a:p>
          <a:p>
            <a:pPr algn="ctr"/>
            <a:endParaRPr lang="en-ID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8D63F1-9E27-47A4-B220-840E16C8749F}"/>
              </a:ext>
            </a:extLst>
          </p:cNvPr>
          <p:cNvSpPr/>
          <p:nvPr/>
        </p:nvSpPr>
        <p:spPr>
          <a:xfrm>
            <a:off x="10220322" y="1791130"/>
            <a:ext cx="1733550" cy="4010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Nilai Ekonomis:</a:t>
            </a:r>
          </a:p>
          <a:p>
            <a:pPr algn="ctr"/>
            <a:r>
              <a:rPr lang="en-US"/>
              <a:t>Rp. 240.000.000 </a:t>
            </a:r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/>
          <a:srcRect l="34535" t="34455" r="34993" b="21078"/>
          <a:stretch/>
        </p:blipFill>
        <p:spPr>
          <a:xfrm>
            <a:off x="10220322" y="153487"/>
            <a:ext cx="1658450" cy="13606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79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638" y="244350"/>
            <a:ext cx="55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68C33B"/>
                </a:solidFill>
                <a:latin typeface="Century Gothic" panose="020B0502020202020204" pitchFamily="34" charset="0"/>
              </a:rPr>
              <a:t>Kentang</a:t>
            </a:r>
            <a:r>
              <a:rPr lang="en-US" sz="3600" b="1" dirty="0">
                <a:solidFill>
                  <a:srgbClr val="68C33B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</a:rPr>
              <a:t>(31 </a:t>
            </a:r>
            <a:r>
              <a:rPr lang="en-US" sz="2400" b="1" dirty="0" err="1">
                <a:latin typeface="Century Gothic" panose="020B0502020202020204" pitchFamily="34" charset="0"/>
              </a:rPr>
              <a:t>Varietas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02510" y="1377822"/>
          <a:ext cx="3037038" cy="419825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7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68C33B"/>
                          </a:solidFill>
                        </a:rPr>
                        <a:t>Nama</a:t>
                      </a:r>
                      <a:endParaRPr lang="en-US" sz="1700" dirty="0">
                        <a:solidFill>
                          <a:srgbClr val="68C33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Hasil (t/ha)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76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Ping-06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29,1</a:t>
                      </a:r>
                      <a:r>
                        <a:rPr lang="en-US" sz="1700" baseline="0" dirty="0"/>
                        <a:t> – 38,3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76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Margahayu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18 – 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Kikondo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18 –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87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Gm-05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29,1 – 35,8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Gm-08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27,4 – 34,2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Verney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21,1 – 35,6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Kastanum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24,5 – 34,03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Andina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20,4 – 34,1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Maglia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24,0 – 29,2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Amabile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25,7 – 29,2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534220" y="1369831"/>
          <a:ext cx="3449681" cy="420623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43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3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68C33B"/>
                          </a:solidFill>
                        </a:rPr>
                        <a:t>Nama</a:t>
                      </a:r>
                      <a:endParaRPr lang="en-US" sz="1700" dirty="0">
                        <a:solidFill>
                          <a:srgbClr val="68C33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Hasil (t/ha)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7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Medians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24,9 – 31,9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7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Cipanas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13 – 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Cosima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19 – 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Granola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</a:rPr>
                        <a:t> - 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26,5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Atlantik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 Malang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8 –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Merbabu-17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Amudra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20 –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Manohara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700" dirty="0"/>
                        <a:t>26,4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Tenggo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700" dirty="0"/>
                        <a:t>33,5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233">
                <a:tc>
                  <a:txBody>
                    <a:bodyPr/>
                    <a:lstStyle/>
                    <a:p>
                      <a:r>
                        <a:rPr lang="en-US" sz="17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Krespo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700" dirty="0"/>
                        <a:t>26,2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FBA503-BB03-4FCF-B13E-223FF17143EA}"/>
              </a:ext>
            </a:extLst>
          </p:cNvPr>
          <p:cNvGraphicFramePr>
            <a:graphicFrameLocks noGrp="1"/>
          </p:cNvGraphicFramePr>
          <p:nvPr/>
        </p:nvGraphicFramePr>
        <p:xfrm>
          <a:off x="7178573" y="1369832"/>
          <a:ext cx="4523097" cy="42062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68C33B"/>
                          </a:solidFill>
                        </a:rPr>
                        <a:t>Nama</a:t>
                      </a:r>
                      <a:endParaRPr lang="en-US" sz="1700" dirty="0">
                        <a:solidFill>
                          <a:srgbClr val="68C33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68C33B"/>
                          </a:solidFill>
                        </a:rPr>
                        <a:t>Hasil (t/ha)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8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Erika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38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Balsa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21,</a:t>
                      </a:r>
                      <a:r>
                        <a:rPr lang="en-US" sz="1700" baseline="0" dirty="0"/>
                        <a:t>5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Fries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700" dirty="0"/>
                        <a:t>14,17 – 22,64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Repita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30 –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AR 07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24,95 – 31,25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AR 08 </a:t>
                      </a:r>
                      <a:r>
                        <a:rPr lang="en-US" sz="1700" dirty="0" err="1"/>
                        <a:t>Agrihorti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28,95 – 32,12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Olimpus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Agrihorti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15,47 – 23,34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Dayang</a:t>
                      </a:r>
                      <a:r>
                        <a:rPr lang="en-US" sz="17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rgbClr val="FF0000"/>
                          </a:solidFill>
                        </a:rPr>
                        <a:t>Sumbi</a:t>
                      </a:r>
                      <a:r>
                        <a:rPr lang="en-US" sz="17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rgbClr val="FF0000"/>
                          </a:solidFill>
                        </a:rPr>
                        <a:t>Agrihorti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23,29</a:t>
                      </a:r>
                      <a:r>
                        <a:rPr lang="en-US" sz="1700" b="1" baseline="0" dirty="0">
                          <a:solidFill>
                            <a:srgbClr val="FF0000"/>
                          </a:solidFill>
                        </a:rPr>
                        <a:t> – 29,79</a:t>
                      </a:r>
                      <a:endParaRPr 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Sangkuriang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Agrihorti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24,61 – 34,99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Spudy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Agrihorti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27,60 – 40,80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07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Papita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</a:rPr>
                        <a:t>Agrihorti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FF0000"/>
                          </a:solidFill>
                        </a:rPr>
                        <a:t>20,1 – 23,9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8139D76-7159-4381-86A2-6766090B4043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375D3B-B1CD-4093-A06D-D892DE279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AC1A4F-193C-420E-9663-E53A1A8BD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B90F33-878A-4D93-98B6-CFDB4EC72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7E77C6-027A-4CF6-AC3C-99793BC62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083FFB-0F2C-410A-995B-26FC7BD79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8C073A-A542-49E5-9287-2C0863AA6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89C6A4-E877-4732-BC8F-EF531AF6C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5171EA-DCA3-4FA2-B4D4-2FF8063F7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06368A3-B4EB-44C5-AA3E-95897FFED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13F012-49DB-4D67-B27E-16E729189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126107-39A2-4B12-8216-380BD2D9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ABCD6C-9FB8-4930-AF90-3AE72D0F4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E8CE8E5-DD71-4359-9EF0-4B7D455B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AB6CBA-07C7-4B5A-85A7-86C803A7E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27" name="Freeform: Shape 13">
              <a:extLst>
                <a:ext uri="{FF2B5EF4-FFF2-40B4-BE49-F238E27FC236}">
                  <a16:creationId xmlns:a16="http://schemas.microsoft.com/office/drawing/2014/main" id="{CE9B0D1C-BA3E-49A2-9F1D-31A5BCD07034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1345" y="540131"/>
            <a:ext cx="5836545" cy="672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altLang="id-ID" sz="1800" dirty="0" err="1">
                <a:latin typeface="Berlin Sans FB" pitchFamily="34" charset="0"/>
              </a:rPr>
              <a:t>Provitas</a:t>
            </a:r>
            <a:r>
              <a:rPr lang="en-US" altLang="id-ID" sz="1800" dirty="0">
                <a:latin typeface="Berlin Sans FB" pitchFamily="34" charset="0"/>
              </a:rPr>
              <a:t> </a:t>
            </a:r>
            <a:r>
              <a:rPr lang="en-US" altLang="id-ID" sz="1800" dirty="0" err="1">
                <a:latin typeface="Berlin Sans FB" pitchFamily="34" charset="0"/>
              </a:rPr>
              <a:t>eksisting</a:t>
            </a:r>
            <a:r>
              <a:rPr lang="en-US" altLang="id-ID" sz="1800" dirty="0">
                <a:latin typeface="Berlin Sans FB" pitchFamily="34" charset="0"/>
              </a:rPr>
              <a:t> </a:t>
            </a:r>
            <a:r>
              <a:rPr lang="en-US" altLang="id-ID" sz="1800" dirty="0" err="1">
                <a:latin typeface="Berlin Sans FB" pitchFamily="34" charset="0"/>
              </a:rPr>
              <a:t>cabai</a:t>
            </a:r>
            <a:r>
              <a:rPr lang="en-US" altLang="id-ID" sz="1800" dirty="0">
                <a:latin typeface="Berlin Sans FB" pitchFamily="34" charset="0"/>
              </a:rPr>
              <a:t> : 8 ton/Ha</a:t>
            </a:r>
            <a:br>
              <a:rPr lang="en-US" altLang="id-ID" sz="1800" dirty="0">
                <a:latin typeface="Berlin Sans FB" pitchFamily="34" charset="0"/>
              </a:rPr>
            </a:br>
            <a:r>
              <a:rPr lang="en-US" altLang="id-ID" sz="1800" dirty="0" err="1">
                <a:latin typeface="Berlin Sans FB" pitchFamily="34" charset="0"/>
              </a:rPr>
              <a:t>Proliga</a:t>
            </a:r>
            <a:r>
              <a:rPr lang="en-US" altLang="id-ID" sz="1800" dirty="0">
                <a:latin typeface="Berlin Sans FB" pitchFamily="34" charset="0"/>
              </a:rPr>
              <a:t> </a:t>
            </a:r>
            <a:r>
              <a:rPr lang="id-ID" altLang="id-ID" sz="1800" dirty="0">
                <a:latin typeface="Berlin Sans FB" pitchFamily="34" charset="0"/>
                <a:sym typeface="Wingdings" panose="05000000000000000000" pitchFamily="2" charset="2"/>
              </a:rPr>
              <a:t></a:t>
            </a:r>
            <a:r>
              <a:rPr lang="en-US" altLang="id-ID" sz="1800" dirty="0">
                <a:latin typeface="Berlin Sans FB" pitchFamily="34" charset="0"/>
              </a:rPr>
              <a:t> </a:t>
            </a:r>
            <a:r>
              <a:rPr lang="en-US" altLang="id-ID" sz="1800" dirty="0" err="1">
                <a:latin typeface="Berlin Sans FB" pitchFamily="34" charset="0"/>
              </a:rPr>
              <a:t>meningkatkan</a:t>
            </a:r>
            <a:r>
              <a:rPr lang="en-US" altLang="id-ID" sz="1800" dirty="0">
                <a:latin typeface="Berlin Sans FB" pitchFamily="34" charset="0"/>
              </a:rPr>
              <a:t> </a:t>
            </a:r>
            <a:r>
              <a:rPr lang="en-US" altLang="id-ID" sz="1800" dirty="0" err="1">
                <a:latin typeface="Berlin Sans FB" pitchFamily="34" charset="0"/>
              </a:rPr>
              <a:t>provitas</a:t>
            </a:r>
            <a:r>
              <a:rPr lang="en-US" altLang="id-ID" sz="1800" dirty="0">
                <a:latin typeface="Berlin Sans FB" pitchFamily="34" charset="0"/>
              </a:rPr>
              <a:t> </a:t>
            </a:r>
            <a:r>
              <a:rPr lang="en-US" altLang="id-ID" sz="1800" dirty="0" err="1">
                <a:latin typeface="Berlin Sans FB" pitchFamily="34" charset="0"/>
              </a:rPr>
              <a:t>mjd</a:t>
            </a:r>
            <a:r>
              <a:rPr lang="en-US" altLang="id-ID" sz="1800" dirty="0">
                <a:latin typeface="Berlin Sans FB" pitchFamily="34" charset="0"/>
              </a:rPr>
              <a:t> 20 ton/ha</a:t>
            </a:r>
          </a:p>
        </p:txBody>
      </p:sp>
      <p:sp>
        <p:nvSpPr>
          <p:cNvPr id="17430" name="Title 3"/>
          <p:cNvSpPr txBox="1">
            <a:spLocks/>
          </p:cNvSpPr>
          <p:nvPr/>
        </p:nvSpPr>
        <p:spPr bwMode="auto">
          <a:xfrm>
            <a:off x="191345" y="-23227"/>
            <a:ext cx="5880593" cy="510463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id-ID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PRODUKSI LIPAT GANDA (PROLIGA) CABAI</a:t>
            </a:r>
          </a:p>
        </p:txBody>
      </p:sp>
      <p:pic>
        <p:nvPicPr>
          <p:cNvPr id="19" name="Picture 18" descr="D:\FOLDER BLUETOOTH\20140808_084714(0)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34" y="1311650"/>
            <a:ext cx="1257300" cy="11430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4" descr="SL37139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573" y="1300031"/>
            <a:ext cx="1746465" cy="11909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603" y="1296914"/>
            <a:ext cx="1342751" cy="1143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 descr="F:\wiwin 2011\2012\CABAI - CIAMIS\cabai di ciamis 14 juni 12\P614007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27" y="2500958"/>
            <a:ext cx="949663" cy="10612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 descr="F:\wiwin 2011\2012\CABAI - CIAMIS\7 AGUSTUS 2012\DSC_8857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647" y="2520112"/>
            <a:ext cx="1335824" cy="10867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23" descr="botol mineral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645" y="2534494"/>
            <a:ext cx="1157188" cy="10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0456" y="6356353"/>
            <a:ext cx="2838450" cy="365125"/>
          </a:xfrm>
          <a:prstGeom prst="rect">
            <a:avLst/>
          </a:prstGeom>
        </p:spPr>
        <p:txBody>
          <a:bodyPr/>
          <a:lstStyle/>
          <a:p>
            <a:fld id="{1208DCE4-6E4D-4136-B727-18F27115DA5B}" type="slidenum">
              <a:rPr lang="id-ID" smtClean="0"/>
              <a:t>38</a:t>
            </a:fld>
            <a:endParaRPr lang="id-ID"/>
          </a:p>
        </p:txBody>
      </p:sp>
      <p:sp>
        <p:nvSpPr>
          <p:cNvPr id="3" name="Rounded Rectangle 2"/>
          <p:cNvSpPr/>
          <p:nvPr/>
        </p:nvSpPr>
        <p:spPr>
          <a:xfrm>
            <a:off x="285134" y="6006937"/>
            <a:ext cx="5803206" cy="7145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Bahnschrift" pitchFamily="34" charset="0"/>
              </a:rPr>
              <a:t>Lokasi</a:t>
            </a:r>
            <a:r>
              <a:rPr lang="en-US" dirty="0">
                <a:solidFill>
                  <a:schemeClr val="tx1"/>
                </a:solidFill>
                <a:latin typeface="Bahnschrift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Bahnschrift" pitchFamily="34" charset="0"/>
              </a:rPr>
              <a:t>pengembangan</a:t>
            </a:r>
            <a:r>
              <a:rPr lang="en-US" dirty="0">
                <a:solidFill>
                  <a:schemeClr val="tx1"/>
                </a:solidFill>
                <a:latin typeface="Bahnschrift" pitchFamily="34" charset="0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Bahnschrift" pitchFamily="34" charset="0"/>
              </a:rPr>
              <a:t>Jawa</a:t>
            </a:r>
            <a:r>
              <a:rPr lang="en-US" dirty="0">
                <a:solidFill>
                  <a:schemeClr val="tx1"/>
                </a:solidFill>
                <a:latin typeface="Bahnschrift" pitchFamily="34" charset="0"/>
              </a:rPr>
              <a:t> Barat </a:t>
            </a:r>
            <a:r>
              <a:rPr lang="en-US" dirty="0" err="1">
                <a:solidFill>
                  <a:schemeClr val="tx1"/>
                </a:solidFill>
                <a:latin typeface="Bahnschrift" pitchFamily="34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Bahnschrift" pitchFamily="34" charset="0"/>
              </a:rPr>
              <a:t> </a:t>
            </a:r>
            <a:r>
              <a:rPr lang="id-ID" dirty="0">
                <a:solidFill>
                  <a:schemeClr val="tx1"/>
                </a:solidFill>
                <a:latin typeface="Bahnschrift" pitchFamily="34" charset="0"/>
              </a:rPr>
              <a:t>                     </a:t>
            </a:r>
            <a:r>
              <a:rPr lang="en-US" dirty="0">
                <a:solidFill>
                  <a:schemeClr val="tx1"/>
                </a:solidFill>
                <a:latin typeface="Bahnschrift" pitchFamily="34" charset="0"/>
              </a:rPr>
              <a:t>Nusa Tenggara Barat</a:t>
            </a:r>
          </a:p>
        </p:txBody>
      </p:sp>
      <p:pic>
        <p:nvPicPr>
          <p:cNvPr id="24" name="Picture 23" descr="penyiraman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287" y="2552836"/>
            <a:ext cx="1033751" cy="10913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5" name="TextBox 34"/>
          <p:cNvSpPr txBox="1"/>
          <p:nvPr/>
        </p:nvSpPr>
        <p:spPr>
          <a:xfrm>
            <a:off x="6161452" y="3772576"/>
            <a:ext cx="5551172" cy="346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/>
              <a:t>RoI Bawang Merah (Bima Brebes)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6167439" y="4118999"/>
          <a:ext cx="5545187" cy="19757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5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1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6572"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Varietas</a:t>
                      </a:r>
                      <a:r>
                        <a:rPr lang="id-ID" sz="1400" baseline="0" dirty="0"/>
                        <a:t> </a:t>
                      </a:r>
                      <a:endParaRPr lang="id-ID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Luas</a:t>
                      </a:r>
                      <a:r>
                        <a:rPr lang="id-ID" sz="1400" baseline="0" dirty="0"/>
                        <a:t> Tanam  (Ha)</a:t>
                      </a:r>
                      <a:endParaRPr lang="id-ID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Pendapatan</a:t>
                      </a:r>
                    </a:p>
                    <a:p>
                      <a:pPr algn="ctr"/>
                      <a:r>
                        <a:rPr lang="id-ID" sz="1400" dirty="0"/>
                        <a:t>(Rp000)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Biaya</a:t>
                      </a:r>
                      <a:r>
                        <a:rPr lang="id-ID" sz="1400" baseline="0" dirty="0"/>
                        <a:t> Investasi (Rp000)</a:t>
                      </a:r>
                      <a:endParaRPr lang="id-ID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RoI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014">
                <a:tc>
                  <a:txBody>
                    <a:bodyPr/>
                    <a:lstStyle/>
                    <a:p>
                      <a:r>
                        <a:rPr lang="id-ID" sz="1400" dirty="0"/>
                        <a:t>Bima</a:t>
                      </a:r>
                      <a:r>
                        <a:rPr lang="id-ID" sz="1400" baseline="0" dirty="0"/>
                        <a:t> Brebes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16.522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583.245.000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485.125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711,25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551">
                <a:tc>
                  <a:txBody>
                    <a:bodyPr/>
                    <a:lstStyle/>
                    <a:p>
                      <a:r>
                        <a:rPr lang="id-ID" sz="1400" dirty="0"/>
                        <a:t>Lainnya (Bima</a:t>
                      </a:r>
                      <a:r>
                        <a:rPr lang="id-ID" sz="1400" baseline="0" dirty="0"/>
                        <a:t> Curut)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16.522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238.195.000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014">
                <a:tc>
                  <a:txBody>
                    <a:bodyPr/>
                    <a:lstStyle/>
                    <a:p>
                      <a:r>
                        <a:rPr lang="id-ID" sz="1400" dirty="0"/>
                        <a:t>Perubahan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345.050.000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304827" y="4119000"/>
          <a:ext cx="5803207" cy="18189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3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2444"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Varietas</a:t>
                      </a:r>
                      <a:r>
                        <a:rPr lang="id-ID" sz="1400" baseline="0" dirty="0"/>
                        <a:t> </a:t>
                      </a:r>
                      <a:endParaRPr lang="id-ID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Luas</a:t>
                      </a:r>
                      <a:r>
                        <a:rPr lang="id-ID" sz="1400" baseline="0" dirty="0"/>
                        <a:t> Tanam  (Ha)</a:t>
                      </a:r>
                      <a:endParaRPr lang="id-ID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Pendapatan</a:t>
                      </a:r>
                    </a:p>
                    <a:p>
                      <a:pPr algn="ctr"/>
                      <a:r>
                        <a:rPr lang="id-ID" sz="1400" dirty="0"/>
                        <a:t>(Rp000)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Biaya</a:t>
                      </a:r>
                      <a:r>
                        <a:rPr lang="id-ID" sz="1400" baseline="0" dirty="0"/>
                        <a:t> Investasi (Rp000)</a:t>
                      </a:r>
                      <a:endParaRPr lang="id-ID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RoI (%)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16">
                <a:tc>
                  <a:txBody>
                    <a:bodyPr/>
                    <a:lstStyle/>
                    <a:p>
                      <a:r>
                        <a:rPr lang="id-ID" sz="1400" dirty="0"/>
                        <a:t>Tanjung 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140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13.700.000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280.241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48,88</a:t>
                      </a:r>
                      <a:endParaRPr lang="id-ID" sz="1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444">
                <a:tc>
                  <a:txBody>
                    <a:bodyPr/>
                    <a:lstStyle/>
                    <a:p>
                      <a:r>
                        <a:rPr lang="id-ID" sz="1400" dirty="0"/>
                        <a:t>Lainnya (Hibrida)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400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6.300.000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16">
                <a:tc>
                  <a:txBody>
                    <a:bodyPr/>
                    <a:lstStyle/>
                    <a:p>
                      <a:r>
                        <a:rPr lang="id-ID" sz="1400" dirty="0"/>
                        <a:t>Perubahan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d-ID" sz="1400" dirty="0"/>
                        <a:t>7.400.000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id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85135" y="3780446"/>
            <a:ext cx="582289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/>
              <a:t>RoI Cabai Tanjung 2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6167438" y="-23227"/>
            <a:ext cx="5646025" cy="5104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id-ID" altLang="id-ID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PRODUKSI LIPAT GANDA (PROLIGA)BAWANG MERAH</a:t>
            </a:r>
            <a:endParaRPr lang="en-US" altLang="id-ID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6094" y="544904"/>
            <a:ext cx="568473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n-US" altLang="id-ID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Provitas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id-ID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eksisting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id-ID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Bawang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id-ID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Merah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: 10 ton/Ha</a:t>
            </a:r>
            <a:b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en-US" altLang="id-ID" sz="1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PROLIGA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id-ID" altLang="id-ID" sz="1600" dirty="0">
                <a:solidFill>
                  <a:schemeClr val="tx1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 </a:t>
            </a:r>
            <a:r>
              <a:rPr lang="en-US" altLang="id-ID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meningkatkan</a:t>
            </a:r>
            <a:r>
              <a:rPr lang="id-ID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id-ID" sz="16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provitas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m</a:t>
            </a:r>
            <a:r>
              <a:rPr lang="id-ID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en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j</a:t>
            </a:r>
            <a:r>
              <a:rPr lang="id-ID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</a:t>
            </a:r>
            <a:r>
              <a:rPr lang="id-ID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id-ID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34 ton/ha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05093" y="1265036"/>
            <a:ext cx="5553285" cy="2466141"/>
            <a:chOff x="6157694" y="1167413"/>
            <a:chExt cx="4527029" cy="2466141"/>
          </a:xfrm>
        </p:grpSpPr>
        <p:pic>
          <p:nvPicPr>
            <p:cNvPr id="57" name="Picture 2" descr="E:\FOTO-SAMSUNG\Camera-spi Nop'15\20151027_12170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0" r="21805" b="26688"/>
            <a:stretch>
              <a:fillRect/>
            </a:stretch>
          </p:blipFill>
          <p:spPr bwMode="auto">
            <a:xfrm>
              <a:off x="6157694" y="2307883"/>
              <a:ext cx="4516076" cy="13256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IMG_070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715" y="1193801"/>
              <a:ext cx="1791438" cy="11341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Picture 03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139967" y="1167413"/>
              <a:ext cx="1544756" cy="1174879"/>
            </a:xfrm>
            <a:prstGeom prst="rect">
              <a:avLst/>
            </a:prstGeom>
            <a:noFill/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C:\Users\User\Pictures\TSS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695" y="1245103"/>
              <a:ext cx="1495373" cy="10752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5941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26E536-489F-45C3-9159-83851AB085EE}"/>
              </a:ext>
            </a:extLst>
          </p:cNvPr>
          <p:cNvGrpSpPr/>
          <p:nvPr/>
        </p:nvGrpSpPr>
        <p:grpSpPr>
          <a:xfrm>
            <a:off x="-1" y="5853112"/>
            <a:ext cx="12215811" cy="1157288"/>
            <a:chOff x="-1" y="5853112"/>
            <a:chExt cx="12215811" cy="1157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786D5B-B7BD-46C3-9AC2-F16EC5E8D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67" b="21308"/>
            <a:stretch/>
          </p:blipFill>
          <p:spPr>
            <a:xfrm>
              <a:off x="5476873" y="6013684"/>
              <a:ext cx="1438277" cy="787166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2D1EFC-7077-4FA9-81EB-E8AB9E364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" b="13486"/>
            <a:stretch/>
          </p:blipFill>
          <p:spPr>
            <a:xfrm>
              <a:off x="4152901" y="6002551"/>
              <a:ext cx="1371603" cy="855450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068F01-1673-480E-836C-B3FDA9A8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826" y="6048376"/>
              <a:ext cx="1409698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A244ED-7503-4ED7-ADF5-6D3BFA30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7" y="6010275"/>
              <a:ext cx="809624" cy="809624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4F3994-1A18-435E-BBBE-DA02DDC6D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-18537"/>
            <a:stretch/>
          </p:blipFill>
          <p:spPr>
            <a:xfrm>
              <a:off x="890588" y="5853112"/>
              <a:ext cx="1109663" cy="115728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8BA0F4-AD12-44F1-A5D8-EB6EB9EE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1687"/>
              <a:ext cx="976313" cy="976313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160CE7-1EC5-4D75-8E89-F20CCF1B8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6303" r="13619" b="17646"/>
            <a:stretch/>
          </p:blipFill>
          <p:spPr>
            <a:xfrm>
              <a:off x="6786564" y="6071348"/>
              <a:ext cx="623886" cy="742917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18838F-19E2-4F0C-8A79-A2763C7BB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9" t="10889" r="22445" b="9554"/>
            <a:stretch/>
          </p:blipFill>
          <p:spPr>
            <a:xfrm>
              <a:off x="7381875" y="6059371"/>
              <a:ext cx="533400" cy="77624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58AC1F-6D99-4142-A940-DD1069D4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26" y="6056898"/>
              <a:ext cx="533400" cy="74395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7BBC15-6894-4394-AE04-B96C71200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6667" r="222" b="19333"/>
            <a:stretch/>
          </p:blipFill>
          <p:spPr>
            <a:xfrm>
              <a:off x="8467726" y="6099102"/>
              <a:ext cx="1047749" cy="7017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3800ED-7E59-4B27-88B2-7E94DCFB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474" y="6058582"/>
              <a:ext cx="866775" cy="706648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05B1FB-A7ED-4485-9871-C895DDCA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8" t="14131" r="24087" b="17935"/>
            <a:stretch/>
          </p:blipFill>
          <p:spPr>
            <a:xfrm>
              <a:off x="10401297" y="6010274"/>
              <a:ext cx="762003" cy="790575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B7DF50-95D1-47CD-8F9C-BCFE7257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773" y="6007332"/>
              <a:ext cx="523875" cy="696642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CCD056-4126-4CB3-B658-02071E13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3" r="11777"/>
            <a:stretch/>
          </p:blipFill>
          <p:spPr>
            <a:xfrm>
              <a:off x="11691935" y="5991948"/>
              <a:ext cx="523875" cy="689309"/>
            </a:xfrm>
            <a:prstGeom prst="rect">
              <a:avLst/>
            </a:prstGeom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0548187D-F680-48A2-8DDC-A28CFDA8E039}"/>
                </a:ext>
              </a:extLst>
            </p:cNvPr>
            <p:cNvSpPr/>
            <p:nvPr/>
          </p:nvSpPr>
          <p:spPr>
            <a:xfrm>
              <a:off x="-1" y="6489004"/>
              <a:ext cx="12182475" cy="368996"/>
            </a:xfrm>
            <a:custGeom>
              <a:avLst/>
              <a:gdLst>
                <a:gd name="connsiteX0" fmla="*/ 7559675 w 7559675"/>
                <a:gd name="connsiteY0" fmla="*/ 0 h 368996"/>
                <a:gd name="connsiteX1" fmla="*/ 7559675 w 7559675"/>
                <a:gd name="connsiteY1" fmla="*/ 368996 h 368996"/>
                <a:gd name="connsiteX2" fmla="*/ 0 w 7559675"/>
                <a:gd name="connsiteY2" fmla="*/ 368996 h 368996"/>
                <a:gd name="connsiteX3" fmla="*/ 0 w 7559675"/>
                <a:gd name="connsiteY3" fmla="*/ 91563 h 368996"/>
                <a:gd name="connsiteX4" fmla="*/ 51818 w 7559675"/>
                <a:gd name="connsiteY4" fmla="*/ 98269 h 368996"/>
                <a:gd name="connsiteX5" fmla="*/ 3437651 w 7559675"/>
                <a:gd name="connsiteY5" fmla="*/ 280911 h 368996"/>
                <a:gd name="connsiteX6" fmla="*/ 7549636 w 7559675"/>
                <a:gd name="connsiteY6" fmla="*/ 1723 h 3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9675" h="368996">
                  <a:moveTo>
                    <a:pt x="7559675" y="0"/>
                  </a:moveTo>
                  <a:lnTo>
                    <a:pt x="7559675" y="368996"/>
                  </a:lnTo>
                  <a:lnTo>
                    <a:pt x="0" y="368996"/>
                  </a:lnTo>
                  <a:lnTo>
                    <a:pt x="0" y="91563"/>
                  </a:lnTo>
                  <a:lnTo>
                    <a:pt x="51818" y="98269"/>
                  </a:lnTo>
                  <a:cubicBezTo>
                    <a:pt x="1058302" y="214748"/>
                    <a:pt x="2211707" y="280911"/>
                    <a:pt x="3437651" y="280911"/>
                  </a:cubicBezTo>
                  <a:cubicBezTo>
                    <a:pt x="4970080" y="280911"/>
                    <a:pt x="6389169" y="177532"/>
                    <a:pt x="7549636" y="172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Teknologi</a:t>
            </a:r>
            <a:r>
              <a:rPr lang="en-US" sz="24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Proliga</a:t>
            </a:r>
            <a:r>
              <a:rPr lang="en-US" sz="24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Bawang</a:t>
            </a:r>
            <a:r>
              <a:rPr lang="en-US" sz="24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Putih</a:t>
            </a:r>
            <a:r>
              <a:rPr lang="en-US" sz="24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 Black" panose="020B0A04020102020204" pitchFamily="34" charset="0"/>
              </a:rPr>
              <a:t>Provitas</a:t>
            </a:r>
            <a:r>
              <a:rPr lang="en-US" sz="2400" b="1" dirty="0">
                <a:latin typeface="Arial Black" panose="020B0A04020102020204" pitchFamily="34" charset="0"/>
                <a:cs typeface="Arial Black" panose="020B0A04020102020204" pitchFamily="34" charset="0"/>
              </a:rPr>
              <a:t> &gt; 25 t/ha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0" y="1066800"/>
          <a:ext cx="9220200" cy="511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026" name="Picture 2" descr="C:\Users\Lenovo\Downloads\WhatsApp Image 2019-09-24 at 16.07.37.jpe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r="14119"/>
          <a:stretch>
            <a:fillRect/>
          </a:stretch>
        </p:blipFill>
        <p:spPr bwMode="auto">
          <a:xfrm>
            <a:off x="4882434" y="3625742"/>
            <a:ext cx="2585167" cy="25593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78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538" y="1804824"/>
            <a:ext cx="10762923" cy="1311128"/>
          </a:xfrm>
        </p:spPr>
        <p:txBody>
          <a:bodyPr wrap="square">
            <a:spAutoFit/>
          </a:bodyPr>
          <a:lstStyle/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d-ID" sz="4400" dirty="0">
                <a:latin typeface="+mj-lt"/>
              </a:rPr>
              <a:t>Keberhasilan budidaya 60% ditentukan oleh pemilihan varietas dan kualitas benih</a:t>
            </a:r>
            <a:r>
              <a:rPr lang="en-US" sz="4400" dirty="0">
                <a:latin typeface="+mj-lt"/>
              </a:rPr>
              <a:t>.</a:t>
            </a:r>
            <a:endParaRPr lang="id-ID" sz="4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5912" y="670817"/>
            <a:ext cx="7544629" cy="830997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id-ID" sz="4800" b="1" dirty="0"/>
              <a:t>PERAN VARIETAS DAN BENIH</a:t>
            </a:r>
            <a:endParaRPr lang="id-ID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36C7A-868C-4688-8594-2EF278260995}"/>
              </a:ext>
            </a:extLst>
          </p:cNvPr>
          <p:cNvSpPr txBox="1">
            <a:spLocks/>
          </p:cNvSpPr>
          <p:nvPr/>
        </p:nvSpPr>
        <p:spPr bwMode="auto">
          <a:xfrm>
            <a:off x="621841" y="3278556"/>
            <a:ext cx="10762923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Britannic Bold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d-ID" sz="4400" dirty="0">
                <a:latin typeface="+mj-lt"/>
              </a:rPr>
              <a:t>Benih bersertifikat menjamin kualitas</a:t>
            </a:r>
            <a:r>
              <a:rPr lang="en-US" sz="4400" dirty="0">
                <a:latin typeface="+mj-lt"/>
              </a:rPr>
              <a:t>.</a:t>
            </a:r>
            <a:endParaRPr lang="id-ID" sz="4400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2B0AFD-88C9-4203-A55B-812783606F5B}"/>
              </a:ext>
            </a:extLst>
          </p:cNvPr>
          <p:cNvSpPr txBox="1">
            <a:spLocks/>
          </p:cNvSpPr>
          <p:nvPr/>
        </p:nvSpPr>
        <p:spPr bwMode="auto">
          <a:xfrm>
            <a:off x="621841" y="4142891"/>
            <a:ext cx="10762923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Britannic Bold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+mj-lt"/>
              </a:rPr>
              <a:t>Efisinesi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biaya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produksi</a:t>
            </a:r>
            <a:r>
              <a:rPr lang="id-ID" sz="4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3170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-3995"/>
            <a:ext cx="9144000" cy="84219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d-ID" sz="2700" dirty="0">
                <a:solidFill>
                  <a:srgbClr val="FFFFFF"/>
                </a:solidFill>
                <a:latin typeface="Britannic Bold" panose="020B0903060703020204" pitchFamily="34" charset="0"/>
              </a:rPr>
              <a:t>LITBANG UNTUK PENINGKATAN PRODUKSI BAWANG MERAH</a:t>
            </a:r>
            <a:r>
              <a:rPr lang="id-ID" sz="28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153461" y="6340026"/>
            <a:ext cx="533400" cy="44177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fld id="{0DAE5EE2-5AE3-4ED5-8163-B22FB347A5F6}" type="slidenum">
              <a:rPr lang="id-ID" altLang="id-ID" sz="2000" b="1">
                <a:solidFill>
                  <a:prstClr val="black"/>
                </a:solidFill>
              </a:rPr>
              <a:pPr algn="ctr">
                <a:defRPr/>
              </a:pPr>
              <a:t>40</a:t>
            </a:fld>
            <a:endParaRPr lang="id-ID" altLang="id-ID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19" y="848763"/>
            <a:ext cx="2767907" cy="5191125"/>
          </a:xfrm>
          <a:prstGeom prst="rect">
            <a:avLst/>
          </a:prstGeom>
        </p:spPr>
      </p:pic>
      <p:sp>
        <p:nvSpPr>
          <p:cNvPr id="21" name="Pentagon 20"/>
          <p:cNvSpPr/>
          <p:nvPr/>
        </p:nvSpPr>
        <p:spPr>
          <a:xfrm>
            <a:off x="4423380" y="913159"/>
            <a:ext cx="6112032" cy="545981"/>
          </a:xfrm>
          <a:prstGeom prst="homePlate">
            <a:avLst/>
          </a:prstGeom>
          <a:solidFill>
            <a:srgbClr val="A5002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>
              <a:lnSpc>
                <a:spcPct val="90000"/>
              </a:lnSpc>
              <a:defRPr/>
            </a:pPr>
            <a:r>
              <a:rPr lang="id-ID" altLang="en-US" sz="2000" b="1" dirty="0">
                <a:solidFill>
                  <a:prstClr val="white"/>
                </a:solidFill>
              </a:rPr>
              <a:t>Penyediaan Benih Sumber dan Benih Sebar dalam bentuk Umbi dan TSS</a:t>
            </a:r>
            <a:endParaRPr lang="id-ID" altLang="en-US" sz="2000" dirty="0">
              <a:solidFill>
                <a:prstClr val="white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4043264" y="1656727"/>
            <a:ext cx="6624736" cy="3932514"/>
          </a:xfrm>
          <a:prstGeom prst="homePlate">
            <a:avLst/>
          </a:prstGeom>
          <a:solidFill>
            <a:srgbClr val="A5002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806450">
              <a:lnSpc>
                <a:spcPct val="90000"/>
              </a:lnSpc>
              <a:spcAft>
                <a:spcPct val="35000"/>
              </a:spcAft>
              <a:defRPr/>
            </a:pPr>
            <a:endParaRPr lang="en-US" altLang="en-US" sz="2000" b="1" dirty="0">
              <a:solidFill>
                <a:prstClr val="white"/>
              </a:solidFill>
            </a:endParaRPr>
          </a:p>
          <a:p>
            <a:pPr marL="806450">
              <a:lnSpc>
                <a:spcPct val="90000"/>
              </a:lnSpc>
              <a:defRPr/>
            </a:pPr>
            <a:r>
              <a:rPr lang="en-US" altLang="en-US" sz="2200" b="1" dirty="0">
                <a:solidFill>
                  <a:prstClr val="white"/>
                </a:solidFill>
              </a:rPr>
              <a:t>VUB </a:t>
            </a:r>
            <a:r>
              <a:rPr lang="en-US" altLang="en-US" sz="2200" b="1" i="1" dirty="0">
                <a:solidFill>
                  <a:prstClr val="white"/>
                </a:solidFill>
              </a:rPr>
              <a:t>off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i="1" dirty="0">
                <a:solidFill>
                  <a:prstClr val="white"/>
                </a:solidFill>
              </a:rPr>
              <a:t>season</a:t>
            </a:r>
            <a:r>
              <a:rPr lang="en-US" altLang="en-US" sz="2200" b="1" dirty="0">
                <a:solidFill>
                  <a:prstClr val="white"/>
                </a:solidFill>
              </a:rPr>
              <a:t>:</a:t>
            </a:r>
          </a:p>
          <a:p>
            <a:pPr marL="109220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prstClr val="white"/>
                </a:solidFill>
              </a:rPr>
              <a:t>Trisula, </a:t>
            </a:r>
            <a:r>
              <a:rPr lang="en-US" altLang="en-US" sz="2200" b="1" dirty="0" err="1">
                <a:solidFill>
                  <a:prstClr val="white"/>
                </a:solidFill>
              </a:rPr>
              <a:t>potensi</a:t>
            </a:r>
            <a:r>
              <a:rPr lang="en-US" altLang="en-US" sz="2200" b="1" dirty="0">
                <a:solidFill>
                  <a:prstClr val="white"/>
                </a:solidFill>
              </a:rPr>
              <a:t> 21,21 t/ha, </a:t>
            </a:r>
            <a:r>
              <a:rPr lang="en-US" altLang="en-US" sz="2200" b="1" dirty="0" err="1">
                <a:solidFill>
                  <a:prstClr val="white"/>
                </a:solidFill>
              </a:rPr>
              <a:t>adaptif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musim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hujan</a:t>
            </a:r>
            <a:endParaRPr lang="en-US" altLang="en-US" sz="2200" b="1" dirty="0">
              <a:solidFill>
                <a:prstClr val="white"/>
              </a:solidFill>
            </a:endParaRPr>
          </a:p>
          <a:p>
            <a:pPr marL="109220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 err="1">
                <a:solidFill>
                  <a:prstClr val="white"/>
                </a:solidFill>
              </a:rPr>
              <a:t>Sembrani</a:t>
            </a:r>
            <a:r>
              <a:rPr lang="en-US" altLang="en-US" sz="2200" b="1" dirty="0">
                <a:solidFill>
                  <a:prstClr val="white"/>
                </a:solidFill>
              </a:rPr>
              <a:t>, </a:t>
            </a:r>
            <a:r>
              <a:rPr lang="en-US" altLang="en-US" sz="2200" b="1" dirty="0" err="1">
                <a:solidFill>
                  <a:prstClr val="white"/>
                </a:solidFill>
              </a:rPr>
              <a:t>potensi</a:t>
            </a:r>
            <a:r>
              <a:rPr lang="en-US" altLang="en-US" sz="2200" b="1" dirty="0">
                <a:solidFill>
                  <a:prstClr val="white"/>
                </a:solidFill>
              </a:rPr>
              <a:t> 24,4 t/ha, </a:t>
            </a:r>
            <a:r>
              <a:rPr lang="en-US" altLang="en-US" sz="2200" b="1" dirty="0" err="1">
                <a:solidFill>
                  <a:prstClr val="white"/>
                </a:solidFill>
              </a:rPr>
              <a:t>adaptif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musim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hujan</a:t>
            </a:r>
            <a:r>
              <a:rPr lang="en-US" altLang="en-US" sz="2200" b="1" dirty="0">
                <a:solidFill>
                  <a:prstClr val="white"/>
                </a:solidFill>
              </a:rPr>
              <a:t>, </a:t>
            </a:r>
            <a:r>
              <a:rPr lang="en-US" altLang="en-US" sz="2200" b="1" dirty="0" err="1">
                <a:solidFill>
                  <a:prstClr val="white"/>
                </a:solidFill>
              </a:rPr>
              <a:t>dataran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rendah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dan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tinggi</a:t>
            </a:r>
            <a:endParaRPr lang="en-US" altLang="en-US" sz="2200" b="1" dirty="0">
              <a:solidFill>
                <a:prstClr val="white"/>
              </a:solidFill>
            </a:endParaRPr>
          </a:p>
          <a:p>
            <a:pPr marL="109220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 err="1">
                <a:solidFill>
                  <a:prstClr val="white"/>
                </a:solidFill>
              </a:rPr>
              <a:t>Pancasona</a:t>
            </a:r>
            <a:r>
              <a:rPr lang="en-US" altLang="en-US" sz="2200" b="1" dirty="0">
                <a:solidFill>
                  <a:prstClr val="white"/>
                </a:solidFill>
              </a:rPr>
              <a:t>, </a:t>
            </a:r>
            <a:r>
              <a:rPr lang="en-US" altLang="en-US" sz="2200" b="1" dirty="0" err="1">
                <a:solidFill>
                  <a:prstClr val="white"/>
                </a:solidFill>
              </a:rPr>
              <a:t>potensi</a:t>
            </a:r>
            <a:r>
              <a:rPr lang="en-US" altLang="en-US" sz="2200" b="1" dirty="0">
                <a:solidFill>
                  <a:prstClr val="white"/>
                </a:solidFill>
              </a:rPr>
              <a:t> 23,7 t/ha, </a:t>
            </a:r>
            <a:r>
              <a:rPr lang="en-US" altLang="en-US" sz="2200" b="1" dirty="0" err="1">
                <a:solidFill>
                  <a:prstClr val="white"/>
                </a:solidFill>
              </a:rPr>
              <a:t>adaptif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musim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hujan</a:t>
            </a:r>
            <a:r>
              <a:rPr lang="en-US" altLang="en-US" sz="2200" b="1" dirty="0">
                <a:solidFill>
                  <a:prstClr val="white"/>
                </a:solidFill>
              </a:rPr>
              <a:t>, </a:t>
            </a:r>
            <a:r>
              <a:rPr lang="en-US" altLang="en-US" sz="2200" b="1" dirty="0" err="1">
                <a:solidFill>
                  <a:prstClr val="white"/>
                </a:solidFill>
              </a:rPr>
              <a:t>dataran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rendah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dan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tinggi</a:t>
            </a:r>
            <a:endParaRPr lang="en-US" altLang="en-US" sz="2200" b="1" dirty="0">
              <a:solidFill>
                <a:prstClr val="white"/>
              </a:solidFill>
            </a:endParaRPr>
          </a:p>
          <a:p>
            <a:pPr marL="109220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 err="1">
                <a:solidFill>
                  <a:prstClr val="white"/>
                </a:solidFill>
              </a:rPr>
              <a:t>Bima</a:t>
            </a:r>
            <a:r>
              <a:rPr lang="en-US" altLang="en-US" sz="2200" b="1" dirty="0">
                <a:solidFill>
                  <a:prstClr val="white"/>
                </a:solidFill>
              </a:rPr>
              <a:t>, 18 t/ha, </a:t>
            </a:r>
            <a:r>
              <a:rPr lang="en-US" altLang="en-US" sz="2200" b="1" dirty="0" err="1">
                <a:solidFill>
                  <a:prstClr val="white"/>
                </a:solidFill>
              </a:rPr>
              <a:t>adaptif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musim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hujan</a:t>
            </a:r>
            <a:r>
              <a:rPr lang="en-US" altLang="en-US" sz="2200" b="1" dirty="0">
                <a:solidFill>
                  <a:prstClr val="white"/>
                </a:solidFill>
              </a:rPr>
              <a:t>, </a:t>
            </a:r>
            <a:r>
              <a:rPr lang="en-US" altLang="en-US" sz="2200" b="1" dirty="0" err="1">
                <a:solidFill>
                  <a:prstClr val="white"/>
                </a:solidFill>
              </a:rPr>
              <a:t>dataran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rendah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dan</a:t>
            </a:r>
            <a:r>
              <a:rPr lang="en-US" altLang="en-US" sz="2200" b="1" dirty="0">
                <a:solidFill>
                  <a:prstClr val="white"/>
                </a:solidFill>
              </a:rPr>
              <a:t> </a:t>
            </a:r>
            <a:r>
              <a:rPr lang="en-US" altLang="en-US" sz="2200" b="1" dirty="0" err="1">
                <a:solidFill>
                  <a:prstClr val="white"/>
                </a:solidFill>
              </a:rPr>
              <a:t>tinggi</a:t>
            </a:r>
            <a:endParaRPr lang="en-US" altLang="en-US" sz="2200" b="1" dirty="0">
              <a:solidFill>
                <a:prstClr val="white"/>
              </a:solidFill>
            </a:endParaRPr>
          </a:p>
          <a:p>
            <a:pPr marL="1092200" indent="-285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endParaRPr lang="en-US" altLang="en-US" sz="2200" b="1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524000" y="-17463"/>
            <a:ext cx="9144000" cy="8445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9050" dir="5400000" algn="ctr" rotWithShape="0">
              <a:srgbClr val="808080">
                <a:alpha val="62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d-ID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</a:rPr>
              <a:t>PENGUATAN TEKNOLOGI PERBENIHAN BAWANG MERAH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3523306" y="839389"/>
            <a:ext cx="1277294" cy="519112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93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153461" y="6340026"/>
            <a:ext cx="533400" cy="44177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DAE5EE2-5AE3-4ED5-8163-B22FB347A5F6}" type="slidenum">
              <a:rPr lang="id-ID" altLang="id-ID" sz="2000" b="1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id-ID" altLang="id-ID" sz="2000" b="1" dirty="0">
              <a:solidFill>
                <a:prstClr val="black"/>
              </a:solidFill>
            </a:endParaRPr>
          </a:p>
        </p:txBody>
      </p:sp>
      <p:sp>
        <p:nvSpPr>
          <p:cNvPr id="4" name="Diamond 3"/>
          <p:cNvSpPr/>
          <p:nvPr/>
        </p:nvSpPr>
        <p:spPr>
          <a:xfrm>
            <a:off x="3523306" y="839389"/>
            <a:ext cx="1752600" cy="519112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1989"/>
            <a:ext cx="2876550" cy="51911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708248" y="932588"/>
            <a:ext cx="5879472" cy="9364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id-ID" sz="2800" b="1" dirty="0">
                <a:solidFill>
                  <a:prstClr val="white"/>
                </a:solidFill>
              </a:rPr>
              <a:t>Penyediaan Benih Sumber dan Benih Sebar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51785" y="1986827"/>
            <a:ext cx="6431287" cy="405402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077913" defTabSz="400050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</a:endParaRPr>
          </a:p>
          <a:p>
            <a:pPr marL="1077913" defTabSz="400050">
              <a:lnSpc>
                <a:spcPct val="90000"/>
              </a:lnSpc>
              <a:defRPr/>
            </a:pPr>
            <a:r>
              <a:rPr lang="en-US" sz="3600" b="1" dirty="0">
                <a:solidFill>
                  <a:prstClr val="white"/>
                </a:solidFill>
              </a:rPr>
              <a:t>PENGEMBANGAN VARIETAS:</a:t>
            </a:r>
          </a:p>
          <a:p>
            <a:pPr marL="1427163" indent="-349250" defTabSz="4000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solidFill>
                  <a:prstClr val="white"/>
                </a:solidFill>
              </a:rPr>
              <a:t>VUB </a:t>
            </a:r>
            <a:r>
              <a:rPr lang="en-US" sz="3600" b="1" i="1" dirty="0">
                <a:solidFill>
                  <a:prstClr val="white"/>
                </a:solidFill>
              </a:rPr>
              <a:t>off season</a:t>
            </a:r>
            <a:r>
              <a:rPr lang="en-US" sz="2400" b="1" dirty="0">
                <a:solidFill>
                  <a:prstClr val="white"/>
                </a:solidFill>
              </a:rPr>
              <a:t>: </a:t>
            </a:r>
            <a:r>
              <a:rPr lang="en-US" sz="2400" b="1" dirty="0" err="1">
                <a:solidFill>
                  <a:prstClr val="white"/>
                </a:solidFill>
              </a:rPr>
              <a:t>kencana</a:t>
            </a:r>
            <a:r>
              <a:rPr lang="en-US" sz="2400" b="1" dirty="0">
                <a:solidFill>
                  <a:prstClr val="white"/>
                </a:solidFill>
              </a:rPr>
              <a:t>, </a:t>
            </a:r>
            <a:r>
              <a:rPr lang="en-US" sz="2400" b="1" dirty="0" err="1">
                <a:solidFill>
                  <a:prstClr val="white"/>
                </a:solidFill>
              </a:rPr>
              <a:t>potensi</a:t>
            </a:r>
            <a:r>
              <a:rPr lang="en-US" sz="2400" b="1" dirty="0">
                <a:solidFill>
                  <a:prstClr val="white"/>
                </a:solidFill>
              </a:rPr>
              <a:t> 18,4 t/ha,</a:t>
            </a:r>
            <a:r>
              <a:rPr lang="id-ID" sz="2400" b="1" dirty="0">
                <a:solidFill>
                  <a:prstClr val="white"/>
                </a:solidFill>
              </a:rPr>
              <a:t>toleransi musim hujan</a:t>
            </a:r>
            <a:r>
              <a:rPr lang="en-US" sz="2400" b="1" dirty="0">
                <a:solidFill>
                  <a:prstClr val="white"/>
                </a:solidFill>
              </a:rPr>
              <a:t>.</a:t>
            </a:r>
          </a:p>
          <a:p>
            <a:pPr marL="1427163" indent="-349250" defTabSz="4000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b="1" dirty="0" err="1">
                <a:solidFill>
                  <a:prstClr val="white"/>
                </a:solidFill>
              </a:rPr>
              <a:t>Pengembangan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teknik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induksi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mutasi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i="1" dirty="0">
                <a:solidFill>
                  <a:prstClr val="white"/>
                </a:solidFill>
              </a:rPr>
              <a:t>in-vitro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cabai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Carvi</a:t>
            </a:r>
            <a:r>
              <a:rPr lang="en-US" sz="2400" b="1" dirty="0">
                <a:solidFill>
                  <a:prstClr val="white"/>
                </a:solidFill>
              </a:rPr>
              <a:t>-SP (</a:t>
            </a:r>
            <a:r>
              <a:rPr lang="en-US" sz="2400" b="1" dirty="0" err="1">
                <a:solidFill>
                  <a:prstClr val="white"/>
                </a:solidFill>
              </a:rPr>
              <a:t>Tahan</a:t>
            </a:r>
            <a:r>
              <a:rPr lang="en-US" sz="2400" b="1" dirty="0">
                <a:solidFill>
                  <a:prstClr val="white"/>
                </a:solidFill>
              </a:rPr>
              <a:t> virus </a:t>
            </a:r>
            <a:r>
              <a:rPr lang="en-US" sz="2400" b="1" dirty="0" err="1">
                <a:solidFill>
                  <a:prstClr val="white"/>
                </a:solidFill>
              </a:rPr>
              <a:t>belang</a:t>
            </a:r>
            <a:r>
              <a:rPr lang="en-US" sz="2400" b="1" dirty="0">
                <a:solidFill>
                  <a:prstClr val="white"/>
                </a:solidFill>
              </a:rPr>
              <a:t>, </a:t>
            </a:r>
            <a:r>
              <a:rPr lang="en-US" sz="2400" b="1" dirty="0" err="1">
                <a:solidFill>
                  <a:prstClr val="white"/>
                </a:solidFill>
              </a:rPr>
              <a:t>potensi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hasil</a:t>
            </a:r>
            <a:r>
              <a:rPr lang="en-US" sz="2400" b="1" dirty="0">
                <a:solidFill>
                  <a:prstClr val="white"/>
                </a:solidFill>
              </a:rPr>
              <a:t> 19-21 t/ha)</a:t>
            </a:r>
          </a:p>
          <a:p>
            <a:pPr marL="1427163" indent="-349250" defTabSz="400050">
              <a:lnSpc>
                <a:spcPct val="90000"/>
              </a:lnSpc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Hexagon 2"/>
          <p:cNvSpPr/>
          <p:nvPr/>
        </p:nvSpPr>
        <p:spPr>
          <a:xfrm>
            <a:off x="3886200" y="839389"/>
            <a:ext cx="1066800" cy="5153725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3999" y="1"/>
            <a:ext cx="9144000" cy="8445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9050" dir="5400000" algn="ctr" rotWithShape="0">
              <a:srgbClr val="808080">
                <a:alpha val="62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d-ID" sz="2800" b="1" dirty="0">
                <a:solidFill>
                  <a:srgbClr val="FFFFFF"/>
                </a:solidFill>
                <a:latin typeface="Britannic Bold" panose="020B0903060703020204" pitchFamily="34" charset="0"/>
              </a:rPr>
              <a:t>PENGUATAN TEKNOLOGI PERBENIHAN CABAI 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86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defTabSz="685720">
              <a:defRPr/>
            </a:pPr>
            <a:r>
              <a:rPr lang="en-US" altLang="en-US" b="1" kern="0" dirty="0"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INOVASI TEKNOLOGI PERCEPATAN PENYEDIAAN BENIH HORTIKULTURA </a:t>
            </a:r>
          </a:p>
        </p:txBody>
      </p:sp>
      <p:sp>
        <p:nvSpPr>
          <p:cNvPr id="41" name="Rounded Rectangle 2">
            <a:extLst>
              <a:ext uri="{FF2B5EF4-FFF2-40B4-BE49-F238E27FC236}">
                <a16:creationId xmlns:a16="http://schemas.microsoft.com/office/drawing/2014/main" id="{085FB06E-CC4E-4558-A09D-D743EB402AAD}"/>
              </a:ext>
            </a:extLst>
          </p:cNvPr>
          <p:cNvSpPr/>
          <p:nvPr/>
        </p:nvSpPr>
        <p:spPr>
          <a:xfrm>
            <a:off x="941294" y="4036505"/>
            <a:ext cx="4919659" cy="21980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cs typeface="Arial" pitchFamily="34" charset="0"/>
            </a:endParaRPr>
          </a:p>
        </p:txBody>
      </p:sp>
      <p:sp>
        <p:nvSpPr>
          <p:cNvPr id="42" name="Chevron 3">
            <a:extLst>
              <a:ext uri="{FF2B5EF4-FFF2-40B4-BE49-F238E27FC236}">
                <a16:creationId xmlns:a16="http://schemas.microsoft.com/office/drawing/2014/main" id="{06AA067B-566D-47DC-ACAE-EF2A37144068}"/>
              </a:ext>
            </a:extLst>
          </p:cNvPr>
          <p:cNvSpPr/>
          <p:nvPr/>
        </p:nvSpPr>
        <p:spPr>
          <a:xfrm rot="18900000">
            <a:off x="5218284" y="3712870"/>
            <a:ext cx="965270" cy="96527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3" name="Chevron 4">
            <a:extLst>
              <a:ext uri="{FF2B5EF4-FFF2-40B4-BE49-F238E27FC236}">
                <a16:creationId xmlns:a16="http://schemas.microsoft.com/office/drawing/2014/main" id="{BB77D8BC-FA87-4352-A306-C365EAD6603C}"/>
              </a:ext>
            </a:extLst>
          </p:cNvPr>
          <p:cNvSpPr/>
          <p:nvPr/>
        </p:nvSpPr>
        <p:spPr>
          <a:xfrm rot="8100000">
            <a:off x="770882" y="5404948"/>
            <a:ext cx="965270" cy="96527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4CAD1D6D-7974-4CD5-B6A5-BD8EE220D5A0}"/>
              </a:ext>
            </a:extLst>
          </p:cNvPr>
          <p:cNvSpPr/>
          <p:nvPr/>
        </p:nvSpPr>
        <p:spPr>
          <a:xfrm>
            <a:off x="1101125" y="1808831"/>
            <a:ext cx="4752000" cy="18269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  <a:scene3d>
            <a:camera prst="orthographicFront"/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cs typeface="Arial" pitchFamily="34" charset="0"/>
            </a:endParaRPr>
          </a:p>
        </p:txBody>
      </p:sp>
      <p:sp>
        <p:nvSpPr>
          <p:cNvPr id="45" name="Chevron 7">
            <a:extLst>
              <a:ext uri="{FF2B5EF4-FFF2-40B4-BE49-F238E27FC236}">
                <a16:creationId xmlns:a16="http://schemas.microsoft.com/office/drawing/2014/main" id="{1AE3752D-7340-4C78-B46B-6F2E09AEC8B0}"/>
              </a:ext>
            </a:extLst>
          </p:cNvPr>
          <p:cNvSpPr/>
          <p:nvPr/>
        </p:nvSpPr>
        <p:spPr>
          <a:xfrm rot="2700000">
            <a:off x="5218284" y="2938424"/>
            <a:ext cx="965270" cy="96527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6" name="Chevron 8">
            <a:extLst>
              <a:ext uri="{FF2B5EF4-FFF2-40B4-BE49-F238E27FC236}">
                <a16:creationId xmlns:a16="http://schemas.microsoft.com/office/drawing/2014/main" id="{95A761FF-4A11-496C-B46F-02EB0B4B09A0}"/>
              </a:ext>
            </a:extLst>
          </p:cNvPr>
          <p:cNvSpPr/>
          <p:nvPr/>
        </p:nvSpPr>
        <p:spPr>
          <a:xfrm rot="13500000">
            <a:off x="770882" y="1573700"/>
            <a:ext cx="965270" cy="965270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7" name="Rounded Rectangle 10">
            <a:extLst>
              <a:ext uri="{FF2B5EF4-FFF2-40B4-BE49-F238E27FC236}">
                <a16:creationId xmlns:a16="http://schemas.microsoft.com/office/drawing/2014/main" id="{B7377622-526F-4A40-B17A-8C9FD3210027}"/>
              </a:ext>
            </a:extLst>
          </p:cNvPr>
          <p:cNvSpPr/>
          <p:nvPr/>
        </p:nvSpPr>
        <p:spPr>
          <a:xfrm>
            <a:off x="6341332" y="1791923"/>
            <a:ext cx="4752000" cy="18269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/>
          <a:scene3d>
            <a:camera prst="orthographicFront"/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cs typeface="Arial" pitchFamily="34" charset="0"/>
            </a:endParaRPr>
          </a:p>
        </p:txBody>
      </p:sp>
      <p:sp>
        <p:nvSpPr>
          <p:cNvPr id="48" name="Chevron 11">
            <a:extLst>
              <a:ext uri="{FF2B5EF4-FFF2-40B4-BE49-F238E27FC236}">
                <a16:creationId xmlns:a16="http://schemas.microsoft.com/office/drawing/2014/main" id="{F94AB0D8-C69E-4289-B9F6-29C3664D425D}"/>
              </a:ext>
            </a:extLst>
          </p:cNvPr>
          <p:cNvSpPr/>
          <p:nvPr/>
        </p:nvSpPr>
        <p:spPr>
          <a:xfrm rot="8100000">
            <a:off x="6023994" y="2938424"/>
            <a:ext cx="965270" cy="96527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9" name="Chevron 12">
            <a:extLst>
              <a:ext uri="{FF2B5EF4-FFF2-40B4-BE49-F238E27FC236}">
                <a16:creationId xmlns:a16="http://schemas.microsoft.com/office/drawing/2014/main" id="{04F4167E-9AA7-4FA6-84E4-2A8B22967B21}"/>
              </a:ext>
            </a:extLst>
          </p:cNvPr>
          <p:cNvSpPr/>
          <p:nvPr/>
        </p:nvSpPr>
        <p:spPr>
          <a:xfrm rot="18900000">
            <a:off x="10458272" y="1556792"/>
            <a:ext cx="965270" cy="965270"/>
          </a:xfrm>
          <a:prstGeom prst="chevron">
            <a:avLst/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0" name="Rounded Rectangle 14">
            <a:extLst>
              <a:ext uri="{FF2B5EF4-FFF2-40B4-BE49-F238E27FC236}">
                <a16:creationId xmlns:a16="http://schemas.microsoft.com/office/drawing/2014/main" id="{FB2CC0B4-9862-470A-B6B7-4B1AD7569A8B}"/>
              </a:ext>
            </a:extLst>
          </p:cNvPr>
          <p:cNvSpPr/>
          <p:nvPr/>
        </p:nvSpPr>
        <p:spPr>
          <a:xfrm>
            <a:off x="6341332" y="4044333"/>
            <a:ext cx="4752000" cy="21902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  <a:scene3d>
            <a:camera prst="orthographicFront"/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cs typeface="Arial" pitchFamily="34" charset="0"/>
            </a:endParaRPr>
          </a:p>
        </p:txBody>
      </p:sp>
      <p:sp>
        <p:nvSpPr>
          <p:cNvPr id="51" name="Chevron 15">
            <a:extLst>
              <a:ext uri="{FF2B5EF4-FFF2-40B4-BE49-F238E27FC236}">
                <a16:creationId xmlns:a16="http://schemas.microsoft.com/office/drawing/2014/main" id="{14AACB14-7B64-442D-8988-E6CE22DCC29C}"/>
              </a:ext>
            </a:extLst>
          </p:cNvPr>
          <p:cNvSpPr/>
          <p:nvPr/>
        </p:nvSpPr>
        <p:spPr>
          <a:xfrm rot="13500000">
            <a:off x="6040902" y="3712870"/>
            <a:ext cx="965270" cy="96527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2" name="Chevron 16">
            <a:extLst>
              <a:ext uri="{FF2B5EF4-FFF2-40B4-BE49-F238E27FC236}">
                <a16:creationId xmlns:a16="http://schemas.microsoft.com/office/drawing/2014/main" id="{D6690757-4D47-4FFF-8F7C-8C33CEB7FBAF}"/>
              </a:ext>
            </a:extLst>
          </p:cNvPr>
          <p:cNvSpPr/>
          <p:nvPr/>
        </p:nvSpPr>
        <p:spPr>
          <a:xfrm rot="2700000">
            <a:off x="10458272" y="5200034"/>
            <a:ext cx="965270" cy="965270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251BB-7146-4F2C-8483-6B52AD162522}"/>
              </a:ext>
            </a:extLst>
          </p:cNvPr>
          <p:cNvGrpSpPr/>
          <p:nvPr/>
        </p:nvGrpSpPr>
        <p:grpSpPr>
          <a:xfrm>
            <a:off x="6609104" y="1971824"/>
            <a:ext cx="4358784" cy="1035447"/>
            <a:chOff x="5115668" y="1846944"/>
            <a:chExt cx="2696692" cy="103544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2A270F1-3652-44B1-AC99-B337EB3A4E49}"/>
                </a:ext>
              </a:extLst>
            </p:cNvPr>
            <p:cNvSpPr txBox="1"/>
            <p:nvPr/>
          </p:nvSpPr>
          <p:spPr>
            <a:xfrm>
              <a:off x="5324580" y="2297616"/>
              <a:ext cx="24877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Arial Narrow" panose="020B0606020202030204" pitchFamily="34" charset="0"/>
                </a:rPr>
                <a:t>Kultur</a:t>
              </a:r>
              <a:r>
                <a:rPr lang="en-US" altLang="id-ID" sz="1600" dirty="0">
                  <a:latin typeface="Arial Narrow" panose="020B0606020202030204" pitchFamily="34" charset="0"/>
                </a:rPr>
                <a:t> 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Jaringan</a:t>
              </a:r>
              <a:r>
                <a:rPr lang="en-US" altLang="id-ID" sz="1600" dirty="0">
                  <a:latin typeface="Arial Narrow" panose="020B0606020202030204" pitchFamily="34" charset="0"/>
                </a:rPr>
                <a:t> 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Perbenihan</a:t>
              </a:r>
              <a:r>
                <a:rPr lang="en-US" altLang="id-ID" sz="1600" dirty="0">
                  <a:latin typeface="Arial Narrow" panose="020B0606020202030204" pitchFamily="34" charset="0"/>
                </a:rPr>
                <a:t> 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Pisang</a:t>
              </a:r>
              <a:r>
                <a:rPr lang="en-US" altLang="id-ID" sz="1600" dirty="0">
                  <a:latin typeface="Arial Narrow" panose="020B0606020202030204" pitchFamily="34" charset="0"/>
                </a:rPr>
                <a:t> 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Sesuai</a:t>
              </a:r>
              <a:r>
                <a:rPr lang="en-US" altLang="id-ID" sz="1600" dirty="0">
                  <a:latin typeface="Arial Narrow" panose="020B0606020202030204" pitchFamily="34" charset="0"/>
                </a:rPr>
                <a:t> 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Smm</a:t>
              </a:r>
              <a:endParaRPr lang="en-US" altLang="id-ID" sz="1600" dirty="0">
                <a:latin typeface="Arial Narrow" panose="020B0606020202030204" pitchFamily="34" charset="0"/>
              </a:endParaRPr>
            </a:p>
            <a:p>
              <a:pPr algn="just"/>
              <a:r>
                <a:rPr lang="en-US" altLang="id-ID" sz="1600" dirty="0">
                  <a:latin typeface="Arial Narrow" panose="020B0606020202030204" pitchFamily="34" charset="0"/>
                </a:rPr>
                <a:t>      (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Sistem</a:t>
              </a:r>
              <a:r>
                <a:rPr lang="en-US" altLang="id-ID" sz="1600" dirty="0">
                  <a:latin typeface="Arial Narrow" panose="020B0606020202030204" pitchFamily="34" charset="0"/>
                </a:rPr>
                <a:t> 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Manajemen</a:t>
              </a:r>
              <a:r>
                <a:rPr lang="en-US" altLang="id-ID" sz="1600" dirty="0">
                  <a:latin typeface="Arial Narrow" panose="020B0606020202030204" pitchFamily="34" charset="0"/>
                </a:rPr>
                <a:t> </a:t>
              </a:r>
              <a:r>
                <a:rPr lang="en-US" altLang="id-ID" sz="1600" dirty="0" err="1">
                  <a:latin typeface="Arial Narrow" panose="020B0606020202030204" pitchFamily="34" charset="0"/>
                </a:rPr>
                <a:t>Mutu</a:t>
              </a:r>
              <a:r>
                <a:rPr lang="en-US" altLang="id-ID" sz="1600" dirty="0">
                  <a:latin typeface="Arial Narrow" panose="020B0606020202030204" pitchFamily="34" charset="0"/>
                </a:rPr>
                <a:t>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697B63-1ADB-4502-A144-B188045730E9}"/>
                </a:ext>
              </a:extLst>
            </p:cNvPr>
            <p:cNvSpPr txBox="1"/>
            <p:nvPr/>
          </p:nvSpPr>
          <p:spPr>
            <a:xfrm>
              <a:off x="5115668" y="1846944"/>
              <a:ext cx="2466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>
                  <a:solidFill>
                    <a:schemeClr val="accent3"/>
                  </a:solidFill>
                  <a:latin typeface="Arial Narrow" panose="020B0606020202030204" pitchFamily="34" charset="0"/>
                  <a:cs typeface="Arial" pitchFamily="34" charset="0"/>
                </a:rPr>
                <a:t>Buah</a:t>
              </a:r>
              <a:r>
                <a:rPr lang="en-US" altLang="ko-KR" sz="2000" b="1" dirty="0">
                  <a:solidFill>
                    <a:schemeClr val="accent3"/>
                  </a:solidFill>
                  <a:latin typeface="Arial Narrow" panose="020B0606020202030204" pitchFamily="34" charset="0"/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chemeClr val="accent3"/>
                  </a:solidFill>
                  <a:latin typeface="Arial Narrow" panose="020B0606020202030204" pitchFamily="34" charset="0"/>
                  <a:cs typeface="Arial" pitchFamily="34" charset="0"/>
                </a:rPr>
                <a:t>Tropika</a:t>
              </a:r>
              <a:endParaRPr lang="ko-KR" altLang="en-US" sz="2000" b="1" dirty="0">
                <a:solidFill>
                  <a:schemeClr val="accent3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D1EC27D-673F-4946-9825-923BB79F7B4D}"/>
              </a:ext>
            </a:extLst>
          </p:cNvPr>
          <p:cNvGrpSpPr/>
          <p:nvPr/>
        </p:nvGrpSpPr>
        <p:grpSpPr>
          <a:xfrm>
            <a:off x="6666256" y="4080507"/>
            <a:ext cx="4258535" cy="2680872"/>
            <a:chOff x="5514716" y="4153546"/>
            <a:chExt cx="2565199" cy="268087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711852-69FE-4A47-9022-3C4E665546B7}"/>
                </a:ext>
              </a:extLst>
            </p:cNvPr>
            <p:cNvSpPr txBox="1"/>
            <p:nvPr/>
          </p:nvSpPr>
          <p:spPr>
            <a:xfrm>
              <a:off x="5514716" y="4526094"/>
              <a:ext cx="24877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sz="1600" dirty="0" err="1">
                  <a:latin typeface="Arial Narrow" panose="020B0606020202030204" pitchFamily="34" charset="0"/>
                </a:rPr>
                <a:t>Teknologi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Perbanyakan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Benih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Jeruk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Bebas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Cpvd</a:t>
              </a:r>
              <a:r>
                <a:rPr lang="en-US" sz="1600" dirty="0">
                  <a:latin typeface="Arial Narrow" panose="020B0606020202030204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altLang="en-US" sz="1600" dirty="0" err="1">
                  <a:latin typeface="Arial Narrow" panose="020B0606020202030204" pitchFamily="34" charset="0"/>
                  <a:cs typeface="Tahoma" panose="020B0604030504040204" pitchFamily="34" charset="0"/>
                </a:rPr>
                <a:t>Teknologi</a:t>
              </a:r>
              <a:r>
                <a:rPr lang="en-US" altLang="en-US" sz="1600" dirty="0">
                  <a:latin typeface="Arial Narrow" panose="020B060602020203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latin typeface="Arial Narrow" panose="020B0606020202030204" pitchFamily="34" charset="0"/>
                  <a:cs typeface="Tahoma" panose="020B0604030504040204" pitchFamily="34" charset="0"/>
                </a:rPr>
                <a:t>Produksi</a:t>
              </a:r>
              <a:r>
                <a:rPr lang="en-US" altLang="en-US" sz="1600" dirty="0">
                  <a:latin typeface="Arial Narrow" panose="020B060602020203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latin typeface="Arial Narrow" panose="020B0606020202030204" pitchFamily="34" charset="0"/>
                  <a:cs typeface="Tahoma" panose="020B0604030504040204" pitchFamily="34" charset="0"/>
                </a:rPr>
                <a:t>Benih</a:t>
              </a:r>
              <a:r>
                <a:rPr lang="en-US" altLang="en-US" sz="1600" dirty="0">
                  <a:latin typeface="Arial Narrow" panose="020B060602020203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latin typeface="Arial Narrow" panose="020B0606020202030204" pitchFamily="34" charset="0"/>
                  <a:cs typeface="Tahoma" panose="020B0604030504040204" pitchFamily="34" charset="0"/>
                </a:rPr>
                <a:t>Jeruk</a:t>
              </a:r>
              <a:r>
                <a:rPr lang="en-US" altLang="en-US" sz="1600" dirty="0">
                  <a:latin typeface="Arial Narrow" panose="020B060602020203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latin typeface="Arial Narrow" panose="020B0606020202030204" pitchFamily="34" charset="0"/>
                  <a:cs typeface="Tahoma" panose="020B0604030504040204" pitchFamily="34" charset="0"/>
                </a:rPr>
                <a:t>Bebas</a:t>
              </a:r>
              <a:r>
                <a:rPr lang="en-US" altLang="en-US" sz="1600" dirty="0">
                  <a:latin typeface="Arial Narrow" panose="020B060602020203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latin typeface="Arial Narrow" panose="020B0606020202030204" pitchFamily="34" charset="0"/>
                  <a:cs typeface="Tahoma" panose="020B0604030504040204" pitchFamily="34" charset="0"/>
                </a:rPr>
                <a:t>Penyakit</a:t>
              </a:r>
              <a:endParaRPr lang="en-US" altLang="en-US" sz="1600" dirty="0">
                <a:latin typeface="Arial Narrow" panose="020B0606020202030204" pitchFamily="34" charset="0"/>
                <a:cs typeface="Tahoma" panose="020B060403050404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sz="1600" dirty="0" err="1">
                  <a:latin typeface="Arial Narrow" panose="020B0606020202030204" pitchFamily="34" charset="0"/>
                </a:rPr>
                <a:t>Teknik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Perbanyakan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Massal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Jeruk</a:t>
              </a:r>
              <a:r>
                <a:rPr lang="en-US" sz="1600" dirty="0">
                  <a:latin typeface="Arial Narrow" panose="020B0606020202030204" pitchFamily="34" charset="0"/>
                </a:rPr>
                <a:t> </a:t>
              </a:r>
              <a:r>
                <a:rPr lang="en-US" sz="1600" dirty="0" err="1">
                  <a:latin typeface="Arial Narrow" panose="020B0606020202030204" pitchFamily="34" charset="0"/>
                </a:rPr>
                <a:t>Melalui</a:t>
              </a:r>
              <a:r>
                <a:rPr lang="en-US" sz="1600" dirty="0">
                  <a:latin typeface="Arial Narrow" panose="020B0606020202030204" pitchFamily="34" charset="0"/>
                </a:rPr>
                <a:t> Organogenesis </a:t>
              </a:r>
              <a:r>
                <a:rPr lang="en-US" sz="1600" dirty="0" err="1">
                  <a:latin typeface="Arial Narrow" panose="020B0606020202030204" pitchFamily="34" charset="0"/>
                </a:rPr>
                <a:t>Ttcl</a:t>
              </a:r>
              <a:r>
                <a:rPr lang="en-US" sz="1600" dirty="0">
                  <a:latin typeface="Arial Narrow" panose="020B0606020202030204" pitchFamily="34" charset="0"/>
                </a:rPr>
                <a:t> (Transversal </a:t>
              </a:r>
              <a:r>
                <a:rPr lang="en-US" sz="1600" i="1" dirty="0">
                  <a:latin typeface="Arial Narrow" panose="020B0606020202030204" pitchFamily="34" charset="0"/>
                </a:rPr>
                <a:t>Thin Cell Layer</a:t>
              </a:r>
              <a:r>
                <a:rPr lang="en-US" sz="1600" dirty="0">
                  <a:latin typeface="Arial Narrow" panose="020B0606020202030204" pitchFamily="34" charset="0"/>
                </a:rPr>
                <a:t>)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Teknologi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  </a:t>
              </a: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Somatik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  </a:t>
              </a: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Embriogenesis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  (SE) </a:t>
              </a:r>
              <a:b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</a:b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Pada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  </a:t>
              </a: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Batang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  </a:t>
              </a: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Bawah</a:t>
              </a:r>
              <a:r>
                <a:rPr 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  </a:t>
              </a:r>
              <a:r>
                <a:rPr lang="en-US" sz="1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Jeruk</a:t>
              </a:r>
              <a:endPara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endParaRPr lang="en-US" sz="1600" dirty="0">
                <a:latin typeface="Arial Narrow" panose="020B060602020203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endParaRPr lang="en-US" altLang="en-US" sz="1600" dirty="0">
                <a:latin typeface="Arial Narrow" panose="020B060602020203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endParaRPr lang="en-US" sz="1600" dirty="0">
                <a:latin typeface="Arial Narrow" panose="020B0606020202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4B1CB1-1BD6-495D-B4ED-120E2B90CF76}"/>
                </a:ext>
              </a:extLst>
            </p:cNvPr>
            <p:cNvSpPr txBox="1"/>
            <p:nvPr/>
          </p:nvSpPr>
          <p:spPr>
            <a:xfrm>
              <a:off x="5613283" y="4153546"/>
              <a:ext cx="2466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>
                  <a:solidFill>
                    <a:schemeClr val="accent2"/>
                  </a:solidFill>
                  <a:cs typeface="Arial" pitchFamily="34" charset="0"/>
                </a:rPr>
                <a:t>Jeruk</a:t>
              </a:r>
              <a:r>
                <a:rPr lang="en-US" altLang="ko-KR" sz="2000" b="1" dirty="0">
                  <a:solidFill>
                    <a:schemeClr val="accent2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chemeClr val="accent2"/>
                  </a:solidFill>
                  <a:cs typeface="Arial" pitchFamily="34" charset="0"/>
                </a:rPr>
                <a:t>dan</a:t>
              </a:r>
              <a:r>
                <a:rPr lang="en-US" altLang="ko-KR" sz="2000" b="1" dirty="0">
                  <a:solidFill>
                    <a:schemeClr val="accent2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chemeClr val="accent2"/>
                  </a:solidFill>
                  <a:cs typeface="Arial" pitchFamily="34" charset="0"/>
                </a:rPr>
                <a:t>Buah</a:t>
              </a:r>
              <a:r>
                <a:rPr lang="en-US" altLang="ko-KR" sz="2000" b="1" dirty="0">
                  <a:solidFill>
                    <a:schemeClr val="accent2"/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chemeClr val="accent2"/>
                  </a:solidFill>
                  <a:cs typeface="Arial" pitchFamily="34" charset="0"/>
                </a:rPr>
                <a:t>Subtropika</a:t>
              </a:r>
              <a:endParaRPr lang="ko-KR" altLang="en-US" sz="20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CC8EBD-205D-4BB4-92C7-3F8BFB1C8D66}"/>
              </a:ext>
            </a:extLst>
          </p:cNvPr>
          <p:cNvGrpSpPr/>
          <p:nvPr/>
        </p:nvGrpSpPr>
        <p:grpSpPr>
          <a:xfrm>
            <a:off x="1221429" y="1862350"/>
            <a:ext cx="4600794" cy="1786932"/>
            <a:chOff x="1279449" y="1737470"/>
            <a:chExt cx="2511913" cy="178693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EE8643F-FC09-435B-A04C-8A79BE85AD28}"/>
                </a:ext>
              </a:extLst>
            </p:cNvPr>
            <p:cNvSpPr txBox="1"/>
            <p:nvPr/>
          </p:nvSpPr>
          <p:spPr>
            <a:xfrm>
              <a:off x="1279449" y="2200963"/>
              <a:ext cx="24877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ID" sz="1600" b="1" dirty="0">
                  <a:latin typeface="Arial Narrow" panose="020B0606020202030204" pitchFamily="34" charset="0"/>
                </a:rPr>
                <a:t>Proses </a:t>
              </a:r>
              <a:r>
                <a:rPr lang="en-ID" sz="1600" b="1" dirty="0" err="1">
                  <a:latin typeface="Arial Narrow" panose="020B0606020202030204" pitchFamily="34" charset="0"/>
                </a:rPr>
                <a:t>Perbanyakan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Benih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Kentang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Melalui</a:t>
              </a:r>
              <a:r>
                <a:rPr lang="en-ID" sz="1600" b="1" dirty="0">
                  <a:latin typeface="Arial Narrow" panose="020B0606020202030204" pitchFamily="34" charset="0"/>
                </a:rPr>
                <a:t> In Vitro</a:t>
              </a:r>
              <a:endPara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ID" sz="1600" b="1" dirty="0" err="1">
                  <a:latin typeface="Arial Narrow" panose="020B0606020202030204" pitchFamily="34" charset="0"/>
                </a:rPr>
                <a:t>Produksi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Benih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Kentang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Dengan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Stek</a:t>
              </a:r>
              <a:r>
                <a:rPr lang="en-ID" sz="1600" b="1" dirty="0">
                  <a:latin typeface="Arial Narrow" panose="020B0606020202030204" pitchFamily="34" charset="0"/>
                </a:rPr>
                <a:t> </a:t>
              </a:r>
              <a:r>
                <a:rPr lang="en-ID" sz="1600" b="1" dirty="0" err="1">
                  <a:latin typeface="Arial Narrow" panose="020B0606020202030204" pitchFamily="34" charset="0"/>
                </a:rPr>
                <a:t>Berakar</a:t>
              </a:r>
              <a:endParaRPr lang="en-ID" sz="1600" b="1" dirty="0">
                <a:latin typeface="Arial Narrow" panose="020B0606020202030204" pitchFamily="34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600" b="1" dirty="0" err="1">
                  <a:latin typeface="Arial Narrow" panose="020B0606020202030204" pitchFamily="34" charset="0"/>
                </a:rPr>
                <a:t>Pemurnian</a:t>
              </a:r>
              <a:r>
                <a:rPr lang="en-US" sz="1600" b="1" dirty="0">
                  <a:latin typeface="Arial Narrow" panose="020B0606020202030204" pitchFamily="34" charset="0"/>
                </a:rPr>
                <a:t> Dan </a:t>
              </a:r>
              <a:r>
                <a:rPr lang="en-US" sz="1600" b="1" dirty="0" err="1">
                  <a:latin typeface="Arial Narrow" panose="020B0606020202030204" pitchFamily="34" charset="0"/>
                </a:rPr>
                <a:t>Perbanyakan</a:t>
              </a:r>
              <a:r>
                <a:rPr lang="en-US" sz="1600" b="1" dirty="0">
                  <a:latin typeface="Arial Narrow" panose="020B0606020202030204" pitchFamily="34" charset="0"/>
                </a:rPr>
                <a:t> </a:t>
              </a:r>
              <a:r>
                <a:rPr lang="en-US" sz="1600" b="1" dirty="0" err="1">
                  <a:latin typeface="Arial Narrow" panose="020B0606020202030204" pitchFamily="34" charset="0"/>
                </a:rPr>
                <a:t>Benih</a:t>
              </a:r>
              <a:r>
                <a:rPr lang="en-US" sz="1600" b="1" dirty="0">
                  <a:latin typeface="Arial Narrow" panose="020B0606020202030204" pitchFamily="34" charset="0"/>
                </a:rPr>
                <a:t> </a:t>
              </a:r>
              <a:r>
                <a:rPr lang="en-US" sz="1600" b="1" dirty="0" err="1">
                  <a:latin typeface="Arial Narrow" panose="020B0606020202030204" pitchFamily="34" charset="0"/>
                </a:rPr>
                <a:t>Bawang</a:t>
              </a:r>
              <a:r>
                <a:rPr lang="en-US" sz="1600" b="1" dirty="0">
                  <a:latin typeface="Arial Narrow" panose="020B0606020202030204" pitchFamily="34" charset="0"/>
                </a:rPr>
                <a:t> </a:t>
              </a:r>
              <a:r>
                <a:rPr lang="en-US" sz="1600" b="1" dirty="0" err="1">
                  <a:latin typeface="Arial Narrow" panose="020B0606020202030204" pitchFamily="34" charset="0"/>
                </a:rPr>
                <a:t>Putih</a:t>
              </a:r>
              <a:r>
                <a:rPr lang="en-US" sz="1600" b="1" dirty="0">
                  <a:latin typeface="Arial Narrow" panose="020B0606020202030204" pitchFamily="34" charset="0"/>
                </a:rPr>
                <a:t> </a:t>
              </a:r>
              <a:r>
                <a:rPr lang="en-US" sz="1600" b="1" dirty="0" err="1">
                  <a:latin typeface="Arial Narrow" panose="020B0606020202030204" pitchFamily="34" charset="0"/>
                </a:rPr>
                <a:t>Bebas</a:t>
              </a:r>
              <a:r>
                <a:rPr lang="en-US" sz="1600" b="1" dirty="0">
                  <a:latin typeface="Arial Narrow" panose="020B0606020202030204" pitchFamily="34" charset="0"/>
                </a:rPr>
                <a:t> Virus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3AD95E8-4B3A-4BE4-8850-8A803ABB938C}"/>
                </a:ext>
              </a:extLst>
            </p:cNvPr>
            <p:cNvSpPr txBox="1"/>
            <p:nvPr/>
          </p:nvSpPr>
          <p:spPr>
            <a:xfrm>
              <a:off x="1324730" y="1737470"/>
              <a:ext cx="2466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chemeClr val="accent2"/>
                  </a:solidFill>
                  <a:latin typeface="Arial Narrow" panose="020B0606020202030204" pitchFamily="34" charset="0"/>
                  <a:cs typeface="Arial" pitchFamily="34" charset="0"/>
                </a:rPr>
                <a:t>Sayuran</a:t>
              </a:r>
              <a:endParaRPr lang="ko-KR" altLang="en-US" sz="2400" b="1" dirty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784001F-6B4C-4380-BC38-7D60E133DED2}"/>
              </a:ext>
            </a:extLst>
          </p:cNvPr>
          <p:cNvGrpSpPr/>
          <p:nvPr/>
        </p:nvGrpSpPr>
        <p:grpSpPr>
          <a:xfrm>
            <a:off x="1012459" y="3995850"/>
            <a:ext cx="4844110" cy="2394464"/>
            <a:chOff x="1478238" y="3988532"/>
            <a:chExt cx="2493448" cy="239446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45274EB-1141-4CCF-8BF0-56A31B76F57F}"/>
                </a:ext>
              </a:extLst>
            </p:cNvPr>
            <p:cNvSpPr txBox="1"/>
            <p:nvPr/>
          </p:nvSpPr>
          <p:spPr>
            <a:xfrm>
              <a:off x="1478238" y="4351671"/>
              <a:ext cx="248778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Arial Narrow" panose="020B0606020202030204" pitchFamily="34" charset="0"/>
                  <a:cs typeface="Arial" pitchFamily="34" charset="0"/>
                </a:rPr>
                <a:t>Perbanyakan</a:t>
              </a:r>
              <a:r>
                <a:rPr lang="en-US" altLang="id-ID" sz="1400" dirty="0">
                  <a:latin typeface="Arial Narrow" panose="020B0606020202030204" pitchFamily="34" charset="0"/>
                  <a:cs typeface="Arial" pitchFamily="34" charset="0"/>
                </a:rPr>
                <a:t> </a:t>
              </a:r>
              <a:r>
                <a:rPr lang="en-US" altLang="id-ID" sz="1400" dirty="0" err="1">
                  <a:latin typeface="Arial Narrow" panose="020B0606020202030204" pitchFamily="34" charset="0"/>
                  <a:cs typeface="Arial" pitchFamily="34" charset="0"/>
                </a:rPr>
                <a:t>Massal</a:t>
              </a:r>
              <a:r>
                <a:rPr lang="en-US" altLang="id-ID" sz="1400" dirty="0">
                  <a:latin typeface="Arial Narrow" panose="020B0606020202030204" pitchFamily="34" charset="0"/>
                  <a:cs typeface="Arial" pitchFamily="34" charset="0"/>
                </a:rPr>
                <a:t> </a:t>
              </a:r>
              <a:r>
                <a:rPr lang="en-US" altLang="id-ID" sz="1400" dirty="0" err="1">
                  <a:latin typeface="Arial Narrow" panose="020B0606020202030204" pitchFamily="34" charset="0"/>
                  <a:cs typeface="Arial" pitchFamily="34" charset="0"/>
                </a:rPr>
                <a:t>Anggrek</a:t>
              </a:r>
              <a:r>
                <a:rPr lang="en-US" altLang="id-ID" sz="1400" dirty="0">
                  <a:latin typeface="Arial Narrow" panose="020B0606020202030204" pitchFamily="34" charset="0"/>
                  <a:cs typeface="Arial" pitchFamily="34" charset="0"/>
                </a:rPr>
                <a:t> </a:t>
              </a:r>
              <a:r>
                <a:rPr lang="en-US" altLang="id-ID" sz="1400" dirty="0" err="1">
                  <a:latin typeface="Arial Narrow" panose="020B0606020202030204" pitchFamily="34" charset="0"/>
                  <a:cs typeface="Arial" pitchFamily="34" charset="0"/>
                </a:rPr>
                <a:t>Dendrobium</a:t>
              </a:r>
              <a:r>
                <a:rPr lang="en-US" altLang="id-ID" sz="1400" dirty="0">
                  <a:latin typeface="Arial Narrow" panose="020B0606020202030204" pitchFamily="34" charset="0"/>
                  <a:cs typeface="Arial" pitchFamily="34" charset="0"/>
                </a:rPr>
                <a:t> </a:t>
              </a:r>
              <a:r>
                <a:rPr lang="en-US" altLang="id-ID" sz="1400" dirty="0" err="1">
                  <a:latin typeface="Arial Narrow" panose="020B0606020202030204" pitchFamily="34" charset="0"/>
                  <a:cs typeface="Arial" pitchFamily="34" charset="0"/>
                </a:rPr>
                <a:t>Secara</a:t>
              </a:r>
              <a:r>
                <a:rPr lang="en-US" altLang="id-ID" sz="1400" dirty="0">
                  <a:latin typeface="Arial Narrow" panose="020B0606020202030204" pitchFamily="34" charset="0"/>
                  <a:cs typeface="Arial" pitchFamily="34" charset="0"/>
                </a:rPr>
                <a:t> </a:t>
              </a:r>
              <a:r>
                <a:rPr lang="en-US" altLang="id-ID" sz="1400" i="1" dirty="0">
                  <a:latin typeface="Arial Narrow" panose="020B0606020202030204" pitchFamily="34" charset="0"/>
                  <a:cs typeface="Arial" pitchFamily="34" charset="0"/>
                </a:rPr>
                <a:t>In Vitro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Perbanyakan Bibit Krisan Secara </a:t>
              </a:r>
              <a:r>
                <a:rPr lang="id-ID" altLang="id-ID" sz="1400" i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In </a:t>
              </a:r>
              <a:r>
                <a:rPr lang="id-ID" altLang="id-ID" sz="1400" i="1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Vitro</a:t>
              </a:r>
              <a:endParaRPr lang="id-ID" altLang="id-ID" sz="1400" i="1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dirty="0" err="1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Kultur</a:t>
              </a:r>
              <a:r>
                <a:rPr lang="en-US" sz="1400" dirty="0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 In Vitro </a:t>
              </a:r>
              <a:r>
                <a:rPr lang="en-US" sz="1400" dirty="0" err="1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Dendrobium</a:t>
              </a:r>
              <a:r>
                <a:rPr lang="en-US" sz="1400" dirty="0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menggunakan</a:t>
              </a:r>
              <a:r>
                <a:rPr lang="en-US" sz="1400" dirty="0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eksplan</a:t>
              </a:r>
              <a:r>
                <a:rPr lang="en-US" sz="1400" dirty="0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 Mata Tunas </a:t>
              </a:r>
              <a:r>
                <a:rPr lang="en-US" sz="1400" dirty="0" err="1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dari</a:t>
              </a:r>
              <a:r>
                <a:rPr lang="en-US" sz="1400" dirty="0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lapang</a:t>
              </a:r>
              <a:r>
                <a:rPr lang="en-US" sz="1400" dirty="0">
                  <a:ln w="12700">
                    <a:noFill/>
                    <a:prstDash val="solid"/>
                  </a:ln>
                  <a:latin typeface="Arial Narrow" panose="020B0606020202030204" pitchFamily="34" charset="0"/>
                </a:rPr>
                <a:t> </a:t>
              </a:r>
              <a:endParaRPr lang="id-ID" sz="1400" dirty="0">
                <a:ln w="12700">
                  <a:noFill/>
                  <a:prstDash val="solid"/>
                </a:ln>
                <a:latin typeface="Arial Narrow" panose="020B060602020203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 err="1">
                  <a:latin typeface="Arial Narrow" panose="020B0606020202030204" pitchFamily="34" charset="0"/>
                </a:rPr>
                <a:t>Teknologi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i="1" dirty="0">
                  <a:latin typeface="Arial Narrow" panose="020B0606020202030204" pitchFamily="34" charset="0"/>
                </a:rPr>
                <a:t>Indirect Somatic Embryogenesis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Phalaenopsis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Tipe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Standar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Pada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Sistem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Kultur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Padat</a:t>
              </a:r>
              <a:endParaRPr lang="en-US" altLang="en-US" sz="1400" dirty="0">
                <a:latin typeface="Arial Narrow" panose="020B060602020203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id-ID" sz="1400" dirty="0">
                  <a:latin typeface="Arial Narrow" panose="020B0606020202030204" pitchFamily="34" charset="0"/>
                </a:rPr>
                <a:t>Perbanyakan Benih Secara Massal Melalui Teknik </a:t>
              </a:r>
              <a:r>
                <a:rPr lang="id-ID" sz="1400" dirty="0" err="1">
                  <a:latin typeface="Arial Narrow" panose="020B0606020202030204" pitchFamily="34" charset="0"/>
                </a:rPr>
                <a:t>Somatic</a:t>
              </a:r>
              <a:r>
                <a:rPr lang="id-ID" sz="1400" dirty="0">
                  <a:latin typeface="Arial Narrow" panose="020B0606020202030204" pitchFamily="34" charset="0"/>
                </a:rPr>
                <a:t> </a:t>
              </a:r>
              <a:r>
                <a:rPr lang="id-ID" sz="1400" dirty="0" err="1">
                  <a:latin typeface="Arial Narrow" panose="020B0606020202030204" pitchFamily="34" charset="0"/>
                </a:rPr>
                <a:t>Embriogenesis</a:t>
              </a:r>
              <a:r>
                <a:rPr lang="id-ID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>
                  <a:latin typeface="Arial Narrow" panose="020B0606020202030204" pitchFamily="34" charset="0"/>
                </a:rPr>
                <a:t> (Se)</a:t>
              </a:r>
              <a:endParaRPr lang="en-GB" sz="1400" dirty="0">
                <a:latin typeface="Arial Narrow" panose="020B060602020203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endParaRPr 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B1951AD-9AA9-4B09-9BE5-05DD16579800}"/>
                </a:ext>
              </a:extLst>
            </p:cNvPr>
            <p:cNvSpPr txBox="1"/>
            <p:nvPr/>
          </p:nvSpPr>
          <p:spPr>
            <a:xfrm>
              <a:off x="1505054" y="3988532"/>
              <a:ext cx="2466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chemeClr val="accent1"/>
                  </a:solidFill>
                  <a:latin typeface="Arial Narrow" panose="020B0606020202030204" pitchFamily="34" charset="0"/>
                  <a:cs typeface="Arial" pitchFamily="34" charset="0"/>
                </a:rPr>
                <a:t>Tanaman</a:t>
              </a:r>
              <a:r>
                <a:rPr lang="en-US" altLang="ko-KR" sz="2400" b="1" dirty="0">
                  <a:solidFill>
                    <a:schemeClr val="accent1"/>
                  </a:solidFill>
                  <a:latin typeface="Arial Narrow" panose="020B0606020202030204" pitchFamily="34" charset="0"/>
                  <a:cs typeface="Arial" pitchFamily="34" charset="0"/>
                </a:rPr>
                <a:t>  </a:t>
              </a:r>
              <a:r>
                <a:rPr lang="en-US" altLang="ko-KR" sz="2400" b="1" dirty="0" err="1">
                  <a:solidFill>
                    <a:schemeClr val="accent1"/>
                  </a:solidFill>
                  <a:latin typeface="Arial Narrow" panose="020B0606020202030204" pitchFamily="34" charset="0"/>
                  <a:cs typeface="Arial" pitchFamily="34" charset="0"/>
                </a:rPr>
                <a:t>Hias</a:t>
              </a:r>
              <a:endParaRPr lang="ko-KR" altLang="en-US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184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524000" y="0"/>
            <a:ext cx="9144000" cy="7857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/>
              <a:t>PERBANYAKAN BENIH KENTANG</a:t>
            </a:r>
            <a:r>
              <a:rPr lang="id-ID" sz="2000" b="1" dirty="0"/>
              <a:t> DENGAN CARA KULTUR JARINGAN (Planlet)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857232"/>
            <a:ext cx="3829051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524232"/>
            <a:ext cx="381802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2" y="857232"/>
            <a:ext cx="388620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24232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524000" y="0"/>
            <a:ext cx="9144000" cy="7857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d-ID" sz="3600" b="1" dirty="0"/>
              <a:t>Perbanyakan benih kentang aeroponic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3429000"/>
            <a:ext cx="2713039" cy="235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7" y="3429000"/>
            <a:ext cx="2714625" cy="234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05189"/>
            <a:ext cx="2838451" cy="238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28194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990601"/>
            <a:ext cx="2713039" cy="228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9" y="990601"/>
            <a:ext cx="2684463" cy="228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 2" panose="05020102010507070707" pitchFamily="18" charset="2"/>
              <a:buNone/>
            </a:pPr>
            <a:endParaRPr lang="id-ID" altLang="en-US" sz="3200" b="1" dirty="0"/>
          </a:p>
          <a:p>
            <a:pPr eaLnBrk="1" hangingPunct="1">
              <a:spcBef>
                <a:spcPct val="20000"/>
              </a:spcBef>
              <a:buFont typeface="Wingdings 2" panose="05020102010507070707" pitchFamily="18" charset="2"/>
              <a:buNone/>
            </a:pPr>
            <a:endParaRPr lang="id-ID" alt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861755" y="1093558"/>
            <a:ext cx="8468487" cy="5600506"/>
            <a:chOff x="220916" y="565535"/>
            <a:chExt cx="8730123" cy="6235976"/>
          </a:xfrm>
        </p:grpSpPr>
        <p:pic>
          <p:nvPicPr>
            <p:cNvPr id="7" name="Picture 13" descr="F:\laptop D\dr komputer\dr. eri\powerpoint\Slide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906" y="5065579"/>
              <a:ext cx="1462714" cy="17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C:\Documents and Settings\juniarti\My Documents\baru\100_110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787" y="5005387"/>
              <a:ext cx="2216150" cy="179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ight Arrow 8"/>
            <p:cNvSpPr/>
            <p:nvPr/>
          </p:nvSpPr>
          <p:spPr>
            <a:xfrm>
              <a:off x="5272573" y="5632451"/>
              <a:ext cx="889000" cy="312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1999679" y="5700711"/>
              <a:ext cx="817562" cy="3047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4" descr="IMG_70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16" y="592986"/>
              <a:ext cx="1844674" cy="1757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104_259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95"/>
            <a:stretch>
              <a:fillRect/>
            </a:stretch>
          </p:blipFill>
          <p:spPr bwMode="auto">
            <a:xfrm>
              <a:off x="2601537" y="592986"/>
              <a:ext cx="1776293" cy="17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IMG_70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225" y="592986"/>
              <a:ext cx="1966912" cy="172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IMG_70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811" y="565535"/>
              <a:ext cx="1773238" cy="172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IMG_702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714" y="2719773"/>
              <a:ext cx="1838325" cy="165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E:\foto\IMG_810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51" y="2661036"/>
              <a:ext cx="1382713" cy="172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" descr="E:\foto\IMG_808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340" y="2698210"/>
              <a:ext cx="1263650" cy="172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 descr="E:\foto\IMG_8119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004011"/>
              <a:ext cx="1339850" cy="177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C:\Documents and Settings\juniarti\My Documents\baru\100_11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146" y="2717392"/>
              <a:ext cx="1711325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ight Arrow 19"/>
            <p:cNvSpPr/>
            <p:nvPr/>
          </p:nvSpPr>
          <p:spPr>
            <a:xfrm>
              <a:off x="2077164" y="1427548"/>
              <a:ext cx="474662" cy="2222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4415551" y="1529148"/>
              <a:ext cx="474663" cy="2222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6638051" y="1538672"/>
              <a:ext cx="474663" cy="2222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Down Arrow 22"/>
            <p:cNvSpPr/>
            <p:nvPr/>
          </p:nvSpPr>
          <p:spPr>
            <a:xfrm flipH="1">
              <a:off x="7798217" y="2324971"/>
              <a:ext cx="352425" cy="4619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Left Arrow 23"/>
            <p:cNvSpPr/>
            <p:nvPr/>
          </p:nvSpPr>
          <p:spPr>
            <a:xfrm>
              <a:off x="6445259" y="3416685"/>
              <a:ext cx="690563" cy="2413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Left Arrow 24"/>
            <p:cNvSpPr/>
            <p:nvPr/>
          </p:nvSpPr>
          <p:spPr>
            <a:xfrm>
              <a:off x="1994448" y="3460126"/>
              <a:ext cx="690562" cy="2413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Left Arrow 25"/>
            <p:cNvSpPr/>
            <p:nvPr/>
          </p:nvSpPr>
          <p:spPr>
            <a:xfrm>
              <a:off x="3985954" y="3427004"/>
              <a:ext cx="688975" cy="2413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Down Arrow 26"/>
            <p:cNvSpPr/>
            <p:nvPr/>
          </p:nvSpPr>
          <p:spPr>
            <a:xfrm flipH="1">
              <a:off x="1095294" y="4451735"/>
              <a:ext cx="352425" cy="46196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411878" y="179401"/>
            <a:ext cx="9037603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ID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PROSES PERBANYAKAN BENIH KENTANG MELALUI IN VITRO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2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1950986" y="438995"/>
            <a:ext cx="8625169" cy="58259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9050" dir="5400000" algn="ctr" rotWithShape="0">
              <a:srgbClr val="808080">
                <a:alpha val="62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ID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PRODUKSI BENIH KENTANG DENGAN STEK BERAKAR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1371600" y="3707891"/>
            <a:ext cx="3269703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 altLang="en-US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Benih</a:t>
            </a:r>
            <a:r>
              <a:rPr lang="en-GB" altLang="en-US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stek</a:t>
            </a:r>
            <a:r>
              <a:rPr lang="en-GB" altLang="en-US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berakar</a:t>
            </a:r>
            <a:r>
              <a:rPr lang="en-GB" altLang="en-US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dapat</a:t>
            </a:r>
            <a:r>
              <a:rPr lang="en-GB" altLang="en-US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digunakan</a:t>
            </a:r>
            <a:r>
              <a:rPr lang="en-GB" altLang="en-US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untuk</a:t>
            </a:r>
            <a:r>
              <a:rPr lang="en-GB" altLang="en-US" sz="20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memproduksi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: </a:t>
            </a:r>
          </a:p>
          <a:p>
            <a:pPr eaLnBrk="1" hangingPunct="1">
              <a:lnSpc>
                <a:spcPct val="85000"/>
              </a:lnSpc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G1 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jika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di screen house,</a:t>
            </a:r>
          </a:p>
          <a:p>
            <a:pPr eaLnBrk="1" hangingPunct="1">
              <a:lnSpc>
                <a:spcPct val="85000"/>
              </a:lnSpc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G2 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jika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di 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lahan</a:t>
            </a:r>
            <a:endParaRPr lang="en-GB" altLang="en-US" sz="20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5000"/>
              </a:lnSpc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[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tergantung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hasil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pemeriksaan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kesesuaian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PTM </a:t>
            </a:r>
            <a:r>
              <a:rPr lang="en-GB" altLang="en-US" sz="2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oleh</a:t>
            </a:r>
            <a:r>
              <a:rPr lang="en-GB" alt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BPSB]</a:t>
            </a:r>
            <a:endParaRPr lang="en-US" altLang="en-US" sz="20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0384" y="1434969"/>
            <a:ext cx="9149013" cy="4333094"/>
            <a:chOff x="1809441" y="1078576"/>
            <a:chExt cx="9149013" cy="4333094"/>
          </a:xfrm>
        </p:grpSpPr>
        <p:pic>
          <p:nvPicPr>
            <p:cNvPr id="6" name="Picture 5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405"/>
            <a:stretch>
              <a:fillRect/>
            </a:stretch>
          </p:blipFill>
          <p:spPr bwMode="auto">
            <a:xfrm>
              <a:off x="1809441" y="1078576"/>
              <a:ext cx="9149013" cy="203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902" y="3319629"/>
              <a:ext cx="6567552" cy="209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7990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729"/>
            <a:ext cx="8194671" cy="188487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ID" sz="2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Keunggulan</a:t>
            </a:r>
            <a:r>
              <a:rPr lang="en-ID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b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Multiplikasi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5-6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lebih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cepat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teknik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konvensional</a:t>
            </a:r>
            <a:b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Produksi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planlet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1,4 -1,6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juta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Plbs</a:t>
            </a:r>
            <a:b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Efisien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waktu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tenaga</a:t>
            </a:r>
            <a:b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Inokulasi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penanganan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kultur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lebih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mudah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dg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otomatisasi</a:t>
            </a:r>
            <a:endParaRPr lang="en-ID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10" t="17189" r="3681" b="13488"/>
          <a:stretch/>
        </p:blipFill>
        <p:spPr>
          <a:xfrm>
            <a:off x="4026570" y="3523451"/>
            <a:ext cx="6924656" cy="3486904"/>
          </a:xfrm>
          <a:prstGeom prst="rect">
            <a:avLst/>
          </a:prstGeom>
        </p:spPr>
      </p:pic>
      <p:sp>
        <p:nvSpPr>
          <p:cNvPr id="5" name="Striped Right Arrow 4"/>
          <p:cNvSpPr/>
          <p:nvPr/>
        </p:nvSpPr>
        <p:spPr>
          <a:xfrm rot="5400000">
            <a:off x="994434" y="3201774"/>
            <a:ext cx="652007" cy="86129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ounded Rectangle 5"/>
          <p:cNvSpPr/>
          <p:nvPr/>
        </p:nvSpPr>
        <p:spPr>
          <a:xfrm>
            <a:off x="0" y="3958423"/>
            <a:ext cx="3689684" cy="113271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112 </a:t>
            </a:r>
            <a:r>
              <a:rPr lang="en-ID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Karya</a:t>
            </a:r>
            <a:r>
              <a:rPr lang="en-ID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ID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Paling </a:t>
            </a:r>
            <a:r>
              <a:rPr lang="en-ID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Prospektif</a:t>
            </a:r>
            <a:r>
              <a:rPr lang="en-ID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34494" y="-192877"/>
            <a:ext cx="12004820" cy="1588232"/>
            <a:chOff x="-1590413" y="-253564"/>
            <a:chExt cx="12004820" cy="15882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B4E497-25EB-4D36-9C6B-7B1A4F469814}"/>
                </a:ext>
              </a:extLst>
            </p:cNvPr>
            <p:cNvSpPr txBox="1"/>
            <p:nvPr/>
          </p:nvSpPr>
          <p:spPr>
            <a:xfrm>
              <a:off x="-597203" y="477340"/>
              <a:ext cx="110116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Teknologi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Embriogenesis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Somatik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Berbasis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Bioreaktor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Mendukung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Kemandirian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Benih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Anggrek</a:t>
              </a:r>
              <a:r>
                <a:rPr lang="en-US" sz="2000" b="1" dirty="0">
                  <a:ln w="12700">
                    <a:noFill/>
                    <a:prstDash val="solid"/>
                  </a:ln>
                  <a:solidFill>
                    <a:srgbClr val="00CC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Indonesia</a:t>
              </a:r>
              <a:endParaRPr lang="en-ID" altLang="en-US" sz="2000" b="1" dirty="0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68205">
              <a:off x="-1656476" y="-187501"/>
              <a:ext cx="1588232" cy="145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858716" y="52312"/>
            <a:ext cx="7803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Teknologi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Perbanyakan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Tanaman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Hias</a:t>
            </a:r>
            <a:endParaRPr lang="id-ID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05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24000" y="5605753"/>
            <a:ext cx="9144000" cy="1279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1524000" y="5564341"/>
            <a:ext cx="9144000" cy="5232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id-ID" sz="2800" dirty="0" err="1">
                <a:latin typeface="+mj-lt"/>
                <a:cs typeface="Arial" pitchFamily="34" charset="0"/>
              </a:rPr>
              <a:t>Perbanyakan</a:t>
            </a:r>
            <a:r>
              <a:rPr lang="en-US" altLang="id-ID" sz="2800" dirty="0">
                <a:latin typeface="+mj-lt"/>
                <a:cs typeface="Arial" pitchFamily="34" charset="0"/>
              </a:rPr>
              <a:t> </a:t>
            </a:r>
            <a:r>
              <a:rPr lang="en-US" altLang="id-ID" sz="2800" dirty="0" err="1">
                <a:latin typeface="+mj-lt"/>
                <a:cs typeface="Arial" pitchFamily="34" charset="0"/>
              </a:rPr>
              <a:t>Massal</a:t>
            </a:r>
            <a:r>
              <a:rPr lang="en-US" altLang="id-ID" sz="2800" dirty="0">
                <a:latin typeface="+mj-lt"/>
                <a:cs typeface="Arial" pitchFamily="34" charset="0"/>
              </a:rPr>
              <a:t> </a:t>
            </a:r>
            <a:r>
              <a:rPr lang="en-US" altLang="id-ID" sz="2800" dirty="0" err="1">
                <a:latin typeface="+mj-lt"/>
                <a:cs typeface="Arial" pitchFamily="34" charset="0"/>
              </a:rPr>
              <a:t>Anggrek</a:t>
            </a:r>
            <a:r>
              <a:rPr lang="en-US" altLang="id-ID" sz="2800" dirty="0">
                <a:latin typeface="+mj-lt"/>
                <a:cs typeface="Arial" pitchFamily="34" charset="0"/>
              </a:rPr>
              <a:t> Dendrobium </a:t>
            </a:r>
            <a:r>
              <a:rPr lang="en-US" altLang="id-ID" sz="2800" dirty="0" err="1">
                <a:latin typeface="+mj-lt"/>
                <a:cs typeface="Arial" pitchFamily="34" charset="0"/>
              </a:rPr>
              <a:t>Secara</a:t>
            </a:r>
            <a:r>
              <a:rPr lang="en-US" altLang="id-ID" sz="2800" dirty="0">
                <a:latin typeface="+mj-lt"/>
                <a:cs typeface="Arial" pitchFamily="34" charset="0"/>
              </a:rPr>
              <a:t> </a:t>
            </a:r>
            <a:r>
              <a:rPr lang="en-US" altLang="id-ID" sz="2800" i="1" dirty="0">
                <a:latin typeface="+mj-lt"/>
                <a:cs typeface="Arial" pitchFamily="34" charset="0"/>
              </a:rPr>
              <a:t>In Vitro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10362" y="260648"/>
            <a:ext cx="8571277" cy="5137046"/>
            <a:chOff x="512674" y="1095121"/>
            <a:chExt cx="8382131" cy="5456155"/>
          </a:xfrm>
        </p:grpSpPr>
        <p:pic>
          <p:nvPicPr>
            <p:cNvPr id="7168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50052" r="16667" b="31546"/>
            <a:stretch>
              <a:fillRect/>
            </a:stretch>
          </p:blipFill>
          <p:spPr bwMode="auto">
            <a:xfrm>
              <a:off x="2112596" y="1099883"/>
              <a:ext cx="1757057" cy="129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46109" r="68333" b="31546"/>
            <a:stretch>
              <a:fillRect/>
            </a:stretch>
          </p:blipFill>
          <p:spPr bwMode="auto">
            <a:xfrm>
              <a:off x="588861" y="1099883"/>
              <a:ext cx="1371362" cy="129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39" t="21957" r="14948" b="41302"/>
            <a:stretch>
              <a:fillRect/>
            </a:stretch>
          </p:blipFill>
          <p:spPr bwMode="auto">
            <a:xfrm>
              <a:off x="5036263" y="1095122"/>
              <a:ext cx="1496752" cy="130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36" t="74992" r="13385" b="5908"/>
            <a:stretch>
              <a:fillRect/>
            </a:stretch>
          </p:blipFill>
          <p:spPr bwMode="auto">
            <a:xfrm>
              <a:off x="6636186" y="1095121"/>
              <a:ext cx="2072915" cy="129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0" t="68703" r="22498" b="9091"/>
            <a:stretch>
              <a:fillRect/>
            </a:stretch>
          </p:blipFill>
          <p:spPr bwMode="auto">
            <a:xfrm>
              <a:off x="7523443" y="3142523"/>
              <a:ext cx="1371362" cy="114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83" t="21429" r="22498" b="54935"/>
            <a:stretch>
              <a:fillRect/>
            </a:stretch>
          </p:blipFill>
          <p:spPr bwMode="auto">
            <a:xfrm>
              <a:off x="4779133" y="3156807"/>
              <a:ext cx="1290413" cy="114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0" t="46642" r="22498" b="31297"/>
            <a:stretch>
              <a:fillRect/>
            </a:stretch>
          </p:blipFill>
          <p:spPr bwMode="auto">
            <a:xfrm>
              <a:off x="6075895" y="3156807"/>
              <a:ext cx="1447549" cy="114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8" t="61047" r="10440"/>
            <a:stretch>
              <a:fillRect/>
            </a:stretch>
          </p:blipFill>
          <p:spPr bwMode="auto">
            <a:xfrm>
              <a:off x="4588666" y="4869322"/>
              <a:ext cx="3658552" cy="1271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11617" r="62492" b="48129"/>
            <a:stretch>
              <a:fillRect/>
            </a:stretch>
          </p:blipFill>
          <p:spPr bwMode="auto">
            <a:xfrm>
              <a:off x="512674" y="3080624"/>
              <a:ext cx="2971284" cy="1612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3" name="TextBox 3"/>
            <p:cNvSpPr txBox="1">
              <a:spLocks noChangeArrowheads="1"/>
            </p:cNvSpPr>
            <p:nvPr/>
          </p:nvSpPr>
          <p:spPr bwMode="auto">
            <a:xfrm>
              <a:off x="1243569" y="2404506"/>
              <a:ext cx="1669803" cy="4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id-ID" sz="2000" dirty="0" err="1">
                  <a:latin typeface="Britannic Bold" pitchFamily="34" charset="0"/>
                  <a:cs typeface="Arial" pitchFamily="34" charset="0"/>
                </a:rPr>
                <a:t>Induksi</a:t>
              </a:r>
              <a:r>
                <a:rPr lang="en-US" altLang="id-ID" sz="2000" dirty="0">
                  <a:latin typeface="Britannic Bold" pitchFamily="34" charset="0"/>
                  <a:cs typeface="Arial" pitchFamily="34" charset="0"/>
                </a:rPr>
                <a:t> </a:t>
              </a:r>
              <a:r>
                <a:rPr lang="en-US" altLang="id-ID" sz="2000" dirty="0" err="1">
                  <a:latin typeface="Britannic Bold" pitchFamily="34" charset="0"/>
                  <a:cs typeface="Arial" pitchFamily="34" charset="0"/>
                </a:rPr>
                <a:t>kalus</a:t>
              </a:r>
              <a:endParaRPr lang="en-US" altLang="id-ID" sz="2000" dirty="0">
                <a:latin typeface="Britannic Bold" pitchFamily="34" charset="0"/>
                <a:cs typeface="Arial" pitchFamily="34" charset="0"/>
              </a:endParaRPr>
            </a:p>
          </p:txBody>
        </p:sp>
        <p:sp>
          <p:nvSpPr>
            <p:cNvPr id="71694" name="TextBox 3"/>
            <p:cNvSpPr txBox="1">
              <a:spLocks noChangeArrowheads="1"/>
            </p:cNvSpPr>
            <p:nvPr/>
          </p:nvSpPr>
          <p:spPr bwMode="auto">
            <a:xfrm>
              <a:off x="5736482" y="2390222"/>
              <a:ext cx="2094631" cy="4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id-ID" sz="2000" dirty="0" err="1">
                  <a:latin typeface="Britannic Bold" pitchFamily="34" charset="0"/>
                  <a:cs typeface="Arial" pitchFamily="34" charset="0"/>
                </a:rPr>
                <a:t>Proliferasi</a:t>
              </a:r>
              <a:r>
                <a:rPr lang="en-US" altLang="id-ID" sz="2000" dirty="0">
                  <a:latin typeface="Britannic Bold" pitchFamily="34" charset="0"/>
                  <a:cs typeface="Arial" pitchFamily="34" charset="0"/>
                </a:rPr>
                <a:t> </a:t>
              </a:r>
              <a:r>
                <a:rPr lang="en-US" altLang="id-ID" sz="2000" dirty="0" err="1">
                  <a:latin typeface="Britannic Bold" pitchFamily="34" charset="0"/>
                  <a:cs typeface="Arial" pitchFamily="34" charset="0"/>
                </a:rPr>
                <a:t>kalus</a:t>
              </a:r>
              <a:endParaRPr lang="en-US" altLang="id-ID" sz="2000" dirty="0">
                <a:latin typeface="Britannic Bold" pitchFamily="34" charset="0"/>
                <a:cs typeface="Arial" pitchFamily="34" charset="0"/>
              </a:endParaRPr>
            </a:p>
          </p:txBody>
        </p:sp>
        <p:sp>
          <p:nvSpPr>
            <p:cNvPr id="71695" name="TextBox 3"/>
            <p:cNvSpPr txBox="1">
              <a:spLocks noChangeArrowheads="1"/>
            </p:cNvSpPr>
            <p:nvPr/>
          </p:nvSpPr>
          <p:spPr bwMode="auto">
            <a:xfrm>
              <a:off x="5520874" y="4232883"/>
              <a:ext cx="2643300" cy="4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id-ID" sz="2000">
                  <a:latin typeface="Britannic Bold" pitchFamily="34" charset="0"/>
                  <a:cs typeface="Arial" pitchFamily="34" charset="0"/>
                </a:rPr>
                <a:t>Induksi tunas adventif</a:t>
              </a:r>
            </a:p>
          </p:txBody>
        </p:sp>
        <p:sp>
          <p:nvSpPr>
            <p:cNvPr id="71696" name="TextBox 3"/>
            <p:cNvSpPr txBox="1">
              <a:spLocks noChangeArrowheads="1"/>
            </p:cNvSpPr>
            <p:nvPr/>
          </p:nvSpPr>
          <p:spPr bwMode="auto">
            <a:xfrm>
              <a:off x="665625" y="4756637"/>
              <a:ext cx="2654273" cy="4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id-ID" sz="2000">
                  <a:latin typeface="Britannic Bold" pitchFamily="34" charset="0"/>
                  <a:cs typeface="Arial" pitchFamily="34" charset="0"/>
                </a:rPr>
                <a:t>Plantlet establishment</a:t>
              </a:r>
            </a:p>
          </p:txBody>
        </p:sp>
        <p:sp>
          <p:nvSpPr>
            <p:cNvPr id="71697" name="TextBox 3"/>
            <p:cNvSpPr txBox="1">
              <a:spLocks noChangeArrowheads="1"/>
            </p:cNvSpPr>
            <p:nvPr/>
          </p:nvSpPr>
          <p:spPr bwMode="auto">
            <a:xfrm>
              <a:off x="4612453" y="6126332"/>
              <a:ext cx="2431670" cy="42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2" tIns="45711" rIns="91422" bIns="4571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/>
              <a:r>
                <a:rPr lang="en-US" altLang="id-ID" sz="2000">
                  <a:latin typeface="Britannic Bold" pitchFamily="34" charset="0"/>
                  <a:cs typeface="Arial" pitchFamily="34" charset="0"/>
                </a:rPr>
                <a:t>Aklimatisasi plantlet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245825" y="1328430"/>
              <a:ext cx="761868" cy="6094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5400000">
              <a:off x="6421921" y="2394948"/>
              <a:ext cx="380912" cy="12189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10800000">
              <a:off x="3712518" y="3232989"/>
              <a:ext cx="647588" cy="12189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Bent Arrow 19"/>
            <p:cNvSpPr/>
            <p:nvPr/>
          </p:nvSpPr>
          <p:spPr>
            <a:xfrm flipV="1">
              <a:off x="1884036" y="5178814"/>
              <a:ext cx="2666537" cy="838006"/>
            </a:xfrm>
            <a:prstGeom prst="bentArrow">
              <a:avLst>
                <a:gd name="adj1" fmla="val 25000"/>
                <a:gd name="adj2" fmla="val 19301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129370"/>
      </p:ext>
    </p:extLst>
  </p:cSld>
  <p:clrMapOvr>
    <a:masterClrMapping/>
  </p:clrMapOvr>
  <p:transition spd="slow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9CC511FD-302A-4A97-BCBC-600532609596}"/>
              </a:ext>
            </a:extLst>
          </p:cNvPr>
          <p:cNvSpPr/>
          <p:nvPr/>
        </p:nvSpPr>
        <p:spPr>
          <a:xfrm rot="10800000">
            <a:off x="-11218" y="-716"/>
            <a:ext cx="12203218" cy="11831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F40D2C-AA0C-4416-92FD-3C75AD3BFFB7}"/>
              </a:ext>
            </a:extLst>
          </p:cNvPr>
          <p:cNvGrpSpPr/>
          <p:nvPr/>
        </p:nvGrpSpPr>
        <p:grpSpPr>
          <a:xfrm>
            <a:off x="374877" y="1146341"/>
            <a:ext cx="5108912" cy="5142854"/>
            <a:chOff x="259444" y="311150"/>
            <a:chExt cx="4800600" cy="5578475"/>
          </a:xfrm>
        </p:grpSpPr>
        <p:pic>
          <p:nvPicPr>
            <p:cNvPr id="62466" name="Picture 1">
              <a:extLst>
                <a:ext uri="{FF2B5EF4-FFF2-40B4-BE49-F238E27FC236}">
                  <a16:creationId xmlns:a16="http://schemas.microsoft.com/office/drawing/2014/main" id="{B4723590-5DFA-462D-A04E-8C11A7C80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57" t="19209" r="31746" b="6215"/>
            <a:stretch>
              <a:fillRect/>
            </a:stretch>
          </p:blipFill>
          <p:spPr bwMode="auto">
            <a:xfrm>
              <a:off x="694419" y="311150"/>
              <a:ext cx="4365625" cy="557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59BAD9-76E7-4DBC-AB1A-B5B95D5EEBE3}"/>
                </a:ext>
              </a:extLst>
            </p:cNvPr>
            <p:cNvSpPr/>
            <p:nvPr/>
          </p:nvSpPr>
          <p:spPr>
            <a:xfrm>
              <a:off x="284843" y="477838"/>
              <a:ext cx="393700" cy="28733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470" name="TextBox 5">
              <a:extLst>
                <a:ext uri="{FF2B5EF4-FFF2-40B4-BE49-F238E27FC236}">
                  <a16:creationId xmlns:a16="http://schemas.microsoft.com/office/drawing/2014/main" id="{25A8FBBD-E713-4D2A-A0A1-A1F83C42F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480" y="407988"/>
              <a:ext cx="4016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BBD72F-B488-4B96-A66E-F6E2AB162655}"/>
                </a:ext>
              </a:extLst>
            </p:cNvPr>
            <p:cNvSpPr/>
            <p:nvPr/>
          </p:nvSpPr>
          <p:spPr>
            <a:xfrm>
              <a:off x="259444" y="3163888"/>
              <a:ext cx="395287" cy="2889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BB5DFBF-99D4-4FBC-97D9-6229F7533407}"/>
                </a:ext>
              </a:extLst>
            </p:cNvPr>
            <p:cNvSpPr/>
            <p:nvPr/>
          </p:nvSpPr>
          <p:spPr>
            <a:xfrm>
              <a:off x="297543" y="4495799"/>
              <a:ext cx="393700" cy="28733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A79FA4-4C74-4AC3-AF6D-D6DA413670FD}"/>
                </a:ext>
              </a:extLst>
            </p:cNvPr>
            <p:cNvSpPr/>
            <p:nvPr/>
          </p:nvSpPr>
          <p:spPr>
            <a:xfrm>
              <a:off x="297543" y="5335588"/>
              <a:ext cx="393700" cy="2889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54B326-389E-4F42-871D-B29E24DFA4DA}"/>
                </a:ext>
              </a:extLst>
            </p:cNvPr>
            <p:cNvSpPr/>
            <p:nvPr/>
          </p:nvSpPr>
          <p:spPr>
            <a:xfrm>
              <a:off x="284843" y="1516063"/>
              <a:ext cx="393700" cy="2889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69398AEF-182D-4FA2-98C4-5BAD88C2120B}"/>
                </a:ext>
              </a:extLst>
            </p:cNvPr>
            <p:cNvSpPr/>
            <p:nvPr/>
          </p:nvSpPr>
          <p:spPr>
            <a:xfrm>
              <a:off x="383268" y="842962"/>
              <a:ext cx="196850" cy="538162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A3BDFD0F-92CF-4523-A3CB-CE3D2F1CD014}"/>
                </a:ext>
              </a:extLst>
            </p:cNvPr>
            <p:cNvSpPr/>
            <p:nvPr/>
          </p:nvSpPr>
          <p:spPr>
            <a:xfrm>
              <a:off x="370568" y="1885949"/>
              <a:ext cx="171450" cy="1143000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06BFF002-5247-4AA4-B44B-3362BD04C9C2}"/>
                </a:ext>
              </a:extLst>
            </p:cNvPr>
            <p:cNvSpPr/>
            <p:nvPr/>
          </p:nvSpPr>
          <p:spPr>
            <a:xfrm>
              <a:off x="356280" y="3527424"/>
              <a:ext cx="209550" cy="858838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0EB30E80-BE0F-4F42-821E-537F700C4727}"/>
                </a:ext>
              </a:extLst>
            </p:cNvPr>
            <p:cNvSpPr/>
            <p:nvPr/>
          </p:nvSpPr>
          <p:spPr>
            <a:xfrm>
              <a:off x="410256" y="4854574"/>
              <a:ext cx="131763" cy="420688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479" name="TextBox 15">
              <a:extLst>
                <a:ext uri="{FF2B5EF4-FFF2-40B4-BE49-F238E27FC236}">
                  <a16:creationId xmlns:a16="http://schemas.microsoft.com/office/drawing/2014/main" id="{17D24B9F-7EE0-437D-9CC3-11F044DC4C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480" y="4438649"/>
              <a:ext cx="4016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62480" name="TextBox 16">
              <a:extLst>
                <a:ext uri="{FF2B5EF4-FFF2-40B4-BE49-F238E27FC236}">
                  <a16:creationId xmlns:a16="http://schemas.microsoft.com/office/drawing/2014/main" id="{F089674F-284F-4642-8851-17424F70D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94" y="5275262"/>
              <a:ext cx="4016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62481" name="TextBox 17">
              <a:extLst>
                <a:ext uri="{FF2B5EF4-FFF2-40B4-BE49-F238E27FC236}">
                  <a16:creationId xmlns:a16="http://schemas.microsoft.com/office/drawing/2014/main" id="{659636E6-5457-41C5-BDBF-5D6E2B1AAA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480" y="3094038"/>
              <a:ext cx="4016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62482" name="TextBox 18">
              <a:extLst>
                <a:ext uri="{FF2B5EF4-FFF2-40B4-BE49-F238E27FC236}">
                  <a16:creationId xmlns:a16="http://schemas.microsoft.com/office/drawing/2014/main" id="{BFB9D413-06D8-4AC8-B381-918B8E638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19" y="1443037"/>
              <a:ext cx="4016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97014" y="1377002"/>
            <a:ext cx="6710546" cy="4536428"/>
            <a:chOff x="5697014" y="1377002"/>
            <a:chExt cx="6710546" cy="45364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4939A89-250E-4729-9E07-7721D493BCAF}"/>
                </a:ext>
              </a:extLst>
            </p:cNvPr>
            <p:cNvSpPr/>
            <p:nvPr/>
          </p:nvSpPr>
          <p:spPr>
            <a:xfrm>
              <a:off x="8163500" y="5159367"/>
              <a:ext cx="3505200" cy="754063"/>
            </a:xfrm>
            <a:prstGeom prst="rect">
              <a:avLst/>
            </a:prstGeom>
            <a:solidFill>
              <a:srgbClr val="FFFF99"/>
            </a:solidFill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latin typeface="+mj-lt"/>
                  <a:ea typeface="Times New Roman" panose="02020603050405020304" pitchFamily="18" charset="0"/>
                </a:rPr>
                <a:t>Estimasi</a:t>
              </a:r>
              <a:r>
                <a:rPr lang="en-US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+mj-lt"/>
                  <a:ea typeface="Times New Roman" panose="02020603050405020304" pitchFamily="18" charset="0"/>
                </a:rPr>
                <a:t>Potensi</a:t>
              </a:r>
              <a:r>
                <a:rPr lang="en-US" b="1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+mj-lt"/>
                  <a:ea typeface="Times New Roman" panose="02020603050405020304" pitchFamily="18" charset="0"/>
                </a:rPr>
                <a:t>Jumlah</a:t>
              </a:r>
              <a:r>
                <a:rPr lang="en-US" b="1" dirty="0">
                  <a:latin typeface="+mj-lt"/>
                  <a:ea typeface="Times New Roman" panose="02020603050405020304" pitchFamily="18" charset="0"/>
                </a:rPr>
                <a:t> Plantlet : </a:t>
              </a:r>
              <a:endParaRPr lang="en-US" altLang="en-US" b="1" dirty="0">
                <a:latin typeface="+mj-lt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latin typeface="+mj-lt"/>
                  <a:cs typeface="Times New Roman" panose="02020603050405020304" pitchFamily="18" charset="0"/>
                </a:rPr>
                <a:t>1,4-1.6 </a:t>
              </a:r>
              <a:r>
                <a:rPr lang="en-US" altLang="en-US" sz="1600" dirty="0" err="1">
                  <a:latin typeface="+mj-lt"/>
                  <a:cs typeface="Times New Roman" panose="02020603050405020304" pitchFamily="18" charset="0"/>
                </a:rPr>
                <a:t>juta</a:t>
              </a:r>
              <a:r>
                <a:rPr lang="en-US" altLang="en-US" sz="1600" dirty="0">
                  <a:latin typeface="+mj-lt"/>
                  <a:cs typeface="Times New Roman" panose="02020603050405020304" pitchFamily="18" charset="0"/>
                </a:rPr>
                <a:t> plantlet/</a:t>
              </a:r>
              <a:r>
                <a:rPr lang="en-US" altLang="en-US" sz="1600" dirty="0" err="1">
                  <a:latin typeface="+mj-lt"/>
                  <a:cs typeface="Times New Roman" panose="02020603050405020304" pitchFamily="18" charset="0"/>
                </a:rPr>
                <a:t>siklus</a:t>
              </a:r>
              <a:r>
                <a:rPr lang="en-US" altLang="en-US" sz="16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 err="1">
                  <a:latin typeface="+mj-lt"/>
                  <a:cs typeface="Times New Roman" panose="02020603050405020304" pitchFamily="18" charset="0"/>
                </a:rPr>
                <a:t>produksi</a:t>
              </a:r>
              <a:endParaRPr lang="en-US" altLang="en-US" sz="16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7C8AD6-CF59-4D74-9997-01F1493F0819}"/>
                </a:ext>
              </a:extLst>
            </p:cNvPr>
            <p:cNvSpPr/>
            <p:nvPr/>
          </p:nvSpPr>
          <p:spPr>
            <a:xfrm>
              <a:off x="5697014" y="3816197"/>
              <a:ext cx="2532586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1600" b="1" dirty="0" err="1">
                  <a:latin typeface="+mn-lt"/>
                  <a:cs typeface="Times New Roman" panose="02020603050405020304" pitchFamily="18" charset="0"/>
                </a:rPr>
                <a:t>Satu</a:t>
              </a:r>
              <a:r>
                <a:rPr lang="en-US" altLang="en-US" sz="1600" b="1" dirty="0"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latin typeface="+mn-lt"/>
                  <a:cs typeface="Times New Roman" panose="02020603050405020304" pitchFamily="18" charset="0"/>
                </a:rPr>
                <a:t>Siklus</a:t>
              </a:r>
              <a:r>
                <a:rPr lang="en-US" altLang="en-US" sz="1600" b="1" dirty="0"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latin typeface="+mn-lt"/>
                  <a:cs typeface="Times New Roman" panose="02020603050405020304" pitchFamily="18" charset="0"/>
                </a:rPr>
                <a:t>produksi</a:t>
              </a:r>
              <a:r>
                <a:rPr lang="en-US" altLang="en-US" sz="1600" b="1" dirty="0"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latin typeface="+mn-lt"/>
                  <a:cs typeface="Times New Roman" panose="02020603050405020304" pitchFamily="18" charset="0"/>
                </a:rPr>
                <a:t>Dendrobium</a:t>
              </a:r>
              <a:r>
                <a:rPr lang="en-US" altLang="en-US" sz="1600" b="1" dirty="0">
                  <a:latin typeface="+mn-lt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en-US" sz="1600" b="1" dirty="0">
                  <a:latin typeface="+mn-lt"/>
                  <a:cs typeface="Times New Roman" panose="02020603050405020304" pitchFamily="18" charset="0"/>
                </a:rPr>
                <a:t>± 18 bulan-21 </a:t>
              </a:r>
              <a:r>
                <a:rPr lang="en-US" altLang="en-US" sz="1600" b="1" dirty="0" err="1">
                  <a:latin typeface="+mn-lt"/>
                  <a:cs typeface="Times New Roman" panose="02020603050405020304" pitchFamily="18" charset="0"/>
                </a:rPr>
                <a:t>bulan</a:t>
              </a:r>
              <a:r>
                <a:rPr lang="en-US" altLang="en-US" sz="1600" b="1" dirty="0">
                  <a:latin typeface="+mn-lt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62483" name="Rectangle 19">
              <a:extLst>
                <a:ext uri="{FF2B5EF4-FFF2-40B4-BE49-F238E27FC236}">
                  <a16:creationId xmlns:a16="http://schemas.microsoft.com/office/drawing/2014/main" id="{00478CC0-F822-4329-9D44-C50724EAA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015" y="1377002"/>
              <a:ext cx="6342584" cy="338554"/>
            </a:xfrm>
            <a:prstGeom prst="rect">
              <a:avLst/>
            </a:prstGeom>
            <a:solidFill>
              <a:srgbClr val="8BC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Tahapan</a:t>
              </a:r>
              <a:r>
                <a:rPr lang="en-US" altLang="en-US" sz="1600" b="1">
                  <a:latin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84" name="Rectangle 20">
              <a:extLst>
                <a:ext uri="{FF2B5EF4-FFF2-40B4-BE49-F238E27FC236}">
                  <a16:creationId xmlns:a16="http://schemas.microsoft.com/office/drawing/2014/main" id="{7E4760BF-E539-4442-B24A-6BA4BEC46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014" y="1955026"/>
              <a:ext cx="6342585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8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ahoma" panose="020B0604030504040204" pitchFamily="34" charset="0"/>
                  <a:cs typeface="Times New Roman" panose="02020603050405020304" pitchFamily="18" charset="0"/>
                </a:rPr>
                <a:t>1. Inisiasi dan Prloliferasi awal kalus/plbs pada sistem kultur padat (5 bulan; 5x subkultur)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ahoma" panose="020B0604030504040204" pitchFamily="34" charset="0"/>
                  <a:cs typeface="Times New Roman" panose="02020603050405020304" pitchFamily="18" charset="0"/>
                </a:rPr>
                <a:t>2. Proliferasi kalus/plbs pada ssstem kultur cair (3 bulan; 3x subkultur)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ahoma" panose="020B0604030504040204" pitchFamily="34" charset="0"/>
                  <a:cs typeface="Times New Roman" panose="02020603050405020304" pitchFamily="18" charset="0"/>
                </a:rPr>
                <a:t>3. Produksi massal kalus/plbs dalam </a:t>
              </a:r>
              <a:r>
                <a:rPr lang="en-US" altLang="en-US" sz="1400" i="1">
                  <a:latin typeface="Tahoma" panose="020B0604030504040204" pitchFamily="34" charset="0"/>
                  <a:cs typeface="Times New Roman" panose="02020603050405020304" pitchFamily="18" charset="0"/>
                </a:rPr>
                <a:t>airlift bioreactor</a:t>
              </a:r>
              <a:r>
                <a:rPr lang="en-US" altLang="en-US" sz="1400">
                  <a:latin typeface="Tahoma" panose="020B0604030504040204" pitchFamily="34" charset="0"/>
                  <a:cs typeface="Times New Roman" panose="02020603050405020304" pitchFamily="18" charset="0"/>
                </a:rPr>
                <a:t> (3-5 bulan; 5x subkultur)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ahoma" panose="020B0604030504040204" pitchFamily="34" charset="0"/>
                  <a:cs typeface="Times New Roman" panose="02020603050405020304" pitchFamily="18" charset="0"/>
                </a:rPr>
                <a:t>4. Regenerasi (Perkecambahan dan Pembesaran Plantlet (5 bulan; 2x subkultur)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ahoma" panose="020B0604030504040204" pitchFamily="34" charset="0"/>
                  <a:cs typeface="Times New Roman" panose="02020603050405020304" pitchFamily="18" charset="0"/>
                </a:rPr>
                <a:t>5  Aklimatisasi dan Pertumbuhan Benih di RK (6 bulan) 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A23FAF2A-A7DF-4C9F-8DDC-51BE93B07BF5}"/>
                </a:ext>
              </a:extLst>
            </p:cNvPr>
            <p:cNvSpPr/>
            <p:nvPr/>
          </p:nvSpPr>
          <p:spPr>
            <a:xfrm rot="16200000">
              <a:off x="8098291" y="4093332"/>
              <a:ext cx="866775" cy="303212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E52E6B-B213-4455-9E7C-371E1D388366}"/>
                </a:ext>
              </a:extLst>
            </p:cNvPr>
            <p:cNvSpPr/>
            <p:nvPr/>
          </p:nvSpPr>
          <p:spPr>
            <a:xfrm>
              <a:off x="8683285" y="3841714"/>
              <a:ext cx="3724275" cy="1077913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en-US" altLang="en-US" sz="1600" dirty="0">
                  <a:latin typeface="+mn-lt"/>
                  <a:cs typeface="Times New Roman" panose="02020603050405020304" pitchFamily="18" charset="0"/>
                </a:rPr>
                <a:t>1 </a:t>
              </a:r>
              <a:r>
                <a:rPr lang="en-US" altLang="en-US" sz="1600" dirty="0" err="1">
                  <a:latin typeface="+mn-lt"/>
                  <a:cs typeface="Times New Roman" panose="02020603050405020304" pitchFamily="18" charset="0"/>
                </a:rPr>
                <a:t>eksplan</a:t>
              </a:r>
              <a:r>
                <a:rPr lang="en-US" altLang="en-US" sz="1600" dirty="0"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 err="1">
                  <a:latin typeface="+mn-lt"/>
                  <a:cs typeface="Times New Roman" panose="02020603050405020304" pitchFamily="18" charset="0"/>
                </a:rPr>
                <a:t>berhasil</a:t>
              </a:r>
              <a:r>
                <a:rPr lang="en-US" altLang="en-US" sz="1600" dirty="0"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 err="1">
                  <a:latin typeface="+mn-lt"/>
                  <a:cs typeface="Times New Roman" panose="02020603050405020304" pitchFamily="18" charset="0"/>
                </a:rPr>
                <a:t>diinisiasi</a:t>
              </a:r>
              <a:endParaRPr lang="en-US" altLang="en-US" sz="1600" dirty="0">
                <a:latin typeface="+mn-lt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en-US" altLang="en-US" sz="1600" i="1" dirty="0">
                  <a:latin typeface="+mn-lt"/>
                  <a:cs typeface="Times New Roman" panose="02020603050405020304" pitchFamily="18" charset="0"/>
                </a:rPr>
                <a:t>Multiplication Rate </a:t>
              </a:r>
              <a:r>
                <a:rPr lang="en-US" altLang="en-US" sz="1600" dirty="0">
                  <a:latin typeface="+mn-lt"/>
                  <a:cs typeface="Times New Roman" panose="02020603050405020304" pitchFamily="18" charset="0"/>
                </a:rPr>
                <a:t>(MR) = 3-6x</a:t>
              </a: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en-US" altLang="en-US" sz="1600" dirty="0" err="1">
                  <a:latin typeface="+mn-lt"/>
                  <a:cs typeface="Times New Roman" panose="02020603050405020304" pitchFamily="18" charset="0"/>
                </a:rPr>
                <a:t>Resiko</a:t>
              </a:r>
              <a:r>
                <a:rPr lang="en-US" altLang="en-US" sz="1600" dirty="0"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 err="1">
                  <a:latin typeface="+mn-lt"/>
                  <a:cs typeface="Times New Roman" panose="02020603050405020304" pitchFamily="18" charset="0"/>
                </a:rPr>
                <a:t>Kegagalan</a:t>
              </a:r>
              <a:r>
                <a:rPr lang="en-US" altLang="en-US" sz="1600" dirty="0">
                  <a:latin typeface="+mn-lt"/>
                  <a:cs typeface="Times New Roman" panose="02020603050405020304" pitchFamily="18" charset="0"/>
                </a:rPr>
                <a:t> (20-30%)/</a:t>
              </a:r>
              <a:r>
                <a:rPr lang="en-US" altLang="en-US" sz="1600" dirty="0" err="1">
                  <a:latin typeface="+mn-lt"/>
                  <a:cs typeface="Times New Roman" panose="02020603050405020304" pitchFamily="18" charset="0"/>
                </a:rPr>
                <a:t>tahapan</a:t>
              </a:r>
              <a:r>
                <a:rPr lang="en-US" altLang="en-US" sz="1600" dirty="0">
                  <a:latin typeface="+mn-lt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endParaRPr lang="en-US" altLang="en-US" sz="16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3B30BFB9-A96B-43FB-AB13-37C45D9914C5}"/>
                </a:ext>
              </a:extLst>
            </p:cNvPr>
            <p:cNvSpPr/>
            <p:nvPr/>
          </p:nvSpPr>
          <p:spPr>
            <a:xfrm>
              <a:off x="9727220" y="4741021"/>
              <a:ext cx="866775" cy="304800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253F202-F5AE-47C0-B13A-2ED59C7D6964}"/>
              </a:ext>
            </a:extLst>
          </p:cNvPr>
          <p:cNvSpPr/>
          <p:nvPr/>
        </p:nvSpPr>
        <p:spPr>
          <a:xfrm>
            <a:off x="477932" y="84258"/>
            <a:ext cx="11162047" cy="9714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Produksi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Masal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Benih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altLang="id-ID" sz="3200" b="1" dirty="0" err="1">
                <a:solidFill>
                  <a:schemeClr val="tx1"/>
                </a:solidFill>
                <a:cs typeface="Arial" pitchFamily="34" charset="0"/>
              </a:rPr>
              <a:t>Anggrek</a:t>
            </a:r>
            <a:r>
              <a:rPr lang="en-US" altLang="id-ID" sz="32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Dendrobium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Melalui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Teknologi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Embriogenesis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Somatik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Berbasis</a:t>
            </a:r>
            <a:r>
              <a:rPr lang="en-US" sz="3200" b="1" i="1" dirty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Bioreaktor</a:t>
            </a:r>
            <a:endParaRPr lang="id-ID" sz="3200" b="1" dirty="0">
              <a:ln w="12700">
                <a:noFill/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9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75">
            <a:extLst>
              <a:ext uri="{FF2B5EF4-FFF2-40B4-BE49-F238E27FC236}">
                <a16:creationId xmlns:a16="http://schemas.microsoft.com/office/drawing/2014/main" id="{0844C867-F8B7-4BA2-BE2E-41035577359C}"/>
              </a:ext>
            </a:extLst>
          </p:cNvPr>
          <p:cNvSpPr/>
          <p:nvPr/>
        </p:nvSpPr>
        <p:spPr>
          <a:xfrm rot="2700000" flipH="1">
            <a:off x="3460792" y="1862715"/>
            <a:ext cx="572917" cy="5729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4" name="Straight Connector 95">
            <a:extLst>
              <a:ext uri="{FF2B5EF4-FFF2-40B4-BE49-F238E27FC236}">
                <a16:creationId xmlns:a16="http://schemas.microsoft.com/office/drawing/2014/main" id="{0B531B05-4172-47DB-8231-1DA3288828F3}"/>
              </a:ext>
            </a:extLst>
          </p:cNvPr>
          <p:cNvCxnSpPr>
            <a:cxnSpLocks/>
          </p:cNvCxnSpPr>
          <p:nvPr/>
        </p:nvCxnSpPr>
        <p:spPr>
          <a:xfrm rot="2700000">
            <a:off x="3907977" y="2654609"/>
            <a:ext cx="720000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A4E0946-B87F-474E-881E-179A94A65937}"/>
              </a:ext>
            </a:extLst>
          </p:cNvPr>
          <p:cNvSpPr/>
          <p:nvPr/>
        </p:nvSpPr>
        <p:spPr>
          <a:xfrm flipH="1">
            <a:off x="2772159" y="3360945"/>
            <a:ext cx="572917" cy="5729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B90948-78DA-49BC-8F96-004100484E85}"/>
              </a:ext>
            </a:extLst>
          </p:cNvPr>
          <p:cNvCxnSpPr>
            <a:cxnSpLocks/>
          </p:cNvCxnSpPr>
          <p:nvPr/>
        </p:nvCxnSpPr>
        <p:spPr>
          <a:xfrm>
            <a:off x="3464987" y="3666132"/>
            <a:ext cx="671253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5">
            <a:extLst>
              <a:ext uri="{FF2B5EF4-FFF2-40B4-BE49-F238E27FC236}">
                <a16:creationId xmlns:a16="http://schemas.microsoft.com/office/drawing/2014/main" id="{A9E62842-A7B5-4658-99C1-3E31A0441984}"/>
              </a:ext>
            </a:extLst>
          </p:cNvPr>
          <p:cNvSpPr/>
          <p:nvPr/>
        </p:nvSpPr>
        <p:spPr>
          <a:xfrm rot="18900000">
            <a:off x="7534486" y="1862715"/>
            <a:ext cx="572917" cy="5729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9" name="Straight Connector 95">
            <a:extLst>
              <a:ext uri="{FF2B5EF4-FFF2-40B4-BE49-F238E27FC236}">
                <a16:creationId xmlns:a16="http://schemas.microsoft.com/office/drawing/2014/main" id="{E45A8BFE-F389-48FD-A477-8ABC982617D1}"/>
              </a:ext>
            </a:extLst>
          </p:cNvPr>
          <p:cNvCxnSpPr>
            <a:cxnSpLocks/>
          </p:cNvCxnSpPr>
          <p:nvPr/>
        </p:nvCxnSpPr>
        <p:spPr>
          <a:xfrm rot="18900000" flipH="1">
            <a:off x="6930693" y="2692709"/>
            <a:ext cx="720000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5">
            <a:extLst>
              <a:ext uri="{FF2B5EF4-FFF2-40B4-BE49-F238E27FC236}">
                <a16:creationId xmlns:a16="http://schemas.microsoft.com/office/drawing/2014/main" id="{23D66E22-08F6-4483-B130-FEE48B39AF13}"/>
              </a:ext>
            </a:extLst>
          </p:cNvPr>
          <p:cNvCxnSpPr>
            <a:cxnSpLocks/>
          </p:cNvCxnSpPr>
          <p:nvPr/>
        </p:nvCxnSpPr>
        <p:spPr>
          <a:xfrm flipH="1" flipV="1">
            <a:off x="7318402" y="3352778"/>
            <a:ext cx="796840" cy="336139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1E767F-74BC-4D15-865F-C4A29D30DE3A}"/>
              </a:ext>
            </a:extLst>
          </p:cNvPr>
          <p:cNvGrpSpPr/>
          <p:nvPr/>
        </p:nvGrpSpPr>
        <p:grpSpPr>
          <a:xfrm>
            <a:off x="4133292" y="2734758"/>
            <a:ext cx="3174618" cy="1941592"/>
            <a:chOff x="2975812" y="2736845"/>
            <a:chExt cx="3174618" cy="19415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0AA23E9-A4C1-4C10-9B19-4DC2AE1DD2B0}"/>
                </a:ext>
              </a:extLst>
            </p:cNvPr>
            <p:cNvGrpSpPr/>
            <p:nvPr/>
          </p:nvGrpSpPr>
          <p:grpSpPr>
            <a:xfrm>
              <a:off x="3163801" y="2903912"/>
              <a:ext cx="2808230" cy="1622534"/>
              <a:chOff x="3163801" y="2903912"/>
              <a:chExt cx="2808230" cy="162253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8BB10E5-C1A8-475B-A64C-85936B5042D5}"/>
                  </a:ext>
                </a:extLst>
              </p:cNvPr>
              <p:cNvSpPr/>
              <p:nvPr/>
            </p:nvSpPr>
            <p:spPr>
              <a:xfrm>
                <a:off x="3163801" y="2903912"/>
                <a:ext cx="1622533" cy="1622534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146CBC0-2F6D-4760-9609-82D43D336E02}"/>
                  </a:ext>
                </a:extLst>
              </p:cNvPr>
              <p:cNvSpPr/>
              <p:nvPr/>
            </p:nvSpPr>
            <p:spPr>
              <a:xfrm>
                <a:off x="4349498" y="2903912"/>
                <a:ext cx="1622533" cy="1622534"/>
              </a:xfrm>
              <a:prstGeom prst="ellipse">
                <a:avLst/>
              </a:prstGeom>
              <a:solidFill>
                <a:schemeClr val="accent6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09AF8ACD-DA95-4B34-A6C4-9538D38A7F7A}"/>
                </a:ext>
              </a:extLst>
            </p:cNvPr>
            <p:cNvSpPr/>
            <p:nvPr/>
          </p:nvSpPr>
          <p:spPr>
            <a:xfrm rot="2700000" flipH="1" flipV="1">
              <a:off x="2975812" y="2736845"/>
              <a:ext cx="1941592" cy="1941591"/>
            </a:xfrm>
            <a:prstGeom prst="arc">
              <a:avLst>
                <a:gd name="adj1" fmla="val 13645212"/>
                <a:gd name="adj2" fmla="val 2561877"/>
              </a:avLst>
            </a:prstGeom>
            <a:ln w="50800">
              <a:solidFill>
                <a:srgbClr val="92D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5D0E79F1-1290-41CF-B627-1481EBE9F171}"/>
                </a:ext>
              </a:extLst>
            </p:cNvPr>
            <p:cNvSpPr/>
            <p:nvPr/>
          </p:nvSpPr>
          <p:spPr>
            <a:xfrm rot="18900000" flipV="1">
              <a:off x="4208838" y="2736845"/>
              <a:ext cx="1941592" cy="1941591"/>
            </a:xfrm>
            <a:prstGeom prst="arc">
              <a:avLst>
                <a:gd name="adj1" fmla="val 13645212"/>
                <a:gd name="adj2" fmla="val 2561877"/>
              </a:avLst>
            </a:prstGeom>
            <a:ln w="50800">
              <a:solidFill>
                <a:schemeClr val="accent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3FE72C2-CA0F-44AA-AC90-CF4EB3B7151F}"/>
              </a:ext>
            </a:extLst>
          </p:cNvPr>
          <p:cNvSpPr txBox="1"/>
          <p:nvPr/>
        </p:nvSpPr>
        <p:spPr>
          <a:xfrm>
            <a:off x="152615" y="1883258"/>
            <a:ext cx="3602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Menyiapkan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dan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menyesuaikan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kebutuhan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benih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sumber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stakeholder (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Dirjen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Horti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BPTP,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Swasta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dll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FE72C2-CA0F-44AA-AC90-CF4EB3B7151F}"/>
              </a:ext>
            </a:extLst>
          </p:cNvPr>
          <p:cNvSpPr txBox="1"/>
          <p:nvPr/>
        </p:nvSpPr>
        <p:spPr>
          <a:xfrm>
            <a:off x="245453" y="3535848"/>
            <a:ext cx="2622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Menyiapkan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varietas-varietas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benih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sumber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sesuai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keinginan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pengguna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(Market Driven)</a:t>
            </a:r>
            <a:endParaRPr lang="ko-KR" altLang="en-US" sz="2000" b="1" dirty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5766830" y="3358514"/>
            <a:ext cx="1498400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SASARAN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FE72C2-CA0F-44AA-AC90-CF4EB3B7151F}"/>
              </a:ext>
            </a:extLst>
          </p:cNvPr>
          <p:cNvSpPr txBox="1"/>
          <p:nvPr/>
        </p:nvSpPr>
        <p:spPr>
          <a:xfrm>
            <a:off x="8241886" y="1619366"/>
            <a:ext cx="3263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Tersiapkannya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kebutuhan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benih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sumber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stakeholder (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Dirjen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Horti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BPTP,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Swasta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dll</a:t>
            </a:r>
            <a:r>
              <a:rPr lang="en-US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FE72C2-CA0F-44AA-AC90-CF4EB3B7151F}"/>
              </a:ext>
            </a:extLst>
          </p:cNvPr>
          <p:cNvSpPr txBox="1"/>
          <p:nvPr/>
        </p:nvSpPr>
        <p:spPr>
          <a:xfrm>
            <a:off x="8902699" y="3552546"/>
            <a:ext cx="2857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Tersiapkannya</a:t>
            </a:r>
            <a:r>
              <a:rPr lang="en-U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varietas-varietas</a:t>
            </a:r>
            <a:r>
              <a:rPr lang="en-U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benih</a:t>
            </a:r>
            <a:r>
              <a:rPr lang="en-U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sumber</a:t>
            </a:r>
            <a:r>
              <a:rPr lang="en-U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4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sesuai</a:t>
            </a:r>
            <a:r>
              <a:rPr lang="en-U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keinginan</a:t>
            </a:r>
            <a:r>
              <a:rPr lang="en-U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pengguna</a:t>
            </a:r>
            <a:r>
              <a:rPr lang="en-US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(Market Driven)</a:t>
            </a:r>
            <a:endParaRPr lang="ko-KR" altLang="en-US" sz="2400" b="1" dirty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7" name="Text Placeholder 1"/>
          <p:cNvSpPr txBox="1">
            <a:spLocks/>
          </p:cNvSpPr>
          <p:nvPr/>
        </p:nvSpPr>
        <p:spPr>
          <a:xfrm>
            <a:off x="8077514" y="2643710"/>
            <a:ext cx="787152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8038810" y="3805011"/>
            <a:ext cx="787152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30" name="Text Placeholder 1"/>
          <p:cNvSpPr txBox="1">
            <a:spLocks/>
          </p:cNvSpPr>
          <p:nvPr/>
        </p:nvSpPr>
        <p:spPr>
          <a:xfrm>
            <a:off x="3342136" y="1787050"/>
            <a:ext cx="787152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31" name="Text Placeholder 1"/>
          <p:cNvSpPr txBox="1">
            <a:spLocks/>
          </p:cNvSpPr>
          <p:nvPr/>
        </p:nvSpPr>
        <p:spPr>
          <a:xfrm>
            <a:off x="2676713" y="3299265"/>
            <a:ext cx="787152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06B08336-C8D6-4171-9B33-705A2A192238}"/>
              </a:ext>
            </a:extLst>
          </p:cNvPr>
          <p:cNvSpPr txBox="1">
            <a:spLocks/>
          </p:cNvSpPr>
          <p:nvPr/>
        </p:nvSpPr>
        <p:spPr>
          <a:xfrm>
            <a:off x="4389140" y="3346488"/>
            <a:ext cx="1622533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  <a:latin typeface="Agency FB" panose="020B0503020202020204" pitchFamily="34" charset="0"/>
              </a:rPr>
              <a:t>TUJUAN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51667" y="196671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itchFamily="34" charset="0"/>
              </a:rPr>
              <a:t>1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-2828" y="0"/>
            <a:ext cx="12194828" cy="864180"/>
            <a:chOff x="58626" y="4361525"/>
            <a:chExt cx="8974874" cy="1141458"/>
          </a:xfrm>
        </p:grpSpPr>
        <p:pic>
          <p:nvPicPr>
            <p:cNvPr id="36" name="Picture 35" descr="F:\Foto-foto\Foto komoditas hortikultura\Mangga\DSCN235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5" t="19724" r="22836" b="28792"/>
            <a:stretch>
              <a:fillRect/>
            </a:stretch>
          </p:blipFill>
          <p:spPr bwMode="auto">
            <a:xfrm>
              <a:off x="4570382" y="4369509"/>
              <a:ext cx="1527675" cy="112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F:\Foto-foto\Foto komoditas hortikultura\Pepaya\Merah Delima\merah delima b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83"/>
            <a:stretch/>
          </p:blipFill>
          <p:spPr bwMode="auto">
            <a:xfrm>
              <a:off x="58626" y="4361525"/>
              <a:ext cx="1513349" cy="1134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9" descr="F:\Foto-foto\Foto komoditas hortikultura\Jeruk\DSC0269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5" r="17532"/>
            <a:stretch>
              <a:fillRect/>
            </a:stretch>
          </p:blipFill>
          <p:spPr bwMode="auto">
            <a:xfrm>
              <a:off x="7584272" y="4372932"/>
              <a:ext cx="1449228" cy="112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" descr="F:\Foto-foto\Foto Varietas_Balithi\Lili\2009\Renata\Renata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5614"/>
            <a:stretch>
              <a:fillRect/>
            </a:stretch>
          </p:blipFill>
          <p:spPr bwMode="auto">
            <a:xfrm>
              <a:off x="6081761" y="4369509"/>
              <a:ext cx="1504680" cy="113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3" descr="F:\Foto-foto\Foto komoditas hortikultura\Cabai\PICT008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267" y="4371659"/>
              <a:ext cx="1508991" cy="113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4" descr="F:\Foto-foto\Foto komoditas hortikultura\Bawang merah\DSC0268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1" r="15575"/>
            <a:stretch>
              <a:fillRect/>
            </a:stretch>
          </p:blipFill>
          <p:spPr bwMode="auto">
            <a:xfrm>
              <a:off x="1554980" y="4369509"/>
              <a:ext cx="1517287" cy="112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Oval 75">
            <a:extLst>
              <a:ext uri="{FF2B5EF4-FFF2-40B4-BE49-F238E27FC236}">
                <a16:creationId xmlns:a16="http://schemas.microsoft.com/office/drawing/2014/main" id="{A9E62842-A7B5-4658-99C1-3E31A0441984}"/>
              </a:ext>
            </a:extLst>
          </p:cNvPr>
          <p:cNvSpPr/>
          <p:nvPr/>
        </p:nvSpPr>
        <p:spPr>
          <a:xfrm rot="18900000">
            <a:off x="8233898" y="3522693"/>
            <a:ext cx="572917" cy="5729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7" name="Rectangle 46"/>
          <p:cNvSpPr/>
          <p:nvPr/>
        </p:nvSpPr>
        <p:spPr>
          <a:xfrm>
            <a:off x="8351079" y="362669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736384" y="4850218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674F32-9507-45A4-B1DD-C464B61FD315}"/>
              </a:ext>
            </a:extLst>
          </p:cNvPr>
          <p:cNvSpPr txBox="1"/>
          <p:nvPr/>
        </p:nvSpPr>
        <p:spPr>
          <a:xfrm>
            <a:off x="2731534" y="898006"/>
            <a:ext cx="60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TUJUAN DAN SASARAN</a:t>
            </a:r>
          </a:p>
          <a:p>
            <a:pPr algn="ctr"/>
            <a:r>
              <a:rPr lang="en-ID" sz="2400" b="1" dirty="0">
                <a:latin typeface="Arial Narrow" panose="020B0606020202030204" pitchFamily="34" charset="0"/>
              </a:rPr>
              <a:t>PENCIPTAN DAN PENYEDIAAN BENIH UNGGUL </a:t>
            </a:r>
          </a:p>
        </p:txBody>
      </p:sp>
    </p:spTree>
    <p:extLst>
      <p:ext uri="{BB962C8B-B14F-4D97-AF65-F5344CB8AC3E}">
        <p14:creationId xmlns:p14="http://schemas.microsoft.com/office/powerpoint/2010/main" val="1114099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0" name="TextBox 49">
            <a:extLst>
              <a:ext uri="{FF2B5EF4-FFF2-40B4-BE49-F238E27FC236}">
                <a16:creationId xmlns:a16="http://schemas.microsoft.com/office/drawing/2014/main" id="{CF8A6734-3FF1-44EF-AD3A-DB2CF6526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657601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1400">
                <a:solidFill>
                  <a:srgbClr val="FFFFFF"/>
                </a:solidFill>
              </a:rPr>
              <a:t>Tunas ±  </a:t>
            </a:r>
            <a:r>
              <a:rPr lang="en-US" altLang="id-ID" sz="1400">
                <a:solidFill>
                  <a:srgbClr val="FFFFFF"/>
                </a:solidFill>
              </a:rPr>
              <a:t>2</a:t>
            </a:r>
            <a:r>
              <a:rPr lang="id-ID" altLang="id-ID" sz="1400">
                <a:solidFill>
                  <a:srgbClr val="FFFFFF"/>
                </a:solidFill>
              </a:rPr>
              <a:t>.5 bulan</a:t>
            </a:r>
          </a:p>
        </p:txBody>
      </p:sp>
      <p:sp>
        <p:nvSpPr>
          <p:cNvPr id="51211" name="TextBox 50">
            <a:extLst>
              <a:ext uri="{FF2B5EF4-FFF2-40B4-BE49-F238E27FC236}">
                <a16:creationId xmlns:a16="http://schemas.microsoft.com/office/drawing/2014/main" id="{5176844E-3218-4223-B5F0-0FE0E51A9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1" y="3652839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1400">
                <a:solidFill>
                  <a:srgbClr val="FFFFFF"/>
                </a:solidFill>
              </a:rPr>
              <a:t>Eksplan</a:t>
            </a:r>
            <a:r>
              <a:rPr lang="id-ID" altLang="id-ID" sz="140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id-ID" altLang="id-ID" sz="1400">
                <a:solidFill>
                  <a:srgbClr val="FFFFFF"/>
                </a:solidFill>
              </a:rPr>
              <a:t> perbanyakan </a:t>
            </a:r>
          </a:p>
        </p:txBody>
      </p:sp>
      <p:sp>
        <p:nvSpPr>
          <p:cNvPr id="51213" name="TextBox 51">
            <a:extLst>
              <a:ext uri="{FF2B5EF4-FFF2-40B4-BE49-F238E27FC236}">
                <a16:creationId xmlns:a16="http://schemas.microsoft.com/office/drawing/2014/main" id="{27F02247-6289-43DA-822A-FB4FBB9D8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775" y="3652839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1400">
                <a:solidFill>
                  <a:srgbClr val="FFFFFF"/>
                </a:solidFill>
              </a:rPr>
              <a:t>Tunas ± 1.0 bulan</a:t>
            </a:r>
          </a:p>
        </p:txBody>
      </p:sp>
      <p:sp>
        <p:nvSpPr>
          <p:cNvPr id="51215" name="TextBox 24">
            <a:extLst>
              <a:ext uri="{FF2B5EF4-FFF2-40B4-BE49-F238E27FC236}">
                <a16:creationId xmlns:a16="http://schemas.microsoft.com/office/drawing/2014/main" id="{FB1A40CA-CE17-4988-AEE7-BB93A3998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365" y="109382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PERBANYAKAN BIBIT KRISAN SECARA </a:t>
            </a:r>
            <a:r>
              <a:rPr lang="id-ID" altLang="id-ID" sz="2800" b="1" i="1" dirty="0">
                <a:solidFill>
                  <a:srgbClr val="000000"/>
                </a:solidFill>
                <a:latin typeface="Arial Narrow" panose="020B0606020202030204" pitchFamily="34" charset="0"/>
              </a:rPr>
              <a:t>IN VITRO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3375" y="748553"/>
            <a:ext cx="8915400" cy="5572125"/>
            <a:chOff x="1676400" y="533400"/>
            <a:chExt cx="8915400" cy="5572125"/>
          </a:xfrm>
        </p:grpSpPr>
        <p:grpSp>
          <p:nvGrpSpPr>
            <p:cNvPr id="51214" name="Group 42">
              <a:extLst>
                <a:ext uri="{FF2B5EF4-FFF2-40B4-BE49-F238E27FC236}">
                  <a16:creationId xmlns:a16="http://schemas.microsoft.com/office/drawing/2014/main" id="{B52B844E-7087-42D3-8DF4-8D9A3432C4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0" y="4114801"/>
              <a:ext cx="6781800" cy="1693863"/>
              <a:chOff x="2209800" y="4114799"/>
              <a:chExt cx="6858000" cy="1693281"/>
            </a:xfrm>
          </p:grpSpPr>
          <p:pic>
            <p:nvPicPr>
              <p:cNvPr id="51217" name="Picture 7" descr="DSC_0134.JPG">
                <a:extLst>
                  <a:ext uri="{FF2B5EF4-FFF2-40B4-BE49-F238E27FC236}">
                    <a16:creationId xmlns:a16="http://schemas.microsoft.com/office/drawing/2014/main" id="{E6688734-BC9B-4124-9CDD-ACD2327BE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1" t="-185" r="16406" b="983"/>
              <a:stretch>
                <a:fillRect/>
              </a:stretch>
            </p:blipFill>
            <p:spPr bwMode="auto">
              <a:xfrm>
                <a:off x="2210394" y="4114800"/>
                <a:ext cx="1689483" cy="167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18" name="TextBox 52">
                <a:extLst>
                  <a:ext uri="{FF2B5EF4-FFF2-40B4-BE49-F238E27FC236}">
                    <a16:creationId xmlns:a16="http://schemas.microsoft.com/office/drawing/2014/main" id="{7B91ED98-B85C-4489-B483-FBB58DFEC8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9800" y="5405509"/>
                <a:ext cx="15240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400">
                    <a:solidFill>
                      <a:srgbClr val="FFFFFF"/>
                    </a:solidFill>
                  </a:rPr>
                  <a:t>Tunas ± 1.</a:t>
                </a:r>
                <a:r>
                  <a:rPr lang="en-US" altLang="id-ID" sz="1400">
                    <a:solidFill>
                      <a:srgbClr val="FFFFFF"/>
                    </a:solidFill>
                  </a:rPr>
                  <a:t>5</a:t>
                </a:r>
                <a:r>
                  <a:rPr lang="id-ID" altLang="id-ID" sz="1400">
                    <a:solidFill>
                      <a:srgbClr val="FFFFFF"/>
                    </a:solidFill>
                  </a:rPr>
                  <a:t> bulan</a:t>
                </a:r>
              </a:p>
            </p:txBody>
          </p:sp>
          <p:grpSp>
            <p:nvGrpSpPr>
              <p:cNvPr id="51219" name="Group 40">
                <a:extLst>
                  <a:ext uri="{FF2B5EF4-FFF2-40B4-BE49-F238E27FC236}">
                    <a16:creationId xmlns:a16="http://schemas.microsoft.com/office/drawing/2014/main" id="{284D34FB-08F8-4478-890B-BBE23E8AF8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8100" y="4114799"/>
                <a:ext cx="5219700" cy="1693281"/>
                <a:chOff x="571500" y="5089923"/>
                <a:chExt cx="5524501" cy="910828"/>
              </a:xfrm>
            </p:grpSpPr>
            <p:grpSp>
              <p:nvGrpSpPr>
                <p:cNvPr id="51220" name="Group 43">
                  <a:extLst>
                    <a:ext uri="{FF2B5EF4-FFF2-40B4-BE49-F238E27FC236}">
                      <a16:creationId xmlns:a16="http://schemas.microsoft.com/office/drawing/2014/main" id="{5B92C99F-B4F5-414D-9A6C-6DD65BCF74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1501" y="5089923"/>
                  <a:ext cx="5524500" cy="910828"/>
                  <a:chOff x="2000240" y="6643702"/>
                  <a:chExt cx="4350569" cy="1357322"/>
                </a:xfrm>
              </p:grpSpPr>
              <p:pic>
                <p:nvPicPr>
                  <p:cNvPr id="51223" name="Picture 11" descr="DSC_0146.JPG">
                    <a:extLst>
                      <a:ext uri="{FF2B5EF4-FFF2-40B4-BE49-F238E27FC236}">
                        <a16:creationId xmlns:a16="http://schemas.microsoft.com/office/drawing/2014/main" id="{E25E0FCF-3B6B-4CD5-A3AC-F1E6370601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50" t="-185" r="15625" b="983"/>
                  <a:stretch>
                    <a:fillRect/>
                  </a:stretch>
                </p:blipFill>
                <p:spPr bwMode="auto">
                  <a:xfrm>
                    <a:off x="2000240" y="6643702"/>
                    <a:ext cx="1357322" cy="13573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224" name="Picture 4" descr="DSC_0040.JPG">
                    <a:extLst>
                      <a:ext uri="{FF2B5EF4-FFF2-40B4-BE49-F238E27FC236}">
                        <a16:creationId xmlns:a16="http://schemas.microsoft.com/office/drawing/2014/main" id="{42B78EA8-F875-4A6F-AE0B-EAF014781B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155" r="5191"/>
                  <a:stretch>
                    <a:fillRect/>
                  </a:stretch>
                </p:blipFill>
                <p:spPr bwMode="auto">
                  <a:xfrm>
                    <a:off x="3357562" y="6643702"/>
                    <a:ext cx="1532901" cy="13573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225" name="Picture 2" descr="DSC_0036.JPG">
                    <a:extLst>
                      <a:ext uri="{FF2B5EF4-FFF2-40B4-BE49-F238E27FC236}">
                        <a16:creationId xmlns:a16="http://schemas.microsoft.com/office/drawing/2014/main" id="{D2507951-14BD-4BC2-8774-606C38C20E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63" r="2631"/>
                  <a:stretch>
                    <a:fillRect/>
                  </a:stretch>
                </p:blipFill>
                <p:spPr bwMode="auto">
                  <a:xfrm>
                    <a:off x="4857760" y="6643702"/>
                    <a:ext cx="1493049" cy="13573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51221" name="TextBox 53">
                  <a:extLst>
                    <a:ext uri="{FF2B5EF4-FFF2-40B4-BE49-F238E27FC236}">
                      <a16:creationId xmlns:a16="http://schemas.microsoft.com/office/drawing/2014/main" id="{4411DAA0-1A00-4560-B999-8B046AD9A2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500" y="5786438"/>
                  <a:ext cx="1723574" cy="165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d-ID" altLang="id-ID" sz="1400">
                      <a:solidFill>
                        <a:srgbClr val="FFFFFF"/>
                      </a:solidFill>
                    </a:rPr>
                    <a:t>Tunas-aklimatisasi</a:t>
                  </a:r>
                </a:p>
              </p:txBody>
            </p:sp>
            <p:sp>
              <p:nvSpPr>
                <p:cNvPr id="51222" name="TextBox 54">
                  <a:extLst>
                    <a:ext uri="{FF2B5EF4-FFF2-40B4-BE49-F238E27FC236}">
                      <a16:creationId xmlns:a16="http://schemas.microsoft.com/office/drawing/2014/main" id="{D6FC74E6-75D4-4DE0-96DE-5FA1FB1448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47794" y="5754530"/>
                  <a:ext cx="1524000" cy="165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d-ID" altLang="id-ID" sz="1400">
                      <a:solidFill>
                        <a:srgbClr val="FFFFFF"/>
                      </a:solidFill>
                    </a:rPr>
                    <a:t>Aklimatisasi</a:t>
                  </a:r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1676400" y="533400"/>
              <a:ext cx="8915400" cy="5572125"/>
              <a:chOff x="1676400" y="533400"/>
              <a:chExt cx="8915400" cy="5572125"/>
            </a:xfrm>
          </p:grpSpPr>
          <p:pic>
            <p:nvPicPr>
              <p:cNvPr id="51202" name="Picture 37" descr="DSC_0075.JPG">
                <a:extLst>
                  <a:ext uri="{FF2B5EF4-FFF2-40B4-BE49-F238E27FC236}">
                    <a16:creationId xmlns:a16="http://schemas.microsoft.com/office/drawing/2014/main" id="{17F2D57C-B655-421B-8467-DC696C496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1" r="16666"/>
              <a:stretch>
                <a:fillRect/>
              </a:stretch>
            </p:blipFill>
            <p:spPr bwMode="auto">
              <a:xfrm>
                <a:off x="7029450" y="2438401"/>
                <a:ext cx="1817688" cy="151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03" name="Picture 36" descr="DSC_0059.JPG">
                <a:extLst>
                  <a:ext uri="{FF2B5EF4-FFF2-40B4-BE49-F238E27FC236}">
                    <a16:creationId xmlns:a16="http://schemas.microsoft.com/office/drawing/2014/main" id="{ACDD55C6-59C2-4AAD-A924-281164783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92" r="16666"/>
              <a:stretch>
                <a:fillRect/>
              </a:stretch>
            </p:blipFill>
            <p:spPr bwMode="auto">
              <a:xfrm>
                <a:off x="5375276" y="2438401"/>
                <a:ext cx="1654175" cy="151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04" name="Picture 24" descr="DSC_0091.JPG">
                <a:extLst>
                  <a:ext uri="{FF2B5EF4-FFF2-40B4-BE49-F238E27FC236}">
                    <a16:creationId xmlns:a16="http://schemas.microsoft.com/office/drawing/2014/main" id="{7E00E21B-7AFF-4147-91D6-1380D7813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5" r="23958"/>
              <a:stretch>
                <a:fillRect/>
              </a:stretch>
            </p:blipFill>
            <p:spPr bwMode="auto">
              <a:xfrm>
                <a:off x="1676400" y="533400"/>
                <a:ext cx="1981200" cy="1220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05" name="Picture 26" descr="DSC_0078.JPG">
                <a:extLst>
                  <a:ext uri="{FF2B5EF4-FFF2-40B4-BE49-F238E27FC236}">
                    <a16:creationId xmlns:a16="http://schemas.microsoft.com/office/drawing/2014/main" id="{23A57113-BC97-4277-A1C1-53F87DCEC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58" r="12500"/>
              <a:stretch>
                <a:fillRect/>
              </a:stretch>
            </p:blipFill>
            <p:spPr bwMode="auto">
              <a:xfrm>
                <a:off x="1676400" y="1752600"/>
                <a:ext cx="1981200" cy="1220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06" name="Picture 27" descr="DSC_0089.JPG">
                <a:extLst>
                  <a:ext uri="{FF2B5EF4-FFF2-40B4-BE49-F238E27FC236}">
                    <a16:creationId xmlns:a16="http://schemas.microsoft.com/office/drawing/2014/main" id="{9DEC997B-DA82-414D-864F-A30774A99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58" r="11458"/>
              <a:stretch>
                <a:fillRect/>
              </a:stretch>
            </p:blipFill>
            <p:spPr bwMode="auto">
              <a:xfrm>
                <a:off x="1676400" y="2971800"/>
                <a:ext cx="1981200" cy="144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07" name="Picture 28" descr="DSC_0104.JPG">
                <a:extLst>
                  <a:ext uri="{FF2B5EF4-FFF2-40B4-BE49-F238E27FC236}">
                    <a16:creationId xmlns:a16="http://schemas.microsoft.com/office/drawing/2014/main" id="{8DE689C8-E74E-4169-9EB0-E2C7113CB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000"/>
              <a:stretch>
                <a:fillRect/>
              </a:stretch>
            </p:blipFill>
            <p:spPr bwMode="auto">
              <a:xfrm>
                <a:off x="1676400" y="4419600"/>
                <a:ext cx="1981200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08" name="Picture 35" descr="DSC_0045.JPG">
                <a:extLst>
                  <a:ext uri="{FF2B5EF4-FFF2-40B4-BE49-F238E27FC236}">
                    <a16:creationId xmlns:a16="http://schemas.microsoft.com/office/drawing/2014/main" id="{9C64B97E-AEF6-46F7-AE10-163A72FBC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5" t="7536" r="26041" b="4391"/>
              <a:stretch>
                <a:fillRect/>
              </a:stretch>
            </p:blipFill>
            <p:spPr bwMode="auto">
              <a:xfrm>
                <a:off x="3810000" y="2438400"/>
                <a:ext cx="1600200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209" name="Group 41">
                <a:extLst>
                  <a:ext uri="{FF2B5EF4-FFF2-40B4-BE49-F238E27FC236}">
                    <a16:creationId xmlns:a16="http://schemas.microsoft.com/office/drawing/2014/main" id="{AA852EC6-45F4-433F-ACA8-C46566F0ED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000" y="609600"/>
                <a:ext cx="6781800" cy="1689100"/>
                <a:chOff x="2513194" y="533400"/>
                <a:chExt cx="6249806" cy="1454157"/>
              </a:xfrm>
            </p:grpSpPr>
            <p:pic>
              <p:nvPicPr>
                <p:cNvPr id="51226" name="Picture 2" descr="DSC_0071.JPG">
                  <a:extLst>
                    <a:ext uri="{FF2B5EF4-FFF2-40B4-BE49-F238E27FC236}">
                      <a16:creationId xmlns:a16="http://schemas.microsoft.com/office/drawing/2014/main" id="{B0028917-1691-4EEC-854E-ADBA6D5663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969" r="3906"/>
                <a:stretch>
                  <a:fillRect/>
                </a:stretch>
              </p:blipFill>
              <p:spPr bwMode="auto">
                <a:xfrm>
                  <a:off x="2513194" y="533400"/>
                  <a:ext cx="1726377" cy="1454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27" name="Picture 25" descr="DSC_0124.JPG">
                  <a:extLst>
                    <a:ext uri="{FF2B5EF4-FFF2-40B4-BE49-F238E27FC236}">
                      <a16:creationId xmlns:a16="http://schemas.microsoft.com/office/drawing/2014/main" id="{9EB19556-2511-4E95-83AD-2CD86E472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458" r="26041" b="4063"/>
                <a:stretch>
                  <a:fillRect/>
                </a:stretch>
              </p:blipFill>
              <p:spPr bwMode="auto">
                <a:xfrm>
                  <a:off x="4239571" y="533401"/>
                  <a:ext cx="1524178" cy="1454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28" name="Picture 30" descr="IMG_1013.JPG">
                  <a:extLst>
                    <a:ext uri="{FF2B5EF4-FFF2-40B4-BE49-F238E27FC236}">
                      <a16:creationId xmlns:a16="http://schemas.microsoft.com/office/drawing/2014/main" id="{52CF8C33-4E4D-47CA-A94B-ADE9ECFA81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31250" r="38542" b="34375"/>
                <a:stretch>
                  <a:fillRect/>
                </a:stretch>
              </p:blipFill>
              <p:spPr bwMode="auto">
                <a:xfrm>
                  <a:off x="5763779" y="533400"/>
                  <a:ext cx="1593459" cy="1454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29" name="Picture 34" descr="DSC_0041.JPG">
                  <a:extLst>
                    <a:ext uri="{FF2B5EF4-FFF2-40B4-BE49-F238E27FC236}">
                      <a16:creationId xmlns:a16="http://schemas.microsoft.com/office/drawing/2014/main" id="{C1F063EA-F6D0-428F-A182-E5635398CE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75" t="18546" r="34375" b="32700"/>
                <a:stretch>
                  <a:fillRect/>
                </a:stretch>
              </p:blipFill>
              <p:spPr bwMode="auto">
                <a:xfrm>
                  <a:off x="7287988" y="533400"/>
                  <a:ext cx="1475012" cy="1454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230" name="TextBox 45">
                  <a:extLst>
                    <a:ext uri="{FF2B5EF4-FFF2-40B4-BE49-F238E27FC236}">
                      <a16:creationId xmlns:a16="http://schemas.microsoft.com/office/drawing/2014/main" id="{38FB051F-E81B-4E02-9211-B14D3C7F23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21143" y="1624018"/>
                  <a:ext cx="1524000" cy="264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d-ID" altLang="id-ID" sz="1400">
                      <a:solidFill>
                        <a:srgbClr val="FFFFFF"/>
                      </a:solidFill>
                    </a:rPr>
                    <a:t>Tanamaan donor</a:t>
                  </a:r>
                </a:p>
              </p:txBody>
            </p:sp>
            <p:sp>
              <p:nvSpPr>
                <p:cNvPr id="51231" name="TextBox 46">
                  <a:extLst>
                    <a:ext uri="{FF2B5EF4-FFF2-40B4-BE49-F238E27FC236}">
                      <a16:creationId xmlns:a16="http://schemas.microsoft.com/office/drawing/2014/main" id="{7E65DADA-ABA5-4EE2-B7F9-279094F812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0394" y="1624018"/>
                  <a:ext cx="1524000" cy="264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d-ID" altLang="id-ID" sz="1400">
                      <a:solidFill>
                        <a:srgbClr val="FFFFFF"/>
                      </a:solidFill>
                    </a:rPr>
                    <a:t>Sumber eksplan</a:t>
                  </a:r>
                </a:p>
              </p:txBody>
            </p:sp>
            <p:sp>
              <p:nvSpPr>
                <p:cNvPr id="51232" name="TextBox 47">
                  <a:extLst>
                    <a:ext uri="{FF2B5EF4-FFF2-40B4-BE49-F238E27FC236}">
                      <a16:creationId xmlns:a16="http://schemas.microsoft.com/office/drawing/2014/main" id="{D543E04E-8256-4D83-91C8-F4C61C5CDA2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64394" y="1624018"/>
                  <a:ext cx="1524000" cy="264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d-ID" altLang="id-ID" sz="1400">
                      <a:solidFill>
                        <a:srgbClr val="FFFFFF"/>
                      </a:solidFill>
                    </a:rPr>
                    <a:t>Tunas pucuk </a:t>
                  </a:r>
                </a:p>
              </p:txBody>
            </p:sp>
            <p:sp>
              <p:nvSpPr>
                <p:cNvPr id="51233" name="TextBox 48">
                  <a:extLst>
                    <a:ext uri="{FF2B5EF4-FFF2-40B4-BE49-F238E27FC236}">
                      <a16:creationId xmlns:a16="http://schemas.microsoft.com/office/drawing/2014/main" id="{69188C40-5E85-424E-8E8E-A199B4608F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93143" y="1624018"/>
                  <a:ext cx="1524000" cy="264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d-ID" altLang="id-ID" sz="1400">
                      <a:solidFill>
                        <a:srgbClr val="FFFFFF"/>
                      </a:solidFill>
                    </a:rPr>
                    <a:t>Tunas ± </a:t>
                  </a:r>
                  <a:r>
                    <a:rPr lang="en-US" altLang="id-ID" sz="1400">
                      <a:solidFill>
                        <a:srgbClr val="FFFFFF"/>
                      </a:solidFill>
                    </a:rPr>
                    <a:t>1.0  bulan</a:t>
                  </a:r>
                  <a:endParaRPr lang="id-ID" altLang="id-ID" sz="140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id="51212" name="Picture 10" descr="DSC_0152.JPG">
                <a:extLst>
                  <a:ext uri="{FF2B5EF4-FFF2-40B4-BE49-F238E27FC236}">
                    <a16:creationId xmlns:a16="http://schemas.microsoft.com/office/drawing/2014/main" id="{2F9711E4-F60E-47AB-97C4-F22315A25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31" t="7986" r="21875" b="7986"/>
              <a:stretch>
                <a:fillRect/>
              </a:stretch>
            </p:blipFill>
            <p:spPr bwMode="auto">
              <a:xfrm>
                <a:off x="8796338" y="2438401"/>
                <a:ext cx="1795462" cy="151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16" name="TextBox 32">
                <a:extLst>
                  <a:ext uri="{FF2B5EF4-FFF2-40B4-BE49-F238E27FC236}">
                    <a16:creationId xmlns:a16="http://schemas.microsoft.com/office/drawing/2014/main" id="{2B58EB6D-3C94-40ED-BF1B-C5D178386C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5737225"/>
                <a:ext cx="48006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INDUKSI TUNAS AKSILER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120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F02E6A15-6A6B-4AAE-AFA6-FC8D754AC1FB}"/>
              </a:ext>
            </a:extLst>
          </p:cNvPr>
          <p:cNvSpPr/>
          <p:nvPr/>
        </p:nvSpPr>
        <p:spPr>
          <a:xfrm rot="10800000">
            <a:off x="-11218" y="-716"/>
            <a:ext cx="12203218" cy="11831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TextBox 3">
            <a:extLst>
              <a:ext uri="{FF2B5EF4-FFF2-40B4-BE49-F238E27FC236}">
                <a16:creationId xmlns:a16="http://schemas.microsoft.com/office/drawing/2014/main" id="{720B5FA3-A184-44F8-A068-A1E81889D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42" y="1713746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Rachis bunga muda</a:t>
            </a:r>
            <a:endParaRPr lang="id-ID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Text Box 26">
            <a:extLst>
              <a:ext uri="{FF2B5EF4-FFF2-40B4-BE49-F238E27FC236}">
                <a16:creationId xmlns:a16="http://schemas.microsoft.com/office/drawing/2014/main" id="{C7389871-616B-448B-9CF1-DD308FC2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093" y="1942345"/>
            <a:ext cx="12747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Pembuangan braktea </a:t>
            </a:r>
          </a:p>
        </p:txBody>
      </p:sp>
      <p:sp>
        <p:nvSpPr>
          <p:cNvPr id="58372" name="Text Box 17">
            <a:extLst>
              <a:ext uri="{FF2B5EF4-FFF2-40B4-BE49-F238E27FC236}">
                <a16:creationId xmlns:a16="http://schemas.microsoft.com/office/drawing/2014/main" id="{86555442-9240-4AF1-B449-AB2E6E2AA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392" y="1942346"/>
            <a:ext cx="184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Sterilisasi : Clorox 20% + Tween 20</a:t>
            </a:r>
          </a:p>
        </p:txBody>
      </p:sp>
      <p:sp>
        <p:nvSpPr>
          <p:cNvPr id="58373" name="Text Box 26">
            <a:extLst>
              <a:ext uri="{FF2B5EF4-FFF2-40B4-BE49-F238E27FC236}">
                <a16:creationId xmlns:a16="http://schemas.microsoft.com/office/drawing/2014/main" id="{B6394DBC-9729-4263-B73F-72F5953F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762" y="3852608"/>
            <a:ext cx="1258888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200">
                <a:solidFill>
                  <a:schemeClr val="bg1"/>
                </a:solidFill>
                <a:latin typeface="Arial" panose="020B0604020202020204" pitchFamily="34" charset="0"/>
              </a:rPr>
              <a:t>Callus </a:t>
            </a: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Initiation</a:t>
            </a:r>
          </a:p>
        </p:txBody>
      </p:sp>
      <p:sp>
        <p:nvSpPr>
          <p:cNvPr id="58374" name="Text Box 26">
            <a:extLst>
              <a:ext uri="{FF2B5EF4-FFF2-40B4-BE49-F238E27FC236}">
                <a16:creationId xmlns:a16="http://schemas.microsoft.com/office/drawing/2014/main" id="{137B233E-BBA9-46AF-A106-CF10C775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912" y="3868483"/>
            <a:ext cx="1258888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200">
                <a:solidFill>
                  <a:schemeClr val="bg1"/>
                </a:solidFill>
                <a:latin typeface="Arial" panose="020B0604020202020204" pitchFamily="34" charset="0"/>
              </a:rPr>
              <a:t>Callus </a:t>
            </a: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Initiation</a:t>
            </a:r>
          </a:p>
        </p:txBody>
      </p:sp>
      <p:sp>
        <p:nvSpPr>
          <p:cNvPr id="58375" name="Text Box 26">
            <a:extLst>
              <a:ext uri="{FF2B5EF4-FFF2-40B4-BE49-F238E27FC236}">
                <a16:creationId xmlns:a16="http://schemas.microsoft.com/office/drawing/2014/main" id="{415FD197-E4CB-4C7B-AA82-87223051D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67" y="4069595"/>
            <a:ext cx="12588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200">
                <a:solidFill>
                  <a:schemeClr val="bg1"/>
                </a:solidFill>
                <a:latin typeface="Arial" panose="020B0604020202020204" pitchFamily="34" charset="0"/>
              </a:rPr>
              <a:t>Callus </a:t>
            </a: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Initiation</a:t>
            </a:r>
          </a:p>
        </p:txBody>
      </p:sp>
      <p:sp>
        <p:nvSpPr>
          <p:cNvPr id="58376" name="Text Box 26">
            <a:extLst>
              <a:ext uri="{FF2B5EF4-FFF2-40B4-BE49-F238E27FC236}">
                <a16:creationId xmlns:a16="http://schemas.microsoft.com/office/drawing/2014/main" id="{ACA7B96B-60E8-4761-A72A-382F09B3D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142" y="4075945"/>
            <a:ext cx="12588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en-US" sz="1200">
                <a:solidFill>
                  <a:schemeClr val="bg1"/>
                </a:solidFill>
                <a:latin typeface="Arial" panose="020B0604020202020204" pitchFamily="34" charset="0"/>
              </a:rPr>
              <a:t>Callus </a:t>
            </a: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Initiation</a:t>
            </a:r>
          </a:p>
        </p:txBody>
      </p:sp>
      <p:grpSp>
        <p:nvGrpSpPr>
          <p:cNvPr id="58377" name="Group 6">
            <a:extLst>
              <a:ext uri="{FF2B5EF4-FFF2-40B4-BE49-F238E27FC236}">
                <a16:creationId xmlns:a16="http://schemas.microsoft.com/office/drawing/2014/main" id="{AEEC8068-AD68-4D97-A830-3C79D3183516}"/>
              </a:ext>
            </a:extLst>
          </p:cNvPr>
          <p:cNvGrpSpPr>
            <a:grpSpLocks/>
          </p:cNvGrpSpPr>
          <p:nvPr/>
        </p:nvGrpSpPr>
        <p:grpSpPr bwMode="auto">
          <a:xfrm>
            <a:off x="1249980" y="1250196"/>
            <a:ext cx="4348162" cy="5114925"/>
            <a:chOff x="191882" y="1022883"/>
            <a:chExt cx="4572928" cy="5028910"/>
          </a:xfrm>
        </p:grpSpPr>
        <p:grpSp>
          <p:nvGrpSpPr>
            <p:cNvPr id="58384" name="Group 3">
              <a:extLst>
                <a:ext uri="{FF2B5EF4-FFF2-40B4-BE49-F238E27FC236}">
                  <a16:creationId xmlns:a16="http://schemas.microsoft.com/office/drawing/2014/main" id="{E5A5980C-935C-4E91-BC14-103B6B039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488" y="1022883"/>
              <a:ext cx="4545012" cy="1650467"/>
              <a:chOff x="217488" y="625475"/>
              <a:chExt cx="4545012" cy="2047875"/>
            </a:xfrm>
          </p:grpSpPr>
          <p:pic>
            <p:nvPicPr>
              <p:cNvPr id="58393" name="Picture 10" descr="H:\DCIM\IMG_20180629_131217.jpg">
                <a:extLst>
                  <a:ext uri="{FF2B5EF4-FFF2-40B4-BE49-F238E27FC236}">
                    <a16:creationId xmlns:a16="http://schemas.microsoft.com/office/drawing/2014/main" id="{534C108F-8EC0-4D5F-8D80-B0D9A35F0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513" y="625475"/>
                <a:ext cx="2146300" cy="166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94" name="Picture 2" descr="G:\DCIM\Camera\Camera\IMG_20180509_130749_1527839653114.jpg">
                <a:extLst>
                  <a:ext uri="{FF2B5EF4-FFF2-40B4-BE49-F238E27FC236}">
                    <a16:creationId xmlns:a16="http://schemas.microsoft.com/office/drawing/2014/main" id="{020EE4B8-E147-4A62-9B6F-E1CD9B81F1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488" y="625475"/>
                <a:ext cx="849312" cy="167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95" name="Picture 4" descr="H:\DCIM\IMG_20180629_132230.jpg">
                <a:extLst>
                  <a:ext uri="{FF2B5EF4-FFF2-40B4-BE49-F238E27FC236}">
                    <a16:creationId xmlns:a16="http://schemas.microsoft.com/office/drawing/2014/main" id="{F7B8A53E-DC11-4BCD-905F-2186F59D7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53" t="20589" r="23529" b="8824"/>
              <a:stretch>
                <a:fillRect/>
              </a:stretch>
            </p:blipFill>
            <p:spPr bwMode="auto">
              <a:xfrm>
                <a:off x="3198813" y="625475"/>
                <a:ext cx="1563687" cy="167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26">
                <a:extLst>
                  <a:ext uri="{FF2B5EF4-FFF2-40B4-BE49-F238E27FC236}">
                    <a16:creationId xmlns:a16="http://schemas.microsoft.com/office/drawing/2014/main" id="{2D598039-91EE-4DB9-9A89-F2BAF30929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925" y="2285161"/>
                <a:ext cx="4546216" cy="387324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1.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Persiapan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dan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Isolasi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Eksplan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8385" name="Group 2">
              <a:extLst>
                <a:ext uri="{FF2B5EF4-FFF2-40B4-BE49-F238E27FC236}">
                  <a16:creationId xmlns:a16="http://schemas.microsoft.com/office/drawing/2014/main" id="{D294F07A-5E06-4B38-8771-5B7AE92B96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488" y="4417177"/>
              <a:ext cx="4545012" cy="1634616"/>
              <a:chOff x="1528763" y="4727575"/>
              <a:chExt cx="6081715" cy="1450975"/>
            </a:xfrm>
          </p:grpSpPr>
          <p:pic>
            <p:nvPicPr>
              <p:cNvPr id="58389" name="Picture 6" descr="G:\2019\IMG-20181107-WA0026.jpg">
                <a:extLst>
                  <a:ext uri="{FF2B5EF4-FFF2-40B4-BE49-F238E27FC236}">
                    <a16:creationId xmlns:a16="http://schemas.microsoft.com/office/drawing/2014/main" id="{4D60E047-9911-435F-AB60-820489281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90" t="19231" r="26308" b="26250"/>
              <a:stretch>
                <a:fillRect/>
              </a:stretch>
            </p:blipFill>
            <p:spPr bwMode="auto">
              <a:xfrm>
                <a:off x="6065838" y="4733925"/>
                <a:ext cx="1544639" cy="10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 Box 26">
                <a:extLst>
                  <a:ext uri="{FF2B5EF4-FFF2-40B4-BE49-F238E27FC236}">
                    <a16:creationId xmlns:a16="http://schemas.microsoft.com/office/drawing/2014/main" id="{3A759012-908B-42C2-8297-B5EF33733A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1414" y="5790623"/>
                <a:ext cx="6069922" cy="387927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3.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Regenerasi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 (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Pembesaran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tunas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dan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Pengakaran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Plantlet)  (2 + 6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bulan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)  </a:t>
                </a:r>
              </a:p>
            </p:txBody>
          </p:sp>
          <p:pic>
            <p:nvPicPr>
              <p:cNvPr id="58391" name="Picture 38">
                <a:extLst>
                  <a:ext uri="{FF2B5EF4-FFF2-40B4-BE49-F238E27FC236}">
                    <a16:creationId xmlns:a16="http://schemas.microsoft.com/office/drawing/2014/main" id="{03C05E87-8F69-4D13-9D52-C8AC13CDA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8763" y="4727575"/>
                <a:ext cx="2052637" cy="10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92" name="Picture 41" descr="G:\DCIM\Camera\Camera\IMG_20180531_144828.jpg">
                <a:extLst>
                  <a:ext uri="{FF2B5EF4-FFF2-40B4-BE49-F238E27FC236}">
                    <a16:creationId xmlns:a16="http://schemas.microsoft.com/office/drawing/2014/main" id="{33EC7E19-F808-4EB7-84E7-209C2C3D4D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1400" y="4733925"/>
                <a:ext cx="2470150" cy="1055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8386" name="Group 5">
              <a:extLst>
                <a:ext uri="{FF2B5EF4-FFF2-40B4-BE49-F238E27FC236}">
                  <a16:creationId xmlns:a16="http://schemas.microsoft.com/office/drawing/2014/main" id="{4A560D56-D3B7-44E6-8FA3-A0F3D8C8D9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882" y="2787988"/>
              <a:ext cx="4572928" cy="1506006"/>
              <a:chOff x="207035" y="2699282"/>
              <a:chExt cx="4572928" cy="1506006"/>
            </a:xfrm>
          </p:grpSpPr>
          <p:sp>
            <p:nvSpPr>
              <p:cNvPr id="18" name="Text Box 26">
                <a:extLst>
                  <a:ext uri="{FF2B5EF4-FFF2-40B4-BE49-F238E27FC236}">
                    <a16:creationId xmlns:a16="http://schemas.microsoft.com/office/drawing/2014/main" id="{37317EC0-5D33-4D2E-A743-0AC9342231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035" y="3774839"/>
                <a:ext cx="4572928" cy="430782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</a:rPr>
                  <a:t>2.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Inisiasi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dan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Proliferasi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  Tunas (6  + 12-18 </a:t>
                </a:r>
                <a:r>
                  <a:rPr lang="en-US" sz="1200" b="1" dirty="0" err="1">
                    <a:solidFill>
                      <a:schemeClr val="bg1"/>
                    </a:solidFill>
                  </a:rPr>
                  <a:t>Bulan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pic>
            <p:nvPicPr>
              <p:cNvPr id="58388" name="Picture 9">
                <a:extLst>
                  <a:ext uri="{FF2B5EF4-FFF2-40B4-BE49-F238E27FC236}">
                    <a16:creationId xmlns:a16="http://schemas.microsoft.com/office/drawing/2014/main" id="{BFD69230-D8F0-4C42-A03A-BCEB6E890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615" r="2608" b="6638"/>
              <a:stretch>
                <a:fillRect/>
              </a:stretch>
            </p:blipFill>
            <p:spPr bwMode="auto">
              <a:xfrm>
                <a:off x="217489" y="2699282"/>
                <a:ext cx="4562474" cy="1119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5595944" y="1279225"/>
            <a:ext cx="6321419" cy="4567797"/>
            <a:chOff x="5595944" y="1279225"/>
            <a:chExt cx="6321419" cy="4567797"/>
          </a:xfrm>
        </p:grpSpPr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6CF7581B-054D-456C-A910-8B35CA3D6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944" y="1279225"/>
              <a:ext cx="632141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2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Estimasi</a:t>
              </a:r>
              <a:r>
                <a:rPr lang="en-US" altLang="en-US" sz="2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Potensi</a:t>
              </a:r>
              <a:r>
                <a:rPr lang="en-US" altLang="en-US" sz="2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Jumlah</a:t>
              </a:r>
              <a:r>
                <a:rPr lang="en-US" altLang="en-US" sz="2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Plantlet Vanda</a:t>
              </a:r>
              <a:r>
                <a:rPr lang="en-US" altLang="en-US" sz="2400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Melalui</a:t>
              </a:r>
              <a:r>
                <a:rPr lang="en-US" altLang="en-US" sz="2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Jalur</a:t>
              </a:r>
              <a:r>
                <a:rPr lang="en-US" altLang="en-US" sz="2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 Organogenesis </a:t>
              </a:r>
              <a:endParaRPr lang="en-US" altLang="en-US" sz="24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94FB15FB-ADDA-46AA-BE91-75A52270E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993" y="2253731"/>
              <a:ext cx="6122370" cy="3593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defRPr/>
              </a:pP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Satu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siklus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: 26-32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bulan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defRPr/>
              </a:pPr>
              <a:endParaRPr lang="en-US" altLang="en-US" sz="2000" dirty="0">
                <a:latin typeface="+mj-lt"/>
                <a:cs typeface="Times New Roman" panose="02020603050405020304" pitchFamily="18" charset="0"/>
              </a:endParaRPr>
            </a:p>
            <a:p>
              <a:pPr algn="just">
                <a:defRPr/>
              </a:pPr>
              <a:r>
                <a:rPr lang="en-US" altLang="en-US" sz="2000" b="1" dirty="0" err="1">
                  <a:latin typeface="+mj-lt"/>
                  <a:cs typeface="Times New Roman" panose="02020603050405020304" pitchFamily="18" charset="0"/>
                </a:rPr>
                <a:t>Asumsi</a:t>
              </a:r>
              <a:r>
                <a:rPr lang="en-US" altLang="en-US" sz="2000" b="1" dirty="0">
                  <a:latin typeface="+mj-lt"/>
                  <a:cs typeface="Times New Roman" panose="02020603050405020304" pitchFamily="18" charset="0"/>
                </a:rPr>
                <a:t> : </a:t>
              </a:r>
            </a:p>
            <a:p>
              <a:pPr marL="285750" indent="-285750">
                <a:spcAft>
                  <a:spcPts val="3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1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eksplan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menghasilkan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1 clump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bakal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tunas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dan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setiap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clump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menghasilkan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sekitar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10-15 tunas, </a:t>
              </a:r>
            </a:p>
            <a:p>
              <a:pPr marL="285750" indent="-285750">
                <a:spcAft>
                  <a:spcPts val="3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frekuensi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subkultur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6x per 2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bulan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dengan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laju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proliferasi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4-5x per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periode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subkultur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,  </a:t>
              </a:r>
            </a:p>
            <a:p>
              <a:pPr marL="285750" indent="-285750">
                <a:spcAft>
                  <a:spcPts val="3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kegagalan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: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kontaminasi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20%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dan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pencoklatan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30% per </a:t>
              </a:r>
              <a:r>
                <a:rPr lang="en-US" altLang="en-US" sz="2000" dirty="0" err="1">
                  <a:latin typeface="+mj-lt"/>
                  <a:cs typeface="Times New Roman" panose="02020603050405020304" pitchFamily="18" charset="0"/>
                </a:rPr>
                <a:t>tahapan</a:t>
              </a:r>
              <a:r>
                <a:rPr lang="en-US" altLang="en-US" sz="2000" dirty="0"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defRPr/>
              </a:pPr>
              <a:endParaRPr lang="en-US" altLang="en-US" sz="2000" dirty="0">
                <a:latin typeface="+mj-lt"/>
                <a:cs typeface="Times New Roman" panose="02020603050405020304" pitchFamily="18" charset="0"/>
              </a:endParaRPr>
            </a:p>
            <a:p>
              <a:pPr algn="just">
                <a:defRPr/>
              </a:pPr>
              <a:r>
                <a:rPr lang="en-US" altLang="en-US" sz="2000" b="1" dirty="0" err="1">
                  <a:latin typeface="+mj-lt"/>
                  <a:cs typeface="Times New Roman" panose="02020603050405020304" pitchFamily="18" charset="0"/>
                </a:rPr>
                <a:t>Potensi</a:t>
              </a:r>
              <a:r>
                <a:rPr lang="en-US" altLang="en-US" sz="20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latin typeface="+mj-lt"/>
                  <a:cs typeface="Times New Roman" panose="02020603050405020304" pitchFamily="18" charset="0"/>
                </a:rPr>
                <a:t>Produksi</a:t>
              </a:r>
              <a:r>
                <a:rPr lang="en-US" altLang="en-US" sz="2000" b="1" dirty="0">
                  <a:latin typeface="+mj-lt"/>
                  <a:cs typeface="Times New Roman" panose="02020603050405020304" pitchFamily="18" charset="0"/>
                </a:rPr>
                <a:t> Plantlet :  600-800 plantlet per </a:t>
              </a:r>
              <a:r>
                <a:rPr lang="en-US" altLang="en-US" sz="2000" b="1" dirty="0" err="1">
                  <a:latin typeface="+mj-lt"/>
                  <a:cs typeface="Times New Roman" panose="02020603050405020304" pitchFamily="18" charset="0"/>
                </a:rPr>
                <a:t>tahun</a:t>
              </a:r>
              <a:endParaRPr lang="en-US" altLang="en-US" sz="20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22E25C4-BE40-4464-B128-CA3667F026C2}"/>
              </a:ext>
            </a:extLst>
          </p:cNvPr>
          <p:cNvSpPr/>
          <p:nvPr/>
        </p:nvSpPr>
        <p:spPr>
          <a:xfrm>
            <a:off x="642091" y="343955"/>
            <a:ext cx="10896600" cy="5832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Perbanyakan</a:t>
            </a:r>
            <a:r>
              <a:rPr lang="en-US" sz="4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4400" b="1" i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In Vitro </a:t>
            </a:r>
            <a:r>
              <a:rPr lang="en-US" sz="44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Klon</a:t>
            </a:r>
            <a:r>
              <a:rPr lang="en-US" sz="4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4400" b="1" i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Vanda</a:t>
            </a:r>
            <a:r>
              <a:rPr lang="en-US" sz="4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44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Balithi</a:t>
            </a:r>
            <a:r>
              <a:rPr lang="en-US" sz="4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80808"/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7389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67BC82F7-2BC7-4BA6-AF34-2D2C735632AA}"/>
              </a:ext>
            </a:extLst>
          </p:cNvPr>
          <p:cNvSpPr/>
          <p:nvPr/>
        </p:nvSpPr>
        <p:spPr>
          <a:xfrm rot="10800000">
            <a:off x="-11218" y="-716"/>
            <a:ext cx="12203218" cy="11831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78" name="Text Box 4">
            <a:extLst>
              <a:ext uri="{FF2B5EF4-FFF2-40B4-BE49-F238E27FC236}">
                <a16:creationId xmlns:a16="http://schemas.microsoft.com/office/drawing/2014/main" id="{64561E1B-E186-43FC-AC6C-122A57B8F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863"/>
            <a:ext cx="9144000" cy="646986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Dutch801 XBd BT"/>
              </a:rPr>
              <a:t>Kultur</a:t>
            </a:r>
            <a:r>
              <a:rPr lang="en-US" altLang="en-US" b="1" dirty="0">
                <a:solidFill>
                  <a:schemeClr val="bg1"/>
                </a:solidFill>
                <a:latin typeface="Dutch801 XBd BT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Dutch801 XBd BT"/>
              </a:rPr>
              <a:t>In Vitro </a:t>
            </a:r>
            <a:r>
              <a:rPr lang="en-US" altLang="en-US" b="1" dirty="0" err="1">
                <a:solidFill>
                  <a:schemeClr val="bg1"/>
                </a:solidFill>
                <a:latin typeface="Dutch801 XBd BT"/>
              </a:rPr>
              <a:t>Anyelir</a:t>
            </a:r>
            <a:r>
              <a:rPr lang="en-US" altLang="en-US" b="1" dirty="0">
                <a:solidFill>
                  <a:schemeClr val="bg1"/>
                </a:solidFill>
                <a:latin typeface="Dutch801 XBd BT"/>
              </a:rPr>
              <a:t>   </a:t>
            </a:r>
          </a:p>
        </p:txBody>
      </p:sp>
      <p:sp>
        <p:nvSpPr>
          <p:cNvPr id="50179" name="Text Box 1585">
            <a:extLst>
              <a:ext uri="{FF2B5EF4-FFF2-40B4-BE49-F238E27FC236}">
                <a16:creationId xmlns:a16="http://schemas.microsoft.com/office/drawing/2014/main" id="{AEEEA1B8-722F-4AB9-B9C5-42E122DA9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7974013"/>
            <a:ext cx="1852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78" tIns="27889" rIns="55778" bIns="27889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zh-CN" sz="1400" b="1">
                <a:solidFill>
                  <a:srgbClr val="000000"/>
                </a:solidFill>
                <a:latin typeface="Arial" panose="020B0604020202020204" pitchFamily="34" charset="0"/>
              </a:rPr>
              <a:t>Cut Flower </a:t>
            </a:r>
            <a:endParaRPr lang="en-US" altLang="en-US" sz="1400" b="1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0180" name="TextBox 45">
            <a:extLst>
              <a:ext uri="{FF2B5EF4-FFF2-40B4-BE49-F238E27FC236}">
                <a16:creationId xmlns:a16="http://schemas.microsoft.com/office/drawing/2014/main" id="{5677B646-D745-46D7-8C99-0F3EEC6D3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4" y="2306639"/>
            <a:ext cx="165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1400">
                <a:solidFill>
                  <a:srgbClr val="FFFFFF"/>
                </a:solidFill>
              </a:rPr>
              <a:t>Tanamaan donor</a:t>
            </a:r>
          </a:p>
        </p:txBody>
      </p:sp>
      <p:sp>
        <p:nvSpPr>
          <p:cNvPr id="50181" name="TextBox 45">
            <a:extLst>
              <a:ext uri="{FF2B5EF4-FFF2-40B4-BE49-F238E27FC236}">
                <a16:creationId xmlns:a16="http://schemas.microsoft.com/office/drawing/2014/main" id="{BA9021A9-8216-44C3-812E-DC7610A2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4" y="2266951"/>
            <a:ext cx="165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d-ID" sz="1400">
                <a:solidFill>
                  <a:srgbClr val="FFFFFF"/>
                </a:solidFill>
              </a:rPr>
              <a:t>Eksplan</a:t>
            </a:r>
            <a:endParaRPr lang="id-ID" altLang="id-ID" sz="1400">
              <a:solidFill>
                <a:srgbClr val="FFFFFF"/>
              </a:solidFill>
            </a:endParaRPr>
          </a:p>
        </p:txBody>
      </p:sp>
      <p:sp>
        <p:nvSpPr>
          <p:cNvPr id="50182" name="TextBox 45">
            <a:extLst>
              <a:ext uri="{FF2B5EF4-FFF2-40B4-BE49-F238E27FC236}">
                <a16:creationId xmlns:a16="http://schemas.microsoft.com/office/drawing/2014/main" id="{FCBD0547-B8DA-4E7E-BCF7-88BA06D62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9" y="4276726"/>
            <a:ext cx="165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d-ID" sz="1400">
                <a:solidFill>
                  <a:srgbClr val="FFFFFF"/>
                </a:solidFill>
              </a:rPr>
              <a:t>Aklimatisasi</a:t>
            </a:r>
            <a:endParaRPr lang="id-ID" altLang="id-ID" sz="1400">
              <a:solidFill>
                <a:srgbClr val="FFFFFF"/>
              </a:solidFill>
            </a:endParaRPr>
          </a:p>
        </p:txBody>
      </p:sp>
      <p:grpSp>
        <p:nvGrpSpPr>
          <p:cNvPr id="50183" name="Group 5">
            <a:extLst>
              <a:ext uri="{FF2B5EF4-FFF2-40B4-BE49-F238E27FC236}">
                <a16:creationId xmlns:a16="http://schemas.microsoft.com/office/drawing/2014/main" id="{1FB2F0A1-2FDA-4B50-9BD3-06456C88A428}"/>
              </a:ext>
            </a:extLst>
          </p:cNvPr>
          <p:cNvGrpSpPr>
            <a:grpSpLocks/>
          </p:cNvGrpSpPr>
          <p:nvPr/>
        </p:nvGrpSpPr>
        <p:grpSpPr bwMode="auto">
          <a:xfrm>
            <a:off x="1963739" y="762000"/>
            <a:ext cx="8258175" cy="5678488"/>
            <a:chOff x="182750" y="925583"/>
            <a:chExt cx="8258211" cy="5677793"/>
          </a:xfrm>
        </p:grpSpPr>
        <p:pic>
          <p:nvPicPr>
            <p:cNvPr id="50184" name="Picture 7" descr="benih22">
              <a:extLst>
                <a:ext uri="{FF2B5EF4-FFF2-40B4-BE49-F238E27FC236}">
                  <a16:creationId xmlns:a16="http://schemas.microsoft.com/office/drawing/2014/main" id="{D44E7BB1-B664-4C93-91AA-3C7AEF637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574" y="2794910"/>
              <a:ext cx="1809095" cy="180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85" name="Group 4">
              <a:extLst>
                <a:ext uri="{FF2B5EF4-FFF2-40B4-BE49-F238E27FC236}">
                  <a16:creationId xmlns:a16="http://schemas.microsoft.com/office/drawing/2014/main" id="{256369E5-A79A-4B27-8D2A-695E57A6E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750" y="925583"/>
              <a:ext cx="8258211" cy="5677793"/>
              <a:chOff x="182750" y="925583"/>
              <a:chExt cx="8258211" cy="5677793"/>
            </a:xfrm>
          </p:grpSpPr>
          <p:pic>
            <p:nvPicPr>
              <p:cNvPr id="50186" name="Picture 4" descr="PL-13">
                <a:extLst>
                  <a:ext uri="{FF2B5EF4-FFF2-40B4-BE49-F238E27FC236}">
                    <a16:creationId xmlns:a16="http://schemas.microsoft.com/office/drawing/2014/main" id="{EACE5C4D-4C1B-44DE-AD20-6F3F1BD89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7848" y="4865049"/>
                <a:ext cx="1633113" cy="1738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87" name="Picture 44" descr="benih12">
                <a:extLst>
                  <a:ext uri="{FF2B5EF4-FFF2-40B4-BE49-F238E27FC236}">
                    <a16:creationId xmlns:a16="http://schemas.microsoft.com/office/drawing/2014/main" id="{D4B8CAEE-0EB0-40D0-A58B-12799A4652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678" y="925681"/>
                <a:ext cx="1578769" cy="1688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88" name="Picture 6" descr="ap32.jpg">
                <a:extLst>
                  <a:ext uri="{FF2B5EF4-FFF2-40B4-BE49-F238E27FC236}">
                    <a16:creationId xmlns:a16="http://schemas.microsoft.com/office/drawing/2014/main" id="{C7984379-990F-410C-8029-00891CA6A1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0590" y="946500"/>
                <a:ext cx="1578769" cy="170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89" name="Picture 3" descr="ap10">
                <a:extLst>
                  <a:ext uri="{FF2B5EF4-FFF2-40B4-BE49-F238E27FC236}">
                    <a16:creationId xmlns:a16="http://schemas.microsoft.com/office/drawing/2014/main" id="{2A314CEC-A4C1-4EFE-9674-D45B4CD587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2672" y="929581"/>
                <a:ext cx="1578769" cy="1685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0" name="Picture 87" descr="mrs-ap-m3-1">
                <a:extLst>
                  <a:ext uri="{FF2B5EF4-FFF2-40B4-BE49-F238E27FC236}">
                    <a16:creationId xmlns:a16="http://schemas.microsoft.com/office/drawing/2014/main" id="{2F54A63C-62F0-4256-8FD2-DFB79A14C1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6048" y="2788941"/>
                <a:ext cx="1665577" cy="182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1" name="Picture 85" descr="asf35">
                <a:extLst>
                  <a:ext uri="{FF2B5EF4-FFF2-40B4-BE49-F238E27FC236}">
                    <a16:creationId xmlns:a16="http://schemas.microsoft.com/office/drawing/2014/main" id="{17628E5C-5ED3-4C50-8457-5E1169082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9852" y="2778196"/>
                <a:ext cx="1639832" cy="182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2" name="Picture 86" descr="benih13">
                <a:extLst>
                  <a:ext uri="{FF2B5EF4-FFF2-40B4-BE49-F238E27FC236}">
                    <a16:creationId xmlns:a16="http://schemas.microsoft.com/office/drawing/2014/main" id="{7338B5C4-0208-4846-A6B7-2AE1C5F45C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17" y="2799207"/>
                <a:ext cx="3043238" cy="1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3" name="Picture 9" descr="benih2">
                <a:extLst>
                  <a:ext uri="{FF2B5EF4-FFF2-40B4-BE49-F238E27FC236}">
                    <a16:creationId xmlns:a16="http://schemas.microsoft.com/office/drawing/2014/main" id="{F3AC1062-534B-4509-ADFF-171313DE02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2261" y="4851371"/>
                <a:ext cx="1865313" cy="170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4" name="Picture 5" descr="any1998">
                <a:extLst>
                  <a:ext uri="{FF2B5EF4-FFF2-40B4-BE49-F238E27FC236}">
                    <a16:creationId xmlns:a16="http://schemas.microsoft.com/office/drawing/2014/main" id="{716BEE8C-4584-48C4-84B5-902B3574A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022" y="4851371"/>
                <a:ext cx="1746576" cy="1700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5" name="Picture 10" descr="benih5">
                <a:extLst>
                  <a:ext uri="{FF2B5EF4-FFF2-40B4-BE49-F238E27FC236}">
                    <a16:creationId xmlns:a16="http://schemas.microsoft.com/office/drawing/2014/main" id="{00861970-DC14-4ACB-A7D2-6C21CC89ED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2893" y="4851371"/>
                <a:ext cx="1646238" cy="170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6" name="Picture 10" descr="benih5">
                <a:extLst>
                  <a:ext uri="{FF2B5EF4-FFF2-40B4-BE49-F238E27FC236}">
                    <a16:creationId xmlns:a16="http://schemas.microsoft.com/office/drawing/2014/main" id="{DF0E9178-130F-45F6-A2F9-3D6DA57DA7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956" y="925583"/>
                <a:ext cx="1635409" cy="1689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97" name="Freeform 52">
                <a:extLst>
                  <a:ext uri="{FF2B5EF4-FFF2-40B4-BE49-F238E27FC236}">
                    <a16:creationId xmlns:a16="http://schemas.microsoft.com/office/drawing/2014/main" id="{37128AC7-84D5-4F3D-9138-D54D0EF82A61}"/>
                  </a:ext>
                </a:extLst>
              </p:cNvPr>
              <p:cNvSpPr>
                <a:spLocks/>
              </p:cNvSpPr>
              <p:nvPr/>
            </p:nvSpPr>
            <p:spPr bwMode="auto">
              <a:xfrm rot="2759180">
                <a:off x="6544039" y="1510249"/>
                <a:ext cx="1412143" cy="1058507"/>
              </a:xfrm>
              <a:custGeom>
                <a:avLst/>
                <a:gdLst>
                  <a:gd name="T0" fmla="*/ 0 w 273"/>
                  <a:gd name="T1" fmla="*/ 2147483646 h 408"/>
                  <a:gd name="T2" fmla="*/ 2147483646 w 273"/>
                  <a:gd name="T3" fmla="*/ 2147483646 h 408"/>
                  <a:gd name="T4" fmla="*/ 2147483646 w 273"/>
                  <a:gd name="T5" fmla="*/ 0 h 408"/>
                  <a:gd name="T6" fmla="*/ 2147483646 w 273"/>
                  <a:gd name="T7" fmla="*/ 2147483646 h 408"/>
                  <a:gd name="T8" fmla="*/ 2147483646 w 273"/>
                  <a:gd name="T9" fmla="*/ 2147483646 h 408"/>
                  <a:gd name="T10" fmla="*/ 2147483646 w 273"/>
                  <a:gd name="T11" fmla="*/ 2147483646 h 408"/>
                  <a:gd name="T12" fmla="*/ 0 w 273"/>
                  <a:gd name="T13" fmla="*/ 2147483646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3"/>
                  <a:gd name="T22" fmla="*/ 0 h 408"/>
                  <a:gd name="T23" fmla="*/ 273 w 273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3" h="408">
                    <a:moveTo>
                      <a:pt x="0" y="181"/>
                    </a:moveTo>
                    <a:lnTo>
                      <a:pt x="182" y="136"/>
                    </a:lnTo>
                    <a:lnTo>
                      <a:pt x="182" y="0"/>
                    </a:lnTo>
                    <a:lnTo>
                      <a:pt x="273" y="227"/>
                    </a:lnTo>
                    <a:lnTo>
                      <a:pt x="182" y="408"/>
                    </a:lnTo>
                    <a:lnTo>
                      <a:pt x="182" y="317"/>
                    </a:lnTo>
                    <a:lnTo>
                      <a:pt x="0" y="18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7F9F7"/>
                  </a:gs>
                  <a:gs pos="100000">
                    <a:srgbClr val="003300"/>
                  </a:gs>
                </a:gsLst>
                <a:lin ang="5400000" scaled="1"/>
              </a:gradFill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8" name="Freeform 52">
                <a:extLst>
                  <a:ext uri="{FF2B5EF4-FFF2-40B4-BE49-F238E27FC236}">
                    <a16:creationId xmlns:a16="http://schemas.microsoft.com/office/drawing/2014/main" id="{2F16CB68-3146-4DF5-BF39-80CF19AD6F47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4042">
                <a:off x="296481" y="4672412"/>
                <a:ext cx="1049338" cy="1371600"/>
              </a:xfrm>
              <a:custGeom>
                <a:avLst/>
                <a:gdLst>
                  <a:gd name="T0" fmla="*/ 0 w 273"/>
                  <a:gd name="T1" fmla="*/ 2147483646 h 408"/>
                  <a:gd name="T2" fmla="*/ 2147483646 w 273"/>
                  <a:gd name="T3" fmla="*/ 2147483646 h 408"/>
                  <a:gd name="T4" fmla="*/ 2147483646 w 273"/>
                  <a:gd name="T5" fmla="*/ 0 h 408"/>
                  <a:gd name="T6" fmla="*/ 2147483646 w 273"/>
                  <a:gd name="T7" fmla="*/ 2147483646 h 408"/>
                  <a:gd name="T8" fmla="*/ 2147483646 w 273"/>
                  <a:gd name="T9" fmla="*/ 2147483646 h 408"/>
                  <a:gd name="T10" fmla="*/ 2147483646 w 273"/>
                  <a:gd name="T11" fmla="*/ 2147483646 h 408"/>
                  <a:gd name="T12" fmla="*/ 0 w 273"/>
                  <a:gd name="T13" fmla="*/ 2147483646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3"/>
                  <a:gd name="T22" fmla="*/ 0 h 408"/>
                  <a:gd name="T23" fmla="*/ 273 w 273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3" h="408">
                    <a:moveTo>
                      <a:pt x="0" y="181"/>
                    </a:moveTo>
                    <a:lnTo>
                      <a:pt x="182" y="136"/>
                    </a:lnTo>
                    <a:lnTo>
                      <a:pt x="182" y="0"/>
                    </a:lnTo>
                    <a:lnTo>
                      <a:pt x="273" y="227"/>
                    </a:lnTo>
                    <a:lnTo>
                      <a:pt x="182" y="408"/>
                    </a:lnTo>
                    <a:lnTo>
                      <a:pt x="182" y="317"/>
                    </a:lnTo>
                    <a:lnTo>
                      <a:pt x="0" y="18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7F9F7"/>
                  </a:gs>
                  <a:gs pos="100000">
                    <a:srgbClr val="003300"/>
                  </a:gs>
                </a:gsLst>
                <a:lin ang="5400000" scaled="1"/>
              </a:gradFill>
              <a:ln w="952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" name="Text Box 48">
                <a:extLst>
                  <a:ext uri="{FF2B5EF4-FFF2-40B4-BE49-F238E27FC236}">
                    <a16:creationId xmlns:a16="http://schemas.microsoft.com/office/drawing/2014/main" id="{B5503E86-A1E8-42C2-AA32-039DE0A913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4956" y="4406285"/>
                <a:ext cx="3504175" cy="337778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PENGAKARAN</a:t>
                </a:r>
              </a:p>
            </p:txBody>
          </p:sp>
          <p:sp>
            <p:nvSpPr>
              <p:cNvPr id="50200" name="Text Box 48">
                <a:extLst>
                  <a:ext uri="{FF2B5EF4-FFF2-40B4-BE49-F238E27FC236}">
                    <a16:creationId xmlns:a16="http://schemas.microsoft.com/office/drawing/2014/main" id="{C2EE81E8-03EF-47B3-A94A-E25367B3AE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01129" y="4290147"/>
                <a:ext cx="1639832" cy="461665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PERBANYAKAN TUNAS ADVENTIF</a:t>
                </a:r>
              </a:p>
            </p:txBody>
          </p:sp>
          <p:sp>
            <p:nvSpPr>
              <p:cNvPr id="50201" name="Text Box 13">
                <a:extLst>
                  <a:ext uri="{FF2B5EF4-FFF2-40B4-BE49-F238E27FC236}">
                    <a16:creationId xmlns:a16="http://schemas.microsoft.com/office/drawing/2014/main" id="{F3AB0B4F-9FCE-4908-B42F-9613083A7D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3728" y="2361139"/>
                <a:ext cx="3264120" cy="276999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INISIASI TUNAS ADVENTIF</a:t>
                </a:r>
              </a:p>
            </p:txBody>
          </p:sp>
          <p:sp>
            <p:nvSpPr>
              <p:cNvPr id="50202" name="Text Box 48">
                <a:extLst>
                  <a:ext uri="{FF2B5EF4-FFF2-40B4-BE49-F238E27FC236}">
                    <a16:creationId xmlns:a16="http://schemas.microsoft.com/office/drawing/2014/main" id="{B512CC49-CB4E-4C68-8647-81C1BC80E9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750" y="4388491"/>
                <a:ext cx="3072742" cy="337778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AKLIMATISASI</a:t>
                </a:r>
              </a:p>
            </p:txBody>
          </p:sp>
          <p:sp>
            <p:nvSpPr>
              <p:cNvPr id="50203" name="Text Box 13">
                <a:extLst>
                  <a:ext uri="{FF2B5EF4-FFF2-40B4-BE49-F238E27FC236}">
                    <a16:creationId xmlns:a16="http://schemas.microsoft.com/office/drawing/2014/main" id="{967CDBD6-1A49-4DAC-B62F-84616D7DBC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0458" y="2364232"/>
                <a:ext cx="1597982" cy="276999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EKSPLAN</a:t>
                </a:r>
              </a:p>
            </p:txBody>
          </p:sp>
          <p:sp>
            <p:nvSpPr>
              <p:cNvPr id="50204" name="Text Box 13">
                <a:extLst>
                  <a:ext uri="{FF2B5EF4-FFF2-40B4-BE49-F238E27FC236}">
                    <a16:creationId xmlns:a16="http://schemas.microsoft.com/office/drawing/2014/main" id="{F0270A63-2848-4A80-8613-CC2D4510B9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639" y="2376294"/>
                <a:ext cx="1665946" cy="276999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TANAMAN DONOR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8757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data:image/jpeg;base64,/9j/4AAQSkZJRgABAQAAAQABAAD/2wCEAAkGBhQSERUUExQVFRUWGBcYGBgYFxcXHRcaGBgYFxoYGBgYHSYfHx0jGRQXHy8gJScpLCwsFh4xNTAqNSYrLCkBCQoKDgwOGg8PGiwkHyQsLCwqLS8pKSksLSksLCkpLCwsLCksKSkpKSksKSksLCwsKSwsLCwsKSkpLCksLCwpLP/AABEIAPAAuAMBIgACEQEDEQH/xAAbAAACAwEBAQAAAAAAAAAAAAADBAIFBgABB//EAEAQAAIBAgQEAwUFCAEDBAMAAAECEQADBBIhMQVBUWETInEGMoGRoSNCsbLBFDNSYnJz0fAHFeHxJDRTghaSov/EABoBAAIDAQEAAAAAAAAAAAAAAAEDAAIEBQb/xAArEQACAgICAQMDBAIDAAAAAAAAAQIRAyESMQQTMkEUIlEFYXGBI6FCkdH/2gAMAwEAAhEDEQA/AFcMxyL/AEr+UUVWioYRfs7f9C/gKORUoJ4K9muFEFuhRASipCiBK9jtRICnTc10VNkFcBpUoJCK6aKBoKgbdDQCJqdqwzEADU7f7+tSFktoASRO2tNWG8JMwGYkaEHUdcyms/kZfRi2UnPigOO4c9kjPEMNCDp86TYVoeB8dBtm1cCnLqJGhXedeh5VDiHD0Ia4AUUA6QPMeW/rWTx/PU6UkJhmvszx+NdNSFsjl+MfhUTXUTT6NFkCDQ3o9DuUWkEVYmoGjuKGy1UAJjQwaIRXhohBtXV6TXUCFxg0+zT+hfyijBahgf3dv+hfwFHqxCKLUprq4rUCehKjebKCegmipM11y3m06xWbyc3pY3P8C5z4qwYr0CanbWBBGo/DkaItsxIGg3q+LKpwUgxlyVgitTtYRmDECQN9RPyrt6krEGR/vrUnyq4hbdWiGHfK0yRG/KlsQ+ViVO+41PxGu9M4rFnkBE8x+v6Ujedbg8sBpOh58j9a4PlT9Z71JGLJLn2qZ1nGKHB0U99BGm0ayTWiLoAGcztAB1+A+6fnWSAQwH5H46a/pT+Gx4tgPc88+VYiPUnrWJXH2iDScSsrkzvOQbLJGY+nOszdEmQInYfpU8EL1+4XYmJY5mMiOQ10qyv8RyCLZ15sI/8A500rq+Hml7UrNOKbukUxFQcUdk/39ahGtdv4NaFmSaGUph1qJE1Ai7daEe9MXFoL71CEN68qU11AhcYL91b/AKE/KKPFAwX7q3/Qn5RTVsVYh4yUQCuqNy6FEsYA3PIetVbojdEgOQpXh2Pm/BEpIHSNOY3mRXYi80BrbIwGh5jXuOdLcLQpcluugO+s+63+a4X6jnUo8EzD5GRPSGcUpN1iDrJ+A6fhTH7UUOgbNIG/Lqe3aj5kDh9ZOgJERG5I26V5asi5cAtyQCCznY6HbrryrmYc2THpPRnhkcf4A4vGZRqqnprBPrH+KGmLBiQQT8hS+KxKLcFu352ErMSMwjQnprTd/BMijmx5DQA960/U5Yu4fPwNWWXcTzOGHbv9aQxPDDmV0PumYnWO3Xl8qAAwLAgrmVoB5Nofe2gn8ahheMGB0G4PL071peb1NZF/ZfmpamQwuJDKA484JynTcbj67nrU7GCFpWZ1N1QcyqDE9NfiR8KZ4hgEuEOB5l8xA+8IMz6b96Wwmd2ZGBEGe0ac/TWlSjT1sq4v42e3eK32dwIS3lUIi/cJifU6nfpVzwzAsRmvGF6ncx6frQ7NkIfKZJ6gfrXXLmvmIk7SQJ9B9NK04cOWVNvihkIS7vQbG3bfu27cAH3zMn4cqUZaLl/3/wAVA2j+tdaLgl3ZqjpC7LFDYUwyfOhFabZYEwoVxaMRULlQguyV1TrqAC1wKfY2/wChPyimRS/Dh9lb6ZE/KKZAosJB7oXVmAHfSpOoIOxBHIg/hUb9oOpUjQ9gar7PCMp8pKnqNAee21YPJzSxbcbTE5JOPZJeEFZyEqYOo0HfTma5sY6+W8qusNqJB7Ce21IYi1fU+V2jKV32kzOvMHSaWtcYZbkXCWAWIPM8ifiBXDlFTf2O/wBjBKntFjiMSGXRiYE68hzHwpHFceYWzatkhTBOnvfHeuXH24ViNWLBgJgDrQsHhxLaqWQMQDzgfjpt8amPFT6K1of4UBZHiXZGYxJjQnXb1GvQUe57VqzsApY6gNIiQDHLY7fGspfuG7lLneTAOgJGkD0071a8J4dAkg6a8pEa8/wrQn6P3/IY/btGqwuGN62LjkIogxuZjUd9f0pDjHDGZPIsCdBz65gevaqri/Gnt3UVHJVYcDywc2+3aoNxNrOMYyfDZ9QTMKdR3kA1bHijN88nbGxSluR37a1q4qEEkp5gdSSAZ+Ec6s8JjcuUSMuVc3UMRM+kRpU+J4lWfIol1Bh+SllICnqCCQekiq1cKyXQ2YBSLZMn3SFAYSdIEVaXHHL/ABy2M9vtZDF8XuOtwHKFYhRG4HrzmvcJhHOUKGbKkLz1MmCatMJw+ymVZDFogSPMdT5Ruas1cqNNPlQcc+Z/+uicZy7F8Jwd4Ga4tsRsTBnmYGk0UIisSGNxgdMwhfWJ1j8etTUlubN8z8qg1k6kA6b0/D4uNe+exkcMVtsXvGdTuaE60e4h6EetCiusq6RoWtAYqFwfKjMNaG6zVkECVr2pEV1EBYcPH2Vv+hPyijt8qXwBizbJ5W0mBP3RTiwwkagj1FKlOK1eyNigx9uYLrPSQecb1C9xuyv3g2omBOjc/Qc6n/0kfdiN4I09RFDucHVhBA+A0P8A3rnZPJzx1w1+2zPPJNaorcb7QShKCHDZdQDK66g/LSlr2LU5PERWDKGzA6kGR8DIOnarC7wJYgGdNt/UA+tIXeCsF0YSJg7TMkgjlqdx1rmucJO2qf8AFGOX5EXsIwJWVyiYOsiYHehriijh+YgjppuPp9aYxPDnU6DQ7QdRptv1pQXuUeYGQdoI0I/z8KdEqmGt+HbBZzAHujQ+gA5kTFOYjjqi5kFtbiBfMx5llBAAHRjrrVbjLaG3amcyFlaSZYk5sx5cyOtCs2spB0hgYC8sukHvrV1GK+57Za6OwuHAymNzrHppV3b4Uzk5tZaSewG1dwfhpy+cADcEnbernCv4k20Z1I1LZd+0nn+lZpSnlnwh2CNy0jy89nDpLENcMHLI00nX6VW2LouuczCFgxyHOI5xUPaPhSoxcyZVwhYk5bjlQFb+Lcsp7c6X4Wt1bz23QkhoJ/ijQwByIjeN6Y/DlBcltjZYZRLPBol26t2BmnQ9uUdNOVN4TEFyT3iOhGh1ofC+GeEkeYNtmGsAnYCYq0wJVBGXyyd9/qIpM1OacFb2WUW40V9nFMEa4FJ1hdDEzAI/GmMTYxLIiorFSQXMqCYGg301qxOMAEW1OU6FTBU/CkHCgaDKPWR8J2pmPwsl3JV/ZaOFvbINaxDklmVJgeZtlXlFERbaDznxGJ+6Mo7DX8aiNRueu8j4UNhW/H4jj3Jjlir5BXmBMhQvYa/WgRRylQZa6eOkqHICy11TiuplkH+HL9ja/tpzj7q0tiLEA5Xg7nUfQDtUsLYD4e2rTBt2+ZB91dqVTg+XZZjYiQR6iuT5yckvtv8AcTm/gR/6s9pvfzLliZB9Ioz+1kIoCywJz5tmXlEbEVDE8AUwZj4R8KWu+zJ3D6g6f4rnRzcGrbRj9SS+SON9on8YXbRYWyqzbJkGN5796FxDizJjPFBLW2CEKfdKZQNjpI116iiPwIrpO/I/jNePgC9tVIOZJCtpqpM5WB2iTFPXkxfbAptkV9oibzrcVHtkt4ZygZNDl9R+tV6XmFvLBYyGJOpEwrdOWWpYvBkDUax8/T4fhUmwxz+GIJbyrOs5hAJjTn9KtzUqoN26Ai2XB0gpJaTERpt1nSKtLGFhFDtCrmIJiFmCx015bV5j7wS0t5kVrjsqZT7p8EZblxo3ZjoOm9WPG8TZOBz21WbkKvPKdcxnqIPrNWnhb0nov6RQca9oGNu34LEoZV9AIcTpPIFdR2mmLvtS9zDW7RZsxJztJzEDUGemsEfy0lhMKP2R9YPioDqPOu4kfykEgjrS11YCr1O8dNdD6U6oY1xgqsDlx6NCMaz4U23aWW5ayMdYE5gD1jLv3q14RxJFcplykgtcct7zRmJPaJrI3GMoO5O/QRMU/g8C9wsdg2gJ00iOdIeeUfubIssl8mofj9sJnUFt4GxYAat6chS9jil5kYi2pMLlUMdM0nU9RA0pe1wYKAzeYADmBt670xd4xdR/CRAsqDIAZobSTyHalfWZZewt6030L4XF31Z3v6gKIQADWeXwpD9muX2JuNP8swB107Cm8ZgC2Tzu0yXlwQPiNJ30mjWrGZAqa6+Y67DU7iTJIquTPk402FSl+Rq3iwFCoJgAdNtKOl4Ed/nSZsMUi3Mj3jEQB67zQ72cABVKruXMiegn8apHzcql2WeWSH2H4UHSqpeONJ08k5V5k9SKsLOKVzofpHwn/FdfF5Skvu0PhljII21eVM11bYNTVoYmmNcNE2LX9u3+UU2i1TW8TcWxZ8LJ+7SQwM6KuulRfimIj3bcx0J+c1z35uFOrFPNFaLfE4YuhCsUPJhyPpzFY7G27wDE4kMqtlZlZRDdCNxXvE8biHYasAGzKBplMRAPME9aqMRaefEKaOTmI6zJn4zv1pWTJjy9Iy5Zxk9FjZxVyTbF8Z5gZwCrRyz9+tFX2o+0yZEAzAFgxyrJhiNJga1QG3BI1nf4VO/gCLYuAAKGyNrzIzDT0mleljlpoTovsfxS0lxlbM5U7xpG4jtHMVUY/EhmVrIhTzIiSu5B7ExSzYa4y+KTInw9dYhQQOkZT9KdvY0OlpfCy+GhTOuza5h8dyedXWKENos/khiMYXt2gSJVroIk5vMQ2YjaNxIpzxJwpTXy3lOg0AKnf1I06fGqy4xUtokEBiSNRB2U+h1p3BYxIuZpYFCqoNi50BY/ywCKLb7LW7CYDhy3Ld65BD2VDBiYGpjwyO4kzvtR8Jg86wpJmCQV90A+Ug7yedRtg5ER1IRd1GgzfxEcz3ParKxgEuLK6HSRrz01jvWXLl+EBs9weACvLIJ2jUH113plcWgEQ8zEFSJjeNdqBjMatm3ma5AB3EOdB7ig+UGq7h/E7VxHcG4rKknNlIJzRkBAkbjWkLBOa5Moo2yzbhd5j4pUwdQCZyryCIOQ5kmddqGMaozFrYuA9SRqNNe0afCpezfGWDlWnw4k9LfOfSmMXxnDXFLMjCICEaM5gkx2B5mtbxqlKLpmhKPFNMmuABQPbOZSJG8jXUAdqLauMpkywOny50HhnFlV0tLmPiQWJjyEgwO5Mb1ai8jFhKkqYbt8aq/Fhk+5Ov2GempbTCpDT90jUdD/AL1qK3iOXw3B05zUjZ+AqJQ/Omw/S8C73/ZZYokbrgyfDTXsJ+FJNYHIAdgKYb1E/Ca8Ap8fDwrpf7GxxRFltD4/7yFdRCNa6tkIqKpIvSQlhFm1aygzkX090UC5i8gk6HWf5YrzB3U8K2c7r9mkyCfujmKBxPE2WUjzmY5RP+6mvNSxf5HezmyiFxXEcrZW1JA3GuoGxqLXV+8VB6DWflz/ABqh4ni87BgfpGY8yVBhSe2lLYvijMQxInQaQNBtWn6VPoro1F+2ijzxqBGoMDkNOfKKFbwoQMVcfaDW0FDDsXzCNJO2utZLFY9muAjyiFEDnzk9SZ3q+ucfa3a8RbY3CySYn9TV/Qnja4u7DVdEcXh2t2WUgFSytsSQw08p7ikjfYJCAkMczCSJjYFTpmB5jcU3wvHnET4qqW+6xkFQx1ygH6nrVqMOi2mvGRbSczLBPSBrvOlXUpxag9siVujI3cZuArhhu0AgIZVgwM7yNaHwniTLdUKpYE5UQRLE7fXnWvteytq/Zu3sLfOQqYQLzEEo4nSSpqp9ncdYw9181o2XuoDYuN5/CldIn7hb724510FGLjxaNCgkqYTjntALdwooV40JOYFWGjqQehrz2e9rTbvnxD5WtvEaDOBKyOe2X41neKY9791rjhcxAzFRAJAjMQNJMa1O1h5Ucu/40tY8eOmkKtRdhcRdd1RCICLsGDDM/mZ/UyPlR8IsDLr0Osd479aDZWFHL/vRrE76mDExp6CqZJOQuTcnZZC/ltlQYLsoPdVlvhqR660E5jcCgGdoHMkwNvSpYXBvdcEAADmdz69KvOHcOSGOocggNMEHtWKeSMOwNldY4bc8QlNSGaCPlIq1w3CnMCRpyPPmSfj1qLXWtXFS4Vg6hhImd5C6zPSnOK4K5cu27QdQMjO7RGSYC66GSD7vOl8MmXa6LxUpdHYnFeG0s5zgHbWA3ppGnKkLvGrlxYGcr2gaTNHxfDUS0yJcW4zDKAsaSRLEyTsPrQ7GE8jKsFoygAnTUDMWgDSo4uC2/wDYUpR+SFsENlWdY13me9XnjKsKTqBHX8KRs2mUZVHn2nUBerTt6V54TqAFDEzqY2796GPyHj9vbGxnxLOBvH0rqp24kyk+WQu5M6npH611dDH5q470MXkL5H8Dgw1i1yPh2+8+UUpxTh6zlYdw2wPpVtwkfYWf7Vv8i0zctBgQdQab5HhxluOmHJiUlpbMRieB/U6c6psTgCoMgMdv+471vcVw/KWeYQCdydv9PyqmuWM0sQAPhXNUsuF1Mxyi49mRcRBgnbXoeVMXkLWGOcZA6gJm1lgfMB6AAmrHF4WT5VMHroD8qrMXgsqiTGukLrMQR/2PStmPJGVfkERN5yactt/0pvA8QZLToD5bgAcR02gnbr3oSsV0IDBtJJiJjWJ7ivbiZZGmmkAzqNP0pzYVaA2MZdsSbVx0J/hMA+o2NW//AFZnwaWmt2zkYql0k5l0zEKAO8dN6psDYZgSQRlj/RV3wnh6E4hL1zwmAVrZGvmWZU9yDBq/KrTGJtJpldg8D494KWVC5IzNoobXp6RRbGBdmNogKyki5mMKgG5Y8gPmaFdw65cxeMvbzA77de9XXsvxOzcuvduB3vDLkWA73SdzB0GgjMdKorkiQhzZT2sOTplJ32kD4HpFX3CMMCAtwAZdlBkAnQmOtXB4RcALPbCljML5ozEwumkiYMaVXcRwO4EI+46yNRPUGN6wZZzk+DVC3FrTG7vCirHwzBMeYAE6coPLWoHHFZQlF5FmJk//AFA0q34daF3Crct+8V93YFwYIgyR2M1nuIu5ds2hXQhTr8T0pcsEsbXPaA4OO30FvWriuGS6WDAQQMvwXNJB9KZweIE/aKGBPmLZmM/5pjgeJF9Taus7EEEEkaAcljX15VHiHCGQg+8v8QHu67Hv37VeUJpKS6HqDW0HHCsg0Hl3EfPUf46UH9ocDLGYDURE/CT9Kd4JfJUoTJSPlyn50zewStyj02+Iq0vE5r1Mfz8Mu8be0AQyBzB+8PWNQaJlPL517ZwuUnUGe3OimrY/03G/un/0WWFPtAHzHmPiK6pNrXVpX6fhXSGLFD8HcK/9vZ/t2/yrTcSaU4V+4s/20/ItWI+tdNqxvwUntL7RjCp7oe405V5RzJPQdB1rD4XjN5nLOFeYEtuByHl3/WvqNyyG95Q3qAfxpHiFjD2bTG4tu2mmoUbj3dhOhO/KsubE5Jrsz5IN9mVuYwgRHmmIA6HbXnSL4J2zRIDGYJ0+PpSd72jaSqBVbXVvOG5yrAD11HOrCxiLl2CFZMqM1xWbRtPuMozDSW16GuYsE8e9IycWINhLaiWYayQSd+Wg9aWuYe0pKl1GmYga6RI7c9Nau+BeyjOouWyhdM6Mjgsrq4MCesHeByqix/s1ct5jbtl1tkBwYlGJABZdwpMa9zWyGNP/AJMusSYfBWRBU3BbzyVLhjMCIYDVQf4vpQSyKytLMCsEtAIZhLEEaaNqD3FWr8OXCNdd8Qr41SCEytClyCxDMIZgDERAk1R40M0NKxm1/wDtqPKOU/pV3GnQWqfES4hfJ3BA39Z51vf+J1trZubC67kDzDMyqoJgbgCdTXzXEXCxPUn/AGK0HsnxNcE5vvbZ2yFbaTlmTqzHppG2vwrTFKKNGL7T7T4etUXtdwzDNh2uXzk2AuD3pEwo66n3Rv8ACr603lDNCjKGaTAAiTv0B+lfHvabi74rEsSwZVJVIkKVUnK8GdSOdUl1stkkkqZsP+NLT/s75v3ZebbaCdAGEb6EfWtBxLgy3F6HeRA1IgTAk1H2Ywvh4S0o/hn5mTy2pziHErdm21y4wCpE8z5iIEd96jgpKpIKiuOzKYXhN6xftmJUkAsozCOh5gVqGX5bfD0qixv/ACDh7ZIUPcIYjSANB7wJ5SY+FF9nfadsYzxZyKkebNOpPu7dBSscY47S2VhS0iyTDqDIABPMc/WuNujstRrQqWkNAGgijutDcUaICIrypV1XSIecG/8Ab2p/+O3+RaeFIcKugYezJA+zt7n+RaaYlgDbIO/Qg/KhPLGNrv8AgLegp9Rrt8qw3txw6495TcxFtUbS2rZlC6CZMESd6vcfiS8pcUCPdOxB1gqdjJqmx+Aa5ahznRD38pYDkdfjtXOl5qbpIy5MiegPDPYK6CCWTKVJzDzan3QBzB3JHKtbwr2ct2sre8+TKzE6Hqcu2u3pFY+w97DJFtyFJB0O2oPPaYArQcE9rSXCXhq7nKwgBAQCqk89ZE1aGTFN2iQ4dDvtI93DYVmwqouQhiuURkmWhfkfnWbT2it422Rc/wDT4lbbHxR7jKozFX/kOXbU9K31xFuIV8pDAjkw6GRPfUV8o4/7MXcMzeVzaiPEygAg/wBO3TWnyddF8jlF2uifthhDdP7YikBsovKTPhXQNj/KywQdjWZxV0hQJ0Jzd9NPx/Ctdwbi2QNiLrBld0sm0dfFtqpzEDqgykdZIpvH8Aw5waXkthhcxVsWyRqLPilQgnkZMzqSewox32CMObbR86tW4fUSOY2+vL1q6wV9EAvuQzLPh2ozar7puH+GZMbmOhqy9rMLbfGXvDZSogLlBhcojIAehEVXcOwdskFsrAGSpOUECCQPiIoSypdi3L4Lr2q9pLz4fD2rs+KR41xtFkPIRco5Zfxqr4Hg/EvopbLmIAYAseXuqPxO0TTftZinvP8AtDLbHlyQkxlXQbkzEgEj0qm4Zxy9YJNlvDYiCygZvgSNPhQ96tAk7ds+xcf44uBt2sym4XdUEnXSMzE9YPzNfMuOY9mu4lc2rXhIn+Bmj4AECi4jHtcw9rO73Ly3fElzoq5QAo6kkZqTS0zcySSST1J3J03pcprsGTL+BexhDBI8xH+Y0mvo3AOOYezh7VstDBCWhTAadj1PesVZsAMJ5mPXtPX4VYYzDIrW2QtHNXykg7SGESO3Kkes0ykJcdm1v+0dgSA2ciAAuupMc+nOnqxVvBgJ4kA+aBHNjrA5z+gqys8RukRnga7dv/FL+vcW+SHrPXaNE4oLDWq3CXCD+9y6yZMn5VZFwfdM1q8fyY5VrQyGRT6BV1dXVtsaVvDbLvYtCDHhpuY+4NjuKgnBrtsqRcZ9xy/ERVjwtvsLP9q3+RasA1Y34Sd23bFvGmU957qgeJlKkxlYBuXYaVHDYW6x8ma2ObEAAj+k6GOlXSijqKo/0+PLk5Mr6W+zF8WtL4hVSvlkEgBZPPQaH150HC+y111kL8zlnnsR3rcLYXfKskzsJPeaZ/31qq8NptyZX0d3Z8ou4m5ZulRmRhnSCdQX31Ec4Nam3jb97CLbtgvcAIuhkV0uJsA7ToY10q8xXALb31vFQWAhgRIcZSo350LEez6g5rJyNBBXzFGB3lRqvqsUz08kfaRY5K9nzPCIbV1PFUhLGa5kJ94ysJPRmCn0mmLvFbn7Owy6NfW4uoyo6N4jAKNgxj61c4zggtFhdHg6qUk5kcEgMA+wIBJAbU1S8Y4TdslxctgBBqwBCkbKwPefrQ5T1oS+cOhPFX3v3XYW48V2bLqVH3mk9NZJ71Z8M4dhYDOrXb5zNlzLZsgDzLmO5EDlSnBsI92xm8MKjkqPOwLwVJCrux8wMc4rUJ7C3TEQqyIFz3o5khdN+W9STlF0kXcJR+DLY97mMdXuBbNsIEREjypmk5U+uu9EbC2UEIhAGwbUnX7x5mNeVfQf/wALs5FBzkqDJBgsY2jUAT0rCcRV8NlOIt+dlJt2iY/lz3Y5Dks6kUJLJJpPorJStWSPCWLZAVYjXyme4O3TkOtES3qbYBDAAknYTtPftVVw2+mYJ4oR/dy3kYKG5nxFmBzggRNecT4pfsYgoTKK2hAgPG7ITqR01pcvGm7SKLGx7FWVsid3POI+nKkFx+TzE+Y1e4vCi5ldlILLmU7BhvInT9arl4Wtxs5JdR922JJP8JJOnQnU0nE09T7+RbTui1wnFPEVTcOd/uqxbURtK6rtvTl9Ncw+zBgFSSZIOkk7CTArK4JrmHY3Bpcb3RqcknfXtWjwXEPEDB2LEnVyRE9jzpOaDjuO0Hk1oY/awpyj7TqRMDnGaNY7aVa8OxkwMgA3Jn/NI3bEdQy7wOX8UbUs9uNdT3LTSMeThJSiqGQlxdmlJ+ldSHDsYhUICJHLNPrvXV6DHkU42bU72H4WfsLX9tPyCnVekeEfuLX9tPyCnrdbCwZDRQaBRVWKlEoIp7UUCgzRVM0qUdkPTXoGlRNTV9KCjoJ5fw6uhV1DKwgqQCD2IrEe3OAvWMC9tD4lgsgAYnPag6KrffTkAdVrdA1nv+QWjAXOpZI//YVSapWAH7EcD8PD2nc5ny+QcrQbUhe7Tqd601BwNrLaReiL+UUcLQitFmQUHrWT9vOCtdVbtm0XvLCgkjKiCWZ4JA35mYmteRFL47CC7be205XUq0GDlbeO8UxxtC5q0fB8Li1B+0XxlDaiSrMDvDjXXWJnevpXtH7JJisJaawuR7aDwwxM5Dr4bE6yDO9YP2l4GcLiWtkQm6ak+Q7eaNTA1jY+lfZsL+7Sf4FnUtOnMtqfjrVErE492I4DAB8NZW6u1tdG3BA/01nfavh9tL9p1AtTILKIBMjkOYGvetqBFL4qwtyA6hoIIkcxsfWqTwclSGygmjFYu2GDlgSVcZtNs08u8D50q/CjbzRbbysATB0n3SPXrX0AoNTAlt+/rXVmXgrqxKwL5Pndvj17DvBS4yyZVkad4MHrWkt2LWIti5blM3aIPQqelXbnX/TQCxp8fGjVNWXjjrvZSnh72zKw3cfqK8q3auqv0KXtk0T00uhPhB+ws/27f5RVgtVnCXixZ/tp+UU6r10BwwLlFV9KWVqLbNEIypqSvQQ3zoimahKDA17QM8Gph9KpQAgbas3/AMiP/wCkVR967b/WtArRWa9vDmTDr/FfWfhSsnRDWWzAA7AfQVNblCzV5NGIWGd+tcW/2aAa6aaiCPHuB2sWmS6swZUjdTpt2PSnlAAjkIA+FeFqg7VFEFEmeoA1xoBOs0aIEFyJrzxBQXahNcqUQm7UFnrifnQ3NCiHpevKE1zWuogFOFXfsLU//Hb/ACinUu1VcLufY2/7aflFPo9QI2HFEVzSa3OtG8SoEaFz0qavSoaamGqEsZBqXiGgK1SZ6JAy3KzXtxfj9mnk7N8staANpWU9tVLvZRZnLdPyj/FZvI9oEbJXkT11rzxBVbwjF57FpuZRZ9QIpyadHpMLDtcrzxB1oU1A3KuAZzihu9Cz0N2qEDF6ibmlAd6jmoECM9BLVF3oNy5UCFuPQHuVBrlCZ6hCZuV1Ad66oA//2Q==">
            <a:extLst>
              <a:ext uri="{FF2B5EF4-FFF2-40B4-BE49-F238E27FC236}">
                <a16:creationId xmlns:a16="http://schemas.microsoft.com/office/drawing/2014/main" id="{40F9C064-38DD-4EA3-8D8F-08D06FB3E5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1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d-ID" sz="1800">
              <a:solidFill>
                <a:srgbClr val="000000"/>
              </a:solidFill>
            </a:endParaRPr>
          </a:p>
        </p:txBody>
      </p:sp>
      <p:sp>
        <p:nvSpPr>
          <p:cNvPr id="52227" name="AutoShape 4" descr="data:image/jpeg;base64,/9j/4AAQSkZJRgABAQAAAQABAAD/2wCEAAkGBhQSERUTExMWFRUVFxwYGRgYGBoXGxsYGR0YGBcaGBgbHCYeFxojGhcYHy8gIycpLCwsFx4xNTAqNSYrLCkBCQoKDgwOGg8PGiwkHyQsLCwsLywsLCwpLCwsLCwsLCwsLCwsLCwsKSwsLCwsLCwsLCwsLCwsLCwsLCwsLCwsLP/AABEIAMIBAwMBIgACEQEDEQH/xAAbAAACAwEBAQAAAAAAAAAAAAADBAECBQAGB//EADwQAAECBQIDBgUDBAICAQUAAAECEQADEiExBEEFUWETInGBkaEGMrHB8ELR4RQjUvFighVyogcWM4OS/8QAGQEAAwEBAQAAAAAAAAAAAAAAAAECAwQF/8QALhEAAgICAgIABAQGAwAAAAAAAAECEQMhEjEEQRMiUWEUMoGRI3Gh0eHwQrHB/9oADAMBAAIRAxEAPwD5xKk7wUILdOcchLtBwTSBjlHIeogFLYLD1giJQwSCcg48olMt3e336RxDAO33gAqgG4MSEDH5/MSSSeQEFEzYWO9oQ0SF2AFwPPxiKug9I6XKe1of0HCFLUzgAByc+UTKSirYm6VsRS4buxdSX/P3jdk/D5dlqZI2y/7RHFdBKKAqWwU4duWLjnGH4mHLijD40eVHn1adQuQWNn2fxiEB7PHpuIBJkBCWdw3Tmb/l4wAgu1N3br4RWLLzVvRWPIpknTFQ7rNzii5ZAYs+W3hjV6BUtiTY8j9YBk8/ENGkZKStGykntFEqfqdv9wIqPL0hyZpzaxY+XjmKKblFWCkpOkwMtYbEQvo8XMu/KOmS2NyPW5h2VVAGbdogKu+IvT7ZeIdzAIIhXT/UROl4bBxFUSy2LHH8RZibbcuUAAkndnhiUp/EjEXEggO1XLp5CAlJF7vzgY0NJnBCSMn89IRmKJzvFi53vE9naBDbsFR1ipvFi/KJTL5iGQUKY4AmwIgpxg+bNAyPCAbCo0xyCDEKknEUQptreLRypluX/YH6whEDTmOiBN6CIhiDLQxuW35RRSnHUcsRKVbkP0g6Z7CzDwhDQIhW4IB6NFmY2/PWJ7Qk3cxbsgRctAMoeX8xwfA+0WMuJQgY3gEQlLR6LhVKEXUHJe3k46tGJp3Kwyai+PzaNPVyFKAJLqe6Bik2LEhwoOS7844vI+aonF5UtcRrjHH5cqWFClSgbAm5PRsM7kn7xh8P+JFrV2awEhS3KuSbBh4AG/WJ0XDZ2qAmFSZKCSAw73dFOcm/d2wYf0Pw6JKu3NM8IHynu95rlzYsdjl4zjDFjXGXf+/oc8OK7NOYha0gSpJSmxS5YEE5a5tk1MYVVp6ZrzSElAYAlmPnYu8Am/GiphI7IpYjCnb/ACc8+UK6vjZm0IUsIBX3VKUzbByMAb5GImOOW00Rco+v7j+r4mgJICXezg+rEP6whpS1yH5Ag+x/NoNq9GoMa0z1AsWDAf8Abp19oN2akIqCwCP0KBLi+FDfoQcxcFwVIhZGlxsGVptcBzl35462hXVacm6WCRzyYLWqYomWKCzEKFTG7kBxnn4wGdpQk1LnkkbKI9kj6RqnTLx5OEkxUJZwN8v+WiFjpfZ9+sem+HCT/boCki4UWDbsQY0+JJlUL/thcyky0JAeks9gMNU5P73iXlccnBr+p6UvI4y4tHhpgLv7RKQGteJVIIcEG18bj7xZMlRGCxHzYvtHZaN3OK9lHON+kd2ZYK6s+WfpFRKUM3B3gwkkBiAX5wnJL2RLLjStsCmeAc9Hx5xYTCoM2+ceuxi/YAWG4v0gU7iaUEgqFrcoXK+jBeQ56gv3CzNIUh7MOogajcHz8oT0+vSotUd8g/WDqTF79m+PlW3Z0+bdgXEQEnJfyg6Us1kny/eOVztj88IZpQvQSfDrFRfy6QUFsHP5eIAyzH6wySEIBe3nES2G3lFTMfP5+NF0Jtf8/eAYYLRzUPzwjoCFHnHQh2EMkgjukjqLeESpZwzdAPvHTFnZ28TFO0sG5b3/ANwC0XShrjlzixmk5MVEom6th9ekSUiEB0zpnnHIQcPf9oJIlnl+dImkk499oQNDOkSof/jXSpg5KagPLdyI6d8MpeoTF1WN+8X3v43ERL1JNKAyKlMC4SSTzP7Q/pOHlYmJVLBmoam5NQINJqNwDi2KTHLkbi7ujzvJbjK1RB4StWVEIFwkWF9i1zc7w5L4AgAALJZy/wBLbGMXU8dKTLSlKgJlLKVgqNIUCXs2+cxvr0SkzihTqRRUHaxdji/S8Y5FNfyOPlJKn0eO47w3vK7KaVp3SlBA63wrm4tGXpuFzkTEky1BSSFAFPgRY52j6rI4ZLZMxgpQA5Xxl7GzvzxDfxAmWZYWogKS4B3JLGkeQUfLzhw8ylxqzSGTito83o5hVKQqeVEqLEBNFKhlxuRnlbzidXLlyZZX2wUdkLAClZ7qSkXV5QZKq0pHVw9gSAcc2BO0I8QnEd0AG/ecFgdrMxO7jDRljnujnu2KzZBWtBIWJcwqqSDQQoElIURc2FJHMmBf+ClpJmAqcGwqe3mxLW3h5qXQSQAKn6/KwJ8MfuXGmXKZS5q8WYGwfDmw3H+o6VkforlXRbhHE5cueDPQoIsEkEuFf86S4G1jvfp6XinGJSQmagZVQFEKAKiPlcgZAcGzx5DTzkLJElC1EC7pTTb9XfZw+28biOPatQ7ObpUTillJMtISO7hSgo0pILM3I8oyy4nJ3T/kU532NTuFSZhVKQUrNfaKJUK0pUXdmJIZgAQBd8wDjuhly1ISkAOn5QTZsEjYHmcseTwx8MzkTx2v9MEahMxZUU2cF3NVnSUqQL2cpa4ivGFaiaqWpNdKwoollKLMwJZOPFRJY2Z748HGVOQm9GOhEtJawG97WuCITRq0FRAuocnI6XZz5RM5h31psMqAAYbkh39ombMqQpcspUQCwd77AkGNlXsyLaQS1uQo5LulQYizM1vCKz9EjIpJ572xcwJEmeg2QZoKQVMQCHs9zcYfwjF4jrZktVMskol3SsjY2KTspPviNowblSf9TRRcno1FSVDAceEAKPMmK6GeqkGsq23HUf7MNCQXd726v+NG8bXZ6+BcFuv0AykDckdWeLzZblgQrfr5YeCTpbAEb/aKLQAHUXP3i7OpfMrQolAv94shAG+IbF00gfeFum3KHYUiFuSaQ4ihRflbnBAOQiWfodjj6ZgFQIIB3iIKuQXsHEdDsKZdCAXzmLy5RYsAqzPy6+MDmnLY/OuIOJzAACJYKiyNLzIi/ZgXaKy1qO3l+bRwlnJxZ+fvCLteiTOuwvDPD9EJqiFTEoa99+geB9qnkD4U3+8LajUMDRKKldHtEtNqkTPrs05mlkSi5WNnvVZ9hdhb2EK6r4ilpUpSFqcEBDCx5l2w/PliMabp1zSApZB5Um3/AG3g8v4ZsHWBvyPTOIxWOKdybPJmoXcn+5rcNmpmylSVJSQQthllOpSbbZDeG7x6ROjmIEuucGSEIKaQVKIH6yT8xuWHM+MeUl8OlpQplFz+p9xi46xdPDkkCpaj3qmKlWVzF7lrOIzyK7SdfoYScO0eqXq6phSjukXLAqqO9kuxFnJ5+lOK8R/slKxT3koJpJKgsgFhs4zyDwjwTVhX9uVKQTZRJUpFDM77qfkwuN4vx7i+nUEoKFTC7kJNKpZDjvkEAWBcO2CHF444pp1Rl2VXo1TJVKehCrgU7X8OXhFf/AkAurD964/7Zy94d0vGdOiSRNBlJBCRWCztY90kEA2vyBjzvEuJTVFUkuCC6XQxYkEJUoKLK7MKyN8vBihN2kCgKavtFOpKwUEtUlBJsWxy8B06w1p/h+ZQJ4QtdZCa1JKHNwwGDy2w0N8M1gUrswls1MCACrbDANe3XrG3o+NK04IsqS7qBDkPkoH6iWwbWfoeiWSSVUK/TMxfwSs6lKFkANUmaH6OkM17v7xo8L4eVJSJU50GYpKklSqylHeJeksb2BY+sRJ+MJc4rJmzJawWlyqE95IYFTlJFZJNiQEjO5jk6mYiXMntQaqwml6lAAOFP3ip6SwDmwfJjnNakU16GJ2vTopqgQCkpFJANrIDqGG7rkg+kaC+JsqUgpcLBQlXgkqudiQn28YypfGJM95s0d5NITKOXHeCW3JU+bX5Xg0z4ckztONGg4UFTCDUEH5ilF6UXsABZNRbmpRbVX/v+BIQ+JOMaNenCUUqVMCaEyykk8i2wBy92tHktJw5AUDQUkF7WweljHouJ/B8rRqrk/qIZ+8QGBWSWsHx/MZk2esh2fdzjwtnEbQpRqLYS+w1rFmZLoS6EAAE5Km5ttkNeMibwyoFBZgoKASGsNlczm8OJ1AKKxMdADkhmDZPtB9FqBekpWRyZXS8WnwWhW0ZlBlh1JpwBvU2A+XGMQ3p1uH+YYLUmlt1F82xnpDy5yJgStagAp0hRZuobY2x0jOXL0xHdmI2AD3PJm3Gx2jTm66NFPVUDGqStVIBISc2H8tA1ad3PIcvrBFSQwpctzt4XaLTUEgAWBuXYP5gxpGaZ6PjZoP5dir3aOUGa9zzLn0gglXL+178onsGAuCMvGp3o5eoazAtu14hKAXJGxba5+sGkaeq1/HBga1ZAUwGP4hD2BOnJvUPeOgnatYYH5zjoNipBgCLlKcePrm8VvV18Hi3Ztt7iOTNZ2wfXn5QCJ7FTA3i0xywJJ6f7iwlOBa8Fn6RaKSsMDjclvpE2VQtQxgiJT3AzbrFkyrgCKnVgLpqKThgktfrdozlLWjgzeR8r4BdOA4TUlNRYEkDpk8o2f8AxFffcUMClWXGA3PxjzczgVRRUQ5LlRNgCS+cC3uTH0SRwkJkUpWCpRCi7lOMpD2fdsvzjkyulaZ5cql0eU1fDViWruh0DvG7EMCaTuWPXrGdOmpElFBcqLBLmx3vkAc/CPTa509xRQSXCgCVWI5OALbmKK4YgqekOzOkB7sbc4y+O49ojrR5vTak0sWQ4ukrDkXB6kZy2DFJcuoqQkZFzkM7q+UMXtcnnB5/BStN0hI2cJdPRgSHjQ0WlEtISpPdsCkAv7bPGspx9A2vQEaiYVBBWJqEppNSACCQC4IN1JwH53uHgR0ixMCwp0khRSQC63qCqi5GTvvD6eHqEyYpBaWwISogKAFiQHuPHn4RfUzkpqpTZrOQAGDFTnZ7t0zGcpU60gU2RMRUqxNakvgYF3vZ2O772LQp2SkED+8XLupQIbo2fb6QaVWSFIKSQkJN3pswS+2GvBpnxAhCWUVkMFVUKKQCOYSz7XObRCluo7JMLjYmIWjskgm60kgMFJ3fc3DeHOHJXHZ8yntVrNICQlRQEhQFIBYA5Nne1ybRfR8RmLKFUdsAxCU1SyXUUg0AGtTh2ekWB2jUTpSrUzEhCQkpsSkhlqIqWAbKIDDxfq/XJpVFo1elTKcLlol1Lms5BZRBdeSoJywfAFzyMMaTjEtEqWUrpNfZLSkvTYu4zSDSbCwPjDfEPh2khRmqIQlky/8AJTF/lAJUdgA3IYbzS9KkOqWJhnFQCUlWBclirGHLn7Ry8OU3bZF0emn/ABXIl1GaCoOwZLhZYkEHDWZ/A4vHjOI/GEpalqEhcpP6A2QA1/8AEnPTnF5rmYrtRWogMVJBCST8tIcIvarmciHtLpkWrmLLKUjJFSw5JVa+HDN4HbeEIY19SrVbQjqOEaZctMyWwCr1AlluzlQPu+OkII+HShRKJtLqAFFu5+oE7nBvyj1C+DqUyUTKEFLHugkgu5D4Ph15hsbiXw4qVNkISsrQoEOg0lP+L3uP2i4ZU7XL/wBKj09mIlX9xKFSFsslqlBlUkuprMQBneHp2jSRXLk52S6FZyCwbHg0aCuG1zWCirswUlVnYlyAMFTAOW2wHtZWhUCpUtcxTLCGVjAKqiQBvkb45Rq3fQr2hSVrJaUVTEqlXa4e+Nn3t1tBVy7sVFSCzFgDjwG4MHVpCSDMCVpSoKYEuCH9WfNsYvCut4rJRUSzi9LselIJZvCIa9LsFd6Ar01jgh2iJcqpwAKR7l8ROh18vUA0FlC5SWF/uImXYMB3n/PrG8JN6fZ7nj5Ocal2g2qmUikWO7jHQc4Apm9PT7GCzS5OLZsAH32hYrH+4s6GQEjcj0josZo/GjoZGg1RVhru3jEKSzc9zFkoIyWPqfaKLBa+NsD0u8SMZlzSKgCfl94iUpWXv1v7wOWhgVFxSHPhCyeJBcgkMFVMBvew/f0ib+hw5c8pNqA6ZzS6nqZ9rBvqbRVEyYRWlQoIeyXPqTGYniEwI/p1C6lOTbDMbc2+seo4Hp5SklFQdFiCq7bWuw5RE/l9WceSDjFtr2ZsmeskEJSQCzqORksE48+cen02rmqdEuQhJcn5u6FMySRS4fFvYXGXrOBISUolElbqUpRuAACq7G4uAPJ4b02smIKUBlnBUHZ2N78h6EdI58sU0czftFzLwlEyX2qlVKC7lTFSVju3SBTVbl1jRkalRNJCcMwdSfVgTHmQJc2bVLUpJOe7UlReyh1IYPbaNvhfDVFailZ7odaST3gxakc6gD5xgmotIiW9A9RpVBaklWQ4fYnYAAOcZ9YGvUdrSCUpQS6quQyzXba/3jW1UqSgd1RJJcEm5BuTTmM6doUBaKQFCYFWIYbg2wWCjnnGKlt/Qmqey87TApUSoJSzEK2DO7m12ePOT9UldFLpRjvghzsmWEvfqzWN4Z1BoUZbApSO5uS5fBfBJvnkwxdUsolKKl0kshFOcbpYM3Usd7RrFRT+rKjVgdJxMIchMwhLPbL27oOS9ma9vJSbxhYmMNLNpPXO4ITi4ezxtcKSEVd4lSQAklJuTdSqjaqq1utu9C50pUqpWE4CeYtd7PkQpPGpVV6+v7FS4L0G4Yucr+7QQhKwrs3AJVn6i+Pa+hrNXMoVP7MMlSUpAtUpagmkEnDtcgc8ZTnmbLdQXWFJegMQQGakt3SwIy0O8P41KWUJoUAS6SqWQCRd3ULF38xBFJ1a/wAEpiXxL8VKGm+RSFqINaigpBCVK+ZKnqqSwtdrZjE4FOUtQUJipqlBl2KZacsWZLnmzO+0bHxDppS6a0ldSwEue6Hdwwe7gXinD9ArTS7lKUnr8uSlqrZYE7vGylCEPuXpx+5WTLSlaqkm9ioPesNi4Y9eYECmcMky5ijLU6FoNVyo192gNe4uejbPHariJnqEsCWEXqW9ioNysTkgc2uCBGvrhLa47wsGfk4Jy292s3UO5y4KuyFyQrK1apAQSk8rkK5MTcP4ZzFJGknaiYubMWiX/j2aC5SAeZzv3S9zfEFlfDvaS3XNrTkpIdKNzYAEjqTaGtNpzXWh6aWYAlLCyaQC1wBjbJFozgmnS7GnRmaPTimUuTMJQpJYNSCrBIPzZexPWI1mlDlKgC+QS5FQuUk/qvn9o1JGhShCEywKEClj86Tdier5jI4lwszEzGrTMVcKlpKnULpJGwsz28YtTfKn0PTejyWr1c7TTSlNSkfpqckcgTkmIl8PM5QmzQQrdJDAjYc40eGauctIUsKqQaXZsc7bet4YmKJVcufvtHoJKPXZ7WDx0kpPszNRwRDhUo9msHGR/EaEkkAqyW/+Rz+dYLImF7MM+hd7xyL+A+sNuzrjFJ2gAQCAwDegf73iqZT/ACk5b86QQIKugz4wYDbY/WCx0CCQOsdAF53jodCsZmagquQX8X9otKlO72Cbk2YDrF5WmBzbmS/0hXi6VlHZy/lJ7xezbVH7RD3pGeVNxdGRqpq562RVQ7C5YtudiYdmcJV2iSE9xLXB/cxscOAlAJSrCSLAWJGSWidPqE/pIL2s5B8R5biDlWkckai6fR0vgaXE1ZPdylh9eflDkrQAKqR3lAPdZCS2Aac72jFn8ZmBQpQyUO7gIqzk5WOmLdLep0EkEAkslr3G+zi2eXKOXLztJnF5M521evsJ6pCqwVTEpK/lCAAkAgkgk3JbqBGiUoQkoQKlhLKb03LJ3s4jI4hJZVCSxs926h8t9Y1OFSSqVRinYEh3uSS755c45sja2ci6FNNp1JU5TUf+KgQOjkjAaNbS8USlaakLAObc7A5ch2NvtFdLpi/hyhji2hoR2iqFfKlNiCO8PmBLEP1EczlyY0hTia3U9YoKrOzP+q4wbYeA9gtRSZcsrKXYsTb9XlcRq8X1+nkJSFICphZwBUQkggVn/t3Rk7AsYy9VMcBCq6yshgsAUM4sCMly5vbBNoqEKoUlsSla0FVSkBBIBYspg2xwz/ttDn9V3DSpJqBFViRj5U4OcQvKQJdm7Mt4pfZmSM4bMdKlqWCykp/fLAHAA2i6V2SLmQsd4lVJIqJHPLHnb2j0kuXp6aUKFSgRSWSbsXoIBcuGJz1jF/o1C61KXawJBABaprWdvDlDOt+KAZoeWFoopKXEwHvW2ZJF3d/vFxW/qOKT7GOIyhKQmlYACd7nvOA4F7v9YrwWSFIKJjF37zXA3fy/LweTMbTgy5SFOSyQAgFRJNIIBoOzlhbYNHaWWpBpJfDthzcsDtcxbpbXQmqMrU8MSV96e9BrSgtYMwZiFG9gcjrDWrmpWgSyxqIcEBVmB73I9PpmGNXwuQtEwlCxMUqoWBFQZKfBmeoEnkdoBI1aADLcGYA4bvWJKXJL4U4I2th7ZSdfcoV0mlIUAEAJBNJIGALd1IpTZ2zaPSaOT3SpTUtnl4nlHjJ+l1WoUuVMUjs5RFM1JZTuClbg2UE5Di5ZhCHF+GTJZcLmFW6ys1KbFSflV0uBe8afAbdtl9Ome118pBJEs1uWUBdIIcd4Oz2NmiOL6UmSJ0tX96WlslikMaVB6Wa4sDyIjJ0EudOShc2YpISB2ZQnsylxdQA+VRT3SMMbAQTR8I7GYO+uYHJNZJs73G+AO85O+0N43j2mJtA9FNWsFShKMwF6aykhLEJUQAopUXUOTb7Rma5ZOoloQrUylFSStD1SlIDk96q2Ltnk8aczhCEznlgpDn5Vqwq++Og2iJs9p11GYlaWCgDUkDIUgYNWwSCSMOI1i0/yl4/bNDQSpYDkISEg95RAbL3V0J/BHmZ4SuYsoKWUSQ1xnIawEbGm1ExSVIeWqUv5VoB76SCDUCSANrG5BxiKangSUIAko74DfNt52fETjksc6l2/2O7xc6UnzZ59OSC/7QUkY9douZFyFKpOC6Tnw5vATp2yoHOHb+OUd56w3K4bMXZPy88D+fSKo4YASDMCv+Ivf97GALFTJSCT6n0iUTihrgkKBP8A1u3tADB9pLTZ126COi8/RoqOM+23tERWiaZyC+TywN4v2pZibdAB9olKATluhFm8YuvTt/iCxLDfrmIKoyNSF1BSWDG3M+I5REqqUVOhkHcGpj7NGoMF9+Tfgi+kKX/uKLDzJ6DZ/aHZm4L8wrLnSlJZJ7ythl/3g3B+FBRrmsvZKaGNnYbE49oc1vHpMtLJQEvhyCTyNrYfzMV+HuIJmTFAJ7zB1YfOxu/7euWXklo87yeTjdV/2OS5Yq+VnNw4sSXcl7lsm/nDfDdcO0QUkUqZKnBa9v8A1dzs58XEZPxQyJJ+cFRYFJa+wVcWIfnGRwYzxLMtIBBNwQSbsO7cDAfyMcccXOPJs89QbXI97qeMSpU7sgpNX6iRUE2JD3A252cWLlm9cqXNkpSpQMyYUgJJetmC6QbWBKiwjxunkBUxUspUQGJmk3UWDvvU73jf4Nqhp0qRKkKXNmFhMJSAHsalZADuwH8Q8UVUQvZlS9CKkkpKgP1Ek2POrlf1hmVJQSlIqCQaiXJJpIZypzawD/aNPi+j7BQT2IZwVTgoAJJ+YKRlyos+O8IBqJQTSFBTk/pdwwe5ANNgQ58MxnJyizKUXZOpnFSgFJxd3swx5u5vyjNSVma4OASEKSGuWuRcEN+Xiuo4ksA9klCheqrOHwNyPtbY6GiCyAkpo672AtceF7xV7tk9DMnQCkzKhhlHD9CDflmBJloCSSRT0t7tHTJbzby0qUAWU7EDwZ/feF9YrtGShSubg9221s32B2v1bUeVjI06isploKkBKiXHoQkEWJS4J6xr6dg7Ws1Jf73e2XhPhkpBdODuD3VMMlrFuozzhTiXGhLnf06kVEsULUoAFndiHIUDgbscND2/yjo3JcwIBqANrD5lZwDzZsxgafhcyXNOpJSoTPmBSASGDMxa3dyf0teNLQIFIUSQQSC6i2HJOzOTneEuKFXZKKVgBJ7xPeYP1NiSRg384UY8evYXeiDqe0WtJBYjvAjLhj7NiFdTJZQCUJum6tkpDliGJTe79cbwXTS19kghKHCUhZBuksKn3BBzveNwyQVO1PcIfO7eYi4p8tkmHw/jiZqkPWnukUjNaAxGCmr94Y02oQqciSVLS6irId0hxcBwW8sxWdwmXKSqanuqOHZlG1KWsSzML/QCPL6zhM7VKC1zZclSQWMtKksDlyVP54vGvyzbd0aRSs9N8R8flaYmpV1uAQylJLFSSRlnAEMcPUJlM5SAgzBWoAv3msXboM3GI8GPg4omFSphUAxqAIJcl3BJe27wFHxDO0vaSEoFK/kqL0k2JwxBGxt7g3+H+VKDtnb8D+HaPZjQlHbrQWJWVhKQoP8A5BgXCje4yw8I2uH60tRQkKFnyOhAYN4e5j5vJ+NJshAkKlpJS3e/4ZIbBOwIZmFo9PwX4t005agmYUkBLBbJqKjSUpu5IURjnGeTHlS2r+5nkxyTsrxvhy5U0qNwsvVbzDekZs8kvZ9rY/iPX8VQNRIExIDkFl/Me6WYF+YIjy03T0B2U42Nhfe/0vG+GfKNPtHr+Lk5wr2hZU40sxSN2sfPn7xcTOiSeRA+0CmAEp/SVDB/ZouJYuwc7P8AbrG50bLKmH/F/wAtERdMsDJAP/Q/W8dAMhyw6ecQolgH9YhKz+Dpy/MRPZ7uIQ3TJQm972fOzxQpKgzkB3cZ8oKkhuZZh+eMc4P7fXObQCoTl8HSDi+XN/X+I7ValWnmJmgOAWI5jBvtDszUhre0D1EtMxNL1E9WbN2g77MZ404uIqriZ1M8qRaWh6QRfx8Y2JExIYlTVJJscm23NgMxn6Lh5lJ5XyCPf2hXXcMmKFRFMx3BsKkbXBaz+PN4hwjSiujkyeP8igh7inxNLko7KWa5lJBINkq8Rki/pGVM+I586pIpQFK7Rg7iwAY/42B526w9w7gMsd+YKlEv/iA97D7R3FuEFDTJeUEFxlt38LGHjhji+ifwLUL9m58LCfMk0TkoXJSaVAggm7qIVcKJJJP1uIZ12iKk0seyQ3dAKlMCSQCS6i1my3OMHh3x7MlShKRp0KIOaqQQXKnAGbhvA9In/wC9p61d2XLQCjsyFKLggF5gwLuWFrJjCfjZHO0tHBLG29G4PhwGcgy1pElTTFIIBCyGLgBi1072IB6RpcTQtTBBb/GPnOjqRT2WpmSwpRSHNhgioPSHs+bEjDwv/wCQ1CilStRMKkGpJd6Se6Skc2UfWCXiSlJNPSG8LPf8N4apK2mFSiSpRDMC5vUbggAgAchvGuiTXMG1OHFmwzeEeJ4T8RqE2X2yUMVBKaVkpSSXdaCbXYjYHlmPV/E3GE6aXWuoOoAU0kvlmUQ4Z8RzzwzUqfsxcGnTE/iubKVLAKTY3tdr3cOpvADNzkRnIlypkoJCU0tUWcJJ6H5tsxHGPiSWtKUSiZlRAUtJshy4USAQSSMYYmCSkKmJQUzQZgstJIN/1ixszKxYkeg4uME3oHB8bNPR6d0sXSC3Ip5Xtnw94qJ2nlLGnmFKTNBIBZixZuQe5D8iIJMSpaSkrUhR3RkciMsf2jE0WlliepWqWdRMwlUxHdQjHysyXP6sXEVgcX32TGF2zQVqkyqpcupSgSAQHSR+kVnJa2+I0eHChAKyL5yWtsWDiE5vD1IUaCgJURSAlxSm6Qm9jlzvaBicoraYpKSGNsF3AIDvktZ4c+9EG9/QSJhC1kWTYFRAF3fLPs/ImPMnXy5k1Yl91ANN2yLM12LNvdxD/YTpssjszLqSd0TArakgi3j4eWRM+GZOmZSkgB6gav1NtfkCwPWB9bWzRdE8S1CsJApBZTEgthxzziMxcgFiQCRcGGdSFJMsOxWSogh3AsGVtk+PlHIDJNhY2D9PrHVivij2vBX8LYqvSpJqpFWC/Le5zGTr/haUR/bcKd74vG2JgI3/AG8YmklhZj5RspNHXLHGXZ5vTzdXIIRLmLMsFqarNkhj8ocnEeika6ZbvEjkS/54RWdJAsoZs4yPDnAaClYZ/ED7faBu9kwxqHRbUJqXg8gdrdcDMESSHADm/wApqf0HvEGS9n//AK5QQyaUs4F8mwb0v/EI1SEiJowLeX7x0O1DmD/+wD2e0dD5C4/cKuaVhnJazMP2/HiFyy+drtfygqUkAqYbgNkHwhWXMvfH5aJGNp04AdnG4Lfgin9M+wSPKAhByCR53Htzi0pN+8HbcqJ8D6DltAMJqpgSLFyfKBypQKXID/nrFlJCuZvF0y3tdk+QPR4BEiWNj9/4gYklu5g8seh+vWGUz6WpAG7lrZH4IhHEavmJU+4yT0aw8PrCGAVMU92N2sD4RKZ5Y3z3TyLwQSlKKjSOeR4euXA5QOY5ISL9Men5tCGeRUaVXg4mg9fqI7ispppDNv6wsI7YPR4WZcZMcRKFn+Xk9Pvz/aDzJAKbVk+RHhZVtoSTNiyZo3htJmSyyQ1NklaQlSWASRcb7EECCajUzp5SrUKehNCUpDBhaog2qUwc2PsyXb9T7xVUyFwiHxLd0P6fW9lLMpISxNROSehAyHveF9LxZUid26EpUtmNQABByLYOLwmuZAZhhOEWmq7Dk3o3dL/9QVSxNM2XXMWQUsyQBiknLDbNyebj1nw78RytSomW5UMgpFQFrsC6g+46PHidD8Phaa1JKuQdhjc+npGz8N6yXw1SjNJSJiBZqu8lyzhO4OXb6xwZPHxvcVT+xrPxmocj3AlpUyQOdw8u+eQL9YzeJaEPUkE0Fy4JDM/Lo1r2PSC8B45Jn6dWoJCElZHe7rB6UBRc36i1+kE4xqhKUiUFd9bhCCTcgVF/8QxyRGDg+mtnDxdkaafOWHQgJSzupTup8AJuoNu48NoT45InLS80S1JcBIcgCpgxcFy9gWwfGDpkmUEITNUmqyj+nqwNkqx5Wu0B+J9TKRKpVPqmqBCUqILqLfpSAAzg3xtFKN6RcVbpHmlS54U8wJAApQElwBny+0GCip23z4Q3J4zK1KlolqejDuCbOWB2dx/uE1Gk5D7+fI7GNscn01VHseFO48WqouxH6QfTw3iEhQufdi3h0viIVLe6Sb7O3r16QStah+rn3bXxcHONo1O6mJ3UWcsO9FlIL7X6vbq0GQrJIzbHXlvtETCMtvkdM22MAFEZax52fLwZSgBfYYtf9vKKStXZlIDcybt9/wCYkLQbUsL7vy6PnlAMXWlJvUU2Fn6B9o6Dq0h2NvKOh2TTIlKcB7B3/nrF9XMDikNbI/mJQkAHckOB4A56fxFBLe7MdyABktCHdA1Ic/MfVvo0F08slw9x57fzHCS3zbbhx7P4RUE2ZJzmATHSUjuuA2Sef2/mFxowCFFVnfBcnxERLlAs5Azb33i00XIc+DeWYVlUXyQNsM1vMnMUTpVoNaA/MBzbL9PInwggmMkM+HO17/tFEzApje17lwfI7eUIGiUoYEur2ceI9ItIkiv/AJJP+vvACgguPHo79L+/ODK1gCkkpKizHY7+LuL9IB9GP8UaNlJWN3Hox+ihGGDHseKITNlFIUxFwDzDhn5s/tHjiI6MT1R5fmRqVhEqtEAxRMSY3PNLRBMdFSIAOeKC5i0PcH0Va6jhNz1Ow+/lESdI6MMOUkkbvDZJSlL3Zs+rDzi/GpCNSEJUGpL93JcXHtmCy8hTEuHzY/j+3WLT1ISXdKR1pS/TriOTlTPZeGEnya6PMcR4HMVMpld2WGUA9gRYWGVNvmG+BoXpp/8AWat5lIILqSpbEUggKLg8uhOHeNNWtsAhIO1SnSPoSryDdYmZou0QUzDU+Sc+QDMLM0VztU+jKfjQlZucA+JZOsUoqplkrKEJJ7xSkFYJY5apyLWHSHfiLgSJ8qWsKLBlgC4IKSXwXdJt4+vzviXw2CpkFqQ2Pe14Nwz4l1egVSr+7JJAZTkBmSllfpZKQAMRLxx7j2efLxpY5cl6Ba34dAoVJUUlJ3yb8+cbU6U6WAJNn8fb3gpnKX8rd67BPO/T8aJkSnBDMXY8xzBDOIbbZ60YJdCf9PMoKlBQQ7HYeZb/AHB5KgR1wBY38SILMmuaVArSHZlEjyezW94BMRSqoJbqSH9OY8YCqDJQLknFmG58QOXUQFfL0yftFCSTY3268267xKUteo333t9v2gGWrYEEE2Ys+eef4gCZxdxYG5Fj7c4uk1MEjG+XPW18QQ6Yj9KgbAgjOH8vKAXZbtwLUj8846KBJ2pI65+kdAFhJK2Vsdu8lz7j3goWTZgTe3Jrl4HKmEjF9yNoNpBS6rffrCKIMutVFn8WA53jkyWN1WawFxBkEqAIJBuoXfB3HVt4UUsgtsf9v6/SASCzJfLMVkpGDdum37xMlVg/h6QVKbu12I9R9YksHqQUlLMTcdDv94tIlBsD8EAmzTu7A/vlr+0MpnOAee4bztDJuwOpkBn7o5Wz6D89IJLlMHbvMz43eAS54Umg5SbE8xs3+olKyoXcDYnfxAOYAQxUAGceGc2s94zuIcHCwVBLHPJ+ed4d047p2L5Di1r3xgxOpm0EBKR9SXxc45BoabTtEzxxmqaPIz9KUqZi45hv5gQMepnSKrLQ55FiQ2WIwc+3OIHDpbE4Nhe4bLsxeOhZl9DzJeC709HmilshnipVHqFcPSzmWCDgByB1bbcDzO1xJ0cpBekG2De3R/rB8ZfQPwEvqY/D+Emaxdg7YNx/x/yPSN7ScPCR8pTbdgz3DvcH18oVmFRUGSQBhuX4If08skA1pc8wxOP8hSeTAn6xlKTkduHDHF12XVLOxt5/d/tFVUpDgMTk2+uY41ILFEwdbM/mB94sEk3Sm53ZrdfrGZ0C6ZjuzP4j7RZC/wDEPzGw8YZOiBDE96ztjG4Zz+XgGr0FIdJKSP8AiQfVgW6dIdCTZLguzi2De/nbMQrTGgVZPW78iPz7QKVMSKSoklyxYX6MPIvs18vBv69dg6icAHbzKcYwIKCyyEkcj06fY/ttFZgO105b5fI3YwPtbnZIsL0ufNhnlHTqdllXkxv0KtvGBIbdHKmilh+/8RKtSkgJINgLNuW6dRAZOmJFTukFrA28Q9olYD1Fs5JfpjaHQrOKCDYMM3N9o6fKOSmwxyDef4xiUKNT0s/ib8+fnBjMUz7BWcjDC+xgGABc/Xfw5XiQkOLjHpzuIpLnlJc5b262uYujUvls7FvW8FE2Vr5gE+UdANQ1Rv8AQxEOhWbuiS1bW7h+ohRGT/6j6mOjoRYQ2mqblFEYV/6n6x0dCBdFSbj19jGhw8f3JY/5p+ojo6JYyuqHfJ6D6CFdLcre+M/+yRHR0V7H/wAQepQDQ4BiJnyn/rHR0Ag5SALWumK6w3T5RMdCGhcl5qvP6QGQHN+Z+8dHRRm/Qxrh/aWr9QmMDuzGz8ukLTT3UeP2MdHQ/QvbCSR3Ff8AsPoT9YImYe1SHLMq3kYmOgRRSVNLm5+Y7+EM6qcoCxI8DHR0A/QtxeaRSxOOcDkoDOwd8+cdHQmL2dNHfV4t5PiLyfnP5s8dHQn7HD0Wb+4kdfuB9CR5wvqEAKUwAsMeI/eJjocRZOwXC5hE1IBIBLG+xZxBzkx0dDfQo9l9SO6POC8GP9wJ2KVONjnI3iI6CPoJlCkd4NYKNvSLf06aflTkjAwMR0dCYGLqkgLIAa8THR0WZM//2Q==">
            <a:extLst>
              <a:ext uri="{FF2B5EF4-FFF2-40B4-BE49-F238E27FC236}">
                <a16:creationId xmlns:a16="http://schemas.microsoft.com/office/drawing/2014/main" id="{66443F0F-0773-41CB-8E5F-CE8E8E9EAD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1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d-ID" sz="1800">
              <a:solidFill>
                <a:srgbClr val="000000"/>
              </a:solidFill>
            </a:endParaRPr>
          </a:p>
        </p:txBody>
      </p:sp>
      <p:sp>
        <p:nvSpPr>
          <p:cNvPr id="52228" name="AutoShape 6" descr="data:image/jpeg;base64,/9j/4AAQSkZJRgABAQAAAQABAAD/2wCEAAkGBhQSERUTExMWFRUVFxwYGRgYGBoXGxsYGR0YGBcaGBgbHCYeFxojGhcYHy8gIycpLCwsFx4xNTAqNSYrLCkBCQoKDgwOGg8PGiwkHyQsLCwsLywsLCwpLCwsLCwsLCwsLCwsLCwsKSwsLCwsLCwsLCwsLCwsLCwsLCwsLCwsLP/AABEIAMIBAwMBIgACEQEDEQH/xAAbAAACAwEBAQAAAAAAAAAAAAADBAECBQAGB//EADwQAAECBQIDBgUDBAICAQUAAAECEQADEiExBEEFUWETInGBkaEGMrHB8ELR4RQjUvFighVyogcWM4OS/8QAGQEAAwEBAQAAAAAAAAAAAAAAAAECAwQF/8QALhEAAgICAgIABAQGAwAAAAAAAAECEQMhEjEEQRMiUWEUMoGRI3Gh0eHwQrHB/9oADAMBAAIRAxEAPwD5xKk7wUILdOcchLtBwTSBjlHIeogFLYLD1giJQwSCcg48olMt3e336RxDAO33gAqgG4MSEDH5/MSSSeQEFEzYWO9oQ0SF2AFwPPxiKug9I6XKe1of0HCFLUzgAByc+UTKSirYm6VsRS4buxdSX/P3jdk/D5dlqZI2y/7RHFdBKKAqWwU4duWLjnGH4mHLijD40eVHn1adQuQWNn2fxiEB7PHpuIBJkBCWdw3Tmb/l4wAgu1N3br4RWLLzVvRWPIpknTFQ7rNzii5ZAYs+W3hjV6BUtiTY8j9YBk8/ENGkZKStGykntFEqfqdv9wIqPL0hyZpzaxY+XjmKKblFWCkpOkwMtYbEQvo8XMu/KOmS2NyPW5h2VVAGbdogKu+IvT7ZeIdzAIIhXT/UROl4bBxFUSy2LHH8RZibbcuUAAkndnhiUp/EjEXEggO1XLp5CAlJF7vzgY0NJnBCSMn89IRmKJzvFi53vE9naBDbsFR1ipvFi/KJTL5iGQUKY4AmwIgpxg+bNAyPCAbCo0xyCDEKknEUQptreLRypluX/YH6whEDTmOiBN6CIhiDLQxuW35RRSnHUcsRKVbkP0g6Z7CzDwhDQIhW4IB6NFmY2/PWJ7Qk3cxbsgRctAMoeX8xwfA+0WMuJQgY3gEQlLR6LhVKEXUHJe3k46tGJp3Kwyai+PzaNPVyFKAJLqe6Bik2LEhwoOS7844vI+aonF5UtcRrjHH5cqWFClSgbAm5PRsM7kn7xh8P+JFrV2awEhS3KuSbBh4AG/WJ0XDZ2qAmFSZKCSAw73dFOcm/d2wYf0Pw6JKu3NM8IHynu95rlzYsdjl4zjDFjXGXf+/oc8OK7NOYha0gSpJSmxS5YEE5a5tk1MYVVp6ZrzSElAYAlmPnYu8Am/GiphI7IpYjCnb/ACc8+UK6vjZm0IUsIBX3VKUzbByMAb5GImOOW00Rco+v7j+r4mgJICXezg+rEP6whpS1yH5Ag+x/NoNq9GoMa0z1AsWDAf8Abp19oN2akIqCwCP0KBLi+FDfoQcxcFwVIhZGlxsGVptcBzl35462hXVacm6WCRzyYLWqYomWKCzEKFTG7kBxnn4wGdpQk1LnkkbKI9kj6RqnTLx5OEkxUJZwN8v+WiFjpfZ9+sem+HCT/boCki4UWDbsQY0+JJlUL/thcyky0JAeks9gMNU5P73iXlccnBr+p6UvI4y4tHhpgLv7RKQGteJVIIcEG18bj7xZMlRGCxHzYvtHZaN3OK9lHON+kd2ZYK6s+WfpFRKUM3B3gwkkBiAX5wnJL2RLLjStsCmeAc9Hx5xYTCoM2+ceuxi/YAWG4v0gU7iaUEgqFrcoXK+jBeQ56gv3CzNIUh7MOogajcHz8oT0+vSotUd8g/WDqTF79m+PlW3Z0+bdgXEQEnJfyg6Us1kny/eOVztj88IZpQvQSfDrFRfy6QUFsHP5eIAyzH6wySEIBe3nES2G3lFTMfP5+NF0Jtf8/eAYYLRzUPzwjoCFHnHQh2EMkgjukjqLeESpZwzdAPvHTFnZ28TFO0sG5b3/ANwC0XShrjlzixmk5MVEom6th9ekSUiEB0zpnnHIQcPf9oJIlnl+dImkk499oQNDOkSof/jXSpg5KagPLdyI6d8MpeoTF1WN+8X3v43ERL1JNKAyKlMC4SSTzP7Q/pOHlYmJVLBmoam5NQINJqNwDi2KTHLkbi7ujzvJbjK1RB4StWVEIFwkWF9i1zc7w5L4AgAALJZy/wBLbGMXU8dKTLSlKgJlLKVgqNIUCXs2+cxvr0SkzihTqRRUHaxdji/S8Y5FNfyOPlJKn0eO47w3vK7KaVp3SlBA63wrm4tGXpuFzkTEky1BSSFAFPgRY52j6rI4ZLZMxgpQA5Xxl7GzvzxDfxAmWZYWogKS4B3JLGkeQUfLzhw8ylxqzSGTito83o5hVKQqeVEqLEBNFKhlxuRnlbzidXLlyZZX2wUdkLAClZ7qSkXV5QZKq0pHVw9gSAcc2BO0I8QnEd0AG/ecFgdrMxO7jDRljnujnu2KzZBWtBIWJcwqqSDQQoElIURc2FJHMmBf+ClpJmAqcGwqe3mxLW3h5qXQSQAKn6/KwJ8MfuXGmXKZS5q8WYGwfDmw3H+o6VkforlXRbhHE5cueDPQoIsEkEuFf86S4G1jvfp6XinGJSQmagZVQFEKAKiPlcgZAcGzx5DTzkLJElC1EC7pTTb9XfZw+28biOPatQ7ObpUTillJMtISO7hSgo0pILM3I8oyy4nJ3T/kU532NTuFSZhVKQUrNfaKJUK0pUXdmJIZgAQBd8wDjuhly1ISkAOn5QTZsEjYHmcseTwx8MzkTx2v9MEahMxZUU2cF3NVnSUqQL2cpa4ivGFaiaqWpNdKwoollKLMwJZOPFRJY2Z748HGVOQm9GOhEtJawG97WuCITRq0FRAuocnI6XZz5RM5h31psMqAAYbkh39ombMqQpcspUQCwd77AkGNlXsyLaQS1uQo5LulQYizM1vCKz9EjIpJ572xcwJEmeg2QZoKQVMQCHs9zcYfwjF4jrZktVMskol3SsjY2KTspPviNowblSf9TRRcno1FSVDAceEAKPMmK6GeqkGsq23HUf7MNCQXd726v+NG8bXZ6+BcFuv0AykDckdWeLzZblgQrfr5YeCTpbAEb/aKLQAHUXP3i7OpfMrQolAv94shAG+IbF00gfeFum3KHYUiFuSaQ4ihRflbnBAOQiWfodjj6ZgFQIIB3iIKuQXsHEdDsKZdCAXzmLy5RYsAqzPy6+MDmnLY/OuIOJzAACJYKiyNLzIi/ZgXaKy1qO3l+bRwlnJxZ+fvCLteiTOuwvDPD9EJqiFTEoa99+geB9qnkD4U3+8LajUMDRKKldHtEtNqkTPrs05mlkSi5WNnvVZ9hdhb2EK6r4ilpUpSFqcEBDCx5l2w/PliMabp1zSApZB5Um3/AG3g8v4ZsHWBvyPTOIxWOKdybPJmoXcn+5rcNmpmylSVJSQQthllOpSbbZDeG7x6ROjmIEuucGSEIKaQVKIH6yT8xuWHM+MeUl8OlpQplFz+p9xi46xdPDkkCpaj3qmKlWVzF7lrOIzyK7SdfoYScO0eqXq6phSjukXLAqqO9kuxFnJ5+lOK8R/slKxT3koJpJKgsgFhs4zyDwjwTVhX9uVKQTZRJUpFDM77qfkwuN4vx7i+nUEoKFTC7kJNKpZDjvkEAWBcO2CHF444pp1Rl2VXo1TJVKehCrgU7X8OXhFf/AkAurD964/7Zy94d0vGdOiSRNBlJBCRWCztY90kEA2vyBjzvEuJTVFUkuCC6XQxYkEJUoKLK7MKyN8vBihN2kCgKavtFOpKwUEtUlBJsWxy8B06w1p/h+ZQJ4QtdZCa1JKHNwwGDy2w0N8M1gUrswls1MCACrbDANe3XrG3o+NK04IsqS7qBDkPkoH6iWwbWfoeiWSSVUK/TMxfwSs6lKFkANUmaH6OkM17v7xo8L4eVJSJU50GYpKklSqylHeJeksb2BY+sRJ+MJc4rJmzJawWlyqE95IYFTlJFZJNiQEjO5jk6mYiXMntQaqwml6lAAOFP3ip6SwDmwfJjnNakU16GJ2vTopqgQCkpFJANrIDqGG7rkg+kaC+JsqUgpcLBQlXgkqudiQn28YypfGJM95s0d5NITKOXHeCW3JU+bX5Xg0z4ckztONGg4UFTCDUEH5ilF6UXsABZNRbmpRbVX/v+BIQ+JOMaNenCUUqVMCaEyykk8i2wBy92tHktJw5AUDQUkF7WweljHouJ/B8rRqrk/qIZ+8QGBWSWsHx/MZk2esh2fdzjwtnEbQpRqLYS+w1rFmZLoS6EAAE5Km5ttkNeMibwyoFBZgoKASGsNlczm8OJ1AKKxMdADkhmDZPtB9FqBekpWRyZXS8WnwWhW0ZlBlh1JpwBvU2A+XGMQ3p1uH+YYLUmlt1F82xnpDy5yJgStagAp0hRZuobY2x0jOXL0xHdmI2AD3PJm3Gx2jTm66NFPVUDGqStVIBISc2H8tA1ad3PIcvrBFSQwpctzt4XaLTUEgAWBuXYP5gxpGaZ6PjZoP5dir3aOUGa9zzLn0gglXL+178onsGAuCMvGp3o5eoazAtu14hKAXJGxba5+sGkaeq1/HBga1ZAUwGP4hD2BOnJvUPeOgnatYYH5zjoNipBgCLlKcePrm8VvV18Hi3Ztt7iOTNZ2wfXn5QCJ7FTA3i0xywJJ6f7iwlOBa8Fn6RaKSsMDjclvpE2VQtQxgiJT3AzbrFkyrgCKnVgLpqKThgktfrdozlLWjgzeR8r4BdOA4TUlNRYEkDpk8o2f8AxFffcUMClWXGA3PxjzczgVRRUQ5LlRNgCS+cC3uTH0SRwkJkUpWCpRCi7lOMpD2fdsvzjkyulaZ5cql0eU1fDViWruh0DvG7EMCaTuWPXrGdOmpElFBcqLBLmx3vkAc/CPTa509xRQSXCgCVWI5OALbmKK4YgqekOzOkB7sbc4y+O49ojrR5vTak0sWQ4ukrDkXB6kZy2DFJcuoqQkZFzkM7q+UMXtcnnB5/BStN0hI2cJdPRgSHjQ0WlEtISpPdsCkAv7bPGspx9A2vQEaiYVBBWJqEppNSACCQC4IN1JwH53uHgR0ixMCwp0khRSQC63qCqi5GTvvD6eHqEyYpBaWwISogKAFiQHuPHn4RfUzkpqpTZrOQAGDFTnZ7t0zGcpU60gU2RMRUqxNakvgYF3vZ2O772LQp2SkED+8XLupQIbo2fb6QaVWSFIKSQkJN3pswS+2GvBpnxAhCWUVkMFVUKKQCOYSz7XObRCluo7JMLjYmIWjskgm60kgMFJ3fc3DeHOHJXHZ8yntVrNICQlRQEhQFIBYA5Nne1ybRfR8RmLKFUdsAxCU1SyXUUg0AGtTh2ekWB2jUTpSrUzEhCQkpsSkhlqIqWAbKIDDxfq/XJpVFo1elTKcLlol1Lms5BZRBdeSoJywfAFzyMMaTjEtEqWUrpNfZLSkvTYu4zSDSbCwPjDfEPh2khRmqIQlky/8AJTF/lAJUdgA3IYbzS9KkOqWJhnFQCUlWBclirGHLn7Ry8OU3bZF0emn/ABXIl1GaCoOwZLhZYkEHDWZ/A4vHjOI/GEpalqEhcpP6A2QA1/8AEnPTnF5rmYrtRWogMVJBCST8tIcIvarmciHtLpkWrmLLKUjJFSw5JVa+HDN4HbeEIY19SrVbQjqOEaZctMyWwCr1AlluzlQPu+OkII+HShRKJtLqAFFu5+oE7nBvyj1C+DqUyUTKEFLHugkgu5D4Ph15hsbiXw4qVNkISsrQoEOg0lP+L3uP2i4ZU7XL/wBKj09mIlX9xKFSFsslqlBlUkuprMQBneHp2jSRXLk52S6FZyCwbHg0aCuG1zWCirswUlVnYlyAMFTAOW2wHtZWhUCpUtcxTLCGVjAKqiQBvkb45Rq3fQr2hSVrJaUVTEqlXa4e+Nn3t1tBVy7sVFSCzFgDjwG4MHVpCSDMCVpSoKYEuCH9WfNsYvCut4rJRUSzi9LselIJZvCIa9LsFd6Ar01jgh2iJcqpwAKR7l8ROh18vUA0FlC5SWF/uImXYMB3n/PrG8JN6fZ7nj5Ocal2g2qmUikWO7jHQc4Apm9PT7GCzS5OLZsAH32hYrH+4s6GQEjcj0josZo/GjoZGg1RVhru3jEKSzc9zFkoIyWPqfaKLBa+NsD0u8SMZlzSKgCfl94iUpWXv1v7wOWhgVFxSHPhCyeJBcgkMFVMBvew/f0ib+hw5c8pNqA6ZzS6nqZ9rBvqbRVEyYRWlQoIeyXPqTGYniEwI/p1C6lOTbDMbc2+seo4Hp5SklFQdFiCq7bWuw5RE/l9WceSDjFtr2ZsmeskEJSQCzqORksE48+cen02rmqdEuQhJcn5u6FMySRS4fFvYXGXrOBISUolElbqUpRuAACq7G4uAPJ4b02smIKUBlnBUHZ2N78h6EdI58sU0czftFzLwlEyX2qlVKC7lTFSVju3SBTVbl1jRkalRNJCcMwdSfVgTHmQJc2bVLUpJOe7UlReyh1IYPbaNvhfDVFailZ7odaST3gxakc6gD5xgmotIiW9A9RpVBaklWQ4fYnYAAOcZ9YGvUdrSCUpQS6quQyzXba/3jW1UqSgd1RJJcEm5BuTTmM6doUBaKQFCYFWIYbg2wWCjnnGKlt/Qmqey87TApUSoJSzEK2DO7m12ePOT9UldFLpRjvghzsmWEvfqzWN4Z1BoUZbApSO5uS5fBfBJvnkwxdUsolKKl0kshFOcbpYM3Usd7RrFRT+rKjVgdJxMIchMwhLPbL27oOS9ma9vJSbxhYmMNLNpPXO4ITi4ezxtcKSEVd4lSQAklJuTdSqjaqq1utu9C50pUqpWE4CeYtd7PkQpPGpVV6+v7FS4L0G4Yucr+7QQhKwrs3AJVn6i+Pa+hrNXMoVP7MMlSUpAtUpagmkEnDtcgc8ZTnmbLdQXWFJegMQQGakt3SwIy0O8P41KWUJoUAS6SqWQCRd3ULF38xBFJ1a/wAEpiXxL8VKGm+RSFqINaigpBCVK+ZKnqqSwtdrZjE4FOUtQUJipqlBl2KZacsWZLnmzO+0bHxDppS6a0ldSwEue6Hdwwe7gXinD9ArTS7lKUnr8uSlqrZYE7vGylCEPuXpx+5WTLSlaqkm9ioPesNi4Y9eYECmcMky5ijLU6FoNVyo192gNe4uejbPHariJnqEsCWEXqW9ioNysTkgc2uCBGvrhLa47wsGfk4Jy292s3UO5y4KuyFyQrK1apAQSk8rkK5MTcP4ZzFJGknaiYubMWiX/j2aC5SAeZzv3S9zfEFlfDvaS3XNrTkpIdKNzYAEjqTaGtNpzXWh6aWYAlLCyaQC1wBjbJFozgmnS7GnRmaPTimUuTMJQpJYNSCrBIPzZexPWI1mlDlKgC+QS5FQuUk/qvn9o1JGhShCEywKEClj86Tdier5jI4lwszEzGrTMVcKlpKnULpJGwsz28YtTfKn0PTejyWr1c7TTSlNSkfpqckcgTkmIl8PM5QmzQQrdJDAjYc40eGauctIUsKqQaXZsc7bet4YmKJVcufvtHoJKPXZ7WDx0kpPszNRwRDhUo9msHGR/EaEkkAqyW/+Rz+dYLImF7MM+hd7xyL+A+sNuzrjFJ2gAQCAwDegf73iqZT/ACk5b86QQIKugz4wYDbY/WCx0CCQOsdAF53jodCsZmagquQX8X9otKlO72Cbk2YDrF5WmBzbmS/0hXi6VlHZy/lJ7xezbVH7RD3pGeVNxdGRqpq562RVQ7C5YtudiYdmcJV2iSE9xLXB/cxscOAlAJSrCSLAWJGSWidPqE/pIL2s5B8R5biDlWkckai6fR0vgaXE1ZPdylh9eflDkrQAKqR3lAPdZCS2Aac72jFn8ZmBQpQyUO7gIqzk5WOmLdLep0EkEAkslr3G+zi2eXKOXLztJnF5M521evsJ6pCqwVTEpK/lCAAkAgkgk3JbqBGiUoQkoQKlhLKb03LJ3s4jI4hJZVCSxs926h8t9Y1OFSSqVRinYEh3uSS755c45sja2ci6FNNp1JU5TUf+KgQOjkjAaNbS8USlaakLAObc7A5ch2NvtFdLpi/hyhji2hoR2iqFfKlNiCO8PmBLEP1EczlyY0hTia3U9YoKrOzP+q4wbYeA9gtRSZcsrKXYsTb9XlcRq8X1+nkJSFICphZwBUQkggVn/t3Rk7AsYy9VMcBCq6yshgsAUM4sCMly5vbBNoqEKoUlsSla0FVSkBBIBYspg2xwz/ttDn9V3DSpJqBFViRj5U4OcQvKQJdm7Mt4pfZmSM4bMdKlqWCykp/fLAHAA2i6V2SLmQsd4lVJIqJHPLHnb2j0kuXp6aUKFSgRSWSbsXoIBcuGJz1jF/o1C61KXawJBABaprWdvDlDOt+KAZoeWFoopKXEwHvW2ZJF3d/vFxW/qOKT7GOIyhKQmlYACd7nvOA4F7v9YrwWSFIKJjF37zXA3fy/LweTMbTgy5SFOSyQAgFRJNIIBoOzlhbYNHaWWpBpJfDthzcsDtcxbpbXQmqMrU8MSV96e9BrSgtYMwZiFG9gcjrDWrmpWgSyxqIcEBVmB73I9PpmGNXwuQtEwlCxMUqoWBFQZKfBmeoEnkdoBI1aADLcGYA4bvWJKXJL4U4I2th7ZSdfcoV0mlIUAEAJBNJIGALd1IpTZ2zaPSaOT3SpTUtnl4nlHjJ+l1WoUuVMUjs5RFM1JZTuClbg2UE5Di5ZhCHF+GTJZcLmFW6ys1KbFSflV0uBe8afAbdtl9Ome118pBJEs1uWUBdIIcd4Oz2NmiOL6UmSJ0tX96WlslikMaVB6Wa4sDyIjJ0EudOShc2YpISB2ZQnsylxdQA+VRT3SMMbAQTR8I7GYO+uYHJNZJs73G+AO85O+0N43j2mJtA9FNWsFShKMwF6aykhLEJUQAopUXUOTb7Rma5ZOoloQrUylFSStD1SlIDk96q2Ltnk8aczhCEznlgpDn5Vqwq++Og2iJs9p11GYlaWCgDUkDIUgYNWwSCSMOI1i0/yl4/bNDQSpYDkISEg95RAbL3V0J/BHmZ4SuYsoKWUSQ1xnIawEbGm1ExSVIeWqUv5VoB76SCDUCSANrG5BxiKangSUIAko74DfNt52fETjksc6l2/2O7xc6UnzZ59OSC/7QUkY9douZFyFKpOC6Tnw5vATp2yoHOHb+OUd56w3K4bMXZPy88D+fSKo4YASDMCv+Ivf97GALFTJSCT6n0iUTihrgkKBP8A1u3tADB9pLTZ126COi8/RoqOM+23tERWiaZyC+TywN4v2pZibdAB9olKATluhFm8YuvTt/iCxLDfrmIKoyNSF1BSWDG3M+I5REqqUVOhkHcGpj7NGoMF9+Tfgi+kKX/uKLDzJ6DZ/aHZm4L8wrLnSlJZJ7ythl/3g3B+FBRrmsvZKaGNnYbE49oc1vHpMtLJQEvhyCTyNrYfzMV+HuIJmTFAJ7zB1YfOxu/7euWXklo87yeTjdV/2OS5Yq+VnNw4sSXcl7lsm/nDfDdcO0QUkUqZKnBa9v8A1dzs58XEZPxQyJJ+cFRYFJa+wVcWIfnGRwYzxLMtIBBNwQSbsO7cDAfyMcccXOPJs89QbXI97qeMSpU7sgpNX6iRUE2JD3A252cWLlm9cqXNkpSpQMyYUgJJetmC6QbWBKiwjxunkBUxUspUQGJmk3UWDvvU73jf4Nqhp0qRKkKXNmFhMJSAHsalZADuwH8Q8UVUQvZlS9CKkkpKgP1Ek2POrlf1hmVJQSlIqCQaiXJJpIZypzawD/aNPi+j7BQT2IZwVTgoAJJ+YKRlyos+O8IBqJQTSFBTk/pdwwe5ANNgQ58MxnJyizKUXZOpnFSgFJxd3swx5u5vyjNSVma4OASEKSGuWuRcEN+Xiuo4ksA9klCheqrOHwNyPtbY6GiCyAkpo672AtceF7xV7tk9DMnQCkzKhhlHD9CDflmBJloCSSRT0t7tHTJbzby0qUAWU7EDwZ/feF9YrtGShSubg9221s32B2v1bUeVjI06isploKkBKiXHoQkEWJS4J6xr6dg7Ws1Jf73e2XhPhkpBdODuD3VMMlrFuozzhTiXGhLnf06kVEsULUoAFndiHIUDgbscND2/yjo3JcwIBqANrD5lZwDzZsxgafhcyXNOpJSoTPmBSASGDMxa3dyf0teNLQIFIUSQQSC6i2HJOzOTneEuKFXZKKVgBJ7xPeYP1NiSRg384UY8evYXeiDqe0WtJBYjvAjLhj7NiFdTJZQCUJum6tkpDliGJTe79cbwXTS19kghKHCUhZBuksKn3BBzveNwyQVO1PcIfO7eYi4p8tkmHw/jiZqkPWnukUjNaAxGCmr94Y02oQqciSVLS6irId0hxcBwW8sxWdwmXKSqanuqOHZlG1KWsSzML/QCPL6zhM7VKC1zZclSQWMtKksDlyVP54vGvyzbd0aRSs9N8R8flaYmpV1uAQylJLFSSRlnAEMcPUJlM5SAgzBWoAv3msXboM3GI8GPg4omFSphUAxqAIJcl3BJe27wFHxDO0vaSEoFK/kqL0k2JwxBGxt7g3+H+VKDtnb8D+HaPZjQlHbrQWJWVhKQoP8A5BgXCje4yw8I2uH60tRQkKFnyOhAYN4e5j5vJ+NJshAkKlpJS3e/4ZIbBOwIZmFo9PwX4t005agmYUkBLBbJqKjSUpu5IURjnGeTHlS2r+5nkxyTsrxvhy5U0qNwsvVbzDekZs8kvZ9rY/iPX8VQNRIExIDkFl/Me6WYF+YIjy03T0B2U42Nhfe/0vG+GfKNPtHr+Lk5wr2hZU40sxSN2sfPn7xcTOiSeRA+0CmAEp/SVDB/ZouJYuwc7P8AbrG50bLKmH/F/wAtERdMsDJAP/Q/W8dAMhyw6ecQolgH9YhKz+Dpy/MRPZ7uIQ3TJQm972fOzxQpKgzkB3cZ8oKkhuZZh+eMc4P7fXObQCoTl8HSDi+XN/X+I7ValWnmJmgOAWI5jBvtDszUhre0D1EtMxNL1E9WbN2g77MZ404uIqriZ1M8qRaWh6QRfx8Y2JExIYlTVJJscm23NgMxn6Lh5lJ5XyCPf2hXXcMmKFRFMx3BsKkbXBaz+PN4hwjSiujkyeP8igh7inxNLko7KWa5lJBINkq8Rki/pGVM+I586pIpQFK7Rg7iwAY/42B526w9w7gMsd+YKlEv/iA97D7R3FuEFDTJeUEFxlt38LGHjhji+ifwLUL9m58LCfMk0TkoXJSaVAggm7qIVcKJJJP1uIZ12iKk0seyQ3dAKlMCSQCS6i1my3OMHh3x7MlShKRp0KIOaqQQXKnAGbhvA9In/wC9p61d2XLQCjsyFKLggF5gwLuWFrJjCfjZHO0tHBLG29G4PhwGcgy1pElTTFIIBCyGLgBi1072IB6RpcTQtTBBb/GPnOjqRT2WpmSwpRSHNhgioPSHs+bEjDwv/wCQ1CilStRMKkGpJd6Se6Skc2UfWCXiSlJNPSG8LPf8N4apK2mFSiSpRDMC5vUbggAgAchvGuiTXMG1OHFmwzeEeJ4T8RqE2X2yUMVBKaVkpSSXdaCbXYjYHlmPV/E3GE6aXWuoOoAU0kvlmUQ4Z8RzzwzUqfsxcGnTE/iubKVLAKTY3tdr3cOpvADNzkRnIlypkoJCU0tUWcJJ6H5tsxHGPiSWtKUSiZlRAUtJshy4USAQSSMYYmCSkKmJQUzQZgstJIN/1ixszKxYkeg4uME3oHB8bNPR6d0sXSC3Ip5Xtnw94qJ2nlLGnmFKTNBIBZixZuQe5D8iIJMSpaSkrUhR3RkciMsf2jE0WlliepWqWdRMwlUxHdQjHysyXP6sXEVgcX32TGF2zQVqkyqpcupSgSAQHSR+kVnJa2+I0eHChAKyL5yWtsWDiE5vD1IUaCgJURSAlxSm6Qm9jlzvaBicoraYpKSGNsF3AIDvktZ4c+9EG9/QSJhC1kWTYFRAF3fLPs/ImPMnXy5k1Yl91ANN2yLM12LNvdxD/YTpssjszLqSd0TArakgi3j4eWRM+GZOmZSkgB6gav1NtfkCwPWB9bWzRdE8S1CsJApBZTEgthxzziMxcgFiQCRcGGdSFJMsOxWSogh3AsGVtk+PlHIDJNhY2D9PrHVivij2vBX8LYqvSpJqpFWC/Le5zGTr/haUR/bcKd74vG2JgI3/AG8YmklhZj5RspNHXLHGXZ5vTzdXIIRLmLMsFqarNkhj8ocnEeika6ZbvEjkS/54RWdJAsoZs4yPDnAaClYZ/ED7faBu9kwxqHRbUJqXg8gdrdcDMESSHADm/wApqf0HvEGS9n//AK5QQyaUs4F8mwb0v/EI1SEiJowLeX7x0O1DmD/+wD2e0dD5C4/cKuaVhnJazMP2/HiFyy+drtfygqUkAqYbgNkHwhWXMvfH5aJGNp04AdnG4Lfgin9M+wSPKAhByCR53Htzi0pN+8HbcqJ8D6DltAMJqpgSLFyfKBypQKXID/nrFlJCuZvF0y3tdk+QPR4BEiWNj9/4gYklu5g8seh+vWGUz6WpAG7lrZH4IhHEavmJU+4yT0aw8PrCGAVMU92N2sD4RKZ5Y3z3TyLwQSlKKjSOeR4euXA5QOY5ISL9Men5tCGeRUaVXg4mg9fqI7ispppDNv6wsI7YPR4WZcZMcRKFn+Xk9Pvz/aDzJAKbVk+RHhZVtoSTNiyZo3htJmSyyQ1NklaQlSWASRcb7EECCajUzp5SrUKehNCUpDBhaog2qUwc2PsyXb9T7xVUyFwiHxLd0P6fW9lLMpISxNROSehAyHveF9LxZUid26EpUtmNQABByLYOLwmuZAZhhOEWmq7Dk3o3dL/9QVSxNM2XXMWQUsyQBiknLDbNyebj1nw78RytSomW5UMgpFQFrsC6g+46PHidD8Phaa1JKuQdhjc+npGz8N6yXw1SjNJSJiBZqu8lyzhO4OXb6xwZPHxvcVT+xrPxmocj3AlpUyQOdw8u+eQL9YzeJaEPUkE0Fy4JDM/Lo1r2PSC8B45Jn6dWoJCElZHe7rB6UBRc36i1+kE4xqhKUiUFd9bhCCTcgVF/8QxyRGDg+mtnDxdkaafOWHQgJSzupTup8AJuoNu48NoT45InLS80S1JcBIcgCpgxcFy9gWwfGDpkmUEITNUmqyj+nqwNkqx5Wu0B+J9TKRKpVPqmqBCUqILqLfpSAAzg3xtFKN6RcVbpHmlS54U8wJAApQElwBny+0GCip23z4Q3J4zK1KlolqejDuCbOWB2dx/uE1Gk5D7+fI7GNscn01VHseFO48WqouxH6QfTw3iEhQufdi3h0viIVLe6Sb7O3r16QStah+rn3bXxcHONo1O6mJ3UWcsO9FlIL7X6vbq0GQrJIzbHXlvtETCMtvkdM22MAFEZax52fLwZSgBfYYtf9vKKStXZlIDcybt9/wCYkLQbUsL7vy6PnlAMXWlJvUU2Fn6B9o6Dq0h2NvKOh2TTIlKcB7B3/nrF9XMDikNbI/mJQkAHckOB4A56fxFBLe7MdyABktCHdA1Ic/MfVvo0F08slw9x57fzHCS3zbbhx7P4RUE2ZJzmATHSUjuuA2Sef2/mFxowCFFVnfBcnxERLlAs5Azb33i00XIc+DeWYVlUXyQNsM1vMnMUTpVoNaA/MBzbL9PInwggmMkM+HO17/tFEzApje17lwfI7eUIGiUoYEur2ceI9ItIkiv/AJJP+vvACgguPHo79L+/ODK1gCkkpKizHY7+LuL9IB9GP8UaNlJWN3Hox+ihGGDHseKITNlFIUxFwDzDhn5s/tHjiI6MT1R5fmRqVhEqtEAxRMSY3PNLRBMdFSIAOeKC5i0PcH0Va6jhNz1Ow+/lESdI6MMOUkkbvDZJSlL3Zs+rDzi/GpCNSEJUGpL93JcXHtmCy8hTEuHzY/j+3WLT1ISXdKR1pS/TriOTlTPZeGEnya6PMcR4HMVMpld2WGUA9gRYWGVNvmG+BoXpp/8AWat5lIILqSpbEUggKLg8uhOHeNNWtsAhIO1SnSPoSryDdYmZou0QUzDU+Sc+QDMLM0VztU+jKfjQlZucA+JZOsUoqplkrKEJJ7xSkFYJY5apyLWHSHfiLgSJ8qWsKLBlgC4IKSXwXdJt4+vzviXw2CpkFqQ2Pe14Nwz4l1egVSr+7JJAZTkBmSllfpZKQAMRLxx7j2efLxpY5cl6Ba34dAoVJUUlJ3yb8+cbU6U6WAJNn8fb3gpnKX8rd67BPO/T8aJkSnBDMXY8xzBDOIbbZ60YJdCf9PMoKlBQQ7HYeZb/AHB5KgR1wBY38SILMmuaVArSHZlEjyezW94BMRSqoJbqSH9OY8YCqDJQLknFmG58QOXUQFfL0yftFCSTY3268267xKUteo333t9v2gGWrYEEE2Ys+eef4gCZxdxYG5Fj7c4uk1MEjG+XPW18QQ6Yj9KgbAgjOH8vKAXZbtwLUj8846KBJ2pI65+kdAFhJK2Vsdu8lz7j3goWTZgTe3Jrl4HKmEjF9yNoNpBS6rffrCKIMutVFn8WA53jkyWN1WawFxBkEqAIJBuoXfB3HVt4UUsgtsf9v6/SASCzJfLMVkpGDdum37xMlVg/h6QVKbu12I9R9YksHqQUlLMTcdDv94tIlBsD8EAmzTu7A/vlr+0MpnOAee4bztDJuwOpkBn7o5Wz6D89IJLlMHbvMz43eAS54Umg5SbE8xs3+olKyoXcDYnfxAOYAQxUAGceGc2s94zuIcHCwVBLHPJ+ed4d047p2L5Di1r3xgxOpm0EBKR9SXxc45BoabTtEzxxmqaPIz9KUqZi45hv5gQMepnSKrLQ55FiQ2WIwc+3OIHDpbE4Nhe4bLsxeOhZl9DzJeC709HmilshnipVHqFcPSzmWCDgByB1bbcDzO1xJ0cpBekG2De3R/rB8ZfQPwEvqY/D+Emaxdg7YNx/x/yPSN7ScPCR8pTbdgz3DvcH18oVmFRUGSQBhuX4If08skA1pc8wxOP8hSeTAn6xlKTkduHDHF12XVLOxt5/d/tFVUpDgMTk2+uY41ILFEwdbM/mB94sEk3Sm53ZrdfrGZ0C6ZjuzP4j7RZC/wDEPzGw8YZOiBDE96ztjG4Zz+XgGr0FIdJKSP8AiQfVgW6dIdCTZLguzi2De/nbMQrTGgVZPW78iPz7QKVMSKSoklyxYX6MPIvs18vBv69dg6icAHbzKcYwIKCyyEkcj06fY/ttFZgO105b5fI3YwPtbnZIsL0ufNhnlHTqdllXkxv0KtvGBIbdHKmilh+/8RKtSkgJINgLNuW6dRAZOmJFTukFrA28Q9olYD1Fs5JfpjaHQrOKCDYMM3N9o6fKOSmwxyDef4xiUKNT0s/ib8+fnBjMUz7BWcjDC+xgGABc/Xfw5XiQkOLjHpzuIpLnlJc5b262uYujUvls7FvW8FE2Vr5gE+UdANQ1Rv8AQxEOhWbuiS1bW7h+ohRGT/6j6mOjoRYQ2mqblFEYV/6n6x0dCBdFSbj19jGhw8f3JY/5p+ojo6JYyuqHfJ6D6CFdLcre+M/+yRHR0V7H/wAQepQDQ4BiJnyn/rHR0Ag5SALWumK6w3T5RMdCGhcl5qvP6QGQHN+Z+8dHRRm/Qxrh/aWr9QmMDuzGz8ukLTT3UeP2MdHQ/QvbCSR3Ff8AsPoT9YImYe1SHLMq3kYmOgRRSVNLm5+Y7+EM6qcoCxI8DHR0A/QtxeaRSxOOcDkoDOwd8+cdHQmL2dNHfV4t5PiLyfnP5s8dHQn7HD0Wb+4kdfuB9CR5wvqEAKUwAsMeI/eJjocRZOwXC5hE1IBIBLG+xZxBzkx0dDfQo9l9SO6POC8GP9wJ2KVONjnI3iI6CPoJlCkd4NYKNvSLf06aflTkjAwMR0dCYGLqkgLIAa8THR0WZM//2Q==">
            <a:extLst>
              <a:ext uri="{FF2B5EF4-FFF2-40B4-BE49-F238E27FC236}">
                <a16:creationId xmlns:a16="http://schemas.microsoft.com/office/drawing/2014/main" id="{7417BF2E-1E0F-4FEE-8410-0052F1A4F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1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d-ID" sz="1800">
              <a:solidFill>
                <a:srgbClr val="000000"/>
              </a:solidFill>
            </a:endParaRPr>
          </a:p>
        </p:txBody>
      </p:sp>
      <p:sp>
        <p:nvSpPr>
          <p:cNvPr id="52229" name="Rectangle 2">
            <a:extLst>
              <a:ext uri="{FF2B5EF4-FFF2-40B4-BE49-F238E27FC236}">
                <a16:creationId xmlns:a16="http://schemas.microsoft.com/office/drawing/2014/main" id="{5901234B-1EDB-4148-83C1-7D10CD77F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d-ID" sz="180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0" y="533401"/>
            <a:ext cx="9144000" cy="5511799"/>
            <a:chOff x="1524000" y="533401"/>
            <a:chExt cx="9144000" cy="5511799"/>
          </a:xfrm>
        </p:grpSpPr>
        <p:pic>
          <p:nvPicPr>
            <p:cNvPr id="52230" name="Picture 40" descr="http://www.cornhillnursery.com/images/thisweek/2005/aug/08_24_05/ol_aubade.jpg">
              <a:extLst>
                <a:ext uri="{FF2B5EF4-FFF2-40B4-BE49-F238E27FC236}">
                  <a16:creationId xmlns:a16="http://schemas.microsoft.com/office/drawing/2014/main" id="{51C4A26A-AF3F-44A1-AB62-F0B7D346F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730750"/>
              <a:ext cx="1752600" cy="113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42" descr="http://www.pottertons.co.uk/pott/uploads/Lilium-nepalense-best.jpg">
              <a:extLst>
                <a:ext uri="{FF2B5EF4-FFF2-40B4-BE49-F238E27FC236}">
                  <a16:creationId xmlns:a16="http://schemas.microsoft.com/office/drawing/2014/main" id="{6E4BE290-303F-4CA7-B98A-7CD14EAD7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505200"/>
              <a:ext cx="17526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3" descr="K-07A">
              <a:extLst>
                <a:ext uri="{FF2B5EF4-FFF2-40B4-BE49-F238E27FC236}">
                  <a16:creationId xmlns:a16="http://schemas.microsoft.com/office/drawing/2014/main" id="{66AE635C-7F63-4DBF-BF94-803891A6E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286001"/>
              <a:ext cx="1752600" cy="129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233" name="Group 54">
              <a:extLst>
                <a:ext uri="{FF2B5EF4-FFF2-40B4-BE49-F238E27FC236}">
                  <a16:creationId xmlns:a16="http://schemas.microsoft.com/office/drawing/2014/main" id="{E9612CB5-3B01-45E6-ABB5-E376715C20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6500" y="533401"/>
              <a:ext cx="8191500" cy="1693863"/>
              <a:chOff x="214290" y="2714612"/>
              <a:chExt cx="6143668" cy="1214446"/>
            </a:xfrm>
          </p:grpSpPr>
          <p:pic>
            <p:nvPicPr>
              <p:cNvPr id="52255" name="Picture 53" descr="P1030072">
                <a:extLst>
                  <a:ext uri="{FF2B5EF4-FFF2-40B4-BE49-F238E27FC236}">
                    <a16:creationId xmlns:a16="http://schemas.microsoft.com/office/drawing/2014/main" id="{26CA760A-98A3-4153-8AC7-B1E4B0A5A9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34" b="-999"/>
              <a:stretch>
                <a:fillRect/>
              </a:stretch>
            </p:blipFill>
            <p:spPr bwMode="auto">
              <a:xfrm>
                <a:off x="1428736" y="2714612"/>
                <a:ext cx="1349379" cy="1214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56" name="Picture 3" descr="DSCN0781">
                <a:extLst>
                  <a:ext uri="{FF2B5EF4-FFF2-40B4-BE49-F238E27FC236}">
                    <a16:creationId xmlns:a16="http://schemas.microsoft.com/office/drawing/2014/main" id="{707DA9E2-78E6-4D9C-99B9-D81490D9E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26" t="28188" r="1736" b="25182"/>
              <a:stretch>
                <a:fillRect/>
              </a:stretch>
            </p:blipFill>
            <p:spPr bwMode="auto">
              <a:xfrm>
                <a:off x="214290" y="2714612"/>
                <a:ext cx="1214422" cy="1214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57" name="Picture 34" descr="DSC_1273.JPG">
                <a:extLst>
                  <a:ext uri="{FF2B5EF4-FFF2-40B4-BE49-F238E27FC236}">
                    <a16:creationId xmlns:a16="http://schemas.microsoft.com/office/drawing/2014/main" id="{ECFCF533-16D9-48EA-B1D4-44B39FD49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13" t="16154" r="35938" b="18489"/>
              <a:stretch>
                <a:fillRect/>
              </a:stretch>
            </p:blipFill>
            <p:spPr bwMode="auto">
              <a:xfrm>
                <a:off x="2786058" y="2714612"/>
                <a:ext cx="1214446" cy="1214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58" name="Picture 35" descr="DSC_0275.JPG">
                <a:extLst>
                  <a:ext uri="{FF2B5EF4-FFF2-40B4-BE49-F238E27FC236}">
                    <a16:creationId xmlns:a16="http://schemas.microsoft.com/office/drawing/2014/main" id="{6E9782F8-F41D-4168-A9A3-DC98EAB0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58" r="26041" b="3317"/>
              <a:stretch>
                <a:fillRect/>
              </a:stretch>
            </p:blipFill>
            <p:spPr bwMode="auto">
              <a:xfrm>
                <a:off x="4000504" y="2714612"/>
                <a:ext cx="1143008" cy="1214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59" name="Picture 39" descr="DSC_0074.JPG">
                <a:extLst>
                  <a:ext uri="{FF2B5EF4-FFF2-40B4-BE49-F238E27FC236}">
                    <a16:creationId xmlns:a16="http://schemas.microsoft.com/office/drawing/2014/main" id="{F63EBBE8-56D3-49FB-858A-8AF279C7B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6" r="11458"/>
              <a:stretch>
                <a:fillRect/>
              </a:stretch>
            </p:blipFill>
            <p:spPr bwMode="auto">
              <a:xfrm>
                <a:off x="5072050" y="2714612"/>
                <a:ext cx="1285908" cy="1214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60" name="TextBox 38">
                <a:extLst>
                  <a:ext uri="{FF2B5EF4-FFF2-40B4-BE49-F238E27FC236}">
                    <a16:creationId xmlns:a16="http://schemas.microsoft.com/office/drawing/2014/main" id="{0B70CFF4-E458-4B9C-8FA7-D788BA026D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7231" y="3643306"/>
                <a:ext cx="1143008" cy="176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Sumber eksplan</a:t>
                </a:r>
              </a:p>
            </p:txBody>
          </p:sp>
          <p:sp>
            <p:nvSpPr>
              <p:cNvPr id="52261" name="TextBox 41">
                <a:extLst>
                  <a:ext uri="{FF2B5EF4-FFF2-40B4-BE49-F238E27FC236}">
                    <a16:creationId xmlns:a16="http://schemas.microsoft.com/office/drawing/2014/main" id="{FCB46846-5719-4DD4-AE86-CBD15C6479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1810" y="3643305"/>
                <a:ext cx="3071835" cy="176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Bakal tunas adventif ± 9.0 minggu inkubasi</a:t>
                </a:r>
              </a:p>
            </p:txBody>
          </p:sp>
        </p:grpSp>
        <p:grpSp>
          <p:nvGrpSpPr>
            <p:cNvPr id="52234" name="Group 50">
              <a:extLst>
                <a:ext uri="{FF2B5EF4-FFF2-40B4-BE49-F238E27FC236}">
                  <a16:creationId xmlns:a16="http://schemas.microsoft.com/office/drawing/2014/main" id="{2E5D7662-BD7A-48BE-B8CC-FCBE9C337A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2362200"/>
              <a:ext cx="6934200" cy="1739900"/>
              <a:chOff x="928670" y="4500562"/>
              <a:chExt cx="4714908" cy="1147723"/>
            </a:xfrm>
          </p:grpSpPr>
          <p:pic>
            <p:nvPicPr>
              <p:cNvPr id="52248" name="Picture 52" descr="P6280202">
                <a:extLst>
                  <a:ext uri="{FF2B5EF4-FFF2-40B4-BE49-F238E27FC236}">
                    <a16:creationId xmlns:a16="http://schemas.microsoft.com/office/drawing/2014/main" id="{641E6CCE-7006-4850-8B7E-C1DCF4736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lum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4500562"/>
                <a:ext cx="1057815" cy="1143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49" name="Picture 7" descr="P1020513">
                <a:extLst>
                  <a:ext uri="{FF2B5EF4-FFF2-40B4-BE49-F238E27FC236}">
                    <a16:creationId xmlns:a16="http://schemas.microsoft.com/office/drawing/2014/main" id="{6EE69356-5B63-4843-89BF-0FA78CB02E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9290" y="4500562"/>
                <a:ext cx="1082850" cy="1143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50" name="Picture 53" descr="DSC_0105.JPG">
                <a:extLst>
                  <a:ext uri="{FF2B5EF4-FFF2-40B4-BE49-F238E27FC236}">
                    <a16:creationId xmlns:a16="http://schemas.microsoft.com/office/drawing/2014/main" id="{85D0AEB4-21FB-42CB-ACDD-5252176A3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>
                <a:fillRect/>
              </a:stretch>
            </p:blipFill>
            <p:spPr bwMode="auto">
              <a:xfrm>
                <a:off x="928670" y="4500562"/>
                <a:ext cx="1285884" cy="1147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51" name="Picture 40" descr="DSC_0098.JPG">
                <a:extLst>
                  <a:ext uri="{FF2B5EF4-FFF2-40B4-BE49-F238E27FC236}">
                    <a16:creationId xmlns:a16="http://schemas.microsoft.com/office/drawing/2014/main" id="{6B0A0FAA-DA50-480E-B8D7-AB44C26E8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4583"/>
              <a:stretch>
                <a:fillRect/>
              </a:stretch>
            </p:blipFill>
            <p:spPr bwMode="auto">
              <a:xfrm>
                <a:off x="2214554" y="4500562"/>
                <a:ext cx="1245028" cy="1143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52" name="TextBox 43">
                <a:extLst>
                  <a:ext uri="{FF2B5EF4-FFF2-40B4-BE49-F238E27FC236}">
                    <a16:creationId xmlns:a16="http://schemas.microsoft.com/office/drawing/2014/main" id="{56F3208F-1338-4023-B38E-C1EEA09504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8670" y="5429256"/>
                <a:ext cx="2571768" cy="162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Tunas ± 1.5 bulan setelah inkubasi terang</a:t>
                </a:r>
              </a:p>
            </p:txBody>
          </p:sp>
          <p:sp>
            <p:nvSpPr>
              <p:cNvPr id="52253" name="TextBox 44">
                <a:extLst>
                  <a:ext uri="{FF2B5EF4-FFF2-40B4-BE49-F238E27FC236}">
                    <a16:creationId xmlns:a16="http://schemas.microsoft.com/office/drawing/2014/main" id="{428CC827-3474-4023-A293-48611A8D2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7562" y="5429257"/>
                <a:ext cx="1285884" cy="162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Tunas ± 2.3 bulan</a:t>
                </a:r>
              </a:p>
            </p:txBody>
          </p:sp>
          <p:sp>
            <p:nvSpPr>
              <p:cNvPr id="52254" name="TextBox 45">
                <a:extLst>
                  <a:ext uri="{FF2B5EF4-FFF2-40B4-BE49-F238E27FC236}">
                    <a16:creationId xmlns:a16="http://schemas.microsoft.com/office/drawing/2014/main" id="{70E505F0-53E1-4F72-9004-D0F90AFBD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7694" y="5286380"/>
                <a:ext cx="1285884" cy="162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Umbi mikro  ± 1.5 bulan</a:t>
                </a:r>
              </a:p>
            </p:txBody>
          </p:sp>
        </p:grpSp>
        <p:grpSp>
          <p:nvGrpSpPr>
            <p:cNvPr id="52235" name="Group 49">
              <a:extLst>
                <a:ext uri="{FF2B5EF4-FFF2-40B4-BE49-F238E27FC236}">
                  <a16:creationId xmlns:a16="http://schemas.microsoft.com/office/drawing/2014/main" id="{75E73888-6E07-4DB7-AAFE-8ECAB6667D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601" y="4343400"/>
              <a:ext cx="6824663" cy="1701800"/>
              <a:chOff x="857232" y="6143635"/>
              <a:chExt cx="5118022" cy="1242295"/>
            </a:xfrm>
          </p:grpSpPr>
          <p:pic>
            <p:nvPicPr>
              <p:cNvPr id="52241" name="Picture 51" descr="P1020519">
                <a:extLst>
                  <a:ext uri="{FF2B5EF4-FFF2-40B4-BE49-F238E27FC236}">
                    <a16:creationId xmlns:a16="http://schemas.microsoft.com/office/drawing/2014/main" id="{8F8C2DB5-8EEB-4043-B55A-2D5E934030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lum bright="-1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3" r="8713"/>
              <a:stretch>
                <a:fillRect/>
              </a:stretch>
            </p:blipFill>
            <p:spPr bwMode="auto">
              <a:xfrm>
                <a:off x="2237113" y="6143635"/>
                <a:ext cx="1191887" cy="1215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42" name="Picture 68" descr="P1030227">
                <a:extLst>
                  <a:ext uri="{FF2B5EF4-FFF2-40B4-BE49-F238E27FC236}">
                    <a16:creationId xmlns:a16="http://schemas.microsoft.com/office/drawing/2014/main" id="{A7FFE6FC-1346-4227-9BB5-79F5BE001A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lum bright="-10000" contras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66" r="30251"/>
              <a:stretch>
                <a:fillRect/>
              </a:stretch>
            </p:blipFill>
            <p:spPr bwMode="auto">
              <a:xfrm>
                <a:off x="3429000" y="6143636"/>
                <a:ext cx="1297110" cy="1218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43" name="Picture 1" descr="P1030217">
                <a:extLst>
                  <a:ext uri="{FF2B5EF4-FFF2-40B4-BE49-F238E27FC236}">
                    <a16:creationId xmlns:a16="http://schemas.microsoft.com/office/drawing/2014/main" id="{02948B04-ECA1-498D-A9B9-A8FBDAB12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94"/>
              <a:stretch>
                <a:fillRect/>
              </a:stretch>
            </p:blipFill>
            <p:spPr bwMode="auto">
              <a:xfrm>
                <a:off x="4714884" y="6143636"/>
                <a:ext cx="1260370" cy="1216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44" name="Picture 2" descr="G:\DATA D AXIO\Lily Files\Regenerasi kalus\DSC_1361.JPG">
                <a:extLst>
                  <a:ext uri="{FF2B5EF4-FFF2-40B4-BE49-F238E27FC236}">
                    <a16:creationId xmlns:a16="http://schemas.microsoft.com/office/drawing/2014/main" id="{5499CBD7-7FAB-4F70-930E-9E4CB3B28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19" r="26228" b="12767"/>
              <a:stretch>
                <a:fillRect/>
              </a:stretch>
            </p:blipFill>
            <p:spPr bwMode="auto">
              <a:xfrm>
                <a:off x="928670" y="6143636"/>
                <a:ext cx="1285884" cy="1242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45" name="TextBox 46">
                <a:extLst>
                  <a:ext uri="{FF2B5EF4-FFF2-40B4-BE49-F238E27FC236}">
                    <a16:creationId xmlns:a16="http://schemas.microsoft.com/office/drawing/2014/main" id="{2903CDE7-B52C-4677-8196-87AFD21E2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7232" y="7000891"/>
                <a:ext cx="1285884" cy="179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Plantlet siap aklimatisasi</a:t>
                </a:r>
              </a:p>
            </p:txBody>
          </p:sp>
          <p:sp>
            <p:nvSpPr>
              <p:cNvPr id="52246" name="TextBox 47">
                <a:extLst>
                  <a:ext uri="{FF2B5EF4-FFF2-40B4-BE49-F238E27FC236}">
                    <a16:creationId xmlns:a16="http://schemas.microsoft.com/office/drawing/2014/main" id="{A159DD6A-9AA7-4B08-B7DD-B3D3D01C99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3380" y="7072330"/>
                <a:ext cx="1285884" cy="179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Aklimatisasi</a:t>
                </a:r>
              </a:p>
            </p:txBody>
          </p:sp>
          <p:sp>
            <p:nvSpPr>
              <p:cNvPr id="52247" name="TextBox 48">
                <a:extLst>
                  <a:ext uri="{FF2B5EF4-FFF2-40B4-BE49-F238E27FC236}">
                    <a16:creationId xmlns:a16="http://schemas.microsoft.com/office/drawing/2014/main" id="{8193C592-8BF1-4DD7-BC7C-90FEF3BE18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4554" y="7000891"/>
                <a:ext cx="1285884" cy="292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</a:rPr>
                  <a:t>Umbi yang disiapkan untuk aklimatisasi</a:t>
                </a:r>
              </a:p>
            </p:txBody>
          </p:sp>
        </p:grpSp>
      </p:grpSp>
      <p:sp>
        <p:nvSpPr>
          <p:cNvPr id="52236" name="TextBox 31">
            <a:extLst>
              <a:ext uri="{FF2B5EF4-FFF2-40B4-BE49-F238E27FC236}">
                <a16:creationId xmlns:a16="http://schemas.microsoft.com/office/drawing/2014/main" id="{11D480EB-9CA3-45AB-B9BC-8A322A401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87314"/>
            <a:ext cx="830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d-ID" altLang="id-ID" sz="1800" b="1">
                <a:solidFill>
                  <a:srgbClr val="000000"/>
                </a:solidFill>
                <a:latin typeface="Arial" panose="020B0604020202020204" pitchFamily="34" charset="0"/>
              </a:rPr>
              <a:t>PERBANYAKAN BIBIT LILI SECARA </a:t>
            </a:r>
            <a:r>
              <a:rPr lang="id-ID" altLang="id-ID" sz="1800" b="1" i="1">
                <a:solidFill>
                  <a:srgbClr val="000000"/>
                </a:solidFill>
                <a:latin typeface="Arial" panose="020B0604020202020204" pitchFamily="34" charset="0"/>
              </a:rPr>
              <a:t>IN VITRO</a:t>
            </a:r>
          </a:p>
        </p:txBody>
      </p:sp>
      <p:sp>
        <p:nvSpPr>
          <p:cNvPr id="52237" name="TextBox 41">
            <a:extLst>
              <a:ext uri="{FF2B5EF4-FFF2-40B4-BE49-F238E27FC236}">
                <a16:creationId xmlns:a16="http://schemas.microsoft.com/office/drawing/2014/main" id="{05DED2C0-D018-46A2-9F0B-6E63A24D9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09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1800">
                <a:solidFill>
                  <a:srgbClr val="FFFFFF"/>
                </a:solidFill>
                <a:latin typeface="Arial" panose="020B0604020202020204" pitchFamily="34" charset="0"/>
              </a:rPr>
              <a:t>Tahap inisiasi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3CD50F-37B0-4B0D-9255-C71F8BB2B893}"/>
              </a:ext>
            </a:extLst>
          </p:cNvPr>
          <p:cNvCxnSpPr/>
          <p:nvPr/>
        </p:nvCxnSpPr>
        <p:spPr>
          <a:xfrm>
            <a:off x="5867400" y="838200"/>
            <a:ext cx="1676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E9C8E0-4A3C-431C-9777-9749F55A4955}"/>
              </a:ext>
            </a:extLst>
          </p:cNvPr>
          <p:cNvCxnSpPr/>
          <p:nvPr/>
        </p:nvCxnSpPr>
        <p:spPr>
          <a:xfrm>
            <a:off x="8991600" y="838200"/>
            <a:ext cx="1676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0" name="TextBox 47">
            <a:extLst>
              <a:ext uri="{FF2B5EF4-FFF2-40B4-BE49-F238E27FC236}">
                <a16:creationId xmlns:a16="http://schemas.microsoft.com/office/drawing/2014/main" id="{BCF9BADC-18FB-42EB-B314-243F21A4B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73314"/>
            <a:ext cx="449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1800">
                <a:solidFill>
                  <a:srgbClr val="FFFFFF"/>
                </a:solidFill>
                <a:latin typeface="Arial" panose="020B0604020202020204" pitchFamily="34" charset="0"/>
              </a:rPr>
              <a:t>Tahap regenerasi dan perbanyakan</a:t>
            </a:r>
          </a:p>
        </p:txBody>
      </p:sp>
    </p:spTree>
    <p:extLst>
      <p:ext uri="{BB962C8B-B14F-4D97-AF65-F5344CB8AC3E}">
        <p14:creationId xmlns:p14="http://schemas.microsoft.com/office/powerpoint/2010/main" val="1079027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39">
            <a:extLst>
              <a:ext uri="{FF2B5EF4-FFF2-40B4-BE49-F238E27FC236}">
                <a16:creationId xmlns:a16="http://schemas.microsoft.com/office/drawing/2014/main" id="{A73DF065-C412-479B-B606-FEB5E991B984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106851"/>
            <a:ext cx="7648575" cy="6329855"/>
            <a:chOff x="1573212" y="399528"/>
            <a:chExt cx="5997575" cy="5257052"/>
          </a:xfrm>
        </p:grpSpPr>
        <p:grpSp>
          <p:nvGrpSpPr>
            <p:cNvPr id="53252" name="Group 3">
              <a:extLst>
                <a:ext uri="{FF2B5EF4-FFF2-40B4-BE49-F238E27FC236}">
                  <a16:creationId xmlns:a16="http://schemas.microsoft.com/office/drawing/2014/main" id="{476C6266-3D60-4778-8841-6532A4AA1F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212" y="1676400"/>
              <a:ext cx="5997575" cy="3980180"/>
              <a:chOff x="5345" y="0"/>
              <a:chExt cx="8413803" cy="5495654"/>
            </a:xfrm>
          </p:grpSpPr>
          <p:grpSp>
            <p:nvGrpSpPr>
              <p:cNvPr id="53259" name="Group 4">
                <a:extLst>
                  <a:ext uri="{FF2B5EF4-FFF2-40B4-BE49-F238E27FC236}">
                    <a16:creationId xmlns:a16="http://schemas.microsoft.com/office/drawing/2014/main" id="{DD2000CA-65FF-48F3-84BE-6170EA872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32" y="2903"/>
                <a:ext cx="8407916" cy="5492751"/>
                <a:chOff x="11232" y="2903"/>
                <a:chExt cx="9709858" cy="6343287"/>
              </a:xfrm>
            </p:grpSpPr>
            <p:grpSp>
              <p:nvGrpSpPr>
                <p:cNvPr id="53273" name="Group 18">
                  <a:extLst>
                    <a:ext uri="{FF2B5EF4-FFF2-40B4-BE49-F238E27FC236}">
                      <a16:creationId xmlns:a16="http://schemas.microsoft.com/office/drawing/2014/main" id="{D294C5D2-A8D3-4576-AE56-01AA843222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32" y="2903"/>
                  <a:ext cx="9709858" cy="2062162"/>
                  <a:chOff x="11232" y="2903"/>
                  <a:chExt cx="9770141" cy="2074965"/>
                </a:xfrm>
              </p:grpSpPr>
              <p:pic>
                <p:nvPicPr>
                  <p:cNvPr id="53284" name="Picture 29" descr="P5020136">
                    <a:extLst>
                      <a:ext uri="{FF2B5EF4-FFF2-40B4-BE49-F238E27FC236}">
                        <a16:creationId xmlns:a16="http://schemas.microsoft.com/office/drawing/2014/main" id="{2195A17D-A97A-47CA-A0AE-C4775255B7D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370" r="9160"/>
                  <a:stretch>
                    <a:fillRect/>
                  </a:stretch>
                </p:blipFill>
                <p:spPr bwMode="auto">
                  <a:xfrm>
                    <a:off x="11232" y="2904"/>
                    <a:ext cx="2534814" cy="20606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85" name="Picture 30" descr="P2130122">
                    <a:extLst>
                      <a:ext uri="{FF2B5EF4-FFF2-40B4-BE49-F238E27FC236}">
                        <a16:creationId xmlns:a16="http://schemas.microsoft.com/office/drawing/2014/main" id="{F67D0D48-7F11-46B3-AD17-A25D3FC2EC0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460" t="23859" r="15894" b="7761"/>
                  <a:stretch>
                    <a:fillRect/>
                  </a:stretch>
                </p:blipFill>
                <p:spPr bwMode="auto">
                  <a:xfrm>
                    <a:off x="2549222" y="13818"/>
                    <a:ext cx="2644232" cy="20606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86" name="Picture 31" descr="image P1000471E">
                    <a:extLst>
                      <a:ext uri="{FF2B5EF4-FFF2-40B4-BE49-F238E27FC236}">
                        <a16:creationId xmlns:a16="http://schemas.microsoft.com/office/drawing/2014/main" id="{CCA07326-1176-414F-B882-49164A251E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143" t="9540" r="14954" b="18430"/>
                  <a:stretch>
                    <a:fillRect/>
                  </a:stretch>
                </p:blipFill>
                <p:spPr bwMode="auto">
                  <a:xfrm>
                    <a:off x="5200294" y="9255"/>
                    <a:ext cx="2548826" cy="20686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87" name="Picture 32">
                    <a:extLst>
                      <a:ext uri="{FF2B5EF4-FFF2-40B4-BE49-F238E27FC236}">
                        <a16:creationId xmlns:a16="http://schemas.microsoft.com/office/drawing/2014/main" id="{A6AE77F3-BC38-4003-B706-2BC1A435E33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49120" y="2903"/>
                    <a:ext cx="2032253" cy="20606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53274" name="Group 19">
                  <a:extLst>
                    <a:ext uri="{FF2B5EF4-FFF2-40B4-BE49-F238E27FC236}">
                      <a16:creationId xmlns:a16="http://schemas.microsoft.com/office/drawing/2014/main" id="{B2293EC8-6CAA-496B-B9CA-B69979D840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810" y="2036576"/>
                  <a:ext cx="9690166" cy="2408151"/>
                  <a:chOff x="28810" y="2036576"/>
                  <a:chExt cx="9677739" cy="2405063"/>
                </a:xfrm>
              </p:grpSpPr>
              <p:pic>
                <p:nvPicPr>
                  <p:cNvPr id="53280" name="Picture 25" descr="P1010078">
                    <a:extLst>
                      <a:ext uri="{FF2B5EF4-FFF2-40B4-BE49-F238E27FC236}">
                        <a16:creationId xmlns:a16="http://schemas.microsoft.com/office/drawing/2014/main" id="{47277B68-FAE0-442E-A762-8CC6C8987C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326" t="1184" r="14259"/>
                  <a:stretch>
                    <a:fillRect/>
                  </a:stretch>
                </p:blipFill>
                <p:spPr bwMode="auto">
                  <a:xfrm>
                    <a:off x="28810" y="2036576"/>
                    <a:ext cx="2388476" cy="24050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81" name="Picture 26">
                    <a:extLst>
                      <a:ext uri="{FF2B5EF4-FFF2-40B4-BE49-F238E27FC236}">
                        <a16:creationId xmlns:a16="http://schemas.microsoft.com/office/drawing/2014/main" id="{575328F2-70A3-406B-AAAB-732DDC429F2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875" t="12177" r="28741"/>
                  <a:stretch>
                    <a:fillRect/>
                  </a:stretch>
                </p:blipFill>
                <p:spPr bwMode="auto">
                  <a:xfrm>
                    <a:off x="2415837" y="2042338"/>
                    <a:ext cx="2278519" cy="23880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82" name="Picture 27">
                    <a:extLst>
                      <a:ext uri="{FF2B5EF4-FFF2-40B4-BE49-F238E27FC236}">
                        <a16:creationId xmlns:a16="http://schemas.microsoft.com/office/drawing/2014/main" id="{6F2468A7-AF57-4DBC-BC09-B0ED6D0D450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01365" y="2046201"/>
                    <a:ext cx="2570669" cy="23611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83" name="Picture 28">
                    <a:extLst>
                      <a:ext uri="{FF2B5EF4-FFF2-40B4-BE49-F238E27FC236}">
                        <a16:creationId xmlns:a16="http://schemas.microsoft.com/office/drawing/2014/main" id="{3DAD58F2-73F5-4299-B439-A09DE10518D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71738" y="2050209"/>
                    <a:ext cx="2434811" cy="23512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53275" name="Group 20">
                  <a:extLst>
                    <a:ext uri="{FF2B5EF4-FFF2-40B4-BE49-F238E27FC236}">
                      <a16:creationId xmlns:a16="http://schemas.microsoft.com/office/drawing/2014/main" id="{4C35D98F-B36B-40CE-BF22-BC2CF051C5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32" y="4403846"/>
                  <a:ext cx="9707742" cy="1942344"/>
                  <a:chOff x="11232" y="4403846"/>
                  <a:chExt cx="10141667" cy="2029164"/>
                </a:xfrm>
              </p:grpSpPr>
              <p:pic>
                <p:nvPicPr>
                  <p:cNvPr id="53276" name="Picture 21">
                    <a:extLst>
                      <a:ext uri="{FF2B5EF4-FFF2-40B4-BE49-F238E27FC236}">
                        <a16:creationId xmlns:a16="http://schemas.microsoft.com/office/drawing/2014/main" id="{346204FC-7D4D-4C9D-8C9B-6119B03EB9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232" y="4419164"/>
                    <a:ext cx="2396231" cy="19988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77" name="Picture 22">
                    <a:extLst>
                      <a:ext uri="{FF2B5EF4-FFF2-40B4-BE49-F238E27FC236}">
                        <a16:creationId xmlns:a16="http://schemas.microsoft.com/office/drawing/2014/main" id="{A89EE5AE-3E9E-4901-944B-3AE64589E5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2168" y="4430012"/>
                    <a:ext cx="2587521" cy="19988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78" name="Picture 23">
                    <a:extLst>
                      <a:ext uri="{FF2B5EF4-FFF2-40B4-BE49-F238E27FC236}">
                        <a16:creationId xmlns:a16="http://schemas.microsoft.com/office/drawing/2014/main" id="{FB530E04-87E7-4867-A60A-32F83FD1A17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79689" y="4430012"/>
                    <a:ext cx="2573971" cy="2002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279" name="Picture 24">
                    <a:extLst>
                      <a:ext uri="{FF2B5EF4-FFF2-40B4-BE49-F238E27FC236}">
                        <a16:creationId xmlns:a16="http://schemas.microsoft.com/office/drawing/2014/main" id="{F91D11A4-E142-4C31-AC34-B7C142B436F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4453"/>
                  <a:stretch>
                    <a:fillRect/>
                  </a:stretch>
                </p:blipFill>
                <p:spPr bwMode="auto">
                  <a:xfrm>
                    <a:off x="7567211" y="4403846"/>
                    <a:ext cx="2585688" cy="20249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53260" name="Group 5">
                <a:extLst>
                  <a:ext uri="{FF2B5EF4-FFF2-40B4-BE49-F238E27FC236}">
                    <a16:creationId xmlns:a16="http://schemas.microsoft.com/office/drawing/2014/main" id="{91638693-82F2-4EC7-8A00-3E884B5DB5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45" y="0"/>
                <a:ext cx="7074278" cy="4357610"/>
                <a:chOff x="5345" y="0"/>
                <a:chExt cx="7074278" cy="4357610"/>
              </a:xfrm>
            </p:grpSpPr>
            <p:sp>
              <p:nvSpPr>
                <p:cNvPr id="53261" name="TextBox 54">
                  <a:extLst>
                    <a:ext uri="{FF2B5EF4-FFF2-40B4-BE49-F238E27FC236}">
                      <a16:creationId xmlns:a16="http://schemas.microsoft.com/office/drawing/2014/main" id="{1161801A-CA5B-48D8-8EBB-D7DB110250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45" y="2903"/>
                  <a:ext cx="475675" cy="446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2" name="TextBox 86">
                  <a:extLst>
                    <a:ext uri="{FF2B5EF4-FFF2-40B4-BE49-F238E27FC236}">
                      <a16:creationId xmlns:a16="http://schemas.microsoft.com/office/drawing/2014/main" id="{1A5A0337-A334-4B5F-9109-FABB8751C2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3961" y="0"/>
                  <a:ext cx="469483" cy="461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3" name="TextBox 87">
                  <a:extLst>
                    <a:ext uri="{FF2B5EF4-FFF2-40B4-BE49-F238E27FC236}">
                      <a16:creationId xmlns:a16="http://schemas.microsoft.com/office/drawing/2014/main" id="{836D1EB0-8493-4481-AD53-B601A4318D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6813" y="8366"/>
                  <a:ext cx="439720" cy="440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4" name="TextBox 88">
                  <a:extLst>
                    <a:ext uri="{FF2B5EF4-FFF2-40B4-BE49-F238E27FC236}">
                      <a16:creationId xmlns:a16="http://schemas.microsoft.com/office/drawing/2014/main" id="{64D2B670-5A96-48EA-BBBA-AEF0582BA3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63780" y="21244"/>
                  <a:ext cx="415843" cy="4399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5" name="TextBox 89">
                  <a:extLst>
                    <a:ext uri="{FF2B5EF4-FFF2-40B4-BE49-F238E27FC236}">
                      <a16:creationId xmlns:a16="http://schemas.microsoft.com/office/drawing/2014/main" id="{EB68C019-F117-4817-8AFF-5AE90B1E42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45" y="1812769"/>
                  <a:ext cx="451008" cy="469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6" name="TextBox 90">
                  <a:extLst>
                    <a:ext uri="{FF2B5EF4-FFF2-40B4-BE49-F238E27FC236}">
                      <a16:creationId xmlns:a16="http://schemas.microsoft.com/office/drawing/2014/main" id="{F0AD0C60-5F23-4EE8-936C-296EF6BEE0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80359" y="1794659"/>
                  <a:ext cx="386409" cy="4023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7" name="TextBox 91">
                  <a:extLst>
                    <a:ext uri="{FF2B5EF4-FFF2-40B4-BE49-F238E27FC236}">
                      <a16:creationId xmlns:a16="http://schemas.microsoft.com/office/drawing/2014/main" id="{6E2A80B4-BCC0-411F-8152-FA17C4CAAC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1052" y="1723625"/>
                  <a:ext cx="455466" cy="521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8" name="TextBox 92">
                  <a:extLst>
                    <a:ext uri="{FF2B5EF4-FFF2-40B4-BE49-F238E27FC236}">
                      <a16:creationId xmlns:a16="http://schemas.microsoft.com/office/drawing/2014/main" id="{378FEF3C-472B-4BC6-B07A-BC0998C0F0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98964" y="1794659"/>
                  <a:ext cx="410644" cy="4266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9" name="TextBox 93">
                  <a:extLst>
                    <a:ext uri="{FF2B5EF4-FFF2-40B4-BE49-F238E27FC236}">
                      <a16:creationId xmlns:a16="http://schemas.microsoft.com/office/drawing/2014/main" id="{E965F87D-2C8A-4D29-90DC-F100F019EB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51" y="3813765"/>
                  <a:ext cx="456330" cy="458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70" name="TextBox 94">
                  <a:extLst>
                    <a:ext uri="{FF2B5EF4-FFF2-40B4-BE49-F238E27FC236}">
                      <a16:creationId xmlns:a16="http://schemas.microsoft.com/office/drawing/2014/main" id="{58324245-1E74-4AEF-8480-2928EA46C0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14021" y="3864318"/>
                  <a:ext cx="470424" cy="4690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71" name="TextBox 95">
                  <a:extLst>
                    <a:ext uri="{FF2B5EF4-FFF2-40B4-BE49-F238E27FC236}">
                      <a16:creationId xmlns:a16="http://schemas.microsoft.com/office/drawing/2014/main" id="{4B7CEED9-881B-4494-A806-4312E46F44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7686" y="3852712"/>
                  <a:ext cx="495847" cy="504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72" name="TextBox 96">
                  <a:extLst>
                    <a:ext uri="{FF2B5EF4-FFF2-40B4-BE49-F238E27FC236}">
                      <a16:creationId xmlns:a16="http://schemas.microsoft.com/office/drawing/2014/main" id="{8CDBF73C-6E8F-40CB-ABB1-5E51599711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98654" y="3848570"/>
                  <a:ext cx="440655" cy="5077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endParaRPr lang="en-ID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53253" name="Group 38">
              <a:extLst>
                <a:ext uri="{FF2B5EF4-FFF2-40B4-BE49-F238E27FC236}">
                  <a16:creationId xmlns:a16="http://schemas.microsoft.com/office/drawing/2014/main" id="{7493112A-32F2-4311-B358-AA258E538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212" y="399528"/>
              <a:ext cx="5993380" cy="1282569"/>
              <a:chOff x="8800" y="78194"/>
              <a:chExt cx="7199118" cy="1565666"/>
            </a:xfrm>
          </p:grpSpPr>
          <p:pic>
            <p:nvPicPr>
              <p:cNvPr id="53254" name="Picture 15" descr="D:\foto alpinia, kulmer, daun anth  2 jan 08\102_PANA\P1020478.JPG">
                <a:extLst>
                  <a:ext uri="{FF2B5EF4-FFF2-40B4-BE49-F238E27FC236}">
                    <a16:creationId xmlns:a16="http://schemas.microsoft.com/office/drawing/2014/main" id="{28541B46-EF82-4718-BED7-613F6A5AAF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lum bright="10000" contras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4"/>
              <a:stretch>
                <a:fillRect/>
              </a:stretch>
            </p:blipFill>
            <p:spPr bwMode="auto">
              <a:xfrm>
                <a:off x="5334058" y="80051"/>
                <a:ext cx="1873860" cy="1563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3255" name="Group 37">
                <a:extLst>
                  <a:ext uri="{FF2B5EF4-FFF2-40B4-BE49-F238E27FC236}">
                    <a16:creationId xmlns:a16="http://schemas.microsoft.com/office/drawing/2014/main" id="{CEA42931-6E93-4AB3-8832-FD3DF02F31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00" y="78194"/>
                <a:ext cx="5325258" cy="1565666"/>
                <a:chOff x="8800" y="78194"/>
                <a:chExt cx="5325258" cy="1565666"/>
              </a:xfrm>
            </p:grpSpPr>
            <p:pic>
              <p:nvPicPr>
                <p:cNvPr id="53256" name="Picture 10" descr="D:\foto alpinia, kulmer, daun anth  2 jan 08\102_PANA\P1020437.JPG">
                  <a:extLst>
                    <a:ext uri="{FF2B5EF4-FFF2-40B4-BE49-F238E27FC236}">
                      <a16:creationId xmlns:a16="http://schemas.microsoft.com/office/drawing/2014/main" id="{E23A7925-A966-46F6-8182-705D15829D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bright="20000" contrast="1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3211" y="78585"/>
                  <a:ext cx="2209800" cy="1565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257" name="Picture 13" descr="D:\foto alpinia, kulmer, daun anth  2 jan 08\102_PANA\P1020444.JPG">
                  <a:extLst>
                    <a:ext uri="{FF2B5EF4-FFF2-40B4-BE49-F238E27FC236}">
                      <a16:creationId xmlns:a16="http://schemas.microsoft.com/office/drawing/2014/main" id="{902ADD11-B2DD-4408-A7E6-B524566D3B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bright="20000" contrast="1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3" r="11998"/>
                <a:stretch>
                  <a:fillRect/>
                </a:stretch>
              </p:blipFill>
              <p:spPr bwMode="auto">
                <a:xfrm>
                  <a:off x="3770510" y="78194"/>
                  <a:ext cx="1563548" cy="15652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258" name="Picture 36">
                  <a:extLst>
                    <a:ext uri="{FF2B5EF4-FFF2-40B4-BE49-F238E27FC236}">
                      <a16:creationId xmlns:a16="http://schemas.microsoft.com/office/drawing/2014/main" id="{F86B02E5-98D4-4FB4-B7E0-CA48C70CB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67" t="35555" r="64166" b="22221"/>
                <a:stretch>
                  <a:fillRect/>
                </a:stretch>
              </p:blipFill>
              <p:spPr bwMode="auto">
                <a:xfrm>
                  <a:off x="8800" y="86793"/>
                  <a:ext cx="1563548" cy="15566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1" name="WordArt 5">
            <a:extLst>
              <a:ext uri="{FF2B5EF4-FFF2-40B4-BE49-F238E27FC236}">
                <a16:creationId xmlns:a16="http://schemas.microsoft.com/office/drawing/2014/main" id="{A5C50489-A916-403D-A9EE-5881C73C17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561" y="2507189"/>
            <a:ext cx="3947887" cy="15744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>
              <a:defRPr/>
            </a:pP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latin typeface="AvantGarde Md BT"/>
              </a:rPr>
              <a:t>KULTUR </a:t>
            </a:r>
            <a:r>
              <a:rPr lang="en-US" sz="1600" b="1" i="1" kern="1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latin typeface="AvantGarde Md BT"/>
              </a:rPr>
              <a:t>IN VITRO</a:t>
            </a:r>
            <a:endParaRPr lang="ar-SA" sz="1600" b="1" i="1" kern="10">
              <a:ln w="9525">
                <a:noFill/>
                <a:round/>
                <a:headEnd/>
                <a:tailEnd/>
              </a:ln>
              <a:solidFill>
                <a:schemeClr val="accent3">
                  <a:lumMod val="50000"/>
                </a:schemeClr>
              </a:solidFill>
              <a:latin typeface="AvantGarde Md BT"/>
            </a:endParaRPr>
          </a:p>
          <a:p>
            <a:pPr algn="r">
              <a:defRPr/>
            </a:pPr>
            <a:r>
              <a:rPr lang="en-US" sz="3200" b="1" i="1" kern="1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Anthurium</a:t>
            </a:r>
            <a:endParaRPr lang="en-US" sz="3200" b="1" i="1" kern="10" dirty="0">
              <a:ln w="9525">
                <a:noFill/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8"/>
          <p:cNvGraphicFramePr>
            <a:graphicFrameLocks noChangeAspect="1"/>
          </p:cNvGraphicFramePr>
          <p:nvPr/>
        </p:nvGraphicFramePr>
        <p:xfrm>
          <a:off x="6888934" y="1174651"/>
          <a:ext cx="1656210" cy="2035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324440" imgH="1275480" progId="CorelDRAW.Graphic.12">
                  <p:embed/>
                </p:oleObj>
              </mc:Choice>
              <mc:Fallback>
                <p:oleObj name="CorelDRAW" r:id="rId2" imgW="1324440" imgH="127548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934" y="1174651"/>
                        <a:ext cx="1656210" cy="203574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855824" y="1170955"/>
            <a:ext cx="5733442" cy="2067090"/>
            <a:chOff x="85085" y="785332"/>
            <a:chExt cx="5733442" cy="2067090"/>
          </a:xfrm>
        </p:grpSpPr>
        <p:pic>
          <p:nvPicPr>
            <p:cNvPr id="74756" name="Picture 8" descr="D:\My Documents\bahanku photo\DSC0049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0" b="9402"/>
            <a:stretch>
              <a:fillRect/>
            </a:stretch>
          </p:blipFill>
          <p:spPr bwMode="auto">
            <a:xfrm>
              <a:off x="3782856" y="785332"/>
              <a:ext cx="2035671" cy="2043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57" name="Picture 4" descr="COVER BPMTEDIT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85" y="809289"/>
              <a:ext cx="2057175" cy="2043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445266" y="230516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INOVASI PERBANYAKAN BENIH BEBAS VIRUS DAN PENYAKIT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5598" y="1743385"/>
            <a:ext cx="3663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TEKNOLOGI PERBANYAKAN BENIH JERUK BEBAS CPVD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90765" y="3366590"/>
            <a:ext cx="5759442" cy="2497362"/>
            <a:chOff x="3495531" y="3017392"/>
            <a:chExt cx="5530158" cy="28465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5531" y="3028333"/>
              <a:ext cx="2660165" cy="283561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070" y="3017392"/>
              <a:ext cx="2835619" cy="283561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524000" y="3825641"/>
            <a:ext cx="3021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PEMURNIAN DAN PERBANYAKAN BENIH BAWANG PUTIH BEBAS VIRUS</a:t>
            </a:r>
          </a:p>
        </p:txBody>
      </p:sp>
    </p:spTree>
    <p:extLst>
      <p:ext uri="{BB962C8B-B14F-4D97-AF65-F5344CB8AC3E}">
        <p14:creationId xmlns:p14="http://schemas.microsoft.com/office/powerpoint/2010/main" val="2473399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:a16="http://schemas.microsoft.com/office/drawing/2014/main" id="{4BD886B8-088A-7044-8F53-28821753341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524000"/>
            <a:ext cx="1270000" cy="1709738"/>
            <a:chOff x="608892" y="534659"/>
            <a:chExt cx="1957661" cy="2761693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96984319-F11D-BC4E-A1A9-9A8D91486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92" y="534659"/>
              <a:ext cx="1957661" cy="133082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93D80E40-1349-7440-8499-CA83CCABD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92" y="1932158"/>
              <a:ext cx="1937712" cy="136419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B49EC33-4B00-2A46-BA2C-015E8C9CABBF}"/>
              </a:ext>
            </a:extLst>
          </p:cNvPr>
          <p:cNvGrpSpPr>
            <a:grpSpLocks/>
          </p:cNvGrpSpPr>
          <p:nvPr/>
        </p:nvGrpSpPr>
        <p:grpSpPr bwMode="auto">
          <a:xfrm>
            <a:off x="3770315" y="1479550"/>
            <a:ext cx="2120416" cy="1885950"/>
            <a:chOff x="4521200" y="808038"/>
            <a:chExt cx="5593948" cy="4602162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9E66B1A-3392-C644-B831-FAEAD3839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0" y="2282825"/>
              <a:ext cx="3282950" cy="312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F3464045-2A82-754F-B258-46EC50B05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6376" y="3159478"/>
              <a:ext cx="2338772" cy="623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>
                <a:lnSpc>
                  <a:spcPct val="90000"/>
                </a:lnSpc>
                <a:spcBef>
                  <a:spcPts val="925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31825" indent="-209550">
                <a:lnSpc>
                  <a:spcPct val="90000"/>
                </a:lnSpc>
                <a:spcBef>
                  <a:spcPts val="463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54100" indent="-209550">
                <a:lnSpc>
                  <a:spcPct val="90000"/>
                </a:lnSpc>
                <a:spcBef>
                  <a:spcPts val="463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76375" indent="-209550">
                <a:lnSpc>
                  <a:spcPct val="90000"/>
                </a:lnSpc>
                <a:spcBef>
                  <a:spcPts val="463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98650" indent="-209550">
                <a:lnSpc>
                  <a:spcPct val="90000"/>
                </a:lnSpc>
                <a:spcBef>
                  <a:spcPts val="463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55850" indent="-209550" defTabSz="457200" eaLnBrk="0" fontAlgn="base" hangingPunct="0">
                <a:lnSpc>
                  <a:spcPct val="90000"/>
                </a:lnSpc>
                <a:spcBef>
                  <a:spcPts val="46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813050" indent="-209550" defTabSz="457200" eaLnBrk="0" fontAlgn="base" hangingPunct="0">
                <a:lnSpc>
                  <a:spcPct val="90000"/>
                </a:lnSpc>
                <a:spcBef>
                  <a:spcPts val="46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70250" indent="-209550" defTabSz="457200" eaLnBrk="0" fontAlgn="base" hangingPunct="0">
                <a:lnSpc>
                  <a:spcPct val="90000"/>
                </a:lnSpc>
                <a:spcBef>
                  <a:spcPts val="46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727450" indent="-209550" defTabSz="457200" eaLnBrk="0" fontAlgn="base" hangingPunct="0">
                <a:lnSpc>
                  <a:spcPct val="90000"/>
                </a:lnSpc>
                <a:spcBef>
                  <a:spcPts val="46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200" dirty="0">
                  <a:latin typeface="Lato Black"/>
                </a:rPr>
                <a:t>Generative</a:t>
              </a:r>
            </a:p>
          </p:txBody>
        </p:sp>
        <p:pic>
          <p:nvPicPr>
            <p:cNvPr id="8" name="Picture 7" descr="PICT0109">
              <a:extLst>
                <a:ext uri="{FF2B5EF4-FFF2-40B4-BE49-F238E27FC236}">
                  <a16:creationId xmlns:a16="http://schemas.microsoft.com/office/drawing/2014/main" id="{9FF5D1D7-8BAD-9D41-8430-4BFF2B265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751" b="-7859"/>
            <a:stretch>
              <a:fillRect/>
            </a:stretch>
          </p:blipFill>
          <p:spPr bwMode="auto">
            <a:xfrm>
              <a:off x="5982826" y="959120"/>
              <a:ext cx="1738039" cy="203378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F:\FOTO PEMBIBITAN DARI PAK HADI\JC GENERATIF\DSCN0103.JPG">
              <a:extLst>
                <a:ext uri="{FF2B5EF4-FFF2-40B4-BE49-F238E27FC236}">
                  <a16:creationId xmlns:a16="http://schemas.microsoft.com/office/drawing/2014/main" id="{B8D04EE8-2B04-6747-9FDA-6237E8DAF7F2}"/>
                </a:ext>
              </a:extLst>
            </p:cNvPr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94" b="-2110"/>
            <a:stretch/>
          </p:blipFill>
          <p:spPr bwMode="auto">
            <a:xfrm>
              <a:off x="7695736" y="808038"/>
              <a:ext cx="1800858" cy="2060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B8C1AF82-7FD5-1441-9754-97510C1CAD49}"/>
              </a:ext>
            </a:extLst>
          </p:cNvPr>
          <p:cNvGrpSpPr>
            <a:grpSpLocks/>
          </p:cNvGrpSpPr>
          <p:nvPr/>
        </p:nvGrpSpPr>
        <p:grpSpPr bwMode="auto">
          <a:xfrm>
            <a:off x="6311939" y="1439863"/>
            <a:ext cx="2206625" cy="2152650"/>
            <a:chOff x="3644428" y="1282700"/>
            <a:chExt cx="3897785" cy="465950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57C2A20B-B83F-1240-8C16-AB5DD1AB9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413" y="1524000"/>
              <a:ext cx="1828800" cy="207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526F9781-3E58-7946-8396-E5FBBA6DD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282700"/>
              <a:ext cx="1462088" cy="209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07279983-BC5D-A240-846D-3F01A91F8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4834512">
              <a:off x="3431114" y="3485344"/>
              <a:ext cx="2670175" cy="2243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14" name="Group 26">
            <a:extLst>
              <a:ext uri="{FF2B5EF4-FFF2-40B4-BE49-F238E27FC236}">
                <a16:creationId xmlns:a16="http://schemas.microsoft.com/office/drawing/2014/main" id="{02844005-8C07-4B4D-B17B-1FFF913D98F2}"/>
              </a:ext>
            </a:extLst>
          </p:cNvPr>
          <p:cNvGrpSpPr>
            <a:grpSpLocks/>
          </p:cNvGrpSpPr>
          <p:nvPr/>
        </p:nvGrpSpPr>
        <p:grpSpPr bwMode="auto">
          <a:xfrm>
            <a:off x="6464830" y="4073172"/>
            <a:ext cx="2419351" cy="1651000"/>
            <a:chOff x="8499406" y="3914722"/>
            <a:chExt cx="3225692" cy="2201592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07AD21D7-B845-CD47-9464-806F3DF9F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15957">
              <a:off x="9156338" y="4266628"/>
              <a:ext cx="871978" cy="184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B33A4BC-4A7F-4D4F-ABCF-3BF707F67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7248" y="3914722"/>
              <a:ext cx="955417" cy="1868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CB8AD887-8561-FA45-8B73-31D666C80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35034">
              <a:off x="8499406" y="3938875"/>
              <a:ext cx="799814" cy="1660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DD6F7C2E-2D92-7442-8FB4-11057D028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6673" y="4107787"/>
              <a:ext cx="958425" cy="164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9" name="Picture 1">
            <a:extLst>
              <a:ext uri="{FF2B5EF4-FFF2-40B4-BE49-F238E27FC236}">
                <a16:creationId xmlns:a16="http://schemas.microsoft.com/office/drawing/2014/main" id="{178D6D76-C6CB-6347-8F9B-8C2E52B0C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632" y="4177947"/>
            <a:ext cx="15478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6" descr="D:\My Documents\BALITJESTRO-BALITJESTRO\BALITJESTRO - PRESENTASI\PELATIHAN\pembibitan punten\DSC_0043.JPG">
            <a:extLst>
              <a:ext uri="{FF2B5EF4-FFF2-40B4-BE49-F238E27FC236}">
                <a16:creationId xmlns:a16="http://schemas.microsoft.com/office/drawing/2014/main" id="{47E71DB6-4877-C040-B3A1-F93DF4F7A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943" y="4201759"/>
            <a:ext cx="1645488" cy="120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Bibit">
            <a:extLst>
              <a:ext uri="{FF2B5EF4-FFF2-40B4-BE49-F238E27FC236}">
                <a16:creationId xmlns:a16="http://schemas.microsoft.com/office/drawing/2014/main" id="{4C3E4F03-F25C-0548-A179-5FC1CB3B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07948">
            <a:off x="1654093" y="4002178"/>
            <a:ext cx="524963" cy="1723328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6932F8B2-9927-A042-9055-D5465F430534}"/>
              </a:ext>
            </a:extLst>
          </p:cNvPr>
          <p:cNvGrpSpPr>
            <a:grpSpLocks/>
          </p:cNvGrpSpPr>
          <p:nvPr/>
        </p:nvGrpSpPr>
        <p:grpSpPr bwMode="auto">
          <a:xfrm>
            <a:off x="8970965" y="2471738"/>
            <a:ext cx="1554163" cy="1212850"/>
            <a:chOff x="912" y="739"/>
            <a:chExt cx="3755" cy="2399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4C880F42-3FEA-9A4D-9270-7D88A6BA7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lum bright="6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" y="739"/>
              <a:ext cx="1603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6D12BBD0-AEE4-7041-977B-8636B7B19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" y="1066"/>
              <a:ext cx="1924" cy="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F348F0A4-F59A-9E4B-9C23-2512A239C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lum bright="10000"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653" r="-2722"/>
            <a:stretch>
              <a:fillRect/>
            </a:stretch>
          </p:blipFill>
          <p:spPr bwMode="auto">
            <a:xfrm>
              <a:off x="912" y="1799"/>
              <a:ext cx="1635" cy="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6" name="Rectangle 1">
            <a:extLst>
              <a:ext uri="{FF2B5EF4-FFF2-40B4-BE49-F238E27FC236}">
                <a16:creationId xmlns:a16="http://schemas.microsoft.com/office/drawing/2014/main" id="{1297C8B9-E70A-D94B-BA28-73CEA445B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3" y="1062038"/>
            <a:ext cx="29146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ctr"/>
          <a:lstStyle>
            <a:lvl1pPr>
              <a:lnSpc>
                <a:spcPct val="90000"/>
              </a:lnSpc>
              <a:spcBef>
                <a:spcPts val="925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latin typeface="Corbel" panose="020B0503020204020204" pitchFamily="34" charset="0"/>
              </a:rPr>
              <a:t>SEEDING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DB3578FF-49C6-8E41-80A7-2850A7965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989" y="3605213"/>
            <a:ext cx="29146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ctr"/>
          <a:lstStyle>
            <a:lvl1pPr>
              <a:lnSpc>
                <a:spcPct val="90000"/>
              </a:lnSpc>
              <a:spcBef>
                <a:spcPts val="925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350">
                <a:solidFill>
                  <a:srgbClr val="000000"/>
                </a:solidFill>
                <a:latin typeface="Corbel" panose="020B0503020204020204" pitchFamily="34" charset="0"/>
              </a:rPr>
              <a:t>TRANSPLANTING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0F64CC4D-B0C1-C440-9CF9-87030CD9B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1074738"/>
            <a:ext cx="29146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ctr"/>
          <a:lstStyle>
            <a:lvl1pPr>
              <a:lnSpc>
                <a:spcPct val="90000"/>
              </a:lnSpc>
              <a:spcBef>
                <a:spcPts val="925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latin typeface="Corbel" panose="020B0503020204020204" pitchFamily="34" charset="0"/>
              </a:rPr>
              <a:t>SELECTION OF NUCELLAR SEEDLING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74665550-D8AD-834C-8CF8-C9B89BECF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1364" y="2390775"/>
            <a:ext cx="275224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ctr"/>
          <a:lstStyle>
            <a:lvl1pPr>
              <a:lnSpc>
                <a:spcPct val="90000"/>
              </a:lnSpc>
              <a:spcBef>
                <a:spcPts val="925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rgbClr val="000000"/>
                </a:solidFill>
                <a:latin typeface="Lato Black"/>
              </a:rPr>
              <a:t>TRANSPLANTING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806AA3BD-C30C-E649-AD63-0151B312D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681" y="5386034"/>
            <a:ext cx="29146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ctr"/>
          <a:lstStyle>
            <a:lvl1pPr>
              <a:lnSpc>
                <a:spcPct val="90000"/>
              </a:lnSpc>
              <a:spcBef>
                <a:spcPts val="925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latin typeface="Lato Black"/>
              </a:rPr>
              <a:t>STIMULATE GROWTH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798DA8B7-9C19-3840-84AB-CED2A6FE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960" y="5337062"/>
            <a:ext cx="202959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ctr"/>
          <a:lstStyle>
            <a:lvl1pPr>
              <a:lnSpc>
                <a:spcPct val="90000"/>
              </a:lnSpc>
              <a:spcBef>
                <a:spcPts val="925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457200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rgbClr val="000000"/>
                </a:solidFill>
                <a:latin typeface="Lato Black"/>
              </a:rPr>
              <a:t>GRAFTING</a:t>
            </a: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E41C95AF-D51F-0E49-BF42-BCA6FE1E1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609" y="5265622"/>
            <a:ext cx="1529443" cy="59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1825" indent="-209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Lato Black"/>
              </a:rPr>
              <a:t>SEED</a:t>
            </a:r>
          </a:p>
        </p:txBody>
      </p:sp>
      <p:sp>
        <p:nvSpPr>
          <p:cNvPr id="33" name="Arrow: Right 1">
            <a:extLst>
              <a:ext uri="{FF2B5EF4-FFF2-40B4-BE49-F238E27FC236}">
                <a16:creationId xmlns:a16="http://schemas.microsoft.com/office/drawing/2014/main" id="{ADB3CCC2-2C68-F640-A0CF-ED8558A4EE86}"/>
              </a:ext>
            </a:extLst>
          </p:cNvPr>
          <p:cNvSpPr/>
          <p:nvPr/>
        </p:nvSpPr>
        <p:spPr>
          <a:xfrm>
            <a:off x="3248169" y="2083914"/>
            <a:ext cx="380859" cy="2401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34" name="Arrow: Right 34">
            <a:extLst>
              <a:ext uri="{FF2B5EF4-FFF2-40B4-BE49-F238E27FC236}">
                <a16:creationId xmlns:a16="http://schemas.microsoft.com/office/drawing/2014/main" id="{5C601385-014B-E141-8842-4F238A8C4275}"/>
              </a:ext>
            </a:extLst>
          </p:cNvPr>
          <p:cNvSpPr/>
          <p:nvPr/>
        </p:nvSpPr>
        <p:spPr>
          <a:xfrm>
            <a:off x="5948229" y="2107792"/>
            <a:ext cx="380859" cy="2401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35" name="Arrow: Right 35">
            <a:extLst>
              <a:ext uri="{FF2B5EF4-FFF2-40B4-BE49-F238E27FC236}">
                <a16:creationId xmlns:a16="http://schemas.microsoft.com/office/drawing/2014/main" id="{0237E8F6-4423-C648-9050-4957F215A83A}"/>
              </a:ext>
            </a:extLst>
          </p:cNvPr>
          <p:cNvSpPr/>
          <p:nvPr/>
        </p:nvSpPr>
        <p:spPr>
          <a:xfrm rot="2308867">
            <a:off x="9168945" y="1941144"/>
            <a:ext cx="380859" cy="2401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36" name="Arrow: Right 36">
            <a:extLst>
              <a:ext uri="{FF2B5EF4-FFF2-40B4-BE49-F238E27FC236}">
                <a16:creationId xmlns:a16="http://schemas.microsoft.com/office/drawing/2014/main" id="{38C5E7D5-7DA3-1D43-85D1-A5862D7AAB52}"/>
              </a:ext>
            </a:extLst>
          </p:cNvPr>
          <p:cNvSpPr/>
          <p:nvPr/>
        </p:nvSpPr>
        <p:spPr>
          <a:xfrm rot="8644054">
            <a:off x="9147737" y="4370163"/>
            <a:ext cx="380859" cy="2401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37" name="Arrow: Right 37">
            <a:extLst>
              <a:ext uri="{FF2B5EF4-FFF2-40B4-BE49-F238E27FC236}">
                <a16:creationId xmlns:a16="http://schemas.microsoft.com/office/drawing/2014/main" id="{9FE0E4BD-FA79-7A46-8650-DD40CE486CBB}"/>
              </a:ext>
            </a:extLst>
          </p:cNvPr>
          <p:cNvSpPr/>
          <p:nvPr/>
        </p:nvSpPr>
        <p:spPr>
          <a:xfrm rot="10800000">
            <a:off x="6169485" y="4757078"/>
            <a:ext cx="380859" cy="2401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38" name="Arrow: Right 38">
            <a:extLst>
              <a:ext uri="{FF2B5EF4-FFF2-40B4-BE49-F238E27FC236}">
                <a16:creationId xmlns:a16="http://schemas.microsoft.com/office/drawing/2014/main" id="{02417FFA-6037-3B4A-8398-72A94B697029}"/>
              </a:ext>
            </a:extLst>
          </p:cNvPr>
          <p:cNvSpPr/>
          <p:nvPr/>
        </p:nvSpPr>
        <p:spPr>
          <a:xfrm rot="10800000">
            <a:off x="3917129" y="4771806"/>
            <a:ext cx="380859" cy="2401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012741" y="237961"/>
            <a:ext cx="8413534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Arial Narrow" panose="020B0606020202030204" pitchFamily="34" charset="0"/>
                <a:cs typeface="Tahoma" panose="020B0604030504040204" pitchFamily="34" charset="0"/>
              </a:rPr>
              <a:t>TEKNOLOGI PRODUKSI BENIH JERUK BEBAS PENYAKIT</a:t>
            </a:r>
            <a:endParaRPr lang="en-US" altLang="en-US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17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F5BB24D-863D-9E4E-9515-171656AAB638}"/>
              </a:ext>
            </a:extLst>
          </p:cNvPr>
          <p:cNvGrpSpPr>
            <a:grpSpLocks/>
          </p:cNvGrpSpPr>
          <p:nvPr/>
        </p:nvGrpSpPr>
        <p:grpSpPr>
          <a:xfrm>
            <a:off x="1062800" y="1352327"/>
            <a:ext cx="10388864" cy="5003379"/>
            <a:chOff x="-5691870" y="-2242325"/>
            <a:chExt cx="13467382" cy="604558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9A9664-C841-4D44-8D4F-A87248D3AD10}"/>
                </a:ext>
              </a:extLst>
            </p:cNvPr>
            <p:cNvPicPr/>
            <p:nvPr/>
          </p:nvPicPr>
          <p:blipFill>
            <a:blip r:embed="rId2" cstate="print"/>
            <a:srcRect l="22290" t="5470" r="14223" b="5653"/>
            <a:stretch>
              <a:fillRect/>
            </a:stretch>
          </p:blipFill>
          <p:spPr bwMode="auto">
            <a:xfrm>
              <a:off x="-5691870" y="-2200895"/>
              <a:ext cx="2389926" cy="250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4ED1E6-7EDD-B145-BF88-1836C9AE1E8B}"/>
                </a:ext>
              </a:extLst>
            </p:cNvPr>
            <p:cNvPicPr/>
            <p:nvPr/>
          </p:nvPicPr>
          <p:blipFill>
            <a:blip r:embed="rId3" cstate="print"/>
            <a:srcRect l="14382" t="12295" r="25084" b="3606"/>
            <a:stretch>
              <a:fillRect/>
            </a:stretch>
          </p:blipFill>
          <p:spPr bwMode="auto">
            <a:xfrm>
              <a:off x="-2117656" y="-2242325"/>
              <a:ext cx="2433173" cy="2505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4BA9EA-4854-CF4A-84A8-571C81D9E1E6}"/>
                </a:ext>
              </a:extLst>
            </p:cNvPr>
            <p:cNvPicPr/>
            <p:nvPr/>
          </p:nvPicPr>
          <p:blipFill>
            <a:blip r:embed="rId4"/>
            <a:srcRect l="17012" t="4946" r="27239" b="8091"/>
            <a:stretch>
              <a:fillRect/>
            </a:stretch>
          </p:blipFill>
          <p:spPr bwMode="auto">
            <a:xfrm>
              <a:off x="1768128" y="-2207803"/>
              <a:ext cx="2143259" cy="252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32004D4-95B2-0546-8D7F-FEF0C8F45047}"/>
                </a:ext>
              </a:extLst>
            </p:cNvPr>
            <p:cNvPicPr/>
            <p:nvPr/>
          </p:nvPicPr>
          <p:blipFill>
            <a:blip r:embed="rId5"/>
            <a:srcRect l="15142" r="2841"/>
            <a:stretch>
              <a:fillRect/>
            </a:stretch>
          </p:blipFill>
          <p:spPr bwMode="auto">
            <a:xfrm>
              <a:off x="1892507" y="1297566"/>
              <a:ext cx="2743200" cy="2505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A3E2D0B-7BA2-CE42-B2F1-85A7B349C651}"/>
                </a:ext>
              </a:extLst>
            </p:cNvPr>
            <p:cNvPicPr/>
            <p:nvPr/>
          </p:nvPicPr>
          <p:blipFill>
            <a:blip r:embed="rId6"/>
            <a:srcRect l="7506" r="10625" b="293"/>
            <a:stretch>
              <a:fillRect/>
            </a:stretch>
          </p:blipFill>
          <p:spPr bwMode="auto">
            <a:xfrm>
              <a:off x="5032312" y="-2207803"/>
              <a:ext cx="2743200" cy="2505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6A75802-B15D-A84B-9A00-CABEFAD1557E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8" t="10936" r="26155" b="6880"/>
            <a:stretch/>
          </p:blipFill>
          <p:spPr bwMode="auto">
            <a:xfrm>
              <a:off x="-2091575" y="1297566"/>
              <a:ext cx="2407093" cy="25056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095AE40-5548-5948-8A27-2610CDE602B4}"/>
              </a:ext>
            </a:extLst>
          </p:cNvPr>
          <p:cNvSpPr/>
          <p:nvPr/>
        </p:nvSpPr>
        <p:spPr>
          <a:xfrm>
            <a:off x="3086100" y="2240280"/>
            <a:ext cx="491490" cy="6858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CF5D2FD4-0EA1-B947-8FA3-87A12A0A9199}"/>
              </a:ext>
            </a:extLst>
          </p:cNvPr>
          <p:cNvSpPr/>
          <p:nvPr/>
        </p:nvSpPr>
        <p:spPr>
          <a:xfrm>
            <a:off x="8573023" y="2049780"/>
            <a:ext cx="491490" cy="6858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E395067-0CFD-3C40-AB60-06FA2FD283F5}"/>
              </a:ext>
            </a:extLst>
          </p:cNvPr>
          <p:cNvSpPr/>
          <p:nvPr/>
        </p:nvSpPr>
        <p:spPr>
          <a:xfrm>
            <a:off x="5901377" y="2083522"/>
            <a:ext cx="491490" cy="6858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ent Arrow 34">
            <a:extLst>
              <a:ext uri="{FF2B5EF4-FFF2-40B4-BE49-F238E27FC236}">
                <a16:creationId xmlns:a16="http://schemas.microsoft.com/office/drawing/2014/main" id="{ADBE82A9-AE4A-6E4F-BED8-071A7A7E4E9F}"/>
              </a:ext>
            </a:extLst>
          </p:cNvPr>
          <p:cNvSpPr/>
          <p:nvPr/>
        </p:nvSpPr>
        <p:spPr>
          <a:xfrm rot="10800000">
            <a:off x="9471024" y="4038683"/>
            <a:ext cx="1433602" cy="1863090"/>
          </a:xfrm>
          <a:prstGeom prst="ben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Left Arrow 35">
            <a:extLst>
              <a:ext uri="{FF2B5EF4-FFF2-40B4-BE49-F238E27FC236}">
                <a16:creationId xmlns:a16="http://schemas.microsoft.com/office/drawing/2014/main" id="{485DEE2A-6DD1-374E-8F77-2167C1D8F47B}"/>
              </a:ext>
            </a:extLst>
          </p:cNvPr>
          <p:cNvSpPr/>
          <p:nvPr/>
        </p:nvSpPr>
        <p:spPr>
          <a:xfrm>
            <a:off x="5989319" y="5132070"/>
            <a:ext cx="535827" cy="6858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508F35-28B2-284B-842B-DDD50753712F}"/>
              </a:ext>
            </a:extLst>
          </p:cNvPr>
          <p:cNvSpPr txBox="1"/>
          <p:nvPr/>
        </p:nvSpPr>
        <p:spPr>
          <a:xfrm>
            <a:off x="1398573" y="3858552"/>
            <a:ext cx="14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EF1747-DB99-E047-91E7-794687A149CC}"/>
              </a:ext>
            </a:extLst>
          </p:cNvPr>
          <p:cNvSpPr txBox="1"/>
          <p:nvPr/>
        </p:nvSpPr>
        <p:spPr>
          <a:xfrm>
            <a:off x="4201630" y="3753089"/>
            <a:ext cx="6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Perkembangan</a:t>
            </a:r>
            <a:r>
              <a:rPr lang="en-US" dirty="0"/>
              <a:t> shoot bud </a:t>
            </a:r>
            <a:r>
              <a:rPr lang="en-US" dirty="0" err="1"/>
              <a:t>menjadi</a:t>
            </a:r>
            <a:r>
              <a:rPr lang="en-US" dirty="0"/>
              <a:t> tunas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4EF666-9257-BD45-AB29-CFA90B783782}"/>
              </a:ext>
            </a:extLst>
          </p:cNvPr>
          <p:cNvSpPr txBox="1"/>
          <p:nvPr/>
        </p:nvSpPr>
        <p:spPr>
          <a:xfrm>
            <a:off x="903901" y="3521486"/>
            <a:ext cx="21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pembentukan</a:t>
            </a:r>
            <a:r>
              <a:rPr lang="en-US" dirty="0"/>
              <a:t> shoot bud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211E44-0A6B-E34E-8E8C-059294218202}"/>
              </a:ext>
            </a:extLst>
          </p:cNvPr>
          <p:cNvSpPr txBox="1"/>
          <p:nvPr/>
        </p:nvSpPr>
        <p:spPr>
          <a:xfrm>
            <a:off x="3983900" y="6469675"/>
            <a:ext cx="14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Tunas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4AEEFA-05CC-A34B-8B1B-2D05503E273E}"/>
              </a:ext>
            </a:extLst>
          </p:cNvPr>
          <p:cNvSpPr txBox="1"/>
          <p:nvPr/>
        </p:nvSpPr>
        <p:spPr>
          <a:xfrm>
            <a:off x="6903817" y="6406613"/>
            <a:ext cx="223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Perkembangan</a:t>
            </a:r>
            <a:r>
              <a:rPr lang="en-US" dirty="0"/>
              <a:t> tunas</a:t>
            </a: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02A22A90-60B2-EF48-9EC4-CC3A9FB64ABF}"/>
              </a:ext>
            </a:extLst>
          </p:cNvPr>
          <p:cNvSpPr/>
          <p:nvPr/>
        </p:nvSpPr>
        <p:spPr>
          <a:xfrm rot="16200000">
            <a:off x="7165083" y="837086"/>
            <a:ext cx="177993" cy="5508811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49408" y="86024"/>
            <a:ext cx="8703937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TEKNIK PERBANYAKAN MASSAL JERUK MELALUI ORGANOGENESIS TTCL (Transversal </a:t>
            </a:r>
            <a:r>
              <a:rPr lang="en-US" sz="2800" b="1" i="1" dirty="0">
                <a:latin typeface="Arial Narrow" panose="020B0606020202030204" pitchFamily="34" charset="0"/>
              </a:rPr>
              <a:t>Thin Cell Layer</a:t>
            </a:r>
            <a:r>
              <a:rPr lang="en-US" sz="2800" b="1" dirty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5665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1">
            <a:extLst>
              <a:ext uri="{FF2B5EF4-FFF2-40B4-BE49-F238E27FC236}">
                <a16:creationId xmlns:a16="http://schemas.microsoft.com/office/drawing/2014/main" id="{3F5AE6F9-E097-48EF-BB54-10E774C5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971" t="69928" r="70119" b="19005"/>
          <a:stretch>
            <a:fillRect/>
          </a:stretch>
        </p:blipFill>
        <p:spPr bwMode="auto">
          <a:xfrm>
            <a:off x="1939925" y="1482536"/>
            <a:ext cx="1981200" cy="173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5" descr="DSCN0541">
            <a:extLst>
              <a:ext uri="{FF2B5EF4-FFF2-40B4-BE49-F238E27FC236}">
                <a16:creationId xmlns:a16="http://schemas.microsoft.com/office/drawing/2014/main" id="{E8D488BE-AD67-4282-B042-02DC4E282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4565" t="37590" r="34782" b="36386"/>
          <a:stretch>
            <a:fillRect/>
          </a:stretch>
        </p:blipFill>
        <p:spPr bwMode="auto">
          <a:xfrm>
            <a:off x="4225925" y="1558737"/>
            <a:ext cx="1752600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9" descr="kalus5">
            <a:extLst>
              <a:ext uri="{FF2B5EF4-FFF2-40B4-BE49-F238E27FC236}">
                <a16:creationId xmlns:a16="http://schemas.microsoft.com/office/drawing/2014/main" id="{A525F3E5-7E76-499F-86A5-B02EA6AA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7125" y="1558736"/>
            <a:ext cx="2019300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0" descr="c1">
            <a:extLst>
              <a:ext uri="{FF2B5EF4-FFF2-40B4-BE49-F238E27FC236}">
                <a16:creationId xmlns:a16="http://schemas.microsoft.com/office/drawing/2014/main" id="{5461506C-CD98-454B-A3EA-1E6D8033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0725" y="1558737"/>
            <a:ext cx="2057400" cy="168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1" descr="kaluss1c7a">
            <a:extLst>
              <a:ext uri="{FF2B5EF4-FFF2-40B4-BE49-F238E27FC236}">
                <a16:creationId xmlns:a16="http://schemas.microsoft.com/office/drawing/2014/main" id="{A5D020EE-E690-4DC6-995B-50403528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790" t="13968" r="34772" b="38712"/>
          <a:stretch>
            <a:fillRect/>
          </a:stretch>
        </p:blipFill>
        <p:spPr bwMode="auto">
          <a:xfrm>
            <a:off x="2092326" y="3539936"/>
            <a:ext cx="1687513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5" descr="DSCN0541">
            <a:extLst>
              <a:ext uri="{FF2B5EF4-FFF2-40B4-BE49-F238E27FC236}">
                <a16:creationId xmlns:a16="http://schemas.microsoft.com/office/drawing/2014/main" id="{A161F7B2-0A06-450E-883B-FB9D02B2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6820" t="1219" r="45547" b="54878"/>
          <a:stretch>
            <a:fillRect/>
          </a:stretch>
        </p:blipFill>
        <p:spPr bwMode="auto">
          <a:xfrm>
            <a:off x="4073525" y="3539936"/>
            <a:ext cx="1295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" descr="E:\IMAGES\neneng foto_120308\New Folder\DSC09499.JPG">
            <a:extLst>
              <a:ext uri="{FF2B5EF4-FFF2-40B4-BE49-F238E27FC236}">
                <a16:creationId xmlns:a16="http://schemas.microsoft.com/office/drawing/2014/main" id="{CB1D79FC-F401-42B5-B657-0EA1F6CD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37878" t="30682" r="31819" b="37500"/>
          <a:stretch>
            <a:fillRect/>
          </a:stretch>
        </p:blipFill>
        <p:spPr bwMode="auto">
          <a:xfrm>
            <a:off x="3159126" y="4835336"/>
            <a:ext cx="1196975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11020D79-011F-41AD-8E42-BDB7E65B8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3539936"/>
            <a:ext cx="4648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50" lvl="1"/>
            <a:r>
              <a:rPr lang="en-US" sz="2200" b="1" dirty="0" err="1"/>
              <a:t>Eksplan</a:t>
            </a:r>
            <a:r>
              <a:rPr lang="en-US" sz="2200" b="1" dirty="0"/>
              <a:t> </a:t>
            </a:r>
            <a:r>
              <a:rPr lang="en-US" sz="2200" b="1" dirty="0" err="1"/>
              <a:t>jaringan</a:t>
            </a:r>
            <a:r>
              <a:rPr lang="en-US" sz="2200" b="1" dirty="0"/>
              <a:t> </a:t>
            </a:r>
            <a:r>
              <a:rPr lang="en-US" sz="2200" b="1" dirty="0" err="1"/>
              <a:t>nuselus</a:t>
            </a:r>
            <a:r>
              <a:rPr lang="en-US" sz="2200" b="1" dirty="0"/>
              <a:t> </a:t>
            </a:r>
            <a:r>
              <a:rPr lang="en-US" sz="2200" b="1" dirty="0">
                <a:sym typeface="Wingdings" pitchFamily="2" charset="2"/>
              </a:rPr>
              <a:t> </a:t>
            </a:r>
            <a:r>
              <a:rPr lang="en-US" sz="2200" b="1" dirty="0" err="1"/>
              <a:t>Kalus</a:t>
            </a:r>
            <a:r>
              <a:rPr lang="en-US" sz="2200" b="1" dirty="0"/>
              <a:t> dan </a:t>
            </a:r>
            <a:r>
              <a:rPr lang="en-US" sz="2200" b="1" dirty="0" err="1"/>
              <a:t>embrio</a:t>
            </a:r>
            <a:r>
              <a:rPr lang="en-US" sz="2200" b="1" dirty="0"/>
              <a:t> yang </a:t>
            </a:r>
            <a:r>
              <a:rPr lang="en-US" sz="2200" b="1" dirty="0" err="1"/>
              <a:t>tumbuh</a:t>
            </a:r>
            <a:r>
              <a:rPr lang="en-US" sz="2200" b="1" dirty="0"/>
              <a:t> </a:t>
            </a:r>
            <a:r>
              <a:rPr lang="en-US" sz="2200" b="1" dirty="0" err="1"/>
              <a:t>dari</a:t>
            </a:r>
            <a:r>
              <a:rPr lang="en-US" sz="2200" b="1" dirty="0"/>
              <a:t> </a:t>
            </a:r>
            <a:r>
              <a:rPr lang="en-US" sz="2200" b="1" dirty="0" err="1"/>
              <a:t>sebuah</a:t>
            </a:r>
            <a:r>
              <a:rPr lang="en-US" sz="2200" b="1" dirty="0"/>
              <a:t> </a:t>
            </a:r>
            <a:r>
              <a:rPr lang="en-US" sz="2200" b="1" dirty="0" err="1"/>
              <a:t>jaringan</a:t>
            </a:r>
            <a:r>
              <a:rPr lang="en-US" sz="2200" b="1" dirty="0"/>
              <a:t> </a:t>
            </a:r>
            <a:r>
              <a:rPr lang="en-US" sz="2200" b="1" dirty="0" err="1"/>
              <a:t>nuselus</a:t>
            </a:r>
            <a:r>
              <a:rPr lang="en-US" sz="2200" b="1" dirty="0"/>
              <a:t> </a:t>
            </a:r>
            <a:r>
              <a:rPr lang="en-US" sz="2200" b="1" dirty="0" err="1"/>
              <a:t>jeruk</a:t>
            </a:r>
            <a:r>
              <a:rPr lang="en-US" sz="2200" b="1" dirty="0"/>
              <a:t> </a:t>
            </a:r>
            <a:r>
              <a:rPr lang="en-US" sz="2200" b="1" dirty="0">
                <a:sym typeface="Wingdings" pitchFamily="2" charset="2"/>
              </a:rPr>
              <a:t> </a:t>
            </a:r>
            <a:r>
              <a:rPr lang="pl-PL" sz="2200" b="1" dirty="0"/>
              <a:t>Kalus </a:t>
            </a:r>
            <a:r>
              <a:rPr lang="pl-PL" sz="2200" b="1" dirty="0" err="1"/>
              <a:t>embrionik</a:t>
            </a:r>
            <a:r>
              <a:rPr lang="pl-PL" sz="2200" b="1" dirty="0"/>
              <a:t> </a:t>
            </a:r>
            <a:r>
              <a:rPr lang="pl-PL" sz="2200" b="1" dirty="0" err="1"/>
              <a:t>yang</a:t>
            </a:r>
            <a:r>
              <a:rPr lang="pl-PL" sz="2200" b="1" dirty="0"/>
              <a:t> </a:t>
            </a:r>
            <a:r>
              <a:rPr lang="pl-PL" sz="2200" b="1" dirty="0" err="1"/>
              <a:t>berkembang</a:t>
            </a:r>
            <a:r>
              <a:rPr lang="pl-PL" sz="2200" b="1" dirty="0"/>
              <a:t> </a:t>
            </a:r>
            <a:r>
              <a:rPr lang="pl-PL" sz="2200" b="1" dirty="0" err="1"/>
              <a:t>menjadi</a:t>
            </a:r>
            <a:r>
              <a:rPr lang="pl-PL" sz="2200" b="1" dirty="0"/>
              <a:t> </a:t>
            </a:r>
            <a:r>
              <a:rPr lang="pl-PL" sz="2200" b="1" dirty="0" err="1"/>
              <a:t>embrio</a:t>
            </a:r>
            <a:r>
              <a:rPr lang="pl-PL" sz="2200" b="1" dirty="0"/>
              <a:t> </a:t>
            </a:r>
            <a:r>
              <a:rPr lang="en-US" sz="2200" b="1" dirty="0">
                <a:sym typeface="Wingdings" pitchFamily="2" charset="2"/>
              </a:rPr>
              <a:t></a:t>
            </a:r>
            <a:r>
              <a:rPr lang="pl-PL" sz="2200" b="1" dirty="0"/>
              <a:t> </a:t>
            </a:r>
            <a:r>
              <a:rPr lang="pl-PL" sz="2200" b="1" dirty="0" err="1"/>
              <a:t>Planlet</a:t>
            </a:r>
            <a:r>
              <a:rPr lang="pl-PL" sz="2200" b="1" dirty="0"/>
              <a:t> </a:t>
            </a:r>
            <a:r>
              <a:rPr lang="pl-PL" sz="2200" b="1" dirty="0" err="1"/>
              <a:t>yang</a:t>
            </a:r>
            <a:r>
              <a:rPr lang="pl-PL" sz="2200" b="1" dirty="0"/>
              <a:t> </a:t>
            </a:r>
            <a:r>
              <a:rPr lang="pl-PL" sz="2200" b="1" dirty="0" err="1"/>
              <a:t>berkembang</a:t>
            </a:r>
            <a:r>
              <a:rPr lang="pl-PL" sz="2200" b="1" dirty="0"/>
              <a:t> </a:t>
            </a:r>
            <a:r>
              <a:rPr lang="pl-PL" sz="2200" b="1" dirty="0" err="1"/>
              <a:t>dari</a:t>
            </a:r>
            <a:r>
              <a:rPr lang="pl-PL" sz="2200" b="1" dirty="0"/>
              <a:t> </a:t>
            </a:r>
            <a:r>
              <a:rPr lang="pl-PL" sz="2200" b="1" dirty="0" err="1"/>
              <a:t>embrio</a:t>
            </a:r>
            <a:r>
              <a:rPr lang="pl-PL" sz="2200" b="1" dirty="0"/>
              <a:t> </a:t>
            </a:r>
          </a:p>
          <a:p>
            <a:endParaRPr lang="en-US" sz="2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A04AF-7E12-4A00-84D4-FF85D658621C}"/>
              </a:ext>
            </a:extLst>
          </p:cNvPr>
          <p:cNvGrpSpPr>
            <a:grpSpLocks/>
          </p:cNvGrpSpPr>
          <p:nvPr/>
        </p:nvGrpSpPr>
        <p:grpSpPr bwMode="auto">
          <a:xfrm>
            <a:off x="3692525" y="2459689"/>
            <a:ext cx="4724400" cy="2057400"/>
            <a:chOff x="1752600" y="2057400"/>
            <a:chExt cx="4724400" cy="2057400"/>
          </a:xfrm>
        </p:grpSpPr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CFEDAAC5-B279-475F-8CC4-623DE9456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2209800"/>
              <a:ext cx="5334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001FA4A4-1931-466C-BA8F-387A1604B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000" y="2133600"/>
              <a:ext cx="5334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B37E750E-0FB1-46FC-82D0-431D16225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2057400"/>
              <a:ext cx="5334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373C7AA9-8412-4AD1-8C87-86E6F809F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4114800"/>
              <a:ext cx="5334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849097" y="152229"/>
            <a:ext cx="6647871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TEKNOLOGI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Somatik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Embriogenesis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 (SE) </a:t>
            </a:r>
            <a:b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</a:b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PADA  BATANG  BAWAH  JERUK</a:t>
            </a:r>
          </a:p>
        </p:txBody>
      </p:sp>
    </p:spTree>
    <p:extLst>
      <p:ext uri="{BB962C8B-B14F-4D97-AF65-F5344CB8AC3E}">
        <p14:creationId xmlns:p14="http://schemas.microsoft.com/office/powerpoint/2010/main" val="2889741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1"/>
          <p:cNvSpPr txBox="1">
            <a:spLocks noChangeArrowheads="1"/>
          </p:cNvSpPr>
          <p:nvPr/>
        </p:nvSpPr>
        <p:spPr bwMode="auto">
          <a:xfrm>
            <a:off x="1524000" y="26982"/>
            <a:ext cx="9144000" cy="89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altLang="id-ID" sz="2800" b="1" dirty="0">
                <a:solidFill>
                  <a:srgbClr val="C00000"/>
                </a:solidFill>
                <a:latin typeface="Calibri" pitchFamily="34" charset="0"/>
              </a:rPr>
              <a:t>KULTUR JARINGAN PERBENIHAN PISANG SESUAI SMM</a:t>
            </a:r>
          </a:p>
          <a:p>
            <a:pPr algn="ctr" eaLnBrk="1" hangingPunct="1"/>
            <a:r>
              <a:rPr lang="en-US" altLang="id-ID" sz="2400" b="1" dirty="0">
                <a:solidFill>
                  <a:srgbClr val="C00000"/>
                </a:solidFill>
                <a:latin typeface="Calibri" pitchFamily="34" charset="0"/>
              </a:rPr>
              <a:t>(</a:t>
            </a:r>
            <a:r>
              <a:rPr lang="en-US" altLang="id-ID" sz="2400" b="1" dirty="0" err="1">
                <a:solidFill>
                  <a:srgbClr val="C00000"/>
                </a:solidFill>
                <a:latin typeface="Calibri" pitchFamily="34" charset="0"/>
              </a:rPr>
              <a:t>Sistem</a:t>
            </a:r>
            <a:r>
              <a:rPr lang="en-US" altLang="id-ID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id-ID" sz="2400" b="1" dirty="0" err="1">
                <a:solidFill>
                  <a:srgbClr val="C00000"/>
                </a:solidFill>
                <a:latin typeface="Calibri" pitchFamily="34" charset="0"/>
              </a:rPr>
              <a:t>Manajemen</a:t>
            </a:r>
            <a:r>
              <a:rPr lang="en-US" altLang="id-ID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id-ID" sz="2400" b="1" dirty="0" err="1">
                <a:solidFill>
                  <a:srgbClr val="C00000"/>
                </a:solidFill>
                <a:latin typeface="Calibri" pitchFamily="34" charset="0"/>
              </a:rPr>
              <a:t>Mutu</a:t>
            </a:r>
            <a:r>
              <a:rPr lang="en-US" altLang="id-ID" sz="2400" b="1" dirty="0">
                <a:solidFill>
                  <a:srgbClr val="C0000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95235" name="Picture 3" descr="SAM_00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69" y="1295101"/>
            <a:ext cx="1676109" cy="106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4"/>
          <p:cNvSpPr txBox="1">
            <a:spLocks noChangeArrowheads="1"/>
          </p:cNvSpPr>
          <p:nvPr/>
        </p:nvSpPr>
        <p:spPr bwMode="auto">
          <a:xfrm>
            <a:off x="5333338" y="1599830"/>
            <a:ext cx="1220576" cy="36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endParaRPr lang="id-ID" altLang="id-ID">
              <a:latin typeface="Calibri" pitchFamily="34" charset="0"/>
            </a:endParaRPr>
          </a:p>
        </p:txBody>
      </p:sp>
      <p:pic>
        <p:nvPicPr>
          <p:cNvPr id="95237" name="Picture 5" descr="27042012(00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31" y="1295100"/>
            <a:ext cx="1601510" cy="121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7" descr="28052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83" y="1295100"/>
            <a:ext cx="1676109" cy="12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42" y="3199659"/>
            <a:ext cx="1142802" cy="91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145" y="3123477"/>
            <a:ext cx="914241" cy="9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51" y="4115436"/>
            <a:ext cx="1066615" cy="99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17" descr="DSC018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26" y="3275842"/>
            <a:ext cx="1525323" cy="9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3" name="Picture 19" descr="26032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23" y="3275842"/>
            <a:ext cx="1445962" cy="108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4114351" y="1676013"/>
            <a:ext cx="457121" cy="304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6553915" y="1676013"/>
            <a:ext cx="457121" cy="304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4800032" y="3582160"/>
            <a:ext cx="457121" cy="3047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Left Arrow 23"/>
          <p:cNvSpPr/>
          <p:nvPr/>
        </p:nvSpPr>
        <p:spPr>
          <a:xfrm>
            <a:off x="7011036" y="3582160"/>
            <a:ext cx="457121" cy="3047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Curved Left Arrow 24"/>
          <p:cNvSpPr/>
          <p:nvPr/>
        </p:nvSpPr>
        <p:spPr>
          <a:xfrm>
            <a:off x="9525199" y="1752194"/>
            <a:ext cx="1066615" cy="18299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5249" name="TextBox 25"/>
          <p:cNvSpPr txBox="1">
            <a:spLocks noChangeArrowheads="1"/>
          </p:cNvSpPr>
          <p:nvPr/>
        </p:nvSpPr>
        <p:spPr bwMode="auto">
          <a:xfrm>
            <a:off x="2209682" y="2398158"/>
            <a:ext cx="2057043" cy="87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eaLnBrk="1" hangingPunct="1"/>
            <a:r>
              <a:rPr lang="en-US" altLang="id-ID" sz="1100" dirty="0" err="1">
                <a:latin typeface="Calibri" pitchFamily="34" charset="0"/>
              </a:rPr>
              <a:t>Pohon</a:t>
            </a:r>
            <a:r>
              <a:rPr lang="en-US" altLang="id-ID" sz="1100" dirty="0">
                <a:latin typeface="Calibri" pitchFamily="34" charset="0"/>
              </a:rPr>
              <a:t> </a:t>
            </a:r>
            <a:r>
              <a:rPr lang="en-US" altLang="id-ID" sz="1100" dirty="0" err="1">
                <a:latin typeface="Calibri" pitchFamily="34" charset="0"/>
              </a:rPr>
              <a:t>induk</a:t>
            </a:r>
            <a:r>
              <a:rPr lang="en-US" altLang="id-ID" sz="1100" dirty="0">
                <a:latin typeface="Calibri" pitchFamily="34" charset="0"/>
              </a:rPr>
              <a:t> </a:t>
            </a:r>
            <a:r>
              <a:rPr lang="en-US" altLang="id-ID" sz="1100" dirty="0" err="1">
                <a:latin typeface="Calibri" pitchFamily="34" charset="0"/>
              </a:rPr>
              <a:t>pisang</a:t>
            </a:r>
            <a:r>
              <a:rPr lang="en-US" altLang="id-ID" sz="1100" dirty="0">
                <a:latin typeface="Calibri" pitchFamily="34" charset="0"/>
              </a:rPr>
              <a:t> </a:t>
            </a:r>
            <a:r>
              <a:rPr lang="en-US" altLang="id-ID" sz="1100" dirty="0" err="1">
                <a:latin typeface="Calibri" pitchFamily="34" charset="0"/>
              </a:rPr>
              <a:t>sebagai</a:t>
            </a:r>
            <a:r>
              <a:rPr lang="en-US" altLang="id-ID" sz="1100" dirty="0">
                <a:latin typeface="Calibri" pitchFamily="34" charset="0"/>
              </a:rPr>
              <a:t> </a:t>
            </a:r>
            <a:r>
              <a:rPr lang="en-US" altLang="id-ID" sz="1100" dirty="0" err="1">
                <a:latin typeface="Calibri" pitchFamily="34" charset="0"/>
              </a:rPr>
              <a:t>sumber</a:t>
            </a:r>
            <a:r>
              <a:rPr lang="en-US" altLang="id-ID" sz="1100" dirty="0">
                <a:latin typeface="Calibri" pitchFamily="34" charset="0"/>
              </a:rPr>
              <a:t> </a:t>
            </a:r>
            <a:r>
              <a:rPr lang="en-US" altLang="id-ID" sz="1100" dirty="0" err="1">
                <a:latin typeface="Calibri" pitchFamily="34" charset="0"/>
              </a:rPr>
              <a:t>eksplan</a:t>
            </a:r>
            <a:r>
              <a:rPr lang="en-US" altLang="id-ID" sz="1100" dirty="0">
                <a:latin typeface="Calibri" pitchFamily="34" charset="0"/>
              </a:rPr>
              <a:t> .</a:t>
            </a:r>
          </a:p>
          <a:p>
            <a:pPr algn="just" eaLnBrk="1" hangingPunct="1"/>
            <a:r>
              <a:rPr lang="en-US" altLang="id-ID" sz="1100" dirty="0">
                <a:latin typeface="Calibri" pitchFamily="34" charset="0"/>
              </a:rPr>
              <a:t> </a:t>
            </a:r>
          </a:p>
          <a:p>
            <a:pPr eaLnBrk="1" hangingPunct="1"/>
            <a:endParaRPr lang="en-US" altLang="id-ID" dirty="0">
              <a:latin typeface="Calibri" pitchFamily="34" charset="0"/>
            </a:endParaRPr>
          </a:p>
        </p:txBody>
      </p:sp>
      <p:sp>
        <p:nvSpPr>
          <p:cNvPr id="95250" name="TextBox 26"/>
          <p:cNvSpPr txBox="1">
            <a:spLocks noChangeArrowheads="1"/>
          </p:cNvSpPr>
          <p:nvPr/>
        </p:nvSpPr>
        <p:spPr bwMode="auto">
          <a:xfrm>
            <a:off x="4800031" y="2514018"/>
            <a:ext cx="2058630" cy="59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it-IT" altLang="id-ID" sz="1100" dirty="0">
                <a:latin typeface="Calibri" pitchFamily="34" charset="0"/>
              </a:rPr>
              <a:t>Materi tanaman yang sudah  diindeksing dengan metode ELISA (bebas BBTV)</a:t>
            </a:r>
            <a:endParaRPr lang="en-US" altLang="id-ID" sz="1100" dirty="0">
              <a:latin typeface="Calibri" pitchFamily="34" charset="0"/>
            </a:endParaRPr>
          </a:p>
        </p:txBody>
      </p:sp>
      <p:sp>
        <p:nvSpPr>
          <p:cNvPr id="95251" name="TextBox 27"/>
          <p:cNvSpPr txBox="1">
            <a:spLocks noChangeArrowheads="1"/>
          </p:cNvSpPr>
          <p:nvPr/>
        </p:nvSpPr>
        <p:spPr bwMode="auto">
          <a:xfrm>
            <a:off x="7239596" y="2590201"/>
            <a:ext cx="2285603" cy="46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id-ID" sz="1200">
                <a:latin typeface="Calibri" pitchFamily="34" charset="0"/>
              </a:rPr>
              <a:t>Penggandaan  anakan untuk  eksplan</a:t>
            </a:r>
          </a:p>
        </p:txBody>
      </p:sp>
      <p:sp>
        <p:nvSpPr>
          <p:cNvPr id="95252" name="TextBox 28"/>
          <p:cNvSpPr txBox="1">
            <a:spLocks noChangeArrowheads="1"/>
          </p:cNvSpPr>
          <p:nvPr/>
        </p:nvSpPr>
        <p:spPr bwMode="auto">
          <a:xfrm>
            <a:off x="7849091" y="5105807"/>
            <a:ext cx="1904669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id-ID" sz="1200" dirty="0" err="1">
                <a:latin typeface="Calibri" pitchFamily="34" charset="0"/>
              </a:rPr>
              <a:t>Tahapan</a:t>
            </a:r>
            <a:r>
              <a:rPr lang="en-US" altLang="id-ID" sz="1200" dirty="0">
                <a:latin typeface="Calibri" pitchFamily="34" charset="0"/>
              </a:rPr>
              <a:t> </a:t>
            </a:r>
            <a:r>
              <a:rPr lang="en-US" altLang="id-ID" sz="1200" dirty="0" err="1">
                <a:latin typeface="Calibri" pitchFamily="34" charset="0"/>
              </a:rPr>
              <a:t>inisiasi</a:t>
            </a:r>
            <a:r>
              <a:rPr lang="en-US" altLang="id-ID" sz="1200" dirty="0">
                <a:latin typeface="Calibri" pitchFamily="34" charset="0"/>
              </a:rPr>
              <a:t>, </a:t>
            </a:r>
            <a:r>
              <a:rPr lang="en-US" altLang="id-ID" sz="1200" dirty="0" err="1">
                <a:latin typeface="Calibri" pitchFamily="34" charset="0"/>
              </a:rPr>
              <a:t>multiplikasi</a:t>
            </a:r>
            <a:r>
              <a:rPr lang="en-US" altLang="id-ID" sz="1200" dirty="0">
                <a:latin typeface="Calibri" pitchFamily="34" charset="0"/>
              </a:rPr>
              <a:t> tunas, </a:t>
            </a:r>
            <a:r>
              <a:rPr lang="en-US" altLang="id-ID" sz="1200" dirty="0" err="1">
                <a:latin typeface="Calibri" pitchFamily="34" charset="0"/>
              </a:rPr>
              <a:t>dan</a:t>
            </a:r>
            <a:r>
              <a:rPr lang="en-US" altLang="id-ID" sz="1200" dirty="0">
                <a:latin typeface="Calibri" pitchFamily="34" charset="0"/>
              </a:rPr>
              <a:t> </a:t>
            </a:r>
            <a:r>
              <a:rPr lang="en-US" altLang="id-ID" sz="1200" dirty="0" err="1">
                <a:latin typeface="Calibri" pitchFamily="34" charset="0"/>
              </a:rPr>
              <a:t>perakaran</a:t>
            </a:r>
            <a:endParaRPr lang="en-US" altLang="id-ID" sz="1200" dirty="0">
              <a:latin typeface="Calibri" pitchFamily="34" charset="0"/>
            </a:endParaRPr>
          </a:p>
        </p:txBody>
      </p:sp>
      <p:sp>
        <p:nvSpPr>
          <p:cNvPr id="95253" name="TextBox 29"/>
          <p:cNvSpPr txBox="1">
            <a:spLocks noChangeArrowheads="1"/>
          </p:cNvSpPr>
          <p:nvPr/>
        </p:nvSpPr>
        <p:spPr bwMode="auto">
          <a:xfrm>
            <a:off x="5409525" y="4267801"/>
            <a:ext cx="1830070" cy="27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id-ID" sz="1200" dirty="0" err="1">
                <a:latin typeface="Calibri" pitchFamily="34" charset="0"/>
              </a:rPr>
              <a:t>Tahapan</a:t>
            </a:r>
            <a:r>
              <a:rPr lang="en-US" altLang="id-ID" sz="1200" dirty="0">
                <a:latin typeface="Calibri" pitchFamily="34" charset="0"/>
              </a:rPr>
              <a:t> </a:t>
            </a:r>
            <a:r>
              <a:rPr lang="en-US" altLang="id-ID" sz="1200" dirty="0" err="1">
                <a:latin typeface="Calibri" pitchFamily="34" charset="0"/>
              </a:rPr>
              <a:t>aklimatisasi</a:t>
            </a:r>
            <a:endParaRPr lang="en-US" altLang="id-ID" sz="1200" dirty="0">
              <a:latin typeface="Calibri" pitchFamily="34" charset="0"/>
            </a:endParaRPr>
          </a:p>
        </p:txBody>
      </p:sp>
      <p:sp>
        <p:nvSpPr>
          <p:cNvPr id="95254" name="TextBox 30"/>
          <p:cNvSpPr txBox="1">
            <a:spLocks noChangeArrowheads="1"/>
          </p:cNvSpPr>
          <p:nvPr/>
        </p:nvSpPr>
        <p:spPr bwMode="auto">
          <a:xfrm>
            <a:off x="3123923" y="4420166"/>
            <a:ext cx="1676109" cy="2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id-ID" sz="1200" dirty="0" err="1">
                <a:latin typeface="Calibri" pitchFamily="34" charset="0"/>
              </a:rPr>
              <a:t>Siap</a:t>
            </a:r>
            <a:r>
              <a:rPr lang="en-US" altLang="id-ID" sz="1200" dirty="0">
                <a:latin typeface="Calibri" pitchFamily="34" charset="0"/>
              </a:rPr>
              <a:t> </a:t>
            </a:r>
            <a:r>
              <a:rPr lang="en-US" altLang="id-ID" sz="1200" dirty="0" err="1">
                <a:latin typeface="Calibri" pitchFamily="34" charset="0"/>
              </a:rPr>
              <a:t>tanam</a:t>
            </a:r>
            <a:r>
              <a:rPr lang="en-US" altLang="id-ID" sz="1200" dirty="0">
                <a:latin typeface="Calibri" pitchFamily="34" charset="0"/>
              </a:rPr>
              <a:t> di </a:t>
            </a:r>
            <a:r>
              <a:rPr lang="en-US" altLang="id-ID" sz="1200" dirty="0" err="1">
                <a:latin typeface="Calibri" pitchFamily="34" charset="0"/>
              </a:rPr>
              <a:t>lapang</a:t>
            </a:r>
            <a:endParaRPr lang="en-US" altLang="id-ID" sz="1200" dirty="0">
              <a:latin typeface="Calibri" pitchFamily="34" charset="0"/>
            </a:endParaRPr>
          </a:p>
        </p:txBody>
      </p:sp>
      <p:sp>
        <p:nvSpPr>
          <p:cNvPr id="95255" name="TextBox 31"/>
          <p:cNvSpPr txBox="1">
            <a:spLocks noChangeArrowheads="1"/>
          </p:cNvSpPr>
          <p:nvPr/>
        </p:nvSpPr>
        <p:spPr bwMode="auto">
          <a:xfrm>
            <a:off x="1828748" y="4775682"/>
            <a:ext cx="5715595" cy="8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id-ID" sz="1600" dirty="0" err="1">
                <a:latin typeface="Calibri" pitchFamily="34" charset="0"/>
              </a:rPr>
              <a:t>Benih</a:t>
            </a:r>
            <a:r>
              <a:rPr lang="en-US" altLang="id-ID" sz="1600" dirty="0">
                <a:latin typeface="Calibri" pitchFamily="34" charset="0"/>
              </a:rPr>
              <a:t> </a:t>
            </a:r>
            <a:r>
              <a:rPr lang="en-US" altLang="id-ID" sz="1600" dirty="0" err="1">
                <a:latin typeface="Calibri" pitchFamily="34" charset="0"/>
              </a:rPr>
              <a:t>sudah</a:t>
            </a:r>
            <a:r>
              <a:rPr lang="en-US" altLang="id-ID" sz="1600" dirty="0">
                <a:latin typeface="Calibri" pitchFamily="34" charset="0"/>
              </a:rPr>
              <a:t> </a:t>
            </a:r>
            <a:r>
              <a:rPr lang="en-US" altLang="id-ID" sz="1600" dirty="0" err="1">
                <a:latin typeface="Calibri" pitchFamily="34" charset="0"/>
              </a:rPr>
              <a:t>terdistribusi</a:t>
            </a:r>
            <a:r>
              <a:rPr lang="en-US" altLang="id-ID" sz="1600" dirty="0">
                <a:latin typeface="Calibri" pitchFamily="34" charset="0"/>
              </a:rPr>
              <a:t> (16.093 </a:t>
            </a:r>
            <a:r>
              <a:rPr lang="en-US" altLang="id-ID" sz="1600" dirty="0" err="1">
                <a:latin typeface="Calibri" pitchFamily="34" charset="0"/>
              </a:rPr>
              <a:t>batang</a:t>
            </a:r>
            <a:r>
              <a:rPr lang="en-US" altLang="id-ID" sz="1600" dirty="0">
                <a:latin typeface="Calibri" pitchFamily="34" charset="0"/>
              </a:rPr>
              <a:t>  </a:t>
            </a:r>
            <a:r>
              <a:rPr lang="en-US" altLang="id-ID" sz="1600" dirty="0" err="1">
                <a:latin typeface="Calibri" pitchFamily="34" charset="0"/>
              </a:rPr>
              <a:t>dari</a:t>
            </a:r>
            <a:r>
              <a:rPr lang="en-US" altLang="id-ID" sz="1600" dirty="0">
                <a:latin typeface="Calibri" pitchFamily="34" charset="0"/>
              </a:rPr>
              <a:t> 13 var.)  </a:t>
            </a:r>
            <a:r>
              <a:rPr lang="en-US" altLang="id-ID" sz="1600" dirty="0" err="1">
                <a:latin typeface="Calibri" pitchFamily="34" charset="0"/>
              </a:rPr>
              <a:t>ke</a:t>
            </a:r>
            <a:r>
              <a:rPr lang="en-US" altLang="id-ID" sz="1600" dirty="0">
                <a:latin typeface="Calibri" pitchFamily="34" charset="0"/>
              </a:rPr>
              <a:t> Aceh, </a:t>
            </a:r>
            <a:r>
              <a:rPr lang="en-US" altLang="id-ID" sz="1600" dirty="0" err="1">
                <a:latin typeface="Calibri" pitchFamily="34" charset="0"/>
              </a:rPr>
              <a:t>Sumut</a:t>
            </a:r>
            <a:r>
              <a:rPr lang="en-US" altLang="id-ID" sz="1600" dirty="0">
                <a:latin typeface="Calibri" pitchFamily="34" charset="0"/>
              </a:rPr>
              <a:t>, Riau, </a:t>
            </a:r>
            <a:r>
              <a:rPr lang="en-US" altLang="id-ID" sz="1600" dirty="0" err="1">
                <a:latin typeface="Calibri" pitchFamily="34" charset="0"/>
              </a:rPr>
              <a:t>Sumbar</a:t>
            </a:r>
            <a:r>
              <a:rPr lang="en-US" altLang="id-ID" sz="1600" dirty="0">
                <a:latin typeface="Calibri" pitchFamily="34" charset="0"/>
              </a:rPr>
              <a:t>, Bengkulu, </a:t>
            </a:r>
            <a:r>
              <a:rPr lang="en-US" altLang="id-ID" sz="1600" dirty="0" err="1">
                <a:latin typeface="Calibri" pitchFamily="34" charset="0"/>
              </a:rPr>
              <a:t>Jabar</a:t>
            </a:r>
            <a:r>
              <a:rPr lang="en-US" altLang="id-ID" sz="1600" dirty="0">
                <a:latin typeface="Calibri" pitchFamily="34" charset="0"/>
              </a:rPr>
              <a:t>, </a:t>
            </a:r>
            <a:r>
              <a:rPr lang="en-US" altLang="id-ID" sz="1600" dirty="0" err="1">
                <a:latin typeface="Calibri" pitchFamily="34" charset="0"/>
              </a:rPr>
              <a:t>Jateng</a:t>
            </a:r>
            <a:r>
              <a:rPr lang="en-US" altLang="id-ID" sz="1600" dirty="0">
                <a:latin typeface="Calibri" pitchFamily="34" charset="0"/>
              </a:rPr>
              <a:t>, </a:t>
            </a:r>
            <a:r>
              <a:rPr lang="en-US" altLang="id-ID" sz="1600" dirty="0" err="1">
                <a:latin typeface="Calibri" pitchFamily="34" charset="0"/>
              </a:rPr>
              <a:t>Jatim</a:t>
            </a:r>
            <a:r>
              <a:rPr lang="en-US" altLang="id-ID" sz="1600" dirty="0">
                <a:latin typeface="Calibri" pitchFamily="34" charset="0"/>
              </a:rPr>
              <a:t>, Bali, NTB, </a:t>
            </a:r>
            <a:r>
              <a:rPr lang="en-US" altLang="id-ID" sz="1600" dirty="0" err="1">
                <a:latin typeface="Calibri" pitchFamily="34" charset="0"/>
              </a:rPr>
              <a:t>Kaltim</a:t>
            </a:r>
            <a:r>
              <a:rPr lang="en-US" altLang="id-ID" sz="1600" dirty="0">
                <a:latin typeface="Calibri" pitchFamily="34" charset="0"/>
              </a:rPr>
              <a:t>, </a:t>
            </a:r>
            <a:r>
              <a:rPr lang="en-US" altLang="id-ID" sz="1600" dirty="0" err="1">
                <a:latin typeface="Calibri" pitchFamily="34" charset="0"/>
              </a:rPr>
              <a:t>Kalteng</a:t>
            </a:r>
            <a:r>
              <a:rPr lang="en-US" altLang="id-ID" sz="1600" dirty="0">
                <a:latin typeface="Calibri" pitchFamily="34" charset="0"/>
              </a:rPr>
              <a:t>, </a:t>
            </a:r>
            <a:r>
              <a:rPr lang="en-US" altLang="id-ID" sz="1600" dirty="0" err="1">
                <a:latin typeface="Calibri" pitchFamily="34" charset="0"/>
              </a:rPr>
              <a:t>dan</a:t>
            </a:r>
            <a:r>
              <a:rPr lang="en-US" altLang="id-ID" sz="1600" dirty="0">
                <a:latin typeface="Calibri" pitchFamily="34" charset="0"/>
              </a:rPr>
              <a:t> </a:t>
            </a:r>
            <a:r>
              <a:rPr lang="en-US" altLang="id-ID" sz="1600" dirty="0" err="1">
                <a:latin typeface="Calibri" pitchFamily="34" charset="0"/>
              </a:rPr>
              <a:t>Sulut</a:t>
            </a:r>
            <a:r>
              <a:rPr lang="en-US" altLang="id-ID" sz="1600" dirty="0">
                <a:latin typeface="Calibri" pitchFamily="34" charset="0"/>
              </a:rPr>
              <a:t>.</a:t>
            </a:r>
          </a:p>
        </p:txBody>
      </p:sp>
      <p:pic>
        <p:nvPicPr>
          <p:cNvPr id="95256" name="Picture 33" descr="agroinas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79" y="5867629"/>
            <a:ext cx="8486889" cy="83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13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6555" y="230943"/>
            <a:ext cx="7469438" cy="724247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PEMANFAATAN VUB HORTIKULTURA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E74FF6-B577-4268-BF27-83E29D109E63}"/>
              </a:ext>
            </a:extLst>
          </p:cNvPr>
          <p:cNvGrpSpPr/>
          <p:nvPr/>
        </p:nvGrpSpPr>
        <p:grpSpPr>
          <a:xfrm>
            <a:off x="2147550" y="1591239"/>
            <a:ext cx="7925154" cy="4651026"/>
            <a:chOff x="2687161" y="3731096"/>
            <a:chExt cx="5158677" cy="3027467"/>
          </a:xfrm>
          <a:solidFill>
            <a:schemeClr val="accent5">
              <a:alpha val="4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EAF97CC-6131-4EA4-873F-A328AA44E586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CCCE572-3831-4162-BC07-6B65F5A50354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58C1DA-7F8D-46BB-906A-98E2C288575E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F8D314-FB1D-4012-AB48-8EC9AC0F94E6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458729A-0DDE-4F1E-9789-7B07549EAE4D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962569D-795E-488F-8AC5-DE2FAA33F522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B503F1B-68D0-4C61-B90E-E62593018F05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CFE256-CE2C-41E1-BA7C-85AC802861EA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B0CC7C2-D342-4630-B23E-595EF2C366D3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0449E1E-D386-4A45-83A7-224823A7E7F0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EF595B-B525-4137-9C60-D8A8ABF18077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4DD164E-9C8D-4EE0-85AE-52000652A3BF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6A2C0B-15A8-4BA7-A150-B1AC7D83B7CF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97F641-DAAF-464D-B2DA-B611A0E2A849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BA9E5A-292A-49A3-BC0C-5D966A2F2BEF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B3EC99-C2CC-441F-A82A-E6CC500E196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2CF05-E199-4DAB-BCA0-6B5D25143EDE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1069B0-B580-4ECE-928F-F6636AFEBB31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96AD98-C97E-4991-B1A5-6FCC63E0FD29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22B146-2DC1-4A57-9CF8-04D8FAB91F5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1D4E1A-401A-49DD-B04B-6CBFB9A855A9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B95E92-7A17-4CEE-95B7-457492CEE471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CE31190-59C0-41EF-82B5-CF1B7E558366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811264-624D-4E67-B7CE-4AAAE00AFDB6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67AECB1-C680-403E-9001-C00A4D999AE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0BDFD0A-67D3-458E-BA0E-3C2F8E817700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81C14B-EB04-4266-B344-825FF51FA1B4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E3B7563-2909-4EA2-879A-42ADF90E0414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0CD3FF8-FC5B-4534-8C1D-23E589632374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263A526-8FE9-4CC7-95F0-1B6BC4B7120A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D5A5981-4403-4EA4-B7B9-94D852A5F8C7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165B123-6670-4AFA-8BA7-F80F9944B996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540200-9B6E-4ACE-A58D-72C1346A5AB7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AF4D96B-6E9F-4214-BF42-4CEC1804C394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8210843-F3CD-4AC9-BE62-8E0CD429D844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80EAAA-BB72-4C87-AABF-6866AADF9CD1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970C39-65FA-44B5-A279-2125CFC67C8D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32E2095-0EBD-4770-9C34-7CED567F7950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BC10077-2E3A-4DF7-BFED-1B48225F9F0C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79402BB-7844-46D1-BD02-27DB0181ABDE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63177EF-DC5D-415D-8060-C46F44F08093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7FF3BFA-D1E3-42AF-A6BD-A2EA61190A53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D1179-4E68-4069-8DFE-BADA9ACF692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F08689-784D-47F8-9571-8626120F4AD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9345818-88BE-4076-A113-4B2745C95C9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F7247A4-8EEF-40E2-8117-88B6C2ECE99D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215F0B8-CCCF-4C29-9473-9E7C7A754523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C5A798D-F6C6-4C48-B0CB-47E9EC26C7F1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E61C6DE-86C7-4E4C-B737-FA9C85B0DF69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9E0522C-E718-4F05-B46E-E40C4005FBE9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B6B650-83E5-4334-8153-7F85D1FBC25F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BEFA03C-381C-423C-B6F5-50F2B1D33A1C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F6FD603-2EA9-4FF8-BA19-9416329CC94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705ED02-58D3-46E0-A41B-6D58C06A5BC1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94F523A-59CF-4C9B-8FE3-9956F1FB1CF7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CFA3B66-6D74-4E21-9200-2DEBF3A282E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645DBB0-56E2-4B8B-B0E3-2DBCDB5743D0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FBCCCD4-B2B3-4A06-B9C3-8DA2B330C910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FDC6558-6A35-4A6C-AC21-A345FDB846C4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897C71D-B715-44E2-888C-5544F2B38A5B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71504B2-7DB0-408D-A703-8A630C8F4A1E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2D1572-D998-4BEB-B652-740E9D8923CE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397522B-B6C3-489A-B914-F18D4A6D0F1C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E8F4E71-1B2A-409F-8501-FEF2BE19E0B9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9325273-0F53-4C94-BA39-E0829BE8CC2B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B1176A6-93EE-4946-8A9E-8410B179286B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8FC81B0-9968-4A77-B1C1-BF8A050023ED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5D84A71-B2FA-4EDF-8771-A809AAD26769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9BE088C-02D6-4813-8393-34A48AADB9B2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A836EF0-6D23-44AA-BF52-DA8049409D63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725E9AF-9811-40DE-82C4-D6526756EDEB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C1A70B8-AF76-4DD9-9A7F-3A8FA7C35DAC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02DDC67-5489-4AFA-A8A1-EDB5FD4EE3FD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72A452C-203B-4915-ABC4-03E2685E0744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2745DC7-8421-45F0-A7DC-54EAF5AF89D8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FDD5323-0C1A-40E9-84F1-0C68FA629CB8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68230A5-4FF7-4C03-9456-D49E66773E52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5A25AD4-45DB-42DC-81ED-2A56AED2C35C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98CC4FD-D3A5-4B52-BDE2-8B1AEE23CFA5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D817F22-7A76-4AF9-9DD3-226334D5D67C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7914F15-ABDD-4D94-9233-A45BF653FBA1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6995353-58E3-44C0-A416-3E96CD7427A4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CA65D19-8A82-401F-8CA9-D6417F903C06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D63295A-9982-4C53-8EA7-E5E25598794E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1A6D836-517A-4C9B-BBE0-72B50C1029AF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BC7F9EF-FE61-4D2E-816D-729F5174C5DE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77DA0DA-029D-4967-912B-A770A9138FBD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F962689-4234-469C-8ED4-EFE9AB39B90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C1F067C-51B3-415E-922C-C396683F650D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AE55714-3FF9-451F-A8F3-DB526ECD02A8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F39C973-C9ED-49F7-96F1-8F1F04857695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5DB338-FF36-43E6-BB84-BF49DF2F3B31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6BC6BA4-1205-4EBE-92F8-E04C32221A12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32FB371-2D66-430A-A85C-8EA13EFAB3F2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BF8A2DA-7C02-4313-B353-DC29497A9FDD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FE52EC7-427D-4C5B-9299-549E1BBFD1D4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B62EB81-CEA7-4D03-91B5-0D85D5D94B3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3057DD-20F1-4385-9EE8-B85E0C1C169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78FE44C-E494-4288-A4ED-73852CB4405B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A0A109C-D453-45BE-89B6-9E1CD45E8BAF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DB242D9-8BC1-443F-8E21-297373CF0A27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2BF3930-58C8-4228-9664-5314BCB1A6E3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16EDC48-3692-4C58-A763-CC643568EC9E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31E34E7-35EA-40C1-B9AC-7364C4DBBF20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4DDFAF8-E142-4E8D-B140-63908B5EA04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EDCEA8C-C38D-4ABF-9353-1177B30DC9FD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E62D5B-7014-4675-A856-5B8CBF1EB3F5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84B0923-67C5-401A-9D18-B53F4A3F655D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834F47B-EDDA-4D04-BB21-47AC0C89A749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FC04C5D-0D8E-45B9-B1C4-07F1A40D1A0C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2BDE299-C4D6-4218-8F10-E19F9D4C4E2F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E958D65-14BD-44BD-A809-454668FE1DFF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92754637-E67E-4D8C-8B49-ABFB72946BB1}"/>
              </a:ext>
            </a:extLst>
          </p:cNvPr>
          <p:cNvSpPr txBox="1"/>
          <p:nvPr/>
        </p:nvSpPr>
        <p:spPr>
          <a:xfrm>
            <a:off x="210724" y="3953132"/>
            <a:ext cx="3407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0070C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17 varietas unggul sayuran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Batang" panose="02030600000101010101" pitchFamily="18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d-ID" dirty="0">
                <a:solidFill>
                  <a:srgbClr val="0070C0"/>
                </a:solidFill>
                <a:latin typeface="Arial Narrow" panose="020B0606020202030204" pitchFamily="34" charset="0"/>
              </a:rPr>
              <a:t>7</a:t>
            </a:r>
            <a:r>
              <a:rPr 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varietas</a:t>
            </a:r>
            <a:r>
              <a:rPr 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bawang</a:t>
            </a:r>
            <a:r>
              <a:rPr 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merah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d-ID" dirty="0">
                <a:solidFill>
                  <a:srgbClr val="0070C0"/>
                </a:solidFill>
                <a:latin typeface="Arial Narrow" panose="020B0606020202030204" pitchFamily="34" charset="0"/>
              </a:rPr>
              <a:t>4</a:t>
            </a:r>
            <a:r>
              <a:rPr 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varietas</a:t>
            </a:r>
            <a:r>
              <a:rPr 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kentang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d-ID" dirty="0">
                <a:solidFill>
                  <a:srgbClr val="0070C0"/>
                </a:solidFill>
                <a:latin typeface="Arial Narrow" panose="020B0606020202030204" pitchFamily="34" charset="0"/>
              </a:rPr>
              <a:t>4 varietas cabai 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d-ID" dirty="0">
                <a:solidFill>
                  <a:srgbClr val="0070C0"/>
                </a:solidFill>
                <a:latin typeface="Arial Narrow" panose="020B0606020202030204" pitchFamily="34" charset="0"/>
              </a:rPr>
              <a:t>2 varietas mentimun 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10FFBAD-86E0-452A-AD88-910DA852242D}"/>
              </a:ext>
            </a:extLst>
          </p:cNvPr>
          <p:cNvGrpSpPr/>
          <p:nvPr/>
        </p:nvGrpSpPr>
        <p:grpSpPr>
          <a:xfrm>
            <a:off x="1199025" y="2176843"/>
            <a:ext cx="2209132" cy="1634659"/>
            <a:chOff x="1073537" y="3412433"/>
            <a:chExt cx="2495265" cy="1846385"/>
          </a:xfrm>
        </p:grpSpPr>
        <p:sp>
          <p:nvSpPr>
            <p:cNvPr id="116" name="Block Arc 115">
              <a:extLst>
                <a:ext uri="{FF2B5EF4-FFF2-40B4-BE49-F238E27FC236}">
                  <a16:creationId xmlns:a16="http://schemas.microsoft.com/office/drawing/2014/main" id="{7765A534-8053-41DE-8074-E17BB046DA74}"/>
                </a:ext>
              </a:extLst>
            </p:cNvPr>
            <p:cNvSpPr/>
            <p:nvPr/>
          </p:nvSpPr>
          <p:spPr>
            <a:xfrm>
              <a:off x="1073537" y="3412433"/>
              <a:ext cx="1846385" cy="1846385"/>
            </a:xfrm>
            <a:prstGeom prst="blockArc">
              <a:avLst>
                <a:gd name="adj1" fmla="val 21536329"/>
                <a:gd name="adj2" fmla="val 18125186"/>
                <a:gd name="adj3" fmla="val 14591"/>
              </a:avLst>
            </a:prstGeom>
            <a:ln cap="flat" cmpd="dbl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846227 w 1846385"/>
                        <a:gd name="connsiteY0" fmla="*/ 906095 h 1846385"/>
                        <a:gd name="connsiteX1" fmla="*/ 1287035 w 1846385"/>
                        <a:gd name="connsiteY1" fmla="*/ 1771664 h 1846385"/>
                        <a:gd name="connsiteX2" fmla="*/ 274513 w 1846385"/>
                        <a:gd name="connsiteY2" fmla="*/ 1580080 h 1846385"/>
                        <a:gd name="connsiteX3" fmla="*/ 70212 w 1846385"/>
                        <a:gd name="connsiteY3" fmla="*/ 570047 h 1846385"/>
                        <a:gd name="connsiteX4" fmla="*/ 928681 w 1846385"/>
                        <a:gd name="connsiteY4" fmla="*/ 15 h 1846385"/>
                        <a:gd name="connsiteX5" fmla="*/ 927584 w 1846385"/>
                        <a:gd name="connsiteY5" fmla="*/ 184633 h 1846385"/>
                        <a:gd name="connsiteX6" fmla="*/ 240793 w 1846385"/>
                        <a:gd name="connsiteY6" fmla="*/ 640669 h 1846385"/>
                        <a:gd name="connsiteX7" fmla="*/ 404238 w 1846385"/>
                        <a:gd name="connsiteY7" fmla="*/ 1448714 h 1846385"/>
                        <a:gd name="connsiteX8" fmla="*/ 1214275 w 1846385"/>
                        <a:gd name="connsiteY8" fmla="*/ 1601985 h 1846385"/>
                        <a:gd name="connsiteX9" fmla="*/ 1661639 w 1846385"/>
                        <a:gd name="connsiteY9" fmla="*/ 909513 h 1846385"/>
                        <a:gd name="connsiteX10" fmla="*/ 1846227 w 1846385"/>
                        <a:gd name="connsiteY10" fmla="*/ 906095 h 18463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385" h="1846385" fill="none" extrusionOk="0">
                          <a:moveTo>
                            <a:pt x="1846227" y="906095"/>
                          </a:moveTo>
                          <a:cubicBezTo>
                            <a:pt x="1883459" y="1328124"/>
                            <a:pt x="1645321" y="1639888"/>
                            <a:pt x="1287035" y="1771664"/>
                          </a:cubicBezTo>
                          <a:cubicBezTo>
                            <a:pt x="989935" y="1877639"/>
                            <a:pt x="543185" y="1836730"/>
                            <a:pt x="274513" y="1580080"/>
                          </a:cubicBezTo>
                          <a:cubicBezTo>
                            <a:pt x="-40403" y="1324113"/>
                            <a:pt x="-96803" y="900803"/>
                            <a:pt x="70212" y="570047"/>
                          </a:cubicBezTo>
                          <a:cubicBezTo>
                            <a:pt x="139042" y="217840"/>
                            <a:pt x="528356" y="-52929"/>
                            <a:pt x="928681" y="15"/>
                          </a:cubicBezTo>
                          <a:cubicBezTo>
                            <a:pt x="928843" y="54416"/>
                            <a:pt x="922528" y="126260"/>
                            <a:pt x="927584" y="184633"/>
                          </a:cubicBezTo>
                          <a:cubicBezTo>
                            <a:pt x="619559" y="196545"/>
                            <a:pt x="387772" y="386982"/>
                            <a:pt x="240793" y="640669"/>
                          </a:cubicBezTo>
                          <a:cubicBezTo>
                            <a:pt x="124185" y="958820"/>
                            <a:pt x="219082" y="1220714"/>
                            <a:pt x="404238" y="1448714"/>
                          </a:cubicBezTo>
                          <a:cubicBezTo>
                            <a:pt x="597753" y="1691853"/>
                            <a:pt x="894286" y="1722706"/>
                            <a:pt x="1214275" y="1601985"/>
                          </a:cubicBezTo>
                          <a:cubicBezTo>
                            <a:pt x="1511227" y="1524976"/>
                            <a:pt x="1643752" y="1222198"/>
                            <a:pt x="1661639" y="909513"/>
                          </a:cubicBezTo>
                          <a:cubicBezTo>
                            <a:pt x="1694199" y="917682"/>
                            <a:pt x="1779116" y="898348"/>
                            <a:pt x="1846227" y="906095"/>
                          </a:cubicBezTo>
                          <a:close/>
                        </a:path>
                        <a:path w="1846385" h="1846385" stroke="0" extrusionOk="0">
                          <a:moveTo>
                            <a:pt x="1846227" y="906095"/>
                          </a:moveTo>
                          <a:cubicBezTo>
                            <a:pt x="1839210" y="1272867"/>
                            <a:pt x="1610968" y="1631624"/>
                            <a:pt x="1287035" y="1771664"/>
                          </a:cubicBezTo>
                          <a:cubicBezTo>
                            <a:pt x="1001201" y="1932105"/>
                            <a:pt x="475786" y="1845986"/>
                            <a:pt x="274513" y="1580080"/>
                          </a:cubicBezTo>
                          <a:cubicBezTo>
                            <a:pt x="-23081" y="1346000"/>
                            <a:pt x="-83380" y="972061"/>
                            <a:pt x="70212" y="570047"/>
                          </a:cubicBezTo>
                          <a:cubicBezTo>
                            <a:pt x="183731" y="206680"/>
                            <a:pt x="568548" y="5100"/>
                            <a:pt x="928681" y="15"/>
                          </a:cubicBezTo>
                          <a:cubicBezTo>
                            <a:pt x="939868" y="62924"/>
                            <a:pt x="930920" y="116982"/>
                            <a:pt x="927584" y="184633"/>
                          </a:cubicBezTo>
                          <a:cubicBezTo>
                            <a:pt x="604682" y="179396"/>
                            <a:pt x="331416" y="386000"/>
                            <a:pt x="240793" y="640669"/>
                          </a:cubicBezTo>
                          <a:cubicBezTo>
                            <a:pt x="124708" y="906884"/>
                            <a:pt x="162315" y="1276848"/>
                            <a:pt x="404238" y="1448714"/>
                          </a:cubicBezTo>
                          <a:cubicBezTo>
                            <a:pt x="651379" y="1678476"/>
                            <a:pt x="995622" y="1734167"/>
                            <a:pt x="1214275" y="1601985"/>
                          </a:cubicBezTo>
                          <a:cubicBezTo>
                            <a:pt x="1462719" y="1479139"/>
                            <a:pt x="1676370" y="1217330"/>
                            <a:pt x="1661639" y="909513"/>
                          </a:cubicBezTo>
                          <a:cubicBezTo>
                            <a:pt x="1751193" y="898883"/>
                            <a:pt x="1815964" y="910704"/>
                            <a:pt x="1846227" y="90609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7" name="Arrow: Right 116">
              <a:extLst>
                <a:ext uri="{FF2B5EF4-FFF2-40B4-BE49-F238E27FC236}">
                  <a16:creationId xmlns:a16="http://schemas.microsoft.com/office/drawing/2014/main" id="{FA7D579D-98A9-4CC7-921A-FE7FC35FE0E1}"/>
                </a:ext>
              </a:extLst>
            </p:cNvPr>
            <p:cNvSpPr/>
            <p:nvPr/>
          </p:nvSpPr>
          <p:spPr>
            <a:xfrm>
              <a:off x="2859028" y="4180956"/>
              <a:ext cx="709774" cy="55280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D324593-469B-4CA1-AA96-700E0AAB11A6}"/>
              </a:ext>
            </a:extLst>
          </p:cNvPr>
          <p:cNvGrpSpPr/>
          <p:nvPr/>
        </p:nvGrpSpPr>
        <p:grpSpPr>
          <a:xfrm>
            <a:off x="3969506" y="2176843"/>
            <a:ext cx="2209132" cy="1634659"/>
            <a:chOff x="1073537" y="3412433"/>
            <a:chExt cx="2495265" cy="1846385"/>
          </a:xfrm>
          <a:solidFill>
            <a:schemeClr val="accent2"/>
          </a:solidFill>
        </p:grpSpPr>
        <p:sp>
          <p:nvSpPr>
            <p:cNvPr id="121" name="Block Arc 120">
              <a:extLst>
                <a:ext uri="{FF2B5EF4-FFF2-40B4-BE49-F238E27FC236}">
                  <a16:creationId xmlns:a16="http://schemas.microsoft.com/office/drawing/2014/main" id="{A347F4C0-6D25-4032-8B33-5D4692F8DA1F}"/>
                </a:ext>
              </a:extLst>
            </p:cNvPr>
            <p:cNvSpPr/>
            <p:nvPr/>
          </p:nvSpPr>
          <p:spPr>
            <a:xfrm>
              <a:off x="1073537" y="3412433"/>
              <a:ext cx="1846385" cy="1846385"/>
            </a:xfrm>
            <a:prstGeom prst="blockArc">
              <a:avLst>
                <a:gd name="adj1" fmla="val 21536329"/>
                <a:gd name="adj2" fmla="val 18125186"/>
                <a:gd name="adj3" fmla="val 14591"/>
              </a:avLst>
            </a:prstGeom>
            <a:grpFill/>
            <a:ln cap="flat" cmpd="dbl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846227 w 1846385"/>
                        <a:gd name="connsiteY0" fmla="*/ 906095 h 1846385"/>
                        <a:gd name="connsiteX1" fmla="*/ 1287035 w 1846385"/>
                        <a:gd name="connsiteY1" fmla="*/ 1771664 h 1846385"/>
                        <a:gd name="connsiteX2" fmla="*/ 274513 w 1846385"/>
                        <a:gd name="connsiteY2" fmla="*/ 1580080 h 1846385"/>
                        <a:gd name="connsiteX3" fmla="*/ 70212 w 1846385"/>
                        <a:gd name="connsiteY3" fmla="*/ 570047 h 1846385"/>
                        <a:gd name="connsiteX4" fmla="*/ 928681 w 1846385"/>
                        <a:gd name="connsiteY4" fmla="*/ 15 h 1846385"/>
                        <a:gd name="connsiteX5" fmla="*/ 927584 w 1846385"/>
                        <a:gd name="connsiteY5" fmla="*/ 184633 h 1846385"/>
                        <a:gd name="connsiteX6" fmla="*/ 240793 w 1846385"/>
                        <a:gd name="connsiteY6" fmla="*/ 640669 h 1846385"/>
                        <a:gd name="connsiteX7" fmla="*/ 404238 w 1846385"/>
                        <a:gd name="connsiteY7" fmla="*/ 1448714 h 1846385"/>
                        <a:gd name="connsiteX8" fmla="*/ 1214275 w 1846385"/>
                        <a:gd name="connsiteY8" fmla="*/ 1601985 h 1846385"/>
                        <a:gd name="connsiteX9" fmla="*/ 1661639 w 1846385"/>
                        <a:gd name="connsiteY9" fmla="*/ 909513 h 1846385"/>
                        <a:gd name="connsiteX10" fmla="*/ 1846227 w 1846385"/>
                        <a:gd name="connsiteY10" fmla="*/ 906095 h 18463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385" h="1846385" fill="none" extrusionOk="0">
                          <a:moveTo>
                            <a:pt x="1846227" y="906095"/>
                          </a:moveTo>
                          <a:cubicBezTo>
                            <a:pt x="1883459" y="1328124"/>
                            <a:pt x="1645321" y="1639888"/>
                            <a:pt x="1287035" y="1771664"/>
                          </a:cubicBezTo>
                          <a:cubicBezTo>
                            <a:pt x="989935" y="1877639"/>
                            <a:pt x="543185" y="1836730"/>
                            <a:pt x="274513" y="1580080"/>
                          </a:cubicBezTo>
                          <a:cubicBezTo>
                            <a:pt x="-40403" y="1324113"/>
                            <a:pt x="-96803" y="900803"/>
                            <a:pt x="70212" y="570047"/>
                          </a:cubicBezTo>
                          <a:cubicBezTo>
                            <a:pt x="139042" y="217840"/>
                            <a:pt x="528356" y="-52929"/>
                            <a:pt x="928681" y="15"/>
                          </a:cubicBezTo>
                          <a:cubicBezTo>
                            <a:pt x="928843" y="54416"/>
                            <a:pt x="922528" y="126260"/>
                            <a:pt x="927584" y="184633"/>
                          </a:cubicBezTo>
                          <a:cubicBezTo>
                            <a:pt x="619559" y="196545"/>
                            <a:pt x="387772" y="386982"/>
                            <a:pt x="240793" y="640669"/>
                          </a:cubicBezTo>
                          <a:cubicBezTo>
                            <a:pt x="124185" y="958820"/>
                            <a:pt x="219082" y="1220714"/>
                            <a:pt x="404238" y="1448714"/>
                          </a:cubicBezTo>
                          <a:cubicBezTo>
                            <a:pt x="597753" y="1691853"/>
                            <a:pt x="894286" y="1722706"/>
                            <a:pt x="1214275" y="1601985"/>
                          </a:cubicBezTo>
                          <a:cubicBezTo>
                            <a:pt x="1511227" y="1524976"/>
                            <a:pt x="1643752" y="1222198"/>
                            <a:pt x="1661639" y="909513"/>
                          </a:cubicBezTo>
                          <a:cubicBezTo>
                            <a:pt x="1694199" y="917682"/>
                            <a:pt x="1779116" y="898348"/>
                            <a:pt x="1846227" y="906095"/>
                          </a:cubicBezTo>
                          <a:close/>
                        </a:path>
                        <a:path w="1846385" h="1846385" stroke="0" extrusionOk="0">
                          <a:moveTo>
                            <a:pt x="1846227" y="906095"/>
                          </a:moveTo>
                          <a:cubicBezTo>
                            <a:pt x="1839210" y="1272867"/>
                            <a:pt x="1610968" y="1631624"/>
                            <a:pt x="1287035" y="1771664"/>
                          </a:cubicBezTo>
                          <a:cubicBezTo>
                            <a:pt x="1001201" y="1932105"/>
                            <a:pt x="475786" y="1845986"/>
                            <a:pt x="274513" y="1580080"/>
                          </a:cubicBezTo>
                          <a:cubicBezTo>
                            <a:pt x="-23081" y="1346000"/>
                            <a:pt x="-83380" y="972061"/>
                            <a:pt x="70212" y="570047"/>
                          </a:cubicBezTo>
                          <a:cubicBezTo>
                            <a:pt x="183731" y="206680"/>
                            <a:pt x="568548" y="5100"/>
                            <a:pt x="928681" y="15"/>
                          </a:cubicBezTo>
                          <a:cubicBezTo>
                            <a:pt x="939868" y="62924"/>
                            <a:pt x="930920" y="116982"/>
                            <a:pt x="927584" y="184633"/>
                          </a:cubicBezTo>
                          <a:cubicBezTo>
                            <a:pt x="604682" y="179396"/>
                            <a:pt x="331416" y="386000"/>
                            <a:pt x="240793" y="640669"/>
                          </a:cubicBezTo>
                          <a:cubicBezTo>
                            <a:pt x="124708" y="906884"/>
                            <a:pt x="162315" y="1276848"/>
                            <a:pt x="404238" y="1448714"/>
                          </a:cubicBezTo>
                          <a:cubicBezTo>
                            <a:pt x="651379" y="1678476"/>
                            <a:pt x="995622" y="1734167"/>
                            <a:pt x="1214275" y="1601985"/>
                          </a:cubicBezTo>
                          <a:cubicBezTo>
                            <a:pt x="1462719" y="1479139"/>
                            <a:pt x="1676370" y="1217330"/>
                            <a:pt x="1661639" y="909513"/>
                          </a:cubicBezTo>
                          <a:cubicBezTo>
                            <a:pt x="1751193" y="898883"/>
                            <a:pt x="1815964" y="910704"/>
                            <a:pt x="1846227" y="90609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2" name="Arrow: Right 121">
              <a:extLst>
                <a:ext uri="{FF2B5EF4-FFF2-40B4-BE49-F238E27FC236}">
                  <a16:creationId xmlns:a16="http://schemas.microsoft.com/office/drawing/2014/main" id="{D7962DCB-1877-4148-9A05-662530284ABF}"/>
                </a:ext>
              </a:extLst>
            </p:cNvPr>
            <p:cNvSpPr/>
            <p:nvPr/>
          </p:nvSpPr>
          <p:spPr>
            <a:xfrm>
              <a:off x="2859028" y="4180956"/>
              <a:ext cx="709774" cy="55280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5359FB0-6A43-4EF1-9A50-8EE4733066BC}"/>
              </a:ext>
            </a:extLst>
          </p:cNvPr>
          <p:cNvGrpSpPr/>
          <p:nvPr/>
        </p:nvGrpSpPr>
        <p:grpSpPr>
          <a:xfrm>
            <a:off x="6739987" y="2176843"/>
            <a:ext cx="2209132" cy="1634659"/>
            <a:chOff x="1073537" y="3412433"/>
            <a:chExt cx="2495265" cy="1846385"/>
          </a:xfrm>
          <a:solidFill>
            <a:schemeClr val="accent3"/>
          </a:solidFill>
        </p:grpSpPr>
        <p:sp>
          <p:nvSpPr>
            <p:cNvPr id="124" name="Block Arc 123">
              <a:extLst>
                <a:ext uri="{FF2B5EF4-FFF2-40B4-BE49-F238E27FC236}">
                  <a16:creationId xmlns:a16="http://schemas.microsoft.com/office/drawing/2014/main" id="{610C7D68-8780-4D4F-8EAF-278F52DB8BA6}"/>
                </a:ext>
              </a:extLst>
            </p:cNvPr>
            <p:cNvSpPr/>
            <p:nvPr/>
          </p:nvSpPr>
          <p:spPr>
            <a:xfrm>
              <a:off x="1073537" y="3412433"/>
              <a:ext cx="1846385" cy="1846385"/>
            </a:xfrm>
            <a:prstGeom prst="blockArc">
              <a:avLst>
                <a:gd name="adj1" fmla="val 21536329"/>
                <a:gd name="adj2" fmla="val 18125186"/>
                <a:gd name="adj3" fmla="val 14591"/>
              </a:avLst>
            </a:prstGeom>
            <a:grpFill/>
            <a:ln cap="flat" cmpd="dbl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846227 w 1846385"/>
                        <a:gd name="connsiteY0" fmla="*/ 906095 h 1846385"/>
                        <a:gd name="connsiteX1" fmla="*/ 1287035 w 1846385"/>
                        <a:gd name="connsiteY1" fmla="*/ 1771664 h 1846385"/>
                        <a:gd name="connsiteX2" fmla="*/ 274513 w 1846385"/>
                        <a:gd name="connsiteY2" fmla="*/ 1580080 h 1846385"/>
                        <a:gd name="connsiteX3" fmla="*/ 70212 w 1846385"/>
                        <a:gd name="connsiteY3" fmla="*/ 570047 h 1846385"/>
                        <a:gd name="connsiteX4" fmla="*/ 928681 w 1846385"/>
                        <a:gd name="connsiteY4" fmla="*/ 15 h 1846385"/>
                        <a:gd name="connsiteX5" fmla="*/ 927584 w 1846385"/>
                        <a:gd name="connsiteY5" fmla="*/ 184633 h 1846385"/>
                        <a:gd name="connsiteX6" fmla="*/ 240793 w 1846385"/>
                        <a:gd name="connsiteY6" fmla="*/ 640669 h 1846385"/>
                        <a:gd name="connsiteX7" fmla="*/ 404238 w 1846385"/>
                        <a:gd name="connsiteY7" fmla="*/ 1448714 h 1846385"/>
                        <a:gd name="connsiteX8" fmla="*/ 1214275 w 1846385"/>
                        <a:gd name="connsiteY8" fmla="*/ 1601985 h 1846385"/>
                        <a:gd name="connsiteX9" fmla="*/ 1661639 w 1846385"/>
                        <a:gd name="connsiteY9" fmla="*/ 909513 h 1846385"/>
                        <a:gd name="connsiteX10" fmla="*/ 1846227 w 1846385"/>
                        <a:gd name="connsiteY10" fmla="*/ 906095 h 18463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385" h="1846385" fill="none" extrusionOk="0">
                          <a:moveTo>
                            <a:pt x="1846227" y="906095"/>
                          </a:moveTo>
                          <a:cubicBezTo>
                            <a:pt x="1883459" y="1328124"/>
                            <a:pt x="1645321" y="1639888"/>
                            <a:pt x="1287035" y="1771664"/>
                          </a:cubicBezTo>
                          <a:cubicBezTo>
                            <a:pt x="989935" y="1877639"/>
                            <a:pt x="543185" y="1836730"/>
                            <a:pt x="274513" y="1580080"/>
                          </a:cubicBezTo>
                          <a:cubicBezTo>
                            <a:pt x="-40403" y="1324113"/>
                            <a:pt x="-96803" y="900803"/>
                            <a:pt x="70212" y="570047"/>
                          </a:cubicBezTo>
                          <a:cubicBezTo>
                            <a:pt x="139042" y="217840"/>
                            <a:pt x="528356" y="-52929"/>
                            <a:pt x="928681" y="15"/>
                          </a:cubicBezTo>
                          <a:cubicBezTo>
                            <a:pt x="928843" y="54416"/>
                            <a:pt x="922528" y="126260"/>
                            <a:pt x="927584" y="184633"/>
                          </a:cubicBezTo>
                          <a:cubicBezTo>
                            <a:pt x="619559" y="196545"/>
                            <a:pt x="387772" y="386982"/>
                            <a:pt x="240793" y="640669"/>
                          </a:cubicBezTo>
                          <a:cubicBezTo>
                            <a:pt x="124185" y="958820"/>
                            <a:pt x="219082" y="1220714"/>
                            <a:pt x="404238" y="1448714"/>
                          </a:cubicBezTo>
                          <a:cubicBezTo>
                            <a:pt x="597753" y="1691853"/>
                            <a:pt x="894286" y="1722706"/>
                            <a:pt x="1214275" y="1601985"/>
                          </a:cubicBezTo>
                          <a:cubicBezTo>
                            <a:pt x="1511227" y="1524976"/>
                            <a:pt x="1643752" y="1222198"/>
                            <a:pt x="1661639" y="909513"/>
                          </a:cubicBezTo>
                          <a:cubicBezTo>
                            <a:pt x="1694199" y="917682"/>
                            <a:pt x="1779116" y="898348"/>
                            <a:pt x="1846227" y="906095"/>
                          </a:cubicBezTo>
                          <a:close/>
                        </a:path>
                        <a:path w="1846385" h="1846385" stroke="0" extrusionOk="0">
                          <a:moveTo>
                            <a:pt x="1846227" y="906095"/>
                          </a:moveTo>
                          <a:cubicBezTo>
                            <a:pt x="1839210" y="1272867"/>
                            <a:pt x="1610968" y="1631624"/>
                            <a:pt x="1287035" y="1771664"/>
                          </a:cubicBezTo>
                          <a:cubicBezTo>
                            <a:pt x="1001201" y="1932105"/>
                            <a:pt x="475786" y="1845986"/>
                            <a:pt x="274513" y="1580080"/>
                          </a:cubicBezTo>
                          <a:cubicBezTo>
                            <a:pt x="-23081" y="1346000"/>
                            <a:pt x="-83380" y="972061"/>
                            <a:pt x="70212" y="570047"/>
                          </a:cubicBezTo>
                          <a:cubicBezTo>
                            <a:pt x="183731" y="206680"/>
                            <a:pt x="568548" y="5100"/>
                            <a:pt x="928681" y="15"/>
                          </a:cubicBezTo>
                          <a:cubicBezTo>
                            <a:pt x="939868" y="62924"/>
                            <a:pt x="930920" y="116982"/>
                            <a:pt x="927584" y="184633"/>
                          </a:cubicBezTo>
                          <a:cubicBezTo>
                            <a:pt x="604682" y="179396"/>
                            <a:pt x="331416" y="386000"/>
                            <a:pt x="240793" y="640669"/>
                          </a:cubicBezTo>
                          <a:cubicBezTo>
                            <a:pt x="124708" y="906884"/>
                            <a:pt x="162315" y="1276848"/>
                            <a:pt x="404238" y="1448714"/>
                          </a:cubicBezTo>
                          <a:cubicBezTo>
                            <a:pt x="651379" y="1678476"/>
                            <a:pt x="995622" y="1734167"/>
                            <a:pt x="1214275" y="1601985"/>
                          </a:cubicBezTo>
                          <a:cubicBezTo>
                            <a:pt x="1462719" y="1479139"/>
                            <a:pt x="1676370" y="1217330"/>
                            <a:pt x="1661639" y="909513"/>
                          </a:cubicBezTo>
                          <a:cubicBezTo>
                            <a:pt x="1751193" y="898883"/>
                            <a:pt x="1815964" y="910704"/>
                            <a:pt x="1846227" y="90609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Arrow: Right 124">
              <a:extLst>
                <a:ext uri="{FF2B5EF4-FFF2-40B4-BE49-F238E27FC236}">
                  <a16:creationId xmlns:a16="http://schemas.microsoft.com/office/drawing/2014/main" id="{10FBA7F1-F0F6-46B4-AB78-4D65B8A73DAD}"/>
                </a:ext>
              </a:extLst>
            </p:cNvPr>
            <p:cNvSpPr/>
            <p:nvPr/>
          </p:nvSpPr>
          <p:spPr>
            <a:xfrm>
              <a:off x="2859028" y="4180956"/>
              <a:ext cx="709774" cy="55280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Circle: Hollow 128">
            <a:extLst>
              <a:ext uri="{FF2B5EF4-FFF2-40B4-BE49-F238E27FC236}">
                <a16:creationId xmlns:a16="http://schemas.microsoft.com/office/drawing/2014/main" id="{DED07D58-6320-4774-B515-29422CA39486}"/>
              </a:ext>
            </a:extLst>
          </p:cNvPr>
          <p:cNvSpPr/>
          <p:nvPr/>
        </p:nvSpPr>
        <p:spPr>
          <a:xfrm>
            <a:off x="9510468" y="2176843"/>
            <a:ext cx="1622052" cy="1622052"/>
          </a:xfrm>
          <a:prstGeom prst="donut">
            <a:avLst>
              <a:gd name="adj" fmla="val 144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183DA83-B8D6-42A8-8A28-B570DB02CF5B}"/>
              </a:ext>
            </a:extLst>
          </p:cNvPr>
          <p:cNvSpPr txBox="1"/>
          <p:nvPr/>
        </p:nvSpPr>
        <p:spPr>
          <a:xfrm>
            <a:off x="1495390" y="2667614"/>
            <a:ext cx="99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accent1"/>
                </a:solidFill>
                <a:latin typeface="Arial Narrow" panose="020B0606020202030204" pitchFamily="34" charset="0"/>
                <a:cs typeface="Arial" pitchFamily="34" charset="0"/>
              </a:rPr>
              <a:t>VUB </a:t>
            </a:r>
            <a:r>
              <a:rPr lang="en-US" altLang="ko-KR" sz="1600" b="1" dirty="0" err="1">
                <a:solidFill>
                  <a:schemeClr val="accent1"/>
                </a:solidFill>
                <a:latin typeface="Arial Narrow" panose="020B0606020202030204" pitchFamily="34" charset="0"/>
                <a:cs typeface="Arial" pitchFamily="34" charset="0"/>
              </a:rPr>
              <a:t>Sayuran</a:t>
            </a:r>
            <a:endParaRPr lang="ko-KR" altLang="en-US" sz="1600" b="1" dirty="0">
              <a:solidFill>
                <a:schemeClr val="accent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C804853-3DA5-4B6E-8F94-CD0255120E06}"/>
              </a:ext>
            </a:extLst>
          </p:cNvPr>
          <p:cNvSpPr txBox="1"/>
          <p:nvPr/>
        </p:nvSpPr>
        <p:spPr>
          <a:xfrm>
            <a:off x="4393436" y="2587918"/>
            <a:ext cx="83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VUB </a:t>
            </a:r>
            <a:r>
              <a:rPr lang="en-US" altLang="ko-KR" sz="1600" b="1" dirty="0" err="1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Buah</a:t>
            </a:r>
            <a:r>
              <a:rPr lang="en-US" altLang="ko-KR" sz="1600" b="1" dirty="0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accent2"/>
                </a:solidFill>
                <a:latin typeface="Arial Narrow" panose="020B0606020202030204" pitchFamily="34" charset="0"/>
                <a:cs typeface="Arial" pitchFamily="34" charset="0"/>
              </a:rPr>
              <a:t>Tropika</a:t>
            </a:r>
            <a:endParaRPr lang="ko-KR" altLang="en-US" sz="1600" b="1" dirty="0">
              <a:solidFill>
                <a:schemeClr val="accent2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F10BA3F-1E6E-4A2B-94B8-1749EAB5ECD6}"/>
              </a:ext>
            </a:extLst>
          </p:cNvPr>
          <p:cNvSpPr txBox="1"/>
          <p:nvPr/>
        </p:nvSpPr>
        <p:spPr>
          <a:xfrm>
            <a:off x="9936191" y="2624747"/>
            <a:ext cx="74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accent4"/>
                </a:solidFill>
                <a:latin typeface="Arial Narrow" panose="020B0606020202030204" pitchFamily="34" charset="0"/>
                <a:cs typeface="Arial" pitchFamily="34" charset="0"/>
              </a:rPr>
              <a:t>VUB Tan. </a:t>
            </a:r>
            <a:r>
              <a:rPr lang="en-US" altLang="ko-KR" sz="1600" b="1" dirty="0" err="1">
                <a:solidFill>
                  <a:schemeClr val="accent4"/>
                </a:solidFill>
                <a:latin typeface="Arial Narrow" panose="020B0606020202030204" pitchFamily="34" charset="0"/>
                <a:cs typeface="Arial" pitchFamily="34" charset="0"/>
              </a:rPr>
              <a:t>Hias</a:t>
            </a:r>
            <a:endParaRPr lang="ko-KR" altLang="en-US" sz="1600" b="1" dirty="0">
              <a:solidFill>
                <a:schemeClr val="accent4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7ED0068-5E6C-4378-939F-01EB3885D27A}"/>
              </a:ext>
            </a:extLst>
          </p:cNvPr>
          <p:cNvSpPr txBox="1"/>
          <p:nvPr/>
        </p:nvSpPr>
        <p:spPr>
          <a:xfrm>
            <a:off x="7177650" y="2695482"/>
            <a:ext cx="74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Arial Narrow" panose="020B0606020202030204" pitchFamily="34" charset="0"/>
                <a:cs typeface="Arial" pitchFamily="34" charset="0"/>
              </a:rPr>
              <a:t>VUB </a:t>
            </a:r>
            <a:r>
              <a:rPr lang="en-US" altLang="ko-KR" sz="1600" b="1" dirty="0" err="1">
                <a:latin typeface="Arial Narrow" panose="020B0606020202030204" pitchFamily="34" charset="0"/>
                <a:cs typeface="Arial" pitchFamily="34" charset="0"/>
              </a:rPr>
              <a:t>Jeruk</a:t>
            </a:r>
            <a:endParaRPr lang="ko-KR" altLang="en-US" sz="1600" b="1" dirty="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2754637-E67E-4D8C-8B49-ABFB72946BB1}"/>
              </a:ext>
            </a:extLst>
          </p:cNvPr>
          <p:cNvSpPr txBox="1"/>
          <p:nvPr/>
        </p:nvSpPr>
        <p:spPr>
          <a:xfrm>
            <a:off x="3509510" y="3920022"/>
            <a:ext cx="39604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FF000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1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6</a:t>
            </a:r>
            <a:r>
              <a:rPr lang="id-ID" b="1" dirty="0">
                <a:solidFill>
                  <a:srgbClr val="FF000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 varietas unggul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Batang" panose="02030600000101010101" pitchFamily="18" charset="-127"/>
            </a:endParaRPr>
          </a:p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     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Buah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Tropika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Batang" panose="02030600000101010101" pitchFamily="18" charset="-127"/>
            </a:endParaRP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VUB </a:t>
            </a:r>
            <a:r>
              <a:rPr lang="en-US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jambu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biji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 VUB </a:t>
            </a:r>
            <a:r>
              <a:rPr lang="en-ID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pepaya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VUB </a:t>
            </a:r>
            <a:r>
              <a:rPr lang="en-ID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semangka</a:t>
            </a:r>
            <a:endParaRPr lang="en-ID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 VUB durian</a:t>
            </a: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 VUB manga</a:t>
            </a: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 VUB </a:t>
            </a:r>
            <a:r>
              <a:rPr lang="en-US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pisang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 VUB </a:t>
            </a:r>
            <a:r>
              <a:rPr lang="en-US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jengkol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8580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VUB </a:t>
            </a:r>
            <a:r>
              <a:rPr lang="en-US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pete</a:t>
            </a:r>
            <a:endParaRPr lang="en-ID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2754637-E67E-4D8C-8B49-ABFB72946BB1}"/>
              </a:ext>
            </a:extLst>
          </p:cNvPr>
          <p:cNvSpPr txBox="1"/>
          <p:nvPr/>
        </p:nvSpPr>
        <p:spPr>
          <a:xfrm>
            <a:off x="9202144" y="3823048"/>
            <a:ext cx="340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80</a:t>
            </a:r>
            <a:r>
              <a:rPr lang="id-ID" b="1" dirty="0">
                <a:solidFill>
                  <a:srgbClr val="7030A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 varietas </a:t>
            </a:r>
            <a:r>
              <a:rPr lang="en-US" b="1" dirty="0" err="1">
                <a:solidFill>
                  <a:srgbClr val="7030A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Tanaman</a:t>
            </a: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ahoma" panose="020B0604030504040204" pitchFamily="34" charset="0"/>
                <a:ea typeface="Batang" panose="02030600000101010101" pitchFamily="18" charset="-127"/>
              </a:rPr>
              <a:t>Hias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ea typeface="Batang" panose="02030600000101010101" pitchFamily="18" charset="-127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D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VUB </a:t>
            </a:r>
            <a:r>
              <a:rPr lang="en-ID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Krisan</a:t>
            </a:r>
            <a:endParaRPr lang="en-US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D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VUB </a:t>
            </a:r>
            <a:r>
              <a:rPr lang="en-ID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Anggrek</a:t>
            </a:r>
            <a:endParaRPr lang="en-US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D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VUB </a:t>
            </a:r>
            <a:r>
              <a:rPr lang="en-ID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lili</a:t>
            </a:r>
            <a:endParaRPr lang="en-ID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D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VUB </a:t>
            </a:r>
            <a:r>
              <a:rPr lang="en-ID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gladiol</a:t>
            </a:r>
            <a:endParaRPr lang="en-ID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VUB gerbera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2754637-E67E-4D8C-8B49-ABFB72946BB1}"/>
              </a:ext>
            </a:extLst>
          </p:cNvPr>
          <p:cNvSpPr txBox="1"/>
          <p:nvPr/>
        </p:nvSpPr>
        <p:spPr>
          <a:xfrm>
            <a:off x="6044486" y="3866105"/>
            <a:ext cx="340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latin typeface="Tahoma" panose="020B0604030504040204" pitchFamily="34" charset="0"/>
                <a:ea typeface="Batang" panose="02030600000101010101" pitchFamily="18" charset="-127"/>
              </a:rPr>
              <a:t>1</a:t>
            </a:r>
            <a:r>
              <a:rPr lang="en-US" b="1" dirty="0">
                <a:latin typeface="Tahoma" panose="020B0604030504040204" pitchFamily="34" charset="0"/>
                <a:ea typeface="Batang" panose="02030600000101010101" pitchFamily="18" charset="-127"/>
              </a:rPr>
              <a:t>0</a:t>
            </a:r>
            <a:r>
              <a:rPr lang="id-ID" b="1" dirty="0">
                <a:latin typeface="Tahoma" panose="020B0604030504040204" pitchFamily="34" charset="0"/>
                <a:ea typeface="Batang" panose="02030600000101010101" pitchFamily="18" charset="-127"/>
              </a:rPr>
              <a:t> varietas unggul </a:t>
            </a:r>
            <a:r>
              <a:rPr lang="en-US" b="1" dirty="0" err="1">
                <a:latin typeface="Tahoma" panose="020B0604030504040204" pitchFamily="34" charset="0"/>
                <a:ea typeface="Batang" panose="02030600000101010101" pitchFamily="18" charset="-127"/>
              </a:rPr>
              <a:t>Jeruk</a:t>
            </a:r>
            <a:endParaRPr lang="en-US" b="1" dirty="0">
              <a:latin typeface="Tahoma" panose="020B0604030504040204" pitchFamily="34" charset="0"/>
              <a:ea typeface="Batang" panose="02030600000101010101" pitchFamily="18" charset="-127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5 VUB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jeruk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keprok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2 VUB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jeruk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pamelo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1 VUB lemon</a:t>
            </a: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1 VUB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jeruk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manis</a:t>
            </a:r>
            <a:endParaRPr lang="en-ID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31825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1 VUB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jeruk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siam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993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6729" y="111740"/>
            <a:ext cx="7194150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id-ID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id-ID" altLang="id-ID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Produksi Benih Hortikultura</a:t>
            </a:r>
            <a:r>
              <a:rPr lang="en-US" altLang="id-ID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2021</a:t>
            </a:r>
            <a:endParaRPr lang="id-ID" altLang="id-ID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7" y="1713331"/>
            <a:ext cx="2286000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88" y="1506064"/>
            <a:ext cx="2022764" cy="1955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825" y="1619154"/>
            <a:ext cx="2779164" cy="1842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5725" y="3427831"/>
            <a:ext cx="2620818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B. </a:t>
            </a:r>
            <a:r>
              <a:rPr lang="en-US" sz="2000" b="1" dirty="0" err="1"/>
              <a:t>Sumber</a:t>
            </a:r>
            <a:r>
              <a:rPr lang="en-US" sz="2000" b="1" dirty="0"/>
              <a:t> : 1000 kg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4959" y="3437671"/>
            <a:ext cx="3171142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Umbi</a:t>
            </a:r>
            <a:r>
              <a:rPr lang="en-US" sz="2000" b="1" dirty="0">
                <a:solidFill>
                  <a:schemeClr val="bg1"/>
                </a:solidFill>
              </a:rPr>
              <a:t> : 6000 kg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                   TSS : 25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28207" y="3461860"/>
            <a:ext cx="1828800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OP : 30 kg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Hibrida</a:t>
            </a:r>
            <a:r>
              <a:rPr lang="en-US" sz="2000" b="1" dirty="0">
                <a:solidFill>
                  <a:schemeClr val="bg1"/>
                </a:solidFill>
              </a:rPr>
              <a:t> : 5 kg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07" y="4167472"/>
            <a:ext cx="3048000" cy="20177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7507" y="6193317"/>
            <a:ext cx="3096331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B. </a:t>
            </a:r>
            <a:r>
              <a:rPr lang="en-US" sz="2000" b="1" dirty="0" err="1"/>
              <a:t>Sumber</a:t>
            </a:r>
            <a:r>
              <a:rPr lang="en-US" sz="2000" b="1" dirty="0"/>
              <a:t>: 20.000 </a:t>
            </a:r>
            <a:r>
              <a:rPr lang="en-US" sz="2000" b="1" dirty="0" err="1"/>
              <a:t>planlet</a:t>
            </a:r>
            <a:r>
              <a:rPr lang="en-US" sz="2000" b="1" dirty="0"/>
              <a:t>                                .                    6500 </a:t>
            </a:r>
            <a:r>
              <a:rPr lang="en-US" sz="2000" b="1" dirty="0" err="1"/>
              <a:t>knol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347033" y="857002"/>
            <a:ext cx="142699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id-ID" sz="2800" b="1" dirty="0">
                <a:latin typeface="Arial Narrow" panose="020B0606020202030204" pitchFamily="34" charset="0"/>
              </a:rPr>
              <a:t>Sayuran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92" y="4313776"/>
            <a:ext cx="2592465" cy="17251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803" y="6240382"/>
            <a:ext cx="3096331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Sayauran</a:t>
            </a:r>
            <a:r>
              <a:rPr lang="en-US" sz="2000" b="1" dirty="0"/>
              <a:t> </a:t>
            </a:r>
            <a:r>
              <a:rPr lang="en-US" sz="2000" b="1" dirty="0" err="1"/>
              <a:t>Lainnya</a:t>
            </a:r>
            <a:endParaRPr lang="en-US" sz="2000" b="1" dirty="0"/>
          </a:p>
          <a:p>
            <a:r>
              <a:rPr lang="en-US" sz="2000" b="1" dirty="0"/>
              <a:t>B. </a:t>
            </a:r>
            <a:r>
              <a:rPr lang="en-US" sz="2000" b="1" dirty="0" err="1"/>
              <a:t>Sumber</a:t>
            </a:r>
            <a:r>
              <a:rPr lang="en-US" sz="2000" b="1" dirty="0"/>
              <a:t>:  100 kg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2562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5" y="3586396"/>
            <a:ext cx="2472055" cy="1788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991" y="5414793"/>
            <a:ext cx="3241186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: 3000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7" y="716739"/>
            <a:ext cx="2213413" cy="21879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82" y="2737892"/>
            <a:ext cx="3268958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: 7500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38" y="548075"/>
            <a:ext cx="3250241" cy="2162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3756" y="2569228"/>
            <a:ext cx="3280338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: 1700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94" y="3431748"/>
            <a:ext cx="2220036" cy="23744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54035" y="5781050"/>
            <a:ext cx="3160059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: 200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2755" y="2737892"/>
            <a:ext cx="3382069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: 600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20" y="820363"/>
            <a:ext cx="2680268" cy="17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28320" y="131964"/>
            <a:ext cx="231582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d-ID" sz="3200" b="1" dirty="0">
                <a:latin typeface="Arial Narrow" panose="020B0606020202030204" pitchFamily="34" charset="0"/>
              </a:rPr>
              <a:t>Buah Tropika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37" y="114046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Lanjutan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65" y="3314076"/>
            <a:ext cx="2237895" cy="22378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47861" y="5614848"/>
            <a:ext cx="3241186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: 2000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698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7" y="1293429"/>
            <a:ext cx="2997200" cy="1990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937" y="3324329"/>
            <a:ext cx="3115359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:4000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89" y="1165399"/>
            <a:ext cx="2723573" cy="2404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46" y="1293429"/>
            <a:ext cx="2699035" cy="2186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2273" y="3387473"/>
            <a:ext cx="2959809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Sebar</a:t>
            </a:r>
            <a:r>
              <a:rPr lang="en-US" sz="2000" b="1" dirty="0">
                <a:solidFill>
                  <a:schemeClr val="bg1"/>
                </a:solidFill>
              </a:rPr>
              <a:t> :1000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9225" y="3412645"/>
            <a:ext cx="2970220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Sebar</a:t>
            </a:r>
            <a:r>
              <a:rPr lang="en-US" sz="2000" b="1" dirty="0">
                <a:solidFill>
                  <a:schemeClr val="bg1"/>
                </a:solidFill>
              </a:rPr>
              <a:t> :300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9296" y="337761"/>
            <a:ext cx="473360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d-ID" sz="3200" b="1" dirty="0">
                <a:latin typeface="Arial Narrow" panose="020B0606020202030204" pitchFamily="34" charset="0"/>
              </a:rPr>
              <a:t>Jeruk dan Buah </a:t>
            </a:r>
            <a:r>
              <a:rPr lang="id-ID" sz="3200" b="1" dirty="0" err="1">
                <a:latin typeface="Arial Narrow" panose="020B0606020202030204" pitchFamily="34" charset="0"/>
              </a:rPr>
              <a:t>Subtropika</a:t>
            </a:r>
            <a:endParaRPr lang="id-ID" sz="3200" b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37" y="114046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Lanjutan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00" y="4066334"/>
            <a:ext cx="3619500" cy="2409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9225" y="6333448"/>
            <a:ext cx="2970220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Sebar</a:t>
            </a:r>
            <a:r>
              <a:rPr lang="en-US" sz="2000" b="1" dirty="0">
                <a:solidFill>
                  <a:schemeClr val="bg1"/>
                </a:solidFill>
              </a:rPr>
              <a:t> :700 </a:t>
            </a:r>
            <a:r>
              <a:rPr lang="en-US" sz="2000" b="1" dirty="0" err="1">
                <a:solidFill>
                  <a:schemeClr val="bg1"/>
                </a:solidFill>
              </a:rPr>
              <a:t>batang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770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0605" y="635605"/>
            <a:ext cx="255493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d-ID" sz="3200" b="1" dirty="0"/>
              <a:t>Tan</a:t>
            </a:r>
            <a:r>
              <a:rPr lang="en-US" sz="3200" b="1" dirty="0" err="1"/>
              <a:t>aman</a:t>
            </a:r>
            <a:r>
              <a:rPr lang="id-ID" sz="3200" b="1" dirty="0"/>
              <a:t> Hias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037" y="114046"/>
            <a:ext cx="121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Lanjutan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77" y="1837099"/>
            <a:ext cx="3975092" cy="295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4762" r="18542" b="3510"/>
          <a:stretch>
            <a:fillRect/>
          </a:stretch>
        </p:blipFill>
        <p:spPr bwMode="auto">
          <a:xfrm>
            <a:off x="7279850" y="1780242"/>
            <a:ext cx="3477797" cy="300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8640" y="5003762"/>
            <a:ext cx="4107029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krisan</a:t>
            </a:r>
            <a:r>
              <a:rPr lang="en-US" sz="2000" b="1" dirty="0">
                <a:solidFill>
                  <a:schemeClr val="bg1"/>
                </a:solidFill>
              </a:rPr>
              <a:t>  :420.000 steak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0852" y="5003762"/>
            <a:ext cx="4282595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Benih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Sumber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anggrek</a:t>
            </a:r>
            <a:r>
              <a:rPr lang="en-US" sz="2000" b="1" dirty="0">
                <a:solidFill>
                  <a:schemeClr val="bg1"/>
                </a:solidFill>
              </a:rPr>
              <a:t>  :6000  </a:t>
            </a:r>
            <a:r>
              <a:rPr lang="en-US" sz="2000" b="1" dirty="0" err="1">
                <a:solidFill>
                  <a:schemeClr val="bg1"/>
                </a:solidFill>
              </a:rPr>
              <a:t>planlet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854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B059DF-DA2B-451E-B378-BD6B517A7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2325" y="-136968"/>
            <a:ext cx="5467347" cy="1226128"/>
          </a:xfrm>
          <a:noFill/>
        </p:spPr>
        <p:txBody>
          <a:bodyPr/>
          <a:lstStyle/>
          <a:p>
            <a:r>
              <a:rPr lang="en-US" sz="2800" dirty="0">
                <a:latin typeface="Arial Narrow" panose="020B0606020202030204" pitchFamily="34" charset="0"/>
              </a:rPr>
              <a:t>KERJASAMA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PERBENIHAN HORTIKULTURA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4FC08-97E5-4CAB-AC16-E7E68793B5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59823" y="2301361"/>
            <a:ext cx="5067299" cy="1132118"/>
          </a:xfrm>
        </p:spPr>
        <p:txBody>
          <a:bodyPr/>
          <a:lstStyle/>
          <a:p>
            <a:pPr marL="57785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altLang="id-ID" dirty="0" err="1">
                <a:latin typeface="Arial Narrow" panose="020B0606020202030204" pitchFamily="34" charset="0"/>
              </a:rPr>
              <a:t>Anggota</a:t>
            </a:r>
            <a:r>
              <a:rPr lang="en-ID" altLang="id-ID" dirty="0">
                <a:latin typeface="Arial Narrow" panose="020B0606020202030204" pitchFamily="34" charset="0"/>
              </a:rPr>
              <a:t> </a:t>
            </a:r>
            <a:r>
              <a:rPr lang="en-ID" altLang="id-ID" dirty="0" err="1">
                <a:latin typeface="Arial Narrow" panose="020B0606020202030204" pitchFamily="34" charset="0"/>
              </a:rPr>
              <a:t>Asbindo</a:t>
            </a:r>
            <a:r>
              <a:rPr lang="en-ID" altLang="id-ID" dirty="0">
                <a:latin typeface="Arial Narrow" panose="020B0606020202030204" pitchFamily="34" charset="0"/>
              </a:rPr>
              <a:t> </a:t>
            </a:r>
          </a:p>
          <a:p>
            <a:pPr marL="968375" indent="-342900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968375" algn="l"/>
              </a:tabLst>
            </a:pPr>
            <a:r>
              <a:rPr lang="en-ID" altLang="id-ID" dirty="0">
                <a:latin typeface="Arial Narrow" panose="020B0606020202030204" pitchFamily="34" charset="0"/>
              </a:rPr>
              <a:t>PT. BUF, </a:t>
            </a:r>
          </a:p>
          <a:p>
            <a:pPr marL="968375" indent="-342900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968375" algn="l"/>
              </a:tabLst>
            </a:pPr>
            <a:r>
              <a:rPr lang="en-ID" altLang="id-ID" dirty="0">
                <a:latin typeface="Arial Narrow" panose="020B0606020202030204" pitchFamily="34" charset="0"/>
              </a:rPr>
              <a:t> PT. </a:t>
            </a:r>
            <a:r>
              <a:rPr lang="en-ID" altLang="id-ID" dirty="0" err="1">
                <a:latin typeface="Arial Narrow" panose="020B0606020202030204" pitchFamily="34" charset="0"/>
              </a:rPr>
              <a:t>Monfori</a:t>
            </a:r>
            <a:r>
              <a:rPr lang="en-ID" altLang="id-ID" dirty="0">
                <a:latin typeface="Arial Narrow" panose="020B0606020202030204" pitchFamily="34" charset="0"/>
              </a:rPr>
              <a:t> Nusantara, </a:t>
            </a:r>
            <a:r>
              <a:rPr lang="id-ID" altLang="id-ID" dirty="0">
                <a:latin typeface="Arial Narrow" panose="020B0606020202030204" pitchFamily="34" charset="0"/>
              </a:rPr>
              <a:t>      </a:t>
            </a:r>
            <a:endParaRPr lang="en-US" altLang="id-ID" dirty="0">
              <a:latin typeface="Arial Narrow" panose="020B0606020202030204" pitchFamily="34" charset="0"/>
            </a:endParaRPr>
          </a:p>
          <a:p>
            <a:pPr marL="968375" indent="-342900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968375" algn="l"/>
              </a:tabLst>
            </a:pPr>
            <a:r>
              <a:rPr lang="en-US" altLang="id-ID" dirty="0">
                <a:latin typeface="Arial Narrow" panose="020B0606020202030204" pitchFamily="34" charset="0"/>
              </a:rPr>
              <a:t> </a:t>
            </a:r>
            <a:r>
              <a:rPr lang="en-ID" altLang="id-ID" dirty="0">
                <a:latin typeface="Arial Narrow" panose="020B0606020202030204" pitchFamily="34" charset="0"/>
              </a:rPr>
              <a:t>PT. </a:t>
            </a:r>
            <a:r>
              <a:rPr lang="en-ID" altLang="id-ID" dirty="0" err="1">
                <a:latin typeface="Arial Narrow" panose="020B0606020202030204" pitchFamily="34" charset="0"/>
              </a:rPr>
              <a:t>Melrimba</a:t>
            </a:r>
            <a:r>
              <a:rPr lang="en-ID" altLang="id-ID" dirty="0">
                <a:latin typeface="Arial Narrow" panose="020B0606020202030204" pitchFamily="34" charset="0"/>
              </a:rPr>
              <a:t> </a:t>
            </a:r>
          </a:p>
          <a:p>
            <a:pPr marL="577850" indent="-342900">
              <a:buFont typeface="Wingdings" panose="05000000000000000000" pitchFamily="2" charset="2"/>
              <a:buChar char="§"/>
            </a:pPr>
            <a:endParaRPr lang="en-ID" altLang="id-ID" dirty="0">
              <a:latin typeface="Arial Narrow" panose="020B0606020202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B2E13-BF5C-4155-A62D-C7B5F857B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9824" y="1860668"/>
            <a:ext cx="5067300" cy="476794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Perusahaan </a:t>
            </a:r>
            <a:r>
              <a:rPr lang="en-US" dirty="0" err="1">
                <a:latin typeface="Arial Narrow" panose="020B0606020202030204" pitchFamily="34" charset="0"/>
              </a:rPr>
              <a:t>Swasta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A79A83-E830-4C7B-A4FB-0CDFC8AD69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35387" y="4241199"/>
            <a:ext cx="5067300" cy="747650"/>
          </a:xfrm>
        </p:spPr>
        <p:txBody>
          <a:bodyPr/>
          <a:lstStyle/>
          <a:p>
            <a:pPr marL="577850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Direktorat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Perbenihan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40C856-D788-487C-9767-A6A68AC7B8D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53952" y="3789863"/>
            <a:ext cx="5067300" cy="476794"/>
          </a:xfrm>
        </p:spPr>
        <p:txBody>
          <a:bodyPr/>
          <a:lstStyle/>
          <a:p>
            <a:r>
              <a:rPr lang="en-US" dirty="0" err="1">
                <a:latin typeface="Arial Narrow" panose="020B0606020202030204" pitchFamily="34" charset="0"/>
              </a:rPr>
              <a:t>Direktorat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Jenderal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Hortikultura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2C5A11-B528-4785-97A5-A081FA0F08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90882" y="5329198"/>
            <a:ext cx="5067300" cy="1145333"/>
          </a:xfrm>
        </p:spPr>
        <p:txBody>
          <a:bodyPr/>
          <a:lstStyle/>
          <a:p>
            <a:pPr marL="739775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altLang="id-ID" dirty="0" err="1">
                <a:latin typeface="Arial Narrow" panose="020B0606020202030204" pitchFamily="34" charset="0"/>
              </a:rPr>
              <a:t>Pemkot</a:t>
            </a:r>
            <a:r>
              <a:rPr lang="en-ID" altLang="id-ID" dirty="0">
                <a:latin typeface="Arial Narrow" panose="020B0606020202030204" pitchFamily="34" charset="0"/>
              </a:rPr>
              <a:t> </a:t>
            </a:r>
            <a:r>
              <a:rPr lang="en-ID" altLang="id-ID" dirty="0" err="1">
                <a:latin typeface="Arial Narrow" panose="020B0606020202030204" pitchFamily="34" charset="0"/>
              </a:rPr>
              <a:t>Tomohon</a:t>
            </a:r>
            <a:endParaRPr lang="en-ID" altLang="id-ID" dirty="0">
              <a:latin typeface="Arial Narrow" panose="020B0606020202030204" pitchFamily="34" charset="0"/>
            </a:endParaRPr>
          </a:p>
          <a:p>
            <a:pPr marL="739775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altLang="id-ID" dirty="0" err="1">
                <a:latin typeface="Arial Narrow" panose="020B0606020202030204" pitchFamily="34" charset="0"/>
              </a:rPr>
              <a:t>Kab</a:t>
            </a:r>
            <a:r>
              <a:rPr lang="en-ID" altLang="id-ID" dirty="0">
                <a:latin typeface="Arial Narrow" panose="020B0606020202030204" pitchFamily="34" charset="0"/>
              </a:rPr>
              <a:t>. </a:t>
            </a:r>
            <a:r>
              <a:rPr lang="en-ID" altLang="id-ID" dirty="0" err="1">
                <a:latin typeface="Arial Narrow" panose="020B0606020202030204" pitchFamily="34" charset="0"/>
              </a:rPr>
              <a:t>Tangerang</a:t>
            </a:r>
            <a:r>
              <a:rPr lang="en-ID" altLang="id-ID" dirty="0">
                <a:latin typeface="Arial Narrow" panose="020B0606020202030204" pitchFamily="34" charset="0"/>
              </a:rPr>
              <a:t> Selatan</a:t>
            </a:r>
          </a:p>
          <a:p>
            <a:pPr marL="739775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altLang="id-ID" dirty="0">
                <a:latin typeface="Arial Narrow" panose="020B0606020202030204" pitchFamily="34" charset="0"/>
              </a:rPr>
              <a:t>Kota </a:t>
            </a:r>
            <a:r>
              <a:rPr lang="en-ID" altLang="id-ID" dirty="0" err="1">
                <a:latin typeface="Arial Narrow" panose="020B0606020202030204" pitchFamily="34" charset="0"/>
              </a:rPr>
              <a:t>Solok</a:t>
            </a:r>
            <a:endParaRPr lang="en-ID" altLang="id-ID" dirty="0">
              <a:latin typeface="Arial Narrow" panose="020B0606020202030204" pitchFamily="34" charset="0"/>
            </a:endParaRPr>
          </a:p>
          <a:p>
            <a:pPr marL="739775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altLang="id-ID" dirty="0" err="1">
                <a:latin typeface="Arial Narrow" panose="020B0606020202030204" pitchFamily="34" charset="0"/>
              </a:rPr>
              <a:t>Balitbangda</a:t>
            </a:r>
            <a:r>
              <a:rPr lang="en-ID" altLang="id-ID" dirty="0">
                <a:latin typeface="Arial Narrow" panose="020B0606020202030204" pitchFamily="34" charset="0"/>
              </a:rPr>
              <a:t> </a:t>
            </a:r>
            <a:r>
              <a:rPr lang="en-ID" altLang="id-ID" dirty="0" err="1">
                <a:latin typeface="Arial Narrow" panose="020B0606020202030204" pitchFamily="34" charset="0"/>
              </a:rPr>
              <a:t>Sumsel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A69C38-D705-45C4-9D7E-19781FE6164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53952" y="4963391"/>
            <a:ext cx="5067300" cy="476794"/>
          </a:xfrm>
        </p:spPr>
        <p:txBody>
          <a:bodyPr/>
          <a:lstStyle/>
          <a:p>
            <a:r>
              <a:rPr lang="en-US" dirty="0" err="1">
                <a:latin typeface="Arial Narrow" panose="020B0606020202030204" pitchFamily="34" charset="0"/>
              </a:rPr>
              <a:t>Pemerintah</a:t>
            </a:r>
            <a:r>
              <a:rPr lang="en-US" dirty="0">
                <a:latin typeface="Arial Narrow" panose="020B0606020202030204" pitchFamily="34" charset="0"/>
              </a:rPr>
              <a:t> Daerah</a:t>
            </a:r>
          </a:p>
        </p:txBody>
      </p:sp>
    </p:spTree>
    <p:extLst>
      <p:ext uri="{BB962C8B-B14F-4D97-AF65-F5344CB8AC3E}">
        <p14:creationId xmlns:p14="http://schemas.microsoft.com/office/powerpoint/2010/main" val="2253830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26141" y="2286030"/>
            <a:ext cx="9041858" cy="2171644"/>
          </a:xfrm>
          <a:prstGeom prst="rect">
            <a:avLst/>
          </a:prstGeom>
          <a:solidFill>
            <a:srgbClr val="6699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146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87" y="4582253"/>
            <a:ext cx="2264703" cy="125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97" y="4582253"/>
            <a:ext cx="2327791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66482" y="2704893"/>
            <a:ext cx="5829300" cy="110251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D" sz="8625" spc="-113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Terima</a:t>
            </a:r>
            <a:r>
              <a:rPr lang="en-ID" sz="8625" spc="-1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</a:t>
            </a:r>
            <a:r>
              <a:rPr lang="en-ID" sz="8625" spc="-113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Kasih</a:t>
            </a:r>
            <a:endParaRPr lang="en-US" sz="8625" spc="-11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13" name="Picture 12" descr="Jual Tanaman Jeruk Siam Pontianak - BibitBunga.com">
            <a:extLst>
              <a:ext uri="{FF2B5EF4-FFF2-40B4-BE49-F238E27FC236}">
                <a16:creationId xmlns:a16="http://schemas.microsoft.com/office/drawing/2014/main" id="{F3322794-BB6E-4E2E-92AB-910136B47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97" y="532898"/>
            <a:ext cx="2160896" cy="16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ara Budidaya Pepaya Merah Delima Agar Buah Melimpah">
            <a:extLst>
              <a:ext uri="{FF2B5EF4-FFF2-40B4-BE49-F238E27FC236}">
                <a16:creationId xmlns:a16="http://schemas.microsoft.com/office/drawing/2014/main" id="{E652611D-6EA2-4297-A2EB-BFFFE61CC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75" y="532898"/>
            <a:ext cx="2511503" cy="162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Tanpa Jantung, Pisang Kepok Tanjung Atasi Penyakit Layu Bakteri -  Technology Indonesia">
            <a:extLst>
              <a:ext uri="{FF2B5EF4-FFF2-40B4-BE49-F238E27FC236}">
                <a16:creationId xmlns:a16="http://schemas.microsoft.com/office/drawing/2014/main" id="{34591F3C-341B-40A5-B7E1-CDCBAD5BE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7"/>
          <a:stretch/>
        </p:blipFill>
        <p:spPr bwMode="auto">
          <a:xfrm>
            <a:off x="8504457" y="532898"/>
            <a:ext cx="1940968" cy="16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oduksi Cabai Prima Agrihorti Belum Maksimal - RILIS.ID">
            <a:extLst>
              <a:ext uri="{FF2B5EF4-FFF2-40B4-BE49-F238E27FC236}">
                <a16:creationId xmlns:a16="http://schemas.microsoft.com/office/drawing/2014/main" id="{0F214AB6-9029-4318-A04E-45A8D347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30" y="532898"/>
            <a:ext cx="2511502" cy="16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4" b="20234"/>
          <a:stretch>
            <a:fillRect/>
          </a:stretch>
        </p:blipFill>
        <p:spPr>
          <a:xfrm>
            <a:off x="6658989" y="4630912"/>
            <a:ext cx="2016965" cy="1221341"/>
          </a:xfrm>
          <a:prstGeom prst="rect">
            <a:avLst/>
          </a:prstGeom>
        </p:spPr>
      </p:pic>
      <p:pic>
        <p:nvPicPr>
          <p:cNvPr id="18" name="Picture Placeholder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 b="5303"/>
          <a:stretch>
            <a:fillRect/>
          </a:stretch>
        </p:blipFill>
        <p:spPr>
          <a:xfrm>
            <a:off x="8915400" y="4582253"/>
            <a:ext cx="1627094" cy="12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9475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80"/>
          <p:cNvSpPr txBox="1">
            <a:spLocks noChangeArrowheads="1"/>
          </p:cNvSpPr>
          <p:nvPr/>
        </p:nvSpPr>
        <p:spPr>
          <a:xfrm>
            <a:off x="67366" y="36725"/>
            <a:ext cx="5305918" cy="944727"/>
          </a:xfrm>
          <a:prstGeom prst="rect">
            <a:avLst/>
          </a:prstGeom>
          <a:solidFill>
            <a:srgbClr val="C00000"/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i="1" dirty="0">
                <a:solidFill>
                  <a:schemeClr val="bg2"/>
                </a:solidFill>
                <a:latin typeface="Berlin Sans FB" pitchFamily="34" charset="0"/>
              </a:rPr>
              <a:t>MILESTONE</a:t>
            </a:r>
            <a:r>
              <a:rPr lang="en-US" sz="3200" b="1" dirty="0">
                <a:solidFill>
                  <a:schemeClr val="bg2"/>
                </a:solidFill>
                <a:latin typeface="Berlin Sans FB" pitchFamily="34" charset="0"/>
              </a:rPr>
              <a:t> PRODUKSI BENIH HORTIKULTURA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28316" y="6226091"/>
            <a:ext cx="27053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TAHAP PERSIAPAN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Jan-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Maret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 2022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522899" y="5511207"/>
            <a:ext cx="26981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TAHAP PRODUKSI BENIH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MARET-DES 2022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048535" y="2292243"/>
            <a:ext cx="2128383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Ketersediaan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benih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bermutu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Berlin Sans FB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Peningkatan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Produksi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Tercapainya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Berlin Sans FB" pitchFamily="34" charset="0"/>
                <a:ea typeface="Tahoma" pitchFamily="34" charset="0"/>
                <a:cs typeface="Tahoma" pitchFamily="34" charset="0"/>
              </a:rPr>
              <a:t>Swasembada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Berlin Sans FB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081" y="1069945"/>
            <a:ext cx="2663876" cy="4156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 defTabSz="128905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Pemantapan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rencana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kerja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produksi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dan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distribusi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benih</a:t>
            </a:r>
            <a:endParaRPr lang="en-US" sz="1500" dirty="0">
              <a:solidFill>
                <a:schemeClr val="tx1"/>
              </a:solidFill>
              <a:latin typeface="Berlin Sans FB" pitchFamily="34" charset="0"/>
            </a:endParaRPr>
          </a:p>
          <a:p>
            <a:pPr marL="173038" indent="-173038" defTabSz="128905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Identifikasi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lokasi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produksi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benih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(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Persiapan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di KP/IP2TP)</a:t>
            </a:r>
          </a:p>
          <a:p>
            <a:pPr marL="173038" indent="-173038" defTabSz="128905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Penyiapan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materi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tanam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(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Benih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Pohon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induk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calon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entres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dan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bahan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pendukung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lainnya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)</a:t>
            </a:r>
          </a:p>
          <a:p>
            <a:pPr marL="173038" indent="-173038" defTabSz="128905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Identifikasi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calon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lokasi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 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pengembangan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(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lokasi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dan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metode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Berlin Sans FB" pitchFamily="34" charset="0"/>
              </a:rPr>
              <a:t>diseminasi</a:t>
            </a:r>
            <a:r>
              <a:rPr lang="en-US" sz="1500" dirty="0">
                <a:solidFill>
                  <a:schemeClr val="tx1"/>
                </a:solidFill>
                <a:latin typeface="Berlin Sans FB" pitchFamily="34" charset="0"/>
              </a:rPr>
              <a:t>)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851811" y="1292028"/>
            <a:ext cx="2900898" cy="324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>
              <a:buFont typeface="Arial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Produksi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benih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utk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tanaman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semusim</a:t>
            </a:r>
            <a:endParaRPr lang="en-US" sz="1600" dirty="0">
              <a:solidFill>
                <a:srgbClr val="0070C0"/>
              </a:solidFill>
              <a:latin typeface="Berlin Sans FB" pitchFamily="34" charset="0"/>
            </a:endParaRPr>
          </a:p>
          <a:p>
            <a:pPr marL="111125" indent="-111125">
              <a:buFont typeface="Arial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Produksi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batang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bawah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untuk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benih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tanaman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tahunan</a:t>
            </a:r>
            <a:endParaRPr lang="en-US" sz="1600" dirty="0">
              <a:solidFill>
                <a:srgbClr val="0070C0"/>
              </a:solidFill>
              <a:latin typeface="Berlin Sans FB" pitchFamily="34" charset="0"/>
            </a:endParaRPr>
          </a:p>
          <a:p>
            <a:pPr marL="111125" indent="-111125">
              <a:buFont typeface="Arial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Pendampingan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oleh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Balit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Komoditas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ke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BPTP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Monitoring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oleh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Puslitbang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Hortikultura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Berlin Sans FB" pitchFamily="34" charset="0"/>
              </a:rPr>
              <a:t>dan</a:t>
            </a:r>
            <a:r>
              <a:rPr lang="en-US" sz="1600" dirty="0">
                <a:solidFill>
                  <a:srgbClr val="0070C0"/>
                </a:solidFill>
                <a:latin typeface="Berlin Sans FB" pitchFamily="34" charset="0"/>
              </a:rPr>
              <a:t> BBP2TP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850846" y="152401"/>
            <a:ext cx="3902754" cy="37220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 defTabSz="8001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Produksi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benih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utk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tanaman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semusim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dan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tahunan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tahun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2021</a:t>
            </a:r>
          </a:p>
          <a:p>
            <a:pPr marL="111125" indent="-111125" defTabSz="8001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Lanjutan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produksi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benih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tanaman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tahunan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Tahun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20121</a:t>
            </a:r>
          </a:p>
          <a:p>
            <a:pPr marL="111125" indent="-111125" defTabSz="800100">
              <a:lnSpc>
                <a:spcPct val="90000"/>
              </a:lnSpc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Pendampingan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teknis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oleh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Balit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Komoditas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ke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BPTP</a:t>
            </a: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Distribusi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benih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Tahun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2021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dan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Persiapan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distribusi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Tahun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2022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serta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pemantapan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metode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diiseminasi</a:t>
            </a:r>
            <a:endParaRPr lang="en-US" sz="1500" dirty="0">
              <a:solidFill>
                <a:srgbClr val="00B050"/>
              </a:solidFill>
              <a:latin typeface="Berlin Sans FB" pitchFamily="34" charset="0"/>
            </a:endParaRP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Pendampingan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teknologi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budidaya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oleh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Balit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/BPTP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kepada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petani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/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penerima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benih</a:t>
            </a:r>
            <a:endParaRPr lang="en-US" sz="1500" dirty="0">
              <a:solidFill>
                <a:srgbClr val="00B050"/>
              </a:solidFill>
              <a:latin typeface="Berlin Sans FB" pitchFamily="34" charset="0"/>
            </a:endParaRPr>
          </a:p>
          <a:p>
            <a:pPr marL="111125" indent="-111125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Monitoring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oleh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Puslitbang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Hortikultura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rlin Sans FB" pitchFamily="34" charset="0"/>
              </a:rPr>
              <a:t>dan</a:t>
            </a:r>
            <a:r>
              <a:rPr lang="en-US" sz="1500" dirty="0">
                <a:solidFill>
                  <a:srgbClr val="00B050"/>
                </a:solidFill>
                <a:latin typeface="Berlin Sans FB" pitchFamily="34" charset="0"/>
              </a:rPr>
              <a:t> BBP2TP</a:t>
            </a:r>
          </a:p>
        </p:txBody>
      </p:sp>
      <p:sp>
        <p:nvSpPr>
          <p:cNvPr id="45" name="Shape 44"/>
          <p:cNvSpPr/>
          <p:nvPr/>
        </p:nvSpPr>
        <p:spPr>
          <a:xfrm>
            <a:off x="548102" y="3573516"/>
            <a:ext cx="9637107" cy="3284485"/>
          </a:xfrm>
          <a:prstGeom prst="swooshArrow">
            <a:avLst>
              <a:gd name="adj1" fmla="val 25000"/>
              <a:gd name="adj2" fmla="val 20353"/>
            </a:avLst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Donut 11"/>
          <p:cNvSpPr/>
          <p:nvPr/>
        </p:nvSpPr>
        <p:spPr>
          <a:xfrm>
            <a:off x="1774147" y="5299007"/>
            <a:ext cx="652998" cy="632792"/>
          </a:xfrm>
          <a:prstGeom prst="don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/>
          <p:cNvSpPr/>
          <p:nvPr/>
        </p:nvSpPr>
        <p:spPr>
          <a:xfrm>
            <a:off x="4555116" y="4643681"/>
            <a:ext cx="652998" cy="632792"/>
          </a:xfrm>
          <a:prstGeom prst="don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Donut 47"/>
          <p:cNvSpPr/>
          <p:nvPr/>
        </p:nvSpPr>
        <p:spPr>
          <a:xfrm>
            <a:off x="8107362" y="4185068"/>
            <a:ext cx="652998" cy="632792"/>
          </a:xfrm>
          <a:prstGeom prst="don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723774" y="5226202"/>
            <a:ext cx="232476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TAHAP PRODUKSI DAN DISTRIBUSI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Berlin Sans FB" pitchFamily="34" charset="0"/>
              </a:rPr>
              <a:t>Sep-Des 2022 dan Awal 2023</a:t>
            </a:r>
          </a:p>
        </p:txBody>
      </p:sp>
      <p:pic>
        <p:nvPicPr>
          <p:cNvPr id="1026" name="Picture 2" descr="C:\Users\User\Pictures\bahan pouch\kepake\baw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432" y="80462"/>
            <a:ext cx="1992351" cy="18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4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567" y="514732"/>
            <a:ext cx="11573197" cy="88477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PEMANFAATAN INOVASI TEKNOLOGI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HORTIKULTURA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101208" y="1778264"/>
            <a:ext cx="68958" cy="3419078"/>
            <a:chOff x="6101208" y="1778264"/>
            <a:chExt cx="68958" cy="3419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CD0868-7B02-4C8F-97AD-3EDD77ED5F5D}"/>
                </a:ext>
              </a:extLst>
            </p:cNvPr>
            <p:cNvSpPr/>
            <p:nvPr/>
          </p:nvSpPr>
          <p:spPr>
            <a:xfrm>
              <a:off x="6101208" y="1778264"/>
              <a:ext cx="68958" cy="8267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13130A-304B-4766-A048-43B929B2A95D}"/>
                </a:ext>
              </a:extLst>
            </p:cNvPr>
            <p:cNvSpPr/>
            <p:nvPr/>
          </p:nvSpPr>
          <p:spPr>
            <a:xfrm>
              <a:off x="6101208" y="2642360"/>
              <a:ext cx="68958" cy="8267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DB372F-791E-40F0-B150-752E76FB03EC}"/>
                </a:ext>
              </a:extLst>
            </p:cNvPr>
            <p:cNvSpPr/>
            <p:nvPr/>
          </p:nvSpPr>
          <p:spPr>
            <a:xfrm>
              <a:off x="6101208" y="3506456"/>
              <a:ext cx="68958" cy="8267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4A3D49-2983-414A-B4F6-8FC6656B9469}"/>
                </a:ext>
              </a:extLst>
            </p:cNvPr>
            <p:cNvSpPr/>
            <p:nvPr/>
          </p:nvSpPr>
          <p:spPr>
            <a:xfrm>
              <a:off x="6101208" y="4370552"/>
              <a:ext cx="68958" cy="8267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1DB602-0115-4271-91E7-AB7B8C0E082F}"/>
              </a:ext>
            </a:extLst>
          </p:cNvPr>
          <p:cNvCxnSpPr/>
          <p:nvPr/>
        </p:nvCxnSpPr>
        <p:spPr>
          <a:xfrm>
            <a:off x="6317231" y="2232000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A6172F-80AC-4A7F-99F8-861F5D3D7766}"/>
              </a:ext>
            </a:extLst>
          </p:cNvPr>
          <p:cNvCxnSpPr/>
          <p:nvPr/>
        </p:nvCxnSpPr>
        <p:spPr>
          <a:xfrm>
            <a:off x="6317231" y="3937070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02B02F-0ABC-4585-9479-C11BE187B57D}"/>
              </a:ext>
            </a:extLst>
          </p:cNvPr>
          <p:cNvCxnSpPr/>
          <p:nvPr/>
        </p:nvCxnSpPr>
        <p:spPr>
          <a:xfrm>
            <a:off x="5568576" y="4770255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FE845E2-F308-47B5-A5C9-CB985A8951E8}"/>
              </a:ext>
            </a:extLst>
          </p:cNvPr>
          <p:cNvSpPr/>
          <p:nvPr/>
        </p:nvSpPr>
        <p:spPr>
          <a:xfrm>
            <a:off x="4585104" y="2646267"/>
            <a:ext cx="846777" cy="846777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F05ADC-A1A4-4539-BA96-9A03BAD54425}"/>
              </a:ext>
            </a:extLst>
          </p:cNvPr>
          <p:cNvSpPr/>
          <p:nvPr/>
        </p:nvSpPr>
        <p:spPr>
          <a:xfrm>
            <a:off x="4459883" y="2656260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A4D7C5-EDD0-4849-BF37-B71A09C6DEEC}"/>
              </a:ext>
            </a:extLst>
          </p:cNvPr>
          <p:cNvCxnSpPr/>
          <p:nvPr/>
        </p:nvCxnSpPr>
        <p:spPr>
          <a:xfrm>
            <a:off x="5568576" y="3071114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8">
            <a:extLst>
              <a:ext uri="{FF2B5EF4-FFF2-40B4-BE49-F238E27FC236}">
                <a16:creationId xmlns:a16="http://schemas.microsoft.com/office/drawing/2014/main" id="{625F6D73-225C-4D6F-86A5-83A98156932E}"/>
              </a:ext>
            </a:extLst>
          </p:cNvPr>
          <p:cNvGrpSpPr/>
          <p:nvPr/>
        </p:nvGrpSpPr>
        <p:grpSpPr>
          <a:xfrm>
            <a:off x="40093" y="2111503"/>
            <a:ext cx="4396360" cy="1808348"/>
            <a:chOff x="268498" y="2127365"/>
            <a:chExt cx="2563713" cy="18083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79EF28-5FE9-499C-9257-17E52A8E35B5}"/>
                </a:ext>
              </a:extLst>
            </p:cNvPr>
            <p:cNvSpPr txBox="1"/>
            <p:nvPr/>
          </p:nvSpPr>
          <p:spPr>
            <a:xfrm>
              <a:off x="1899690" y="2127365"/>
              <a:ext cx="895714" cy="4616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latin typeface="Arial Narrow" panose="020B0606020202030204" pitchFamily="34" charset="0"/>
                  <a:cs typeface="Calibri" pitchFamily="34" charset="0"/>
                </a:rPr>
                <a:t>SAYURAN</a:t>
              </a:r>
              <a:endParaRPr lang="ko-KR" altLang="en-US" sz="2400" b="1" dirty="0">
                <a:latin typeface="Arial Narrow" panose="020B0606020202030204" pitchFamily="34" charset="0"/>
                <a:cs typeface="Calibri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DD9CB2-724F-478F-A1A7-D3E3ED5BDC36}"/>
                </a:ext>
              </a:extLst>
            </p:cNvPr>
            <p:cNvSpPr txBox="1"/>
            <p:nvPr/>
          </p:nvSpPr>
          <p:spPr>
            <a:xfrm>
              <a:off x="268498" y="2612274"/>
              <a:ext cx="25637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altLang="ko-KR" sz="1600" b="1" dirty="0" err="1">
                  <a:latin typeface="Arial Narrow" panose="020B0606020202030204" pitchFamily="34" charset="0"/>
                </a:rPr>
                <a:t>Proliga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</a:t>
              </a:r>
              <a:r>
                <a:rPr lang="en-US" altLang="ko-KR" sz="1600" b="1" dirty="0" err="1">
                  <a:latin typeface="Arial Narrow" panose="020B0606020202030204" pitchFamily="34" charset="0"/>
                </a:rPr>
                <a:t>Bawang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</a:t>
              </a:r>
              <a:r>
                <a:rPr lang="en-US" altLang="ko-KR" sz="1600" b="1" dirty="0" err="1">
                  <a:latin typeface="Arial Narrow" panose="020B0606020202030204" pitchFamily="34" charset="0"/>
                </a:rPr>
                <a:t>Merah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(</a:t>
              </a:r>
              <a:r>
                <a:rPr lang="en-US" altLang="ko-KR" sz="1600" b="1" dirty="0" err="1">
                  <a:latin typeface="Arial Narrow" panose="020B0606020202030204" pitchFamily="34" charset="0"/>
                </a:rPr>
                <a:t>Produktivitas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&gt;34 ton/ha)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altLang="ko-KR" sz="1600" b="1" dirty="0" err="1">
                  <a:latin typeface="Arial Narrow" panose="020B0606020202030204" pitchFamily="34" charset="0"/>
                </a:rPr>
                <a:t>Teknologi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TSS </a:t>
              </a:r>
              <a:r>
                <a:rPr lang="en-US" altLang="ko-KR" sz="1600" b="1" dirty="0" err="1">
                  <a:latin typeface="Arial Narrow" panose="020B0606020202030204" pitchFamily="34" charset="0"/>
                </a:rPr>
                <a:t>Bawang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</a:t>
              </a:r>
              <a:r>
                <a:rPr lang="en-US" altLang="ko-KR" sz="1600" b="1" dirty="0" err="1">
                  <a:latin typeface="Arial Narrow" panose="020B0606020202030204" pitchFamily="34" charset="0"/>
                </a:rPr>
                <a:t>Merah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altLang="ko-KR" sz="1600" b="1" dirty="0" err="1">
                  <a:latin typeface="Arial Narrow" panose="020B0606020202030204" pitchFamily="34" charset="0"/>
                </a:rPr>
                <a:t>Proliga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</a:t>
              </a:r>
              <a:r>
                <a:rPr lang="en-US" altLang="ko-KR" sz="1600" b="1" dirty="0" err="1">
                  <a:latin typeface="Arial Narrow" panose="020B0606020202030204" pitchFamily="34" charset="0"/>
                </a:rPr>
                <a:t>Cabai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(</a:t>
              </a:r>
              <a:r>
                <a:rPr lang="en-US" altLang="ko-KR" sz="1600" b="1" dirty="0" err="1">
                  <a:latin typeface="Arial Narrow" panose="020B0606020202030204" pitchFamily="34" charset="0"/>
                </a:rPr>
                <a:t>Produktivitas</a:t>
              </a:r>
              <a:r>
                <a:rPr lang="en-US" altLang="ko-KR" sz="1600" b="1" dirty="0">
                  <a:latin typeface="Arial Narrow" panose="020B0606020202030204" pitchFamily="34" charset="0"/>
                </a:rPr>
                <a:t> &gt;20 ton/ha)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altLang="en-US" sz="1600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Perbanyakan</a:t>
              </a:r>
              <a:r>
                <a:rPr lang="en-US" altLang="en-US" sz="16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Benih</a:t>
              </a:r>
              <a:r>
                <a:rPr lang="en-US" altLang="en-US" sz="16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Kentang</a:t>
              </a:r>
              <a:r>
                <a:rPr lang="id-ID" altLang="en-US" sz="1600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Dengan Cara Kultur Jaringan (</a:t>
              </a:r>
              <a:r>
                <a:rPr lang="id-ID" altLang="en-US" sz="1600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Planlet</a:t>
              </a:r>
              <a:r>
                <a:rPr lang="id-ID" altLang="en-US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)</a:t>
              </a:r>
              <a:r>
                <a:rPr lang="en-US" altLang="en-US" sz="1600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B5635262-6EF4-4AA2-B200-B1240063B21B}"/>
              </a:ext>
            </a:extLst>
          </p:cNvPr>
          <p:cNvSpPr/>
          <p:nvPr/>
        </p:nvSpPr>
        <p:spPr>
          <a:xfrm>
            <a:off x="6821289" y="1758279"/>
            <a:ext cx="846777" cy="846777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637ED8-654D-4EC3-AC80-251A6FA8C820}"/>
              </a:ext>
            </a:extLst>
          </p:cNvPr>
          <p:cNvSpPr/>
          <p:nvPr/>
        </p:nvSpPr>
        <p:spPr>
          <a:xfrm>
            <a:off x="6965305" y="1812479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1" name="그룹 7">
            <a:extLst>
              <a:ext uri="{FF2B5EF4-FFF2-40B4-BE49-F238E27FC236}">
                <a16:creationId xmlns:a16="http://schemas.microsoft.com/office/drawing/2014/main" id="{02A0D030-BD83-4D8A-90E9-33F0DC892A8F}"/>
              </a:ext>
            </a:extLst>
          </p:cNvPr>
          <p:cNvGrpSpPr/>
          <p:nvPr/>
        </p:nvGrpSpPr>
        <p:grpSpPr>
          <a:xfrm>
            <a:off x="7936111" y="1434650"/>
            <a:ext cx="4354501" cy="1723549"/>
            <a:chOff x="6296066" y="1277549"/>
            <a:chExt cx="2563713" cy="172354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B62AC-A511-46FC-92F2-F1EDFCF8521E}"/>
                </a:ext>
              </a:extLst>
            </p:cNvPr>
            <p:cNvSpPr txBox="1"/>
            <p:nvPr/>
          </p:nvSpPr>
          <p:spPr>
            <a:xfrm>
              <a:off x="6328768" y="1277549"/>
              <a:ext cx="1607002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BUAH TROPIKA</a:t>
              </a:r>
              <a:endParaRPr lang="ko-KR" alt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AB1327-A69A-4A10-8E66-E992E62B1DEB}"/>
                </a:ext>
              </a:extLst>
            </p:cNvPr>
            <p:cNvSpPr txBox="1"/>
            <p:nvPr/>
          </p:nvSpPr>
          <p:spPr>
            <a:xfrm>
              <a:off x="6296066" y="1800769"/>
              <a:ext cx="25637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Pengendalian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getah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kuning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manggis</a:t>
              </a:r>
              <a:endParaRPr lang="en-US" b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Pengendalian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burik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buah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manggis</a:t>
              </a:r>
              <a:endParaRPr lang="en-US" b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Pengendalian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penyakit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foc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pisang</a:t>
              </a:r>
              <a:endParaRPr lang="en-US" b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Pengendalian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penyakit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layu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bakteri</a:t>
              </a:r>
              <a:r>
                <a:rPr lang="en-US" b="1" dirty="0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pisang</a:t>
              </a:r>
              <a:endParaRPr lang="en-US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5449A79-3E96-4B7A-8B57-7A6D0F03530B}"/>
              </a:ext>
            </a:extLst>
          </p:cNvPr>
          <p:cNvSpPr/>
          <p:nvPr/>
        </p:nvSpPr>
        <p:spPr>
          <a:xfrm>
            <a:off x="4585104" y="4345408"/>
            <a:ext cx="846777" cy="846777"/>
          </a:xfrm>
          <a:prstGeom prst="ellipse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98B1AE-B9C8-499A-8734-A8423FAE5AD5}"/>
              </a:ext>
            </a:extLst>
          </p:cNvPr>
          <p:cNvSpPr/>
          <p:nvPr/>
        </p:nvSpPr>
        <p:spPr>
          <a:xfrm>
            <a:off x="4459883" y="4355401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0ED7431-6B32-4EC1-A7DA-409ECA493E19}"/>
              </a:ext>
            </a:extLst>
          </p:cNvPr>
          <p:cNvSpPr/>
          <p:nvPr/>
        </p:nvSpPr>
        <p:spPr>
          <a:xfrm>
            <a:off x="6821289" y="3503690"/>
            <a:ext cx="846777" cy="846777"/>
          </a:xfrm>
          <a:prstGeom prst="ellipse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793972E-287A-42AD-98DD-7A3EE8CDB7A5}"/>
              </a:ext>
            </a:extLst>
          </p:cNvPr>
          <p:cNvSpPr/>
          <p:nvPr/>
        </p:nvSpPr>
        <p:spPr>
          <a:xfrm>
            <a:off x="6965305" y="3517549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3" name="그룹 7">
            <a:extLst>
              <a:ext uri="{FF2B5EF4-FFF2-40B4-BE49-F238E27FC236}">
                <a16:creationId xmlns:a16="http://schemas.microsoft.com/office/drawing/2014/main" id="{02A0D030-BD83-4D8A-90E9-33F0DC892A8F}"/>
              </a:ext>
            </a:extLst>
          </p:cNvPr>
          <p:cNvGrpSpPr/>
          <p:nvPr/>
        </p:nvGrpSpPr>
        <p:grpSpPr>
          <a:xfrm>
            <a:off x="7834921" y="3493044"/>
            <a:ext cx="4515213" cy="3662541"/>
            <a:chOff x="6328767" y="1277549"/>
            <a:chExt cx="2563713" cy="366254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7FB62AC-A511-46FC-92F2-F1EDFCF8521E}"/>
                </a:ext>
              </a:extLst>
            </p:cNvPr>
            <p:cNvSpPr txBox="1"/>
            <p:nvPr/>
          </p:nvSpPr>
          <p:spPr>
            <a:xfrm>
              <a:off x="6328767" y="1277549"/>
              <a:ext cx="2501843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BUAH JERUK &amp; SUBTROPIKA</a:t>
              </a:r>
              <a:endParaRPr lang="ko-KR" altLang="en-US" sz="28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1AB1327-A69A-4A10-8E66-E992E62B1DEB}"/>
                </a:ext>
              </a:extLst>
            </p:cNvPr>
            <p:cNvSpPr txBox="1"/>
            <p:nvPr/>
          </p:nvSpPr>
          <p:spPr>
            <a:xfrm>
              <a:off x="6328767" y="1800769"/>
              <a:ext cx="256371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id-ID" altLang="en-US" b="1" dirty="0">
                  <a:latin typeface="Arial Narrow" panose="020B0606020202030204" pitchFamily="34" charset="0"/>
                  <a:ea typeface="ＭＳ Ｐゴシック" charset="-128"/>
                  <a:cs typeface="Times New Roman" panose="02020603050405020304" pitchFamily="18" charset="0"/>
                </a:rPr>
                <a:t>Teknologi </a:t>
              </a:r>
              <a:r>
                <a:rPr lang="id-ID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Pembuahan Berjenjang Sepanjang Tahun</a:t>
              </a:r>
              <a:r>
                <a:rPr lang="en-US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id-ID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(</a:t>
              </a:r>
              <a:r>
                <a:rPr lang="id-ID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Bujang </a:t>
              </a:r>
              <a:r>
                <a:rPr lang="id-ID" b="1" i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Seta</a:t>
              </a:r>
              <a:r>
                <a:rPr lang="id-ID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)</a:t>
              </a:r>
              <a:r>
                <a:rPr lang="en-US" b="1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Teknologi</a:t>
              </a:r>
              <a:r>
                <a:rPr lang="en-US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id-ID" b="1" dirty="0" err="1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Pukap</a:t>
              </a:r>
              <a:r>
                <a:rPr lang="id-ID" b="1" dirty="0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r>
                <a:rPr lang="id-ID" b="1" dirty="0" err="1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Jestro</a:t>
              </a:r>
              <a:r>
                <a:rPr lang="id-ID" b="1" dirty="0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Pupuk Lengkap Lepas Lambat (</a:t>
              </a:r>
              <a:r>
                <a:rPr lang="id-ID" b="1" i="1" dirty="0" err="1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Slow</a:t>
              </a:r>
              <a:r>
                <a:rPr lang="id-ID" b="1" i="1" dirty="0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r>
                <a:rPr lang="id-ID" b="1" i="1" dirty="0" err="1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Release</a:t>
              </a:r>
              <a:r>
                <a:rPr lang="id-ID" b="1" i="1" dirty="0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r>
                <a:rPr lang="id-ID" b="1" i="1" dirty="0" err="1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Fertilizer</a:t>
              </a:r>
              <a:r>
                <a:rPr lang="id-ID" b="1" dirty="0">
                  <a:latin typeface="Arial Narrow" panose="020B0606020202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)</a:t>
              </a:r>
              <a:endParaRPr lang="en-US" b="1" dirty="0">
                <a:latin typeface="Arial Narrow" panose="020B0606020202030204" pitchFamily="34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Kit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Deteksi</a:t>
              </a: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Cepat</a:t>
              </a: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Sebagai</a:t>
              </a: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Solusi</a:t>
              </a: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Dalam</a:t>
              </a: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Penanganan</a:t>
              </a: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Penyakit</a:t>
              </a:r>
              <a:r>
                <a:rPr lang="en-GB" b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 CVPD Di Daerah </a:t>
              </a:r>
              <a:r>
                <a:rPr lang="en-GB" b="1" dirty="0" err="1">
                  <a:latin typeface="Arial Narrow" panose="020B0606020202030204" pitchFamily="34" charset="0"/>
                  <a:cs typeface="Times New Roman" panose="02020603050405020304" pitchFamily="18" charset="0"/>
                </a:rPr>
                <a:t>Endemis</a:t>
              </a:r>
              <a:endParaRPr lang="en-GB" b="1" dirty="0"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altLang="en-US" b="1" dirty="0" err="1">
                  <a:latin typeface="Arial Narrow" panose="020B0606020202030204" pitchFamily="34" charset="0"/>
                  <a:ea typeface="SimSun" charset="-122"/>
                  <a:cs typeface="Times New Roman" panose="02020603050405020304" pitchFamily="18" charset="0"/>
                </a:rPr>
                <a:t>Sistem</a:t>
              </a:r>
              <a:r>
                <a:rPr lang="en-US" altLang="en-US" b="1" dirty="0">
                  <a:latin typeface="Arial Narrow" panose="020B0606020202030204" pitchFamily="34" charset="0"/>
                  <a:ea typeface="SimSun" charset="-122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Arial Narrow" panose="020B0606020202030204" pitchFamily="34" charset="0"/>
                  <a:ea typeface="SimSun" charset="-122"/>
                  <a:cs typeface="Times New Roman" panose="02020603050405020304" pitchFamily="18" charset="0"/>
                </a:rPr>
                <a:t>Pakar</a:t>
              </a:r>
              <a:r>
                <a:rPr lang="en-US" altLang="en-US" b="1" dirty="0">
                  <a:latin typeface="Arial Narrow" panose="020B0606020202030204" pitchFamily="34" charset="0"/>
                  <a:ea typeface="SimSun" charset="-122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latin typeface="Arial Narrow" panose="020B0606020202030204" pitchFamily="34" charset="0"/>
                  <a:ea typeface="SimSun" charset="-122"/>
                  <a:cs typeface="Times New Roman" panose="02020603050405020304" pitchFamily="18" charset="0"/>
                </a:rPr>
                <a:t>Untuk</a:t>
              </a:r>
              <a:r>
                <a:rPr lang="en-US" altLang="en-US" b="1" dirty="0">
                  <a:latin typeface="Arial Narrow" panose="020B0606020202030204" pitchFamily="34" charset="0"/>
                  <a:ea typeface="SimSun" charset="-122"/>
                  <a:cs typeface="Times New Roman" panose="02020603050405020304" pitchFamily="18" charset="0"/>
                </a:rPr>
                <a:t> Monitoring OPT </a:t>
              </a:r>
              <a:r>
                <a:rPr lang="en-US" altLang="en-US" b="1" dirty="0" err="1">
                  <a:latin typeface="Arial Narrow" panose="020B0606020202030204" pitchFamily="34" charset="0"/>
                  <a:ea typeface="SimSun" charset="-122"/>
                  <a:cs typeface="Times New Roman" panose="02020603050405020304" pitchFamily="18" charset="0"/>
                </a:rPr>
                <a:t>Jeruk</a:t>
              </a:r>
              <a:endParaRPr lang="id-ID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그룹 8">
            <a:extLst>
              <a:ext uri="{FF2B5EF4-FFF2-40B4-BE49-F238E27FC236}">
                <a16:creationId xmlns:a16="http://schemas.microsoft.com/office/drawing/2014/main" id="{625F6D73-225C-4D6F-86A5-83A98156932E}"/>
              </a:ext>
            </a:extLst>
          </p:cNvPr>
          <p:cNvGrpSpPr/>
          <p:nvPr/>
        </p:nvGrpSpPr>
        <p:grpSpPr>
          <a:xfrm>
            <a:off x="-196966" y="4370552"/>
            <a:ext cx="4599858" cy="1795100"/>
            <a:chOff x="231691" y="2127365"/>
            <a:chExt cx="2563713" cy="179510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E79EF28-5FE9-499C-9257-17E52A8E35B5}"/>
                </a:ext>
              </a:extLst>
            </p:cNvPr>
            <p:cNvSpPr txBox="1"/>
            <p:nvPr/>
          </p:nvSpPr>
          <p:spPr>
            <a:xfrm>
              <a:off x="1529584" y="2127365"/>
              <a:ext cx="1265820" cy="4616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7030A0"/>
                  </a:solidFill>
                  <a:latin typeface="Arial Narrow" panose="020B0606020202030204" pitchFamily="34" charset="0"/>
                  <a:cs typeface="Calibri" pitchFamily="34" charset="0"/>
                </a:rPr>
                <a:t>TANAMAN  HIAS</a:t>
              </a:r>
              <a:endParaRPr lang="ko-KR" altLang="en-US" sz="2400" b="1" dirty="0">
                <a:solidFill>
                  <a:srgbClr val="7030A0"/>
                </a:solidFill>
                <a:latin typeface="Arial Narrow" panose="020B0606020202030204" pitchFamily="34" charset="0"/>
                <a:cs typeface="Calibri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2DD9CB2-724F-478F-A1A7-D3E3ED5BDC36}"/>
                </a:ext>
              </a:extLst>
            </p:cNvPr>
            <p:cNvSpPr txBox="1"/>
            <p:nvPr/>
          </p:nvSpPr>
          <p:spPr>
            <a:xfrm>
              <a:off x="231691" y="2599026"/>
              <a:ext cx="25637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Gliocompost</a:t>
              </a:r>
              <a:r>
                <a:rPr lang="en-US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1600" b="1" dirty="0" err="1">
                  <a:ln w="0"/>
                  <a:solidFill>
                    <a:srgbClr val="7030A0"/>
                  </a:solidFill>
                  <a:latin typeface="Arial Narrow" panose="020B0606020202030204" pitchFamily="34" charset="0"/>
                </a:rPr>
                <a:t>Teknologi</a:t>
              </a:r>
              <a:r>
                <a:rPr lang="en-US" sz="16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Pengolahan</a:t>
              </a:r>
              <a:r>
                <a:rPr lang="en-US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Limbah</a:t>
              </a:r>
              <a:r>
                <a:rPr lang="en-US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Media </a:t>
              </a:r>
              <a:r>
                <a:rPr lang="en-US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Jamur</a:t>
              </a:r>
              <a:r>
                <a:rPr lang="en-US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Sebagai</a:t>
              </a:r>
              <a:r>
                <a:rPr lang="en-US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Media Pot </a:t>
              </a:r>
              <a:r>
                <a:rPr lang="en-US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Tanaman</a:t>
              </a:r>
              <a:r>
                <a:rPr lang="en-US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Marigold Ramah </a:t>
              </a:r>
              <a:r>
                <a:rPr lang="en-US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Lingkungan</a:t>
              </a:r>
              <a:endParaRPr lang="en-US" sz="1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altLang="ko-KR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Teknologi</a:t>
              </a:r>
              <a:r>
                <a:rPr lang="en-US" altLang="ko-KR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Pemupukan</a:t>
              </a:r>
              <a:r>
                <a:rPr lang="en-US" altLang="ko-KR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pada</a:t>
              </a:r>
              <a:r>
                <a:rPr lang="en-US" altLang="ko-KR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ko-KR" sz="1600" b="1" dirty="0" err="1">
                  <a:solidFill>
                    <a:srgbClr val="7030A0"/>
                  </a:solidFill>
                  <a:latin typeface="Arial Narrow" panose="020B0606020202030204" pitchFamily="34" charset="0"/>
                </a:rPr>
                <a:t>Anggrek</a:t>
              </a:r>
              <a:endParaRPr lang="en-US" altLang="ko-KR" sz="1600" b="1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66" name="Picture 65" descr="D:\Arry\Valencia-Spain 2012\Poster\Siam Pontianak.jpg">
            <a:extLst>
              <a:ext uri="{FF2B5EF4-FFF2-40B4-BE49-F238E27FC236}">
                <a16:creationId xmlns:a16="http://schemas.microsoft.com/office/drawing/2014/main" id="{D567B3AE-BCE4-4E8D-AC0E-ED3B169A39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09" y="3402082"/>
            <a:ext cx="1027278" cy="1049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7" name="Picture 1" descr="DSCN56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58" y="1778209"/>
            <a:ext cx="1278781" cy="91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7" descr="Purbasari"/>
          <p:cNvPicPr>
            <a:picLocks noChangeAspect="1" noChangeArrowheads="1"/>
          </p:cNvPicPr>
          <p:nvPr/>
        </p:nvPicPr>
        <p:blipFill>
          <a:blip r:embed="rId4" cstate="print"/>
          <a:srcRect l="8624" r="9125"/>
          <a:stretch>
            <a:fillRect/>
          </a:stretch>
        </p:blipFill>
        <p:spPr bwMode="auto">
          <a:xfrm>
            <a:off x="4481778" y="4179190"/>
            <a:ext cx="962768" cy="1306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49" y="2636274"/>
            <a:ext cx="1134555" cy="87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16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4B8305-7D17-4F37-9A1D-F9A54B3B1D78}"/>
              </a:ext>
            </a:extLst>
          </p:cNvPr>
          <p:cNvGrpSpPr/>
          <p:nvPr/>
        </p:nvGrpSpPr>
        <p:grpSpPr>
          <a:xfrm>
            <a:off x="2967274" y="2301507"/>
            <a:ext cx="6202037" cy="3322571"/>
            <a:chOff x="2994982" y="1082428"/>
            <a:chExt cx="6202036" cy="36548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054C42-A3F0-42C8-A5DC-58D99DE2DBC6}"/>
                </a:ext>
              </a:extLst>
            </p:cNvPr>
            <p:cNvGrpSpPr/>
            <p:nvPr/>
          </p:nvGrpSpPr>
          <p:grpSpPr>
            <a:xfrm>
              <a:off x="2994982" y="1082428"/>
              <a:ext cx="6202036" cy="3654828"/>
              <a:chOff x="2728329" y="997510"/>
              <a:chExt cx="6683556" cy="3938585"/>
            </a:xfrm>
          </p:grpSpPr>
          <p:sp>
            <p:nvSpPr>
              <p:cNvPr id="9" name="Freeform: Shape 16">
                <a:extLst>
                  <a:ext uri="{FF2B5EF4-FFF2-40B4-BE49-F238E27FC236}">
                    <a16:creationId xmlns:a16="http://schemas.microsoft.com/office/drawing/2014/main" id="{5A534243-BE34-48B9-939A-CF43483621A1}"/>
                  </a:ext>
                </a:extLst>
              </p:cNvPr>
              <p:cNvSpPr/>
              <p:nvPr/>
            </p:nvSpPr>
            <p:spPr>
              <a:xfrm>
                <a:off x="5338855" y="997510"/>
                <a:ext cx="1483571" cy="3234361"/>
              </a:xfrm>
              <a:custGeom>
                <a:avLst/>
                <a:gdLst>
                  <a:gd name="connsiteX0" fmla="*/ 762617 w 1483571"/>
                  <a:gd name="connsiteY0" fmla="*/ 0 h 3234361"/>
                  <a:gd name="connsiteX1" fmla="*/ 1481034 w 1483571"/>
                  <a:gd name="connsiteY1" fmla="*/ 1802270 h 3234361"/>
                  <a:gd name="connsiteX2" fmla="*/ 1483014 w 1483571"/>
                  <a:gd name="connsiteY2" fmla="*/ 1856585 h 3234361"/>
                  <a:gd name="connsiteX3" fmla="*/ 1483494 w 1483571"/>
                  <a:gd name="connsiteY3" fmla="*/ 1911676 h 3234361"/>
                  <a:gd name="connsiteX4" fmla="*/ 1483527 w 1483571"/>
                  <a:gd name="connsiteY4" fmla="*/ 1929343 h 3234361"/>
                  <a:gd name="connsiteX5" fmla="*/ 1449182 w 1483571"/>
                  <a:gd name="connsiteY5" fmla="*/ 2355159 h 3234361"/>
                  <a:gd name="connsiteX6" fmla="*/ 1437033 w 1483571"/>
                  <a:gd name="connsiteY6" fmla="*/ 2424094 h 3234361"/>
                  <a:gd name="connsiteX7" fmla="*/ 1421971 w 1483571"/>
                  <a:gd name="connsiteY7" fmla="*/ 2495625 h 3234361"/>
                  <a:gd name="connsiteX8" fmla="*/ 1250810 w 1483571"/>
                  <a:gd name="connsiteY8" fmla="*/ 2926077 h 3234361"/>
                  <a:gd name="connsiteX9" fmla="*/ 822744 w 1483571"/>
                  <a:gd name="connsiteY9" fmla="*/ 3227758 h 3234361"/>
                  <a:gd name="connsiteX10" fmla="*/ 796168 w 1483571"/>
                  <a:gd name="connsiteY10" fmla="*/ 3231215 h 3234361"/>
                  <a:gd name="connsiteX11" fmla="*/ 766752 w 1483571"/>
                  <a:gd name="connsiteY11" fmla="*/ 3233677 h 3234361"/>
                  <a:gd name="connsiteX12" fmla="*/ 744116 w 1483571"/>
                  <a:gd name="connsiteY12" fmla="*/ 3234072 h 3234361"/>
                  <a:gd name="connsiteX13" fmla="*/ 732005 w 1483571"/>
                  <a:gd name="connsiteY13" fmla="*/ 3234283 h 3234361"/>
                  <a:gd name="connsiteX14" fmla="*/ 727532 w 1483571"/>
                  <a:gd name="connsiteY14" fmla="*/ 3234361 h 3234361"/>
                  <a:gd name="connsiteX15" fmla="*/ 721196 w 1483571"/>
                  <a:gd name="connsiteY15" fmla="*/ 3234022 h 3234361"/>
                  <a:gd name="connsiteX16" fmla="*/ 708385 w 1483571"/>
                  <a:gd name="connsiteY16" fmla="*/ 3233497 h 3234361"/>
                  <a:gd name="connsiteX17" fmla="*/ 687998 w 1483571"/>
                  <a:gd name="connsiteY17" fmla="*/ 3232656 h 3234361"/>
                  <a:gd name="connsiteX18" fmla="*/ 667036 w 1483571"/>
                  <a:gd name="connsiteY18" fmla="*/ 3230476 h 3234361"/>
                  <a:gd name="connsiteX19" fmla="*/ 633232 w 1483571"/>
                  <a:gd name="connsiteY19" fmla="*/ 3225975 h 3234361"/>
                  <a:gd name="connsiteX20" fmla="*/ 46485 w 1483571"/>
                  <a:gd name="connsiteY20" fmla="*/ 2464986 h 3234361"/>
                  <a:gd name="connsiteX21" fmla="*/ 66 w 1483571"/>
                  <a:gd name="connsiteY21" fmla="*/ 1982186 h 3234361"/>
                  <a:gd name="connsiteX22" fmla="*/ 137 w 1483571"/>
                  <a:gd name="connsiteY22" fmla="*/ 1927086 h 3234361"/>
                  <a:gd name="connsiteX23" fmla="*/ 95 w 1483571"/>
                  <a:gd name="connsiteY23" fmla="*/ 1912864 h 3234361"/>
                  <a:gd name="connsiteX24" fmla="*/ 1387 w 1483571"/>
                  <a:gd name="connsiteY24" fmla="*/ 1872566 h 3234361"/>
                  <a:gd name="connsiteX25" fmla="*/ 762617 w 1483571"/>
                  <a:gd name="connsiteY25" fmla="*/ 0 h 323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83571" h="3234361">
                    <a:moveTo>
                      <a:pt x="762617" y="0"/>
                    </a:moveTo>
                    <a:cubicBezTo>
                      <a:pt x="883577" y="151656"/>
                      <a:pt x="1441093" y="898032"/>
                      <a:pt x="1481034" y="1802270"/>
                    </a:cubicBezTo>
                    <a:cubicBezTo>
                      <a:pt x="1481901" y="1820371"/>
                      <a:pt x="1482698" y="1838473"/>
                      <a:pt x="1483014" y="1856585"/>
                    </a:cubicBezTo>
                    <a:cubicBezTo>
                      <a:pt x="1483336" y="1874995"/>
                      <a:pt x="1483654" y="1893256"/>
                      <a:pt x="1483494" y="1911676"/>
                    </a:cubicBezTo>
                    <a:cubicBezTo>
                      <a:pt x="1483321" y="1917518"/>
                      <a:pt x="1483696" y="1923200"/>
                      <a:pt x="1483527" y="1929343"/>
                    </a:cubicBezTo>
                    <a:cubicBezTo>
                      <a:pt x="1481926" y="2082089"/>
                      <a:pt x="1470305" y="2224680"/>
                      <a:pt x="1449182" y="2355159"/>
                    </a:cubicBezTo>
                    <a:cubicBezTo>
                      <a:pt x="1445596" y="2378430"/>
                      <a:pt x="1441456" y="2401409"/>
                      <a:pt x="1437033" y="2424094"/>
                    </a:cubicBezTo>
                    <a:cubicBezTo>
                      <a:pt x="1432224" y="2448284"/>
                      <a:pt x="1427344" y="2472326"/>
                      <a:pt x="1421971" y="2495625"/>
                    </a:cubicBezTo>
                    <a:cubicBezTo>
                      <a:pt x="1382886" y="2665647"/>
                      <a:pt x="1325265" y="2810837"/>
                      <a:pt x="1250810" y="2926077"/>
                    </a:cubicBezTo>
                    <a:cubicBezTo>
                      <a:pt x="1139293" y="3098560"/>
                      <a:pt x="992420" y="3201289"/>
                      <a:pt x="822744" y="3227758"/>
                    </a:cubicBezTo>
                    <a:cubicBezTo>
                      <a:pt x="813951" y="3228809"/>
                      <a:pt x="805168" y="3230309"/>
                      <a:pt x="796168" y="3231215"/>
                    </a:cubicBezTo>
                    <a:cubicBezTo>
                      <a:pt x="786341" y="3232136"/>
                      <a:pt x="776521" y="3233356"/>
                      <a:pt x="766752" y="3233677"/>
                    </a:cubicBezTo>
                    <a:cubicBezTo>
                      <a:pt x="759464" y="3234103"/>
                      <a:pt x="751684" y="3233940"/>
                      <a:pt x="744116" y="3234072"/>
                    </a:cubicBezTo>
                    <a:cubicBezTo>
                      <a:pt x="740057" y="3234143"/>
                      <a:pt x="736066" y="3234212"/>
                      <a:pt x="732005" y="3234283"/>
                    </a:cubicBezTo>
                    <a:cubicBezTo>
                      <a:pt x="730492" y="3234310"/>
                      <a:pt x="728978" y="3234336"/>
                      <a:pt x="727532" y="3234361"/>
                    </a:cubicBezTo>
                    <a:cubicBezTo>
                      <a:pt x="725466" y="3234247"/>
                      <a:pt x="723466" y="3233982"/>
                      <a:pt x="721196" y="3234022"/>
                    </a:cubicBezTo>
                    <a:cubicBezTo>
                      <a:pt x="716929" y="3234096"/>
                      <a:pt x="712655" y="3233721"/>
                      <a:pt x="708385" y="3233497"/>
                    </a:cubicBezTo>
                    <a:cubicBezTo>
                      <a:pt x="701568" y="3233316"/>
                      <a:pt x="694753" y="3233285"/>
                      <a:pt x="687998" y="3232656"/>
                    </a:cubicBezTo>
                    <a:cubicBezTo>
                      <a:pt x="680900" y="3232179"/>
                      <a:pt x="674070" y="3231250"/>
                      <a:pt x="667036" y="3230476"/>
                    </a:cubicBezTo>
                    <a:cubicBezTo>
                      <a:pt x="655931" y="3229172"/>
                      <a:pt x="644824" y="3227570"/>
                      <a:pt x="633232" y="3225975"/>
                    </a:cubicBezTo>
                    <a:cubicBezTo>
                      <a:pt x="340727" y="3175234"/>
                      <a:pt x="133871" y="2901255"/>
                      <a:pt x="46485" y="2464986"/>
                    </a:cubicBezTo>
                    <a:cubicBezTo>
                      <a:pt x="17542" y="2321008"/>
                      <a:pt x="1644" y="2159283"/>
                      <a:pt x="66" y="1982186"/>
                    </a:cubicBezTo>
                    <a:cubicBezTo>
                      <a:pt x="26" y="1964071"/>
                      <a:pt x="-90" y="1945656"/>
                      <a:pt x="137" y="1927086"/>
                    </a:cubicBezTo>
                    <a:cubicBezTo>
                      <a:pt x="53" y="1922297"/>
                      <a:pt x="-28" y="1917658"/>
                      <a:pt x="95" y="1912864"/>
                    </a:cubicBezTo>
                    <a:cubicBezTo>
                      <a:pt x="410" y="1899384"/>
                      <a:pt x="1140" y="1886044"/>
                      <a:pt x="1387" y="1872566"/>
                    </a:cubicBezTo>
                    <a:cubicBezTo>
                      <a:pt x="28235" y="887060"/>
                      <a:pt x="632838" y="147497"/>
                      <a:pt x="7626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2F88399-A04B-4B07-9491-8C84002BC79D}"/>
                  </a:ext>
                </a:extLst>
              </p:cNvPr>
              <p:cNvGrpSpPr/>
              <p:nvPr/>
            </p:nvGrpSpPr>
            <p:grpSpPr>
              <a:xfrm>
                <a:off x="2728329" y="2597092"/>
                <a:ext cx="3300588" cy="2339003"/>
                <a:chOff x="2728329" y="2793476"/>
                <a:chExt cx="3300588" cy="2339003"/>
              </a:xfrm>
            </p:grpSpPr>
            <p:sp>
              <p:nvSpPr>
                <p:cNvPr id="20" name="Freeform: Shape 14">
                  <a:extLst>
                    <a:ext uri="{FF2B5EF4-FFF2-40B4-BE49-F238E27FC236}">
                      <a16:creationId xmlns:a16="http://schemas.microsoft.com/office/drawing/2014/main" id="{3D3B246E-B143-4AF3-AD99-31C9E0499AF8}"/>
                    </a:ext>
                  </a:extLst>
                </p:cNvPr>
                <p:cNvSpPr/>
                <p:nvPr/>
              </p:nvSpPr>
              <p:spPr>
                <a:xfrm>
                  <a:off x="3155626" y="2793476"/>
                  <a:ext cx="2739364" cy="1854816"/>
                </a:xfrm>
                <a:custGeom>
                  <a:avLst/>
                  <a:gdLst>
                    <a:gd name="connsiteX0" fmla="*/ 636703 w 2739364"/>
                    <a:gd name="connsiteY0" fmla="*/ 607 h 1854815"/>
                    <a:gd name="connsiteX1" fmla="*/ 770751 w 2739364"/>
                    <a:gd name="connsiteY1" fmla="*/ 721 h 1854815"/>
                    <a:gd name="connsiteX2" fmla="*/ 2017058 w 2739364"/>
                    <a:gd name="connsiteY2" fmla="*/ 301479 h 1854815"/>
                    <a:gd name="connsiteX3" fmla="*/ 2090172 w 2739364"/>
                    <a:gd name="connsiteY3" fmla="*/ 340715 h 1854815"/>
                    <a:gd name="connsiteX4" fmla="*/ 2132437 w 2739364"/>
                    <a:gd name="connsiteY4" fmla="*/ 841941 h 1854815"/>
                    <a:gd name="connsiteX5" fmla="*/ 2739364 w 2739364"/>
                    <a:gd name="connsiteY5" fmla="*/ 1676339 h 1854815"/>
                    <a:gd name="connsiteX6" fmla="*/ 2330690 w 2739364"/>
                    <a:gd name="connsiteY6" fmla="*/ 1851360 h 1854815"/>
                    <a:gd name="connsiteX7" fmla="*/ 1350039 w 2739364"/>
                    <a:gd name="connsiteY7" fmla="*/ 1590644 h 1854815"/>
                    <a:gd name="connsiteX8" fmla="*/ 565732 w 2739364"/>
                    <a:gd name="connsiteY8" fmla="*/ 957095 h 1854815"/>
                    <a:gd name="connsiteX9" fmla="*/ 0 w 2739364"/>
                    <a:gd name="connsiteY9" fmla="*/ 73647 h 1854815"/>
                    <a:gd name="connsiteX10" fmla="*/ 636703 w 2739364"/>
                    <a:gd name="connsiteY10" fmla="*/ 607 h 1854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39364" h="1854815">
                      <a:moveTo>
                        <a:pt x="636703" y="607"/>
                      </a:moveTo>
                      <a:cubicBezTo>
                        <a:pt x="680024" y="-210"/>
                        <a:pt x="724768" y="-231"/>
                        <a:pt x="770751" y="721"/>
                      </a:cubicBezTo>
                      <a:cubicBezTo>
                        <a:pt x="1138616" y="8338"/>
                        <a:pt x="1585741" y="78235"/>
                        <a:pt x="2017058" y="301479"/>
                      </a:cubicBezTo>
                      <a:cubicBezTo>
                        <a:pt x="2042012" y="314329"/>
                        <a:pt x="2066088" y="327287"/>
                        <a:pt x="2090172" y="340715"/>
                      </a:cubicBezTo>
                      <a:cubicBezTo>
                        <a:pt x="2090101" y="523582"/>
                        <a:pt x="2104455" y="691501"/>
                        <a:pt x="2132437" y="841941"/>
                      </a:cubicBezTo>
                      <a:cubicBezTo>
                        <a:pt x="2218606" y="1305469"/>
                        <a:pt x="2432576" y="1604440"/>
                        <a:pt x="2739364" y="1676339"/>
                      </a:cubicBezTo>
                      <a:cubicBezTo>
                        <a:pt x="2639942" y="1776714"/>
                        <a:pt x="2501655" y="1836786"/>
                        <a:pt x="2330690" y="1851360"/>
                      </a:cubicBezTo>
                      <a:cubicBezTo>
                        <a:pt x="2063086" y="1874119"/>
                        <a:pt x="1723848" y="1784131"/>
                        <a:pt x="1350039" y="1590644"/>
                      </a:cubicBezTo>
                      <a:cubicBezTo>
                        <a:pt x="1030196" y="1425324"/>
                        <a:pt x="770184" y="1192637"/>
                        <a:pt x="565732" y="957095"/>
                      </a:cubicBezTo>
                      <a:cubicBezTo>
                        <a:pt x="243425" y="585777"/>
                        <a:pt x="59452" y="207521"/>
                        <a:pt x="0" y="73647"/>
                      </a:cubicBezTo>
                      <a:cubicBezTo>
                        <a:pt x="99996" y="51004"/>
                        <a:pt x="333459" y="6321"/>
                        <a:pt x="636703" y="60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Freeform: Shape 12">
                  <a:extLst>
                    <a:ext uri="{FF2B5EF4-FFF2-40B4-BE49-F238E27FC236}">
                      <a16:creationId xmlns:a16="http://schemas.microsoft.com/office/drawing/2014/main" id="{1005DB7D-7A12-41C1-8FF2-DF503F080EB6}"/>
                    </a:ext>
                  </a:extLst>
                </p:cNvPr>
                <p:cNvSpPr/>
                <p:nvPr/>
              </p:nvSpPr>
              <p:spPr>
                <a:xfrm>
                  <a:off x="2728329" y="3803381"/>
                  <a:ext cx="3300588" cy="1329098"/>
                </a:xfrm>
                <a:custGeom>
                  <a:avLst/>
                  <a:gdLst>
                    <a:gd name="connsiteX0" fmla="*/ 907942 w 3300588"/>
                    <a:gd name="connsiteY0" fmla="*/ 0 h 1329098"/>
                    <a:gd name="connsiteX1" fmla="*/ 1742594 w 3300588"/>
                    <a:gd name="connsiteY1" fmla="*/ 681986 h 1329098"/>
                    <a:gd name="connsiteX2" fmla="*/ 2703872 w 3300588"/>
                    <a:gd name="connsiteY2" fmla="*/ 956572 h 1329098"/>
                    <a:gd name="connsiteX3" fmla="*/ 2775567 w 3300588"/>
                    <a:gd name="connsiteY3" fmla="*/ 953038 h 1329098"/>
                    <a:gd name="connsiteX4" fmla="*/ 3274061 w 3300588"/>
                    <a:gd name="connsiteY4" fmla="*/ 718155 h 1329098"/>
                    <a:gd name="connsiteX5" fmla="*/ 3290507 w 3300588"/>
                    <a:gd name="connsiteY5" fmla="*/ 698210 h 1329098"/>
                    <a:gd name="connsiteX6" fmla="*/ 3300588 w 3300588"/>
                    <a:gd name="connsiteY6" fmla="*/ 698542 h 1329098"/>
                    <a:gd name="connsiteX7" fmla="*/ 3284769 w 3300588"/>
                    <a:gd name="connsiteY7" fmla="*/ 754428 h 1329098"/>
                    <a:gd name="connsiteX8" fmla="*/ 1961517 w 3300588"/>
                    <a:gd name="connsiteY8" fmla="*/ 1328871 h 1329098"/>
                    <a:gd name="connsiteX9" fmla="*/ 0 w 3300588"/>
                    <a:gd name="connsiteY9" fmla="*/ 533206 h 1329098"/>
                    <a:gd name="connsiteX10" fmla="*/ 907942 w 3300588"/>
                    <a:gd name="connsiteY10" fmla="*/ 0 h 1329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00588" h="1329098">
                      <a:moveTo>
                        <a:pt x="907942" y="0"/>
                      </a:moveTo>
                      <a:cubicBezTo>
                        <a:pt x="1122726" y="252172"/>
                        <a:pt x="1399338" y="504278"/>
                        <a:pt x="1742594" y="681986"/>
                      </a:cubicBezTo>
                      <a:cubicBezTo>
                        <a:pt x="2100482" y="867171"/>
                        <a:pt x="2430979" y="961335"/>
                        <a:pt x="2703872" y="956572"/>
                      </a:cubicBezTo>
                      <a:cubicBezTo>
                        <a:pt x="2728291" y="956146"/>
                        <a:pt x="2752242" y="954967"/>
                        <a:pt x="2775567" y="953038"/>
                      </a:cubicBezTo>
                      <a:cubicBezTo>
                        <a:pt x="2988228" y="934995"/>
                        <a:pt x="3157659" y="854297"/>
                        <a:pt x="3274061" y="718155"/>
                      </a:cubicBezTo>
                      <a:cubicBezTo>
                        <a:pt x="3279745" y="711462"/>
                        <a:pt x="3285130" y="705089"/>
                        <a:pt x="3290507" y="698210"/>
                      </a:cubicBezTo>
                      <a:cubicBezTo>
                        <a:pt x="3293712" y="698155"/>
                        <a:pt x="3297379" y="698344"/>
                        <a:pt x="3300588" y="698542"/>
                      </a:cubicBezTo>
                      <a:cubicBezTo>
                        <a:pt x="3296183" y="717262"/>
                        <a:pt x="3290860" y="735934"/>
                        <a:pt x="3284769" y="754428"/>
                      </a:cubicBezTo>
                      <a:cubicBezTo>
                        <a:pt x="3171109" y="1091342"/>
                        <a:pt x="2740752" y="1337653"/>
                        <a:pt x="1961517" y="1328871"/>
                      </a:cubicBezTo>
                      <a:cubicBezTo>
                        <a:pt x="815343" y="1316159"/>
                        <a:pt x="0" y="533206"/>
                        <a:pt x="0" y="533206"/>
                      </a:cubicBezTo>
                      <a:cubicBezTo>
                        <a:pt x="0" y="533206"/>
                        <a:pt x="361894" y="221889"/>
                        <a:pt x="90794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61C7B8A-586B-4F53-BEA0-A8C457C1CDFB}"/>
                  </a:ext>
                </a:extLst>
              </p:cNvPr>
              <p:cNvGrpSpPr/>
              <p:nvPr/>
            </p:nvGrpSpPr>
            <p:grpSpPr>
              <a:xfrm flipH="1">
                <a:off x="6110901" y="2597093"/>
                <a:ext cx="3300984" cy="2339002"/>
                <a:chOff x="2742015" y="2793477"/>
                <a:chExt cx="3300588" cy="2339002"/>
              </a:xfrm>
            </p:grpSpPr>
            <p:sp>
              <p:nvSpPr>
                <p:cNvPr id="18" name="Freeform: Shape 19">
                  <a:extLst>
                    <a:ext uri="{FF2B5EF4-FFF2-40B4-BE49-F238E27FC236}">
                      <a16:creationId xmlns:a16="http://schemas.microsoft.com/office/drawing/2014/main" id="{0104D176-FD66-4673-9CCF-8A196E1ABB6E}"/>
                    </a:ext>
                  </a:extLst>
                </p:cNvPr>
                <p:cNvSpPr/>
                <p:nvPr/>
              </p:nvSpPr>
              <p:spPr>
                <a:xfrm>
                  <a:off x="3169312" y="2793477"/>
                  <a:ext cx="2739364" cy="1854815"/>
                </a:xfrm>
                <a:custGeom>
                  <a:avLst/>
                  <a:gdLst>
                    <a:gd name="connsiteX0" fmla="*/ 636703 w 2739364"/>
                    <a:gd name="connsiteY0" fmla="*/ 607 h 1854815"/>
                    <a:gd name="connsiteX1" fmla="*/ 770751 w 2739364"/>
                    <a:gd name="connsiteY1" fmla="*/ 721 h 1854815"/>
                    <a:gd name="connsiteX2" fmla="*/ 2017058 w 2739364"/>
                    <a:gd name="connsiteY2" fmla="*/ 301479 h 1854815"/>
                    <a:gd name="connsiteX3" fmla="*/ 2090172 w 2739364"/>
                    <a:gd name="connsiteY3" fmla="*/ 340715 h 1854815"/>
                    <a:gd name="connsiteX4" fmla="*/ 2132437 w 2739364"/>
                    <a:gd name="connsiteY4" fmla="*/ 841941 h 1854815"/>
                    <a:gd name="connsiteX5" fmla="*/ 2739364 w 2739364"/>
                    <a:gd name="connsiteY5" fmla="*/ 1676339 h 1854815"/>
                    <a:gd name="connsiteX6" fmla="*/ 2330690 w 2739364"/>
                    <a:gd name="connsiteY6" fmla="*/ 1851360 h 1854815"/>
                    <a:gd name="connsiteX7" fmla="*/ 1350039 w 2739364"/>
                    <a:gd name="connsiteY7" fmla="*/ 1590644 h 1854815"/>
                    <a:gd name="connsiteX8" fmla="*/ 565732 w 2739364"/>
                    <a:gd name="connsiteY8" fmla="*/ 957095 h 1854815"/>
                    <a:gd name="connsiteX9" fmla="*/ 0 w 2739364"/>
                    <a:gd name="connsiteY9" fmla="*/ 73647 h 1854815"/>
                    <a:gd name="connsiteX10" fmla="*/ 636703 w 2739364"/>
                    <a:gd name="connsiteY10" fmla="*/ 607 h 1854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39364" h="1854815">
                      <a:moveTo>
                        <a:pt x="636703" y="607"/>
                      </a:moveTo>
                      <a:cubicBezTo>
                        <a:pt x="680024" y="-210"/>
                        <a:pt x="724768" y="-231"/>
                        <a:pt x="770751" y="721"/>
                      </a:cubicBezTo>
                      <a:cubicBezTo>
                        <a:pt x="1138616" y="8338"/>
                        <a:pt x="1585741" y="78235"/>
                        <a:pt x="2017058" y="301479"/>
                      </a:cubicBezTo>
                      <a:cubicBezTo>
                        <a:pt x="2042012" y="314329"/>
                        <a:pt x="2066088" y="327287"/>
                        <a:pt x="2090172" y="340715"/>
                      </a:cubicBezTo>
                      <a:cubicBezTo>
                        <a:pt x="2090101" y="523582"/>
                        <a:pt x="2104455" y="691501"/>
                        <a:pt x="2132437" y="841941"/>
                      </a:cubicBezTo>
                      <a:cubicBezTo>
                        <a:pt x="2218606" y="1305469"/>
                        <a:pt x="2432576" y="1604440"/>
                        <a:pt x="2739364" y="1676339"/>
                      </a:cubicBezTo>
                      <a:cubicBezTo>
                        <a:pt x="2639942" y="1776714"/>
                        <a:pt x="2501655" y="1836786"/>
                        <a:pt x="2330690" y="1851360"/>
                      </a:cubicBezTo>
                      <a:cubicBezTo>
                        <a:pt x="2063086" y="1874119"/>
                        <a:pt x="1723848" y="1784131"/>
                        <a:pt x="1350039" y="1590644"/>
                      </a:cubicBezTo>
                      <a:cubicBezTo>
                        <a:pt x="1030196" y="1425324"/>
                        <a:pt x="770184" y="1192637"/>
                        <a:pt x="565732" y="957095"/>
                      </a:cubicBezTo>
                      <a:cubicBezTo>
                        <a:pt x="243425" y="585777"/>
                        <a:pt x="59452" y="207521"/>
                        <a:pt x="0" y="73647"/>
                      </a:cubicBezTo>
                      <a:cubicBezTo>
                        <a:pt x="99996" y="51004"/>
                        <a:pt x="333459" y="6321"/>
                        <a:pt x="636703" y="60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20">
                  <a:extLst>
                    <a:ext uri="{FF2B5EF4-FFF2-40B4-BE49-F238E27FC236}">
                      <a16:creationId xmlns:a16="http://schemas.microsoft.com/office/drawing/2014/main" id="{866F0A4F-1B4A-4A37-B2B3-88959A4E14A5}"/>
                    </a:ext>
                  </a:extLst>
                </p:cNvPr>
                <p:cNvSpPr/>
                <p:nvPr/>
              </p:nvSpPr>
              <p:spPr>
                <a:xfrm>
                  <a:off x="2742015" y="3803381"/>
                  <a:ext cx="3300588" cy="1329098"/>
                </a:xfrm>
                <a:custGeom>
                  <a:avLst/>
                  <a:gdLst>
                    <a:gd name="connsiteX0" fmla="*/ 907942 w 3300588"/>
                    <a:gd name="connsiteY0" fmla="*/ 0 h 1329098"/>
                    <a:gd name="connsiteX1" fmla="*/ 1742594 w 3300588"/>
                    <a:gd name="connsiteY1" fmla="*/ 681986 h 1329098"/>
                    <a:gd name="connsiteX2" fmla="*/ 2703872 w 3300588"/>
                    <a:gd name="connsiteY2" fmla="*/ 956572 h 1329098"/>
                    <a:gd name="connsiteX3" fmla="*/ 2775567 w 3300588"/>
                    <a:gd name="connsiteY3" fmla="*/ 953038 h 1329098"/>
                    <a:gd name="connsiteX4" fmla="*/ 3274061 w 3300588"/>
                    <a:gd name="connsiteY4" fmla="*/ 718155 h 1329098"/>
                    <a:gd name="connsiteX5" fmla="*/ 3290507 w 3300588"/>
                    <a:gd name="connsiteY5" fmla="*/ 698210 h 1329098"/>
                    <a:gd name="connsiteX6" fmla="*/ 3300588 w 3300588"/>
                    <a:gd name="connsiteY6" fmla="*/ 698542 h 1329098"/>
                    <a:gd name="connsiteX7" fmla="*/ 3284769 w 3300588"/>
                    <a:gd name="connsiteY7" fmla="*/ 754428 h 1329098"/>
                    <a:gd name="connsiteX8" fmla="*/ 1961517 w 3300588"/>
                    <a:gd name="connsiteY8" fmla="*/ 1328871 h 1329098"/>
                    <a:gd name="connsiteX9" fmla="*/ 0 w 3300588"/>
                    <a:gd name="connsiteY9" fmla="*/ 533206 h 1329098"/>
                    <a:gd name="connsiteX10" fmla="*/ 907942 w 3300588"/>
                    <a:gd name="connsiteY10" fmla="*/ 0 h 1329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00588" h="1329098">
                      <a:moveTo>
                        <a:pt x="907942" y="0"/>
                      </a:moveTo>
                      <a:cubicBezTo>
                        <a:pt x="1122726" y="252172"/>
                        <a:pt x="1399338" y="504278"/>
                        <a:pt x="1742594" y="681986"/>
                      </a:cubicBezTo>
                      <a:cubicBezTo>
                        <a:pt x="2100482" y="867171"/>
                        <a:pt x="2430979" y="961335"/>
                        <a:pt x="2703872" y="956572"/>
                      </a:cubicBezTo>
                      <a:cubicBezTo>
                        <a:pt x="2728291" y="956146"/>
                        <a:pt x="2752242" y="954967"/>
                        <a:pt x="2775567" y="953038"/>
                      </a:cubicBezTo>
                      <a:cubicBezTo>
                        <a:pt x="2988228" y="934995"/>
                        <a:pt x="3157659" y="854297"/>
                        <a:pt x="3274061" y="718155"/>
                      </a:cubicBezTo>
                      <a:cubicBezTo>
                        <a:pt x="3279745" y="711462"/>
                        <a:pt x="3285130" y="705089"/>
                        <a:pt x="3290507" y="698210"/>
                      </a:cubicBezTo>
                      <a:cubicBezTo>
                        <a:pt x="3293712" y="698155"/>
                        <a:pt x="3297379" y="698344"/>
                        <a:pt x="3300588" y="698542"/>
                      </a:cubicBezTo>
                      <a:cubicBezTo>
                        <a:pt x="3296183" y="717262"/>
                        <a:pt x="3290860" y="735934"/>
                        <a:pt x="3284769" y="754428"/>
                      </a:cubicBezTo>
                      <a:cubicBezTo>
                        <a:pt x="3171109" y="1091342"/>
                        <a:pt x="2740752" y="1337653"/>
                        <a:pt x="1961517" y="1328871"/>
                      </a:cubicBezTo>
                      <a:cubicBezTo>
                        <a:pt x="815343" y="1316159"/>
                        <a:pt x="0" y="533206"/>
                        <a:pt x="0" y="533206"/>
                      </a:cubicBezTo>
                      <a:cubicBezTo>
                        <a:pt x="0" y="533206"/>
                        <a:pt x="361894" y="221889"/>
                        <a:pt x="9079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8CB73DE-D25B-4EE0-9C79-5638942F1DDD}"/>
                  </a:ext>
                </a:extLst>
              </p:cNvPr>
              <p:cNvGrpSpPr/>
              <p:nvPr/>
            </p:nvGrpSpPr>
            <p:grpSpPr>
              <a:xfrm>
                <a:off x="3443133" y="2838000"/>
                <a:ext cx="2585784" cy="1880429"/>
                <a:chOff x="3443133" y="3034384"/>
                <a:chExt cx="2585784" cy="1880429"/>
              </a:xfrm>
            </p:grpSpPr>
            <p:sp>
              <p:nvSpPr>
                <p:cNvPr id="16" name="Freeform: Shape 22">
                  <a:extLst>
                    <a:ext uri="{FF2B5EF4-FFF2-40B4-BE49-F238E27FC236}">
                      <a16:creationId xmlns:a16="http://schemas.microsoft.com/office/drawing/2014/main" id="{1E2C1571-1E99-484A-8902-EE31BDB608CA}"/>
                    </a:ext>
                  </a:extLst>
                </p:cNvPr>
                <p:cNvSpPr/>
                <p:nvPr/>
              </p:nvSpPr>
              <p:spPr>
                <a:xfrm>
                  <a:off x="5044524" y="3034384"/>
                  <a:ext cx="850467" cy="1565017"/>
                </a:xfrm>
                <a:custGeom>
                  <a:avLst/>
                  <a:gdLst>
                    <a:gd name="connsiteX0" fmla="*/ 0 w 850467"/>
                    <a:gd name="connsiteY0" fmla="*/ 0 h 1565017"/>
                    <a:gd name="connsiteX1" fmla="*/ 128161 w 850467"/>
                    <a:gd name="connsiteY1" fmla="*/ 60572 h 1565017"/>
                    <a:gd name="connsiteX2" fmla="*/ 201275 w 850467"/>
                    <a:gd name="connsiteY2" fmla="*/ 99808 h 1565017"/>
                    <a:gd name="connsiteX3" fmla="*/ 243540 w 850467"/>
                    <a:gd name="connsiteY3" fmla="*/ 601034 h 1565017"/>
                    <a:gd name="connsiteX4" fmla="*/ 850467 w 850467"/>
                    <a:gd name="connsiteY4" fmla="*/ 1435432 h 1565017"/>
                    <a:gd name="connsiteX5" fmla="*/ 672959 w 850467"/>
                    <a:gd name="connsiteY5" fmla="*/ 1555118 h 1565017"/>
                    <a:gd name="connsiteX6" fmla="*/ 642903 w 850467"/>
                    <a:gd name="connsiteY6" fmla="*/ 1565017 h 1565017"/>
                    <a:gd name="connsiteX7" fmla="*/ 601044 w 850467"/>
                    <a:gd name="connsiteY7" fmla="*/ 1543659 h 1565017"/>
                    <a:gd name="connsiteX8" fmla="*/ 62439 w 850467"/>
                    <a:gd name="connsiteY8" fmla="*/ 586924 h 1565017"/>
                    <a:gd name="connsiteX9" fmla="*/ 2722 w 850467"/>
                    <a:gd name="connsiteY9" fmla="*/ 91889 h 1565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0467" h="1565017">
                      <a:moveTo>
                        <a:pt x="0" y="0"/>
                      </a:moveTo>
                      <a:lnTo>
                        <a:pt x="128161" y="60572"/>
                      </a:lnTo>
                      <a:cubicBezTo>
                        <a:pt x="153115" y="73422"/>
                        <a:pt x="177191" y="86380"/>
                        <a:pt x="201275" y="99808"/>
                      </a:cubicBezTo>
                      <a:cubicBezTo>
                        <a:pt x="201204" y="282675"/>
                        <a:pt x="215558" y="450594"/>
                        <a:pt x="243540" y="601034"/>
                      </a:cubicBezTo>
                      <a:cubicBezTo>
                        <a:pt x="329709" y="1064562"/>
                        <a:pt x="543679" y="1363533"/>
                        <a:pt x="850467" y="1435432"/>
                      </a:cubicBezTo>
                      <a:cubicBezTo>
                        <a:pt x="800756" y="1485620"/>
                        <a:pt x="741329" y="1525731"/>
                        <a:pt x="672959" y="1555118"/>
                      </a:cubicBezTo>
                      <a:lnTo>
                        <a:pt x="642903" y="1565017"/>
                      </a:lnTo>
                      <a:lnTo>
                        <a:pt x="601044" y="1543659"/>
                      </a:lnTo>
                      <a:cubicBezTo>
                        <a:pt x="340583" y="1376850"/>
                        <a:pt x="154377" y="1045916"/>
                        <a:pt x="62439" y="586924"/>
                      </a:cubicBezTo>
                      <a:cubicBezTo>
                        <a:pt x="31989" y="435447"/>
                        <a:pt x="11832" y="269967"/>
                        <a:pt x="2722" y="91889"/>
                      </a:cubicBezTo>
                      <a:close/>
                    </a:path>
                  </a:pathLst>
                </a:custGeom>
                <a:solidFill>
                  <a:srgbClr val="333333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23">
                  <a:extLst>
                    <a:ext uri="{FF2B5EF4-FFF2-40B4-BE49-F238E27FC236}">
                      <a16:creationId xmlns:a16="http://schemas.microsoft.com/office/drawing/2014/main" id="{4105F8E6-DEFE-4C24-9CD0-0A4267E33DA5}"/>
                    </a:ext>
                  </a:extLst>
                </p:cNvPr>
                <p:cNvSpPr/>
                <p:nvPr/>
              </p:nvSpPr>
              <p:spPr>
                <a:xfrm>
                  <a:off x="3443133" y="3803381"/>
                  <a:ext cx="2585784" cy="1111432"/>
                </a:xfrm>
                <a:custGeom>
                  <a:avLst/>
                  <a:gdLst>
                    <a:gd name="connsiteX0" fmla="*/ 193138 w 2585784"/>
                    <a:gd name="connsiteY0" fmla="*/ 0 h 1111432"/>
                    <a:gd name="connsiteX1" fmla="*/ 1027790 w 2585784"/>
                    <a:gd name="connsiteY1" fmla="*/ 681986 h 1111432"/>
                    <a:gd name="connsiteX2" fmla="*/ 1989068 w 2585784"/>
                    <a:gd name="connsiteY2" fmla="*/ 956572 h 1111432"/>
                    <a:gd name="connsiteX3" fmla="*/ 2060763 w 2585784"/>
                    <a:gd name="connsiteY3" fmla="*/ 953038 h 1111432"/>
                    <a:gd name="connsiteX4" fmla="*/ 2559257 w 2585784"/>
                    <a:gd name="connsiteY4" fmla="*/ 718155 h 1111432"/>
                    <a:gd name="connsiteX5" fmla="*/ 2575703 w 2585784"/>
                    <a:gd name="connsiteY5" fmla="*/ 698210 h 1111432"/>
                    <a:gd name="connsiteX6" fmla="*/ 2585784 w 2585784"/>
                    <a:gd name="connsiteY6" fmla="*/ 698542 h 1111432"/>
                    <a:gd name="connsiteX7" fmla="*/ 2569965 w 2585784"/>
                    <a:gd name="connsiteY7" fmla="*/ 754428 h 1111432"/>
                    <a:gd name="connsiteX8" fmla="*/ 2512435 w 2585784"/>
                    <a:gd name="connsiteY8" fmla="*/ 876203 h 1111432"/>
                    <a:gd name="connsiteX9" fmla="*/ 2437487 w 2585784"/>
                    <a:gd name="connsiteY9" fmla="*/ 971475 h 1111432"/>
                    <a:gd name="connsiteX10" fmla="*/ 2371627 w 2585784"/>
                    <a:gd name="connsiteY10" fmla="*/ 1011184 h 1111432"/>
                    <a:gd name="connsiteX11" fmla="*/ 2055176 w 2585784"/>
                    <a:gd name="connsiteY11" fmla="*/ 1109471 h 1111432"/>
                    <a:gd name="connsiteX12" fmla="*/ 948913 w 2585784"/>
                    <a:gd name="connsiteY12" fmla="*/ 832345 h 1111432"/>
                    <a:gd name="connsiteX13" fmla="*/ 64144 w 2585784"/>
                    <a:gd name="connsiteY13" fmla="*/ 158918 h 1111432"/>
                    <a:gd name="connsiteX14" fmla="*/ 0 w 2585784"/>
                    <a:gd name="connsiteY14" fmla="*/ 85445 h 111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585784" h="1111432">
                      <a:moveTo>
                        <a:pt x="193138" y="0"/>
                      </a:moveTo>
                      <a:cubicBezTo>
                        <a:pt x="407922" y="252172"/>
                        <a:pt x="684534" y="504278"/>
                        <a:pt x="1027790" y="681986"/>
                      </a:cubicBezTo>
                      <a:cubicBezTo>
                        <a:pt x="1385678" y="867171"/>
                        <a:pt x="1716175" y="961335"/>
                        <a:pt x="1989068" y="956572"/>
                      </a:cubicBezTo>
                      <a:cubicBezTo>
                        <a:pt x="2013487" y="956146"/>
                        <a:pt x="2037438" y="954967"/>
                        <a:pt x="2060763" y="953038"/>
                      </a:cubicBezTo>
                      <a:cubicBezTo>
                        <a:pt x="2273424" y="934995"/>
                        <a:pt x="2442855" y="854297"/>
                        <a:pt x="2559257" y="718155"/>
                      </a:cubicBezTo>
                      <a:cubicBezTo>
                        <a:pt x="2564941" y="711462"/>
                        <a:pt x="2570326" y="705089"/>
                        <a:pt x="2575703" y="698210"/>
                      </a:cubicBezTo>
                      <a:cubicBezTo>
                        <a:pt x="2578908" y="698155"/>
                        <a:pt x="2582575" y="698344"/>
                        <a:pt x="2585784" y="698542"/>
                      </a:cubicBezTo>
                      <a:cubicBezTo>
                        <a:pt x="2581379" y="717262"/>
                        <a:pt x="2576056" y="735934"/>
                        <a:pt x="2569965" y="754428"/>
                      </a:cubicBezTo>
                      <a:cubicBezTo>
                        <a:pt x="2555758" y="796542"/>
                        <a:pt x="2536602" y="837241"/>
                        <a:pt x="2512435" y="876203"/>
                      </a:cubicBezTo>
                      <a:lnTo>
                        <a:pt x="2437487" y="971475"/>
                      </a:lnTo>
                      <a:lnTo>
                        <a:pt x="2371627" y="1011184"/>
                      </a:lnTo>
                      <a:cubicBezTo>
                        <a:pt x="2274602" y="1063758"/>
                        <a:pt x="2166824" y="1103258"/>
                        <a:pt x="2055176" y="1109471"/>
                      </a:cubicBezTo>
                      <a:cubicBezTo>
                        <a:pt x="1757449" y="1126039"/>
                        <a:pt x="1370603" y="1038010"/>
                        <a:pt x="948913" y="832345"/>
                      </a:cubicBezTo>
                      <a:cubicBezTo>
                        <a:pt x="588101" y="656619"/>
                        <a:pt x="294784" y="409286"/>
                        <a:pt x="64144" y="158918"/>
                      </a:cubicBezTo>
                      <a:lnTo>
                        <a:pt x="0" y="85445"/>
                      </a:lnTo>
                      <a:close/>
                    </a:path>
                  </a:pathLst>
                </a:custGeom>
                <a:solidFill>
                  <a:srgbClr val="333333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C5CB4A7-571A-4858-B3FC-937DCD42905F}"/>
                  </a:ext>
                </a:extLst>
              </p:cNvPr>
              <p:cNvGrpSpPr/>
              <p:nvPr/>
            </p:nvGrpSpPr>
            <p:grpSpPr>
              <a:xfrm flipH="1">
                <a:off x="6110901" y="2838000"/>
                <a:ext cx="2587752" cy="1880429"/>
                <a:chOff x="3456819" y="3034384"/>
                <a:chExt cx="2585784" cy="1880429"/>
              </a:xfrm>
            </p:grpSpPr>
            <p:sp>
              <p:nvSpPr>
                <p:cNvPr id="14" name="Freeform: Shape 25">
                  <a:extLst>
                    <a:ext uri="{FF2B5EF4-FFF2-40B4-BE49-F238E27FC236}">
                      <a16:creationId xmlns:a16="http://schemas.microsoft.com/office/drawing/2014/main" id="{AB29F43F-016A-4555-987A-A585284F95EC}"/>
                    </a:ext>
                  </a:extLst>
                </p:cNvPr>
                <p:cNvSpPr/>
                <p:nvPr/>
              </p:nvSpPr>
              <p:spPr>
                <a:xfrm>
                  <a:off x="5058210" y="3034384"/>
                  <a:ext cx="850467" cy="1565017"/>
                </a:xfrm>
                <a:custGeom>
                  <a:avLst/>
                  <a:gdLst>
                    <a:gd name="connsiteX0" fmla="*/ 0 w 850467"/>
                    <a:gd name="connsiteY0" fmla="*/ 0 h 1565017"/>
                    <a:gd name="connsiteX1" fmla="*/ 128161 w 850467"/>
                    <a:gd name="connsiteY1" fmla="*/ 60572 h 1565017"/>
                    <a:gd name="connsiteX2" fmla="*/ 201275 w 850467"/>
                    <a:gd name="connsiteY2" fmla="*/ 99808 h 1565017"/>
                    <a:gd name="connsiteX3" fmla="*/ 243540 w 850467"/>
                    <a:gd name="connsiteY3" fmla="*/ 601034 h 1565017"/>
                    <a:gd name="connsiteX4" fmla="*/ 850467 w 850467"/>
                    <a:gd name="connsiteY4" fmla="*/ 1435432 h 1565017"/>
                    <a:gd name="connsiteX5" fmla="*/ 672959 w 850467"/>
                    <a:gd name="connsiteY5" fmla="*/ 1555118 h 1565017"/>
                    <a:gd name="connsiteX6" fmla="*/ 642903 w 850467"/>
                    <a:gd name="connsiteY6" fmla="*/ 1565017 h 1565017"/>
                    <a:gd name="connsiteX7" fmla="*/ 601044 w 850467"/>
                    <a:gd name="connsiteY7" fmla="*/ 1543659 h 1565017"/>
                    <a:gd name="connsiteX8" fmla="*/ 62439 w 850467"/>
                    <a:gd name="connsiteY8" fmla="*/ 586924 h 1565017"/>
                    <a:gd name="connsiteX9" fmla="*/ 2722 w 850467"/>
                    <a:gd name="connsiteY9" fmla="*/ 91889 h 1565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0467" h="1565017">
                      <a:moveTo>
                        <a:pt x="0" y="0"/>
                      </a:moveTo>
                      <a:lnTo>
                        <a:pt x="128161" y="60572"/>
                      </a:lnTo>
                      <a:cubicBezTo>
                        <a:pt x="153115" y="73422"/>
                        <a:pt x="177191" y="86380"/>
                        <a:pt x="201275" y="99808"/>
                      </a:cubicBezTo>
                      <a:cubicBezTo>
                        <a:pt x="201204" y="282675"/>
                        <a:pt x="215558" y="450594"/>
                        <a:pt x="243540" y="601034"/>
                      </a:cubicBezTo>
                      <a:cubicBezTo>
                        <a:pt x="329709" y="1064562"/>
                        <a:pt x="543679" y="1363533"/>
                        <a:pt x="850467" y="1435432"/>
                      </a:cubicBezTo>
                      <a:cubicBezTo>
                        <a:pt x="800756" y="1485620"/>
                        <a:pt x="741329" y="1525731"/>
                        <a:pt x="672959" y="1555118"/>
                      </a:cubicBezTo>
                      <a:lnTo>
                        <a:pt x="642903" y="1565017"/>
                      </a:lnTo>
                      <a:lnTo>
                        <a:pt x="601044" y="1543659"/>
                      </a:lnTo>
                      <a:cubicBezTo>
                        <a:pt x="340583" y="1376850"/>
                        <a:pt x="154377" y="1045916"/>
                        <a:pt x="62439" y="586924"/>
                      </a:cubicBezTo>
                      <a:cubicBezTo>
                        <a:pt x="31989" y="435447"/>
                        <a:pt x="11832" y="269967"/>
                        <a:pt x="2722" y="91889"/>
                      </a:cubicBezTo>
                      <a:close/>
                    </a:path>
                  </a:pathLst>
                </a:custGeom>
                <a:solidFill>
                  <a:srgbClr val="333333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26">
                  <a:extLst>
                    <a:ext uri="{FF2B5EF4-FFF2-40B4-BE49-F238E27FC236}">
                      <a16:creationId xmlns:a16="http://schemas.microsoft.com/office/drawing/2014/main" id="{0B09AAD7-50B5-4EBB-A3E4-1926147568B7}"/>
                    </a:ext>
                  </a:extLst>
                </p:cNvPr>
                <p:cNvSpPr/>
                <p:nvPr/>
              </p:nvSpPr>
              <p:spPr>
                <a:xfrm>
                  <a:off x="3456819" y="3803381"/>
                  <a:ext cx="2585784" cy="1111432"/>
                </a:xfrm>
                <a:custGeom>
                  <a:avLst/>
                  <a:gdLst>
                    <a:gd name="connsiteX0" fmla="*/ 193138 w 2585784"/>
                    <a:gd name="connsiteY0" fmla="*/ 0 h 1111432"/>
                    <a:gd name="connsiteX1" fmla="*/ 1027790 w 2585784"/>
                    <a:gd name="connsiteY1" fmla="*/ 681986 h 1111432"/>
                    <a:gd name="connsiteX2" fmla="*/ 1989068 w 2585784"/>
                    <a:gd name="connsiteY2" fmla="*/ 956572 h 1111432"/>
                    <a:gd name="connsiteX3" fmla="*/ 2060763 w 2585784"/>
                    <a:gd name="connsiteY3" fmla="*/ 953038 h 1111432"/>
                    <a:gd name="connsiteX4" fmla="*/ 2559257 w 2585784"/>
                    <a:gd name="connsiteY4" fmla="*/ 718155 h 1111432"/>
                    <a:gd name="connsiteX5" fmla="*/ 2575703 w 2585784"/>
                    <a:gd name="connsiteY5" fmla="*/ 698210 h 1111432"/>
                    <a:gd name="connsiteX6" fmla="*/ 2585784 w 2585784"/>
                    <a:gd name="connsiteY6" fmla="*/ 698542 h 1111432"/>
                    <a:gd name="connsiteX7" fmla="*/ 2569965 w 2585784"/>
                    <a:gd name="connsiteY7" fmla="*/ 754428 h 1111432"/>
                    <a:gd name="connsiteX8" fmla="*/ 2512435 w 2585784"/>
                    <a:gd name="connsiteY8" fmla="*/ 876203 h 1111432"/>
                    <a:gd name="connsiteX9" fmla="*/ 2437487 w 2585784"/>
                    <a:gd name="connsiteY9" fmla="*/ 971475 h 1111432"/>
                    <a:gd name="connsiteX10" fmla="*/ 2371627 w 2585784"/>
                    <a:gd name="connsiteY10" fmla="*/ 1011184 h 1111432"/>
                    <a:gd name="connsiteX11" fmla="*/ 2055176 w 2585784"/>
                    <a:gd name="connsiteY11" fmla="*/ 1109471 h 1111432"/>
                    <a:gd name="connsiteX12" fmla="*/ 948913 w 2585784"/>
                    <a:gd name="connsiteY12" fmla="*/ 832345 h 1111432"/>
                    <a:gd name="connsiteX13" fmla="*/ 64144 w 2585784"/>
                    <a:gd name="connsiteY13" fmla="*/ 158918 h 1111432"/>
                    <a:gd name="connsiteX14" fmla="*/ 0 w 2585784"/>
                    <a:gd name="connsiteY14" fmla="*/ 85445 h 111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585784" h="1111432">
                      <a:moveTo>
                        <a:pt x="193138" y="0"/>
                      </a:moveTo>
                      <a:cubicBezTo>
                        <a:pt x="407922" y="252172"/>
                        <a:pt x="684534" y="504278"/>
                        <a:pt x="1027790" y="681986"/>
                      </a:cubicBezTo>
                      <a:cubicBezTo>
                        <a:pt x="1385678" y="867171"/>
                        <a:pt x="1716175" y="961335"/>
                        <a:pt x="1989068" y="956572"/>
                      </a:cubicBezTo>
                      <a:cubicBezTo>
                        <a:pt x="2013487" y="956146"/>
                        <a:pt x="2037438" y="954967"/>
                        <a:pt x="2060763" y="953038"/>
                      </a:cubicBezTo>
                      <a:cubicBezTo>
                        <a:pt x="2273424" y="934995"/>
                        <a:pt x="2442855" y="854297"/>
                        <a:pt x="2559257" y="718155"/>
                      </a:cubicBezTo>
                      <a:cubicBezTo>
                        <a:pt x="2564941" y="711462"/>
                        <a:pt x="2570326" y="705089"/>
                        <a:pt x="2575703" y="698210"/>
                      </a:cubicBezTo>
                      <a:cubicBezTo>
                        <a:pt x="2578908" y="698155"/>
                        <a:pt x="2582575" y="698344"/>
                        <a:pt x="2585784" y="698542"/>
                      </a:cubicBezTo>
                      <a:cubicBezTo>
                        <a:pt x="2581379" y="717262"/>
                        <a:pt x="2576056" y="735934"/>
                        <a:pt x="2569965" y="754428"/>
                      </a:cubicBezTo>
                      <a:cubicBezTo>
                        <a:pt x="2555758" y="796542"/>
                        <a:pt x="2536602" y="837241"/>
                        <a:pt x="2512435" y="876203"/>
                      </a:cubicBezTo>
                      <a:lnTo>
                        <a:pt x="2437487" y="971475"/>
                      </a:lnTo>
                      <a:lnTo>
                        <a:pt x="2371627" y="1011184"/>
                      </a:lnTo>
                      <a:cubicBezTo>
                        <a:pt x="2274602" y="1063758"/>
                        <a:pt x="2166824" y="1103258"/>
                        <a:pt x="2055176" y="1109471"/>
                      </a:cubicBezTo>
                      <a:cubicBezTo>
                        <a:pt x="1757449" y="1126039"/>
                        <a:pt x="1370603" y="1038010"/>
                        <a:pt x="948913" y="832345"/>
                      </a:cubicBezTo>
                      <a:cubicBezTo>
                        <a:pt x="588101" y="656619"/>
                        <a:pt x="294784" y="409286"/>
                        <a:pt x="64144" y="158918"/>
                      </a:cubicBezTo>
                      <a:lnTo>
                        <a:pt x="0" y="85445"/>
                      </a:lnTo>
                      <a:close/>
                    </a:path>
                  </a:pathLst>
                </a:custGeom>
                <a:solidFill>
                  <a:srgbClr val="333333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" name="Graphic 54" descr="Puzzle">
              <a:extLst>
                <a:ext uri="{FF2B5EF4-FFF2-40B4-BE49-F238E27FC236}">
                  <a16:creationId xmlns:a16="http://schemas.microsoft.com/office/drawing/2014/main" id="{179A094E-8BC1-4C32-879D-C2842BAC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61327" y="3813338"/>
              <a:ext cx="597366" cy="597366"/>
            </a:xfrm>
            <a:prstGeom prst="rect">
              <a:avLst/>
            </a:prstGeom>
          </p:spPr>
        </p:pic>
        <p:pic>
          <p:nvPicPr>
            <p:cNvPr id="5" name="Graphic 55" descr="Lightbulb">
              <a:extLst>
                <a:ext uri="{FF2B5EF4-FFF2-40B4-BE49-F238E27FC236}">
                  <a16:creationId xmlns:a16="http://schemas.microsoft.com/office/drawing/2014/main" id="{E9FEA666-D2CE-4ACC-9E83-7EDB1C148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71851" y="3756516"/>
              <a:ext cx="597366" cy="597366"/>
            </a:xfrm>
            <a:prstGeom prst="rect">
              <a:avLst/>
            </a:prstGeom>
          </p:spPr>
        </p:pic>
        <p:pic>
          <p:nvPicPr>
            <p:cNvPr id="6" name="Graphic 52" descr="Users">
              <a:extLst>
                <a:ext uri="{FF2B5EF4-FFF2-40B4-BE49-F238E27FC236}">
                  <a16:creationId xmlns:a16="http://schemas.microsoft.com/office/drawing/2014/main" id="{D97411DB-6E39-4275-BED8-B5D8B41BF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8583" y="3159150"/>
              <a:ext cx="597366" cy="597366"/>
            </a:xfrm>
            <a:prstGeom prst="rect">
              <a:avLst/>
            </a:prstGeom>
          </p:spPr>
        </p:pic>
        <p:pic>
          <p:nvPicPr>
            <p:cNvPr id="7" name="Graphic 56" descr="Rocket">
              <a:extLst>
                <a:ext uri="{FF2B5EF4-FFF2-40B4-BE49-F238E27FC236}">
                  <a16:creationId xmlns:a16="http://schemas.microsoft.com/office/drawing/2014/main" id="{6ACA28C5-F117-4809-9434-4CB79BB1C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16052" y="3159150"/>
              <a:ext cx="597366" cy="597366"/>
            </a:xfrm>
            <a:prstGeom prst="rect">
              <a:avLst/>
            </a:prstGeom>
          </p:spPr>
        </p:pic>
        <p:pic>
          <p:nvPicPr>
            <p:cNvPr id="8" name="Graphic 9" descr="Magnifying glass">
              <a:extLst>
                <a:ext uri="{FF2B5EF4-FFF2-40B4-BE49-F238E27FC236}">
                  <a16:creationId xmlns:a16="http://schemas.microsoft.com/office/drawing/2014/main" id="{4262D319-2C18-45DD-973D-D5A3D6606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36675" y="1956940"/>
              <a:ext cx="594360" cy="594360"/>
            </a:xfrm>
            <a:prstGeom prst="rect">
              <a:avLst/>
            </a:prstGeom>
          </p:spPr>
        </p:pic>
      </p:grpSp>
      <p:sp>
        <p:nvSpPr>
          <p:cNvPr id="22" name="Oval 21"/>
          <p:cNvSpPr/>
          <p:nvPr/>
        </p:nvSpPr>
        <p:spPr>
          <a:xfrm>
            <a:off x="1137132" y="4423987"/>
            <a:ext cx="861924" cy="61701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79511" y="4500949"/>
            <a:ext cx="416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cs typeface="Arial" pitchFamily="34" charset="0"/>
              </a:rPr>
              <a:t>1</a:t>
            </a:r>
            <a:endParaRPr lang="en-US" sz="2400" dirty="0"/>
          </a:p>
        </p:txBody>
      </p:sp>
      <p:sp>
        <p:nvSpPr>
          <p:cNvPr id="25" name="Oval 24"/>
          <p:cNvSpPr/>
          <p:nvPr/>
        </p:nvSpPr>
        <p:spPr>
          <a:xfrm>
            <a:off x="5675185" y="1086835"/>
            <a:ext cx="861924" cy="61701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17564" y="1163797"/>
            <a:ext cx="416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cs typeface="Arial" pitchFamily="34" charset="0"/>
              </a:rPr>
              <a:t>3</a:t>
            </a:r>
            <a:endParaRPr lang="en-US" sz="2400" dirty="0"/>
          </a:p>
        </p:txBody>
      </p:sp>
      <p:sp>
        <p:nvSpPr>
          <p:cNvPr id="27" name="Oval 26"/>
          <p:cNvSpPr/>
          <p:nvPr/>
        </p:nvSpPr>
        <p:spPr>
          <a:xfrm>
            <a:off x="8542272" y="2236628"/>
            <a:ext cx="861924" cy="617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84651" y="2313590"/>
            <a:ext cx="416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cs typeface="Arial" pitchFamily="34" charset="0"/>
              </a:rPr>
              <a:t>4</a:t>
            </a:r>
            <a:endParaRPr lang="en-US" sz="2400" dirty="0"/>
          </a:p>
        </p:txBody>
      </p:sp>
      <p:sp>
        <p:nvSpPr>
          <p:cNvPr id="29" name="Oval 28"/>
          <p:cNvSpPr/>
          <p:nvPr/>
        </p:nvSpPr>
        <p:spPr>
          <a:xfrm>
            <a:off x="9979302" y="4115479"/>
            <a:ext cx="861924" cy="61701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221681" y="4192441"/>
            <a:ext cx="416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cs typeface="Arial" pitchFamily="34" charset="0"/>
              </a:rPr>
              <a:t>5</a:t>
            </a:r>
            <a:endParaRPr lang="en-US" sz="2400" dirty="0"/>
          </a:p>
        </p:txBody>
      </p:sp>
      <p:sp>
        <p:nvSpPr>
          <p:cNvPr id="31" name="Oval 30"/>
          <p:cNvSpPr/>
          <p:nvPr/>
        </p:nvSpPr>
        <p:spPr>
          <a:xfrm>
            <a:off x="1877704" y="2633614"/>
            <a:ext cx="861924" cy="6170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00600" y="2710576"/>
            <a:ext cx="416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cs typeface="Arial" pitchFamily="34" charset="0"/>
              </a:rPr>
              <a:t>2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1817430" y="223073"/>
            <a:ext cx="7715510" cy="646331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altLang="en-US" sz="3600" b="1" dirty="0"/>
              <a:t>STRATEGI PERBENIHAN HORTIKULTURA</a:t>
            </a:r>
            <a:endParaRPr lang="en-US" sz="3600" dirty="0"/>
          </a:p>
        </p:txBody>
      </p:sp>
      <p:sp>
        <p:nvSpPr>
          <p:cNvPr id="33" name="Rectangle 32"/>
          <p:cNvSpPr/>
          <p:nvPr/>
        </p:nvSpPr>
        <p:spPr>
          <a:xfrm>
            <a:off x="186154" y="5138147"/>
            <a:ext cx="3534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 err="1">
                <a:latin typeface="Arial Narrow" panose="020B0606020202030204" pitchFamily="34" charset="0"/>
              </a:rPr>
              <a:t>Perakitan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dan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diseminasi</a:t>
            </a:r>
            <a:r>
              <a:rPr lang="en-US" altLang="en-US" sz="2000" b="1" dirty="0">
                <a:latin typeface="Arial Narrow" panose="020B0606020202030204" pitchFamily="34" charset="0"/>
              </a:rPr>
              <a:t> VUB 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baru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dirty="0">
                <a:latin typeface="Arial Narrow" panose="020B0606020202030204" pitchFamily="34" charset="0"/>
              </a:rPr>
              <a:t>(</a:t>
            </a:r>
            <a:r>
              <a:rPr lang="en-US" altLang="en-US" sz="2000" dirty="0" err="1">
                <a:latin typeface="Arial Narrow" panose="020B0606020202030204" pitchFamily="34" charset="0"/>
              </a:rPr>
              <a:t>pemanfaatan</a:t>
            </a:r>
            <a:r>
              <a:rPr lang="en-US" altLang="en-US" sz="2000" dirty="0">
                <a:latin typeface="Arial Narrow" panose="020B0606020202030204" pitchFamily="34" charset="0"/>
              </a:rPr>
              <a:t> SDG)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3532" y="3259975"/>
            <a:ext cx="3305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 err="1">
                <a:latin typeface="Arial Narrow" panose="020B0606020202030204" pitchFamily="34" charset="0"/>
              </a:rPr>
              <a:t>Pemurnian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kembali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benih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unggul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litbang</a:t>
            </a:r>
            <a:r>
              <a:rPr lang="en-US" altLang="en-US" sz="2000" dirty="0">
                <a:latin typeface="Arial Narrow" panose="020B0606020202030204" pitchFamily="34" charset="0"/>
              </a:rPr>
              <a:t> yang </a:t>
            </a:r>
            <a:r>
              <a:rPr lang="en-US" altLang="en-US" sz="2000" dirty="0" err="1">
                <a:latin typeface="Arial Narrow" panose="020B0606020202030204" pitchFamily="34" charset="0"/>
              </a:rPr>
              <a:t>sudah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dilepas</a:t>
            </a:r>
            <a:r>
              <a:rPr lang="en-US" altLang="en-US" sz="2000" dirty="0">
                <a:latin typeface="Arial Narrow" panose="020B0606020202030204" pitchFamily="34" charset="0"/>
              </a:rPr>
              <a:t> (</a:t>
            </a:r>
            <a:r>
              <a:rPr lang="en-US" altLang="en-US" sz="2000" dirty="0" err="1">
                <a:latin typeface="Arial Narrow" panose="020B0606020202030204" pitchFamily="34" charset="0"/>
              </a:rPr>
              <a:t>Contoh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Bawang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Putih</a:t>
            </a:r>
            <a:r>
              <a:rPr lang="en-US" altLang="en-US" sz="20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18410" y="1667225"/>
            <a:ext cx="4769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>
                <a:latin typeface="Arial Narrow" panose="020B0606020202030204" pitchFamily="34" charset="0"/>
              </a:rPr>
              <a:t>Pembangunan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kebun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induk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dirty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dirty="0" err="1">
                <a:latin typeface="Arial Narrow" panose="020B0606020202030204" pitchFamily="34" charset="0"/>
              </a:rPr>
              <a:t>Perbanyakan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benih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sumber</a:t>
            </a:r>
            <a:r>
              <a:rPr lang="en-US" altLang="en-US" sz="2000" dirty="0">
                <a:latin typeface="Arial Narrow" panose="020B0606020202030204" pitchFamily="34" charset="0"/>
              </a:rPr>
              <a:t>  </a:t>
            </a:r>
            <a:r>
              <a:rPr lang="en-US" altLang="en-US" sz="2000" dirty="0" err="1">
                <a:latin typeface="Arial Narrow" panose="020B0606020202030204" pitchFamily="34" charset="0"/>
              </a:rPr>
              <a:t>dan</a:t>
            </a:r>
            <a:r>
              <a:rPr lang="en-US" altLang="en-US" sz="2000" dirty="0">
                <a:latin typeface="Arial Narrow" panose="020B0606020202030204" pitchFamily="34" charset="0"/>
              </a:rPr>
              <a:t> (</a:t>
            </a:r>
            <a:r>
              <a:rPr lang="en-US" altLang="en-US" sz="2000" dirty="0" err="1">
                <a:latin typeface="Arial Narrow" panose="020B0606020202030204" pitchFamily="34" charset="0"/>
              </a:rPr>
              <a:t>juga</a:t>
            </a:r>
            <a:r>
              <a:rPr lang="en-US" altLang="en-US" sz="2000" dirty="0">
                <a:latin typeface="Arial Narrow" panose="020B0606020202030204" pitchFamily="34" charset="0"/>
              </a:rPr>
              <a:t>) </a:t>
            </a:r>
            <a:r>
              <a:rPr lang="en-US" altLang="en-US" sz="2000" dirty="0" err="1">
                <a:latin typeface="Arial Narrow" panose="020B0606020202030204" pitchFamily="34" charset="0"/>
              </a:rPr>
              <a:t>benih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sebar</a:t>
            </a:r>
            <a:endParaRPr lang="en-US" altLang="en-US" sz="2000" dirty="0">
              <a:latin typeface="Arial Narrow" panose="020B0606020202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49559" y="2907214"/>
            <a:ext cx="3908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 err="1">
                <a:latin typeface="Arial Narrow" panose="020B0606020202030204" pitchFamily="34" charset="0"/>
              </a:rPr>
              <a:t>Pengembangan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Fasilitas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b="1" dirty="0" err="1">
                <a:latin typeface="Arial Narrow" panose="020B0606020202030204" pitchFamily="34" charset="0"/>
              </a:rPr>
              <a:t>Perbenihan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 Narrow" panose="020B0606020202030204" pitchFamily="34" charset="0"/>
              </a:rPr>
              <a:t>(</a:t>
            </a:r>
            <a:r>
              <a:rPr lang="en-US" altLang="en-US" sz="2000" dirty="0" err="1">
                <a:latin typeface="Arial Narrow" panose="020B0606020202030204" pitchFamily="34" charset="0"/>
              </a:rPr>
              <a:t>Kebun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Induk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dan</a:t>
            </a:r>
            <a:r>
              <a:rPr lang="en-US" altLang="en-US" sz="2000" dirty="0">
                <a:latin typeface="Arial Narrow" panose="020B0606020202030204" pitchFamily="34" charset="0"/>
              </a:rPr>
              <a:t> Nursery Modern)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258865" y="4814981"/>
            <a:ext cx="2750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b="1" dirty="0" err="1">
                <a:latin typeface="Arial Narrow" panose="020B0606020202030204" pitchFamily="34" charset="0"/>
              </a:rPr>
              <a:t>Perbanyakan</a:t>
            </a:r>
            <a:r>
              <a:rPr lang="en-US" altLang="en-US" sz="2000" b="1" dirty="0">
                <a:latin typeface="Arial Narrow" panose="020B0606020202030204" pitchFamily="34" charset="0"/>
              </a:rPr>
              <a:t> </a:t>
            </a:r>
            <a:r>
              <a:rPr lang="en-US" altLang="en-US" sz="2000" dirty="0">
                <a:latin typeface="Arial Narrow" panose="020B0606020202030204" pitchFamily="34" charset="0"/>
              </a:rPr>
              <a:t>: 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 Narrow" panose="020B0606020202030204" pitchFamily="34" charset="0"/>
              </a:rPr>
              <a:t>(</a:t>
            </a:r>
            <a:r>
              <a:rPr lang="en-US" altLang="en-US" sz="2000" dirty="0" err="1">
                <a:latin typeface="Arial Narrow" panose="020B0606020202030204" pitchFamily="34" charset="0"/>
              </a:rPr>
              <a:t>Vegetatif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dan</a:t>
            </a:r>
            <a:r>
              <a:rPr lang="en-US" altLang="en-US" sz="2000" dirty="0">
                <a:latin typeface="Arial Narrow" panose="020B0606020202030204" pitchFamily="34" charset="0"/>
              </a:rPr>
              <a:t> </a:t>
            </a:r>
            <a:r>
              <a:rPr lang="en-US" altLang="en-US" sz="2000" dirty="0" err="1">
                <a:latin typeface="Arial Narrow" panose="020B0606020202030204" pitchFamily="34" charset="0"/>
              </a:rPr>
              <a:t>Generatif</a:t>
            </a:r>
            <a:r>
              <a:rPr lang="en-US" altLang="en-US" sz="2000" dirty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508147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fo">
  <a:themeElements>
    <a:clrScheme name="Green">
      <a:dk1>
        <a:srgbClr val="191919"/>
      </a:dk1>
      <a:lt1>
        <a:srgbClr val="F5F5F5"/>
      </a:lt1>
      <a:dk2>
        <a:srgbClr val="01591C"/>
      </a:dk2>
      <a:lt2>
        <a:srgbClr val="189A12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pecial Font">
      <a:majorFont>
        <a:latin typeface="Comfortaa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9901</TotalTime>
  <Words>4346</Words>
  <Application>Microsoft Office PowerPoint</Application>
  <PresentationFormat>Widescreen</PresentationFormat>
  <Paragraphs>1331</Paragraphs>
  <Slides>65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98" baseType="lpstr">
      <vt:lpstr>Agency FB</vt:lpstr>
      <vt:lpstr>Arial</vt:lpstr>
      <vt:lpstr>Arial Black</vt:lpstr>
      <vt:lpstr>Arial Narrow</vt:lpstr>
      <vt:lpstr>Arial Rounded MT Bold</vt:lpstr>
      <vt:lpstr>AvantGarde Md BT</vt:lpstr>
      <vt:lpstr>Axiomatic Black SSi</vt:lpstr>
      <vt:lpstr>Bahnschrift</vt:lpstr>
      <vt:lpstr>Berlin Sans FB</vt:lpstr>
      <vt:lpstr>Berlin Sans FB Demi</vt:lpstr>
      <vt:lpstr>Britannic Bold</vt:lpstr>
      <vt:lpstr>Calibri</vt:lpstr>
      <vt:lpstr>Cambria</vt:lpstr>
      <vt:lpstr>Century Gothic</vt:lpstr>
      <vt:lpstr>Comfortaa</vt:lpstr>
      <vt:lpstr>Comic Sans MS</vt:lpstr>
      <vt:lpstr>Corbel</vt:lpstr>
      <vt:lpstr>Courier New</vt:lpstr>
      <vt:lpstr>Dutch801 XBd BT</vt:lpstr>
      <vt:lpstr>Forte</vt:lpstr>
      <vt:lpstr>Helvetica Neue</vt:lpstr>
      <vt:lpstr>Lato Black</vt:lpstr>
      <vt:lpstr>Monotype Corsiva</vt:lpstr>
      <vt:lpstr>Open Sans</vt:lpstr>
      <vt:lpstr>Open Sans Light</vt:lpstr>
      <vt:lpstr>Segoe UI</vt:lpstr>
      <vt:lpstr>Tahoma</vt:lpstr>
      <vt:lpstr>Times New Roman</vt:lpstr>
      <vt:lpstr>Wingdings</vt:lpstr>
      <vt:lpstr>Wingdings 2</vt:lpstr>
      <vt:lpstr>2_Office Theme</vt:lpstr>
      <vt:lpstr>Info</vt:lpstr>
      <vt:lpstr>CorelDRAW</vt:lpstr>
      <vt:lpstr>PowerPoint Presentation</vt:lpstr>
      <vt:lpstr>PowerPoint Presentation</vt:lpstr>
      <vt:lpstr>Tantangan keberlanjutan sistem produksi hortikultura</vt:lpstr>
      <vt:lpstr>Keberhasilan budidaya 60% ditentukan oleh pemilihan varietas dan kualitas benih.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pengembangan benih pisang (INA-03) diKabupaten Pringsewu, Lampung. Tahun 2018 - 2019.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Kerjasama dengan swasta: Pengembangan pepaya Merah Delima di Jawa Timur</vt:lpstr>
      <vt:lpstr>PowerPoint Presentation</vt:lpstr>
      <vt:lpstr>PowerPoint Presentation</vt:lpstr>
      <vt:lpstr>PowerPoint Presentation</vt:lpstr>
      <vt:lpstr>PowerPoint Presentation</vt:lpstr>
      <vt:lpstr>Teknologi Proliga bawang merah</vt:lpstr>
      <vt:lpstr>PowerPoint Presentation</vt:lpstr>
      <vt:lpstr>PowerPoint Presentation</vt:lpstr>
      <vt:lpstr>Provitas eksisting cabai : 8 ton/Ha Proliga  meningkatkan provitas MENJADI 20 ton/ha</vt:lpstr>
      <vt:lpstr>PowerPoint Presentation</vt:lpstr>
      <vt:lpstr>PowerPoint Presentation</vt:lpstr>
      <vt:lpstr>PowerPoint Presentation</vt:lpstr>
      <vt:lpstr>Provitas eksisting cabai : 8 ton/Ha Proliga  meningkatkan provitas mjd 20 ton/ha</vt:lpstr>
      <vt:lpstr>Teknologi Proliga Bawang Putih Provitas &gt; 25 t/ha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PRODUKSI BENIH KENTANG DENGAN STEK BERAKAR</vt:lpstr>
      <vt:lpstr>Keunggulan : - Multiplikasi 5-6 lebih cepat dari teknik konvensional - Produksi planlet 1,4 -1,6 juta/tahun/Plbs - Efisien alat, waktu, biaya, ruang, dan tenaga - Inokulasi dan penanganan kultur lebih mudah dg otomatisasi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PEMOTONGAN ANGGARAN TA 2020 DAN RANCANGAN KEGIATAN DAN ANGGARAN PAGU INDIKATIF TA 2021 LINGKUP BADAN LITBANG PERTANIAN</dc:title>
  <dc:creator>Perencanaan</dc:creator>
  <cp:lastModifiedBy>Puslitbang Hortikultura</cp:lastModifiedBy>
  <cp:revision>585</cp:revision>
  <cp:lastPrinted>2021-01-04T01:08:35Z</cp:lastPrinted>
  <dcterms:created xsi:type="dcterms:W3CDTF">2020-05-28T09:56:51Z</dcterms:created>
  <dcterms:modified xsi:type="dcterms:W3CDTF">2021-09-21T01:23:15Z</dcterms:modified>
</cp:coreProperties>
</file>