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64" r:id="rId2"/>
    <p:sldId id="266" r:id="rId3"/>
    <p:sldId id="265" r:id="rId4"/>
    <p:sldId id="267" r:id="rId5"/>
    <p:sldId id="268" r:id="rId6"/>
    <p:sldId id="269" r:id="rId7"/>
    <p:sldId id="283" r:id="rId8"/>
    <p:sldId id="293" r:id="rId9"/>
    <p:sldId id="294" r:id="rId10"/>
    <p:sldId id="295" r:id="rId11"/>
    <p:sldId id="282" r:id="rId12"/>
    <p:sldId id="284" r:id="rId13"/>
    <p:sldId id="285" r:id="rId14"/>
    <p:sldId id="311" r:id="rId15"/>
    <p:sldId id="287" r:id="rId16"/>
    <p:sldId id="286" r:id="rId17"/>
    <p:sldId id="288" r:id="rId18"/>
    <p:sldId id="298" r:id="rId19"/>
    <p:sldId id="289" r:id="rId20"/>
    <p:sldId id="296" r:id="rId21"/>
    <p:sldId id="297" r:id="rId22"/>
    <p:sldId id="290" r:id="rId23"/>
    <p:sldId id="291" r:id="rId24"/>
    <p:sldId id="299" r:id="rId25"/>
    <p:sldId id="292" r:id="rId26"/>
    <p:sldId id="312" r:id="rId27"/>
    <p:sldId id="270" r:id="rId28"/>
    <p:sldId id="300" r:id="rId29"/>
    <p:sldId id="308" r:id="rId30"/>
    <p:sldId id="301" r:id="rId31"/>
    <p:sldId id="310" r:id="rId32"/>
    <p:sldId id="309" r:id="rId33"/>
    <p:sldId id="313" r:id="rId34"/>
    <p:sldId id="315" r:id="rId35"/>
    <p:sldId id="302" r:id="rId36"/>
    <p:sldId id="314" r:id="rId37"/>
    <p:sldId id="303" r:id="rId38"/>
    <p:sldId id="304" r:id="rId39"/>
    <p:sldId id="281" r:id="rId4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1BD"/>
    <a:srgbClr val="180171"/>
    <a:srgbClr val="F59E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588" autoAdjust="0"/>
  </p:normalViewPr>
  <p:slideViewPr>
    <p:cSldViewPr snapToGrid="0" snapToObjects="1" showGuides="1">
      <p:cViewPr>
        <p:scale>
          <a:sx n="108" d="100"/>
          <a:sy n="108" d="100"/>
        </p:scale>
        <p:origin x="-608" y="-544"/>
      </p:cViewPr>
      <p:guideLst>
        <p:guide orient="horz" pos="359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ACC9-794C-4D4F-AB46-90A7F7EA7281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1D5E8-1782-614C-AFCF-34E39527B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0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0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78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98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31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71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11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8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48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A140B-B894-814C-9951-B9CBA1910BC5}" type="datetimeFigureOut">
              <a:rPr lang="en-US" smtClean="0"/>
              <a:t>9/20/21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AFC02-051B-394B-AA02-927BA11E27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l="31683" r="30993" b="42016"/>
          <a:stretch/>
        </p:blipFill>
        <p:spPr>
          <a:xfrm>
            <a:off x="120423" y="21050"/>
            <a:ext cx="741767" cy="70091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660794" y="701840"/>
            <a:ext cx="8420960" cy="0"/>
          </a:xfrm>
          <a:prstGeom prst="line">
            <a:avLst/>
          </a:prstGeom>
          <a:ln>
            <a:solidFill>
              <a:srgbClr val="11189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861390" y="87013"/>
            <a:ext cx="8282609" cy="587574"/>
          </a:xfrm>
          <a:prstGeom prst="rect">
            <a:avLst/>
          </a:prstGeom>
          <a:solidFill>
            <a:srgbClr val="180171"/>
          </a:solidFill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hyperlink" Target="http://pbstat.co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hyperlink" Target="http://pbstat.com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395" y="2046745"/>
            <a:ext cx="86712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8000"/>
                </a:solidFill>
                <a:latin typeface="Arial"/>
                <a:cs typeface="Arial"/>
              </a:rPr>
              <a:t>Prosedur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Arial"/>
                <a:cs typeface="Arial"/>
              </a:rPr>
              <a:t>Uji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Arial"/>
                <a:cs typeface="Arial"/>
              </a:rPr>
              <a:t>Adapatasi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Arial"/>
                <a:cs typeface="Arial"/>
              </a:rPr>
              <a:t>dan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Arial"/>
                <a:cs typeface="Arial"/>
              </a:rPr>
              <a:t>Observasi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Arial"/>
                <a:cs typeface="Arial"/>
              </a:rPr>
              <a:t>Tanaman</a:t>
            </a:r>
            <a:r>
              <a:rPr lang="en-US" sz="32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rgbClr val="008000"/>
                </a:solidFill>
                <a:latin typeface="Arial"/>
                <a:cs typeface="Arial"/>
              </a:rPr>
              <a:t>Semusim</a:t>
            </a:r>
            <a:endParaRPr lang="en-US" sz="32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00" t="64719" b="4403"/>
          <a:stretch/>
        </p:blipFill>
        <p:spPr>
          <a:xfrm>
            <a:off x="858197" y="70046"/>
            <a:ext cx="2811814" cy="61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75363" y="4475659"/>
            <a:ext cx="2883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6600"/>
                </a:solidFill>
                <a:latin typeface="Arial Rounded MT Bold"/>
                <a:cs typeface="Arial Rounded MT Bold"/>
              </a:rPr>
              <a:t>sobir</a:t>
            </a:r>
            <a:endParaRPr lang="en-US" sz="4000" b="1" dirty="0">
              <a:solidFill>
                <a:srgbClr val="FF66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36" y="4628444"/>
            <a:ext cx="7447102" cy="11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07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Waktu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47" y="1273914"/>
            <a:ext cx="6816171" cy="346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4408893"/>
            <a:ext cx="114300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Persiapan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62200" y="4408893"/>
            <a:ext cx="2667000" cy="3693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Penanaman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4408893"/>
            <a:ext cx="1219200" cy="36933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Panen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2200" y="4408893"/>
            <a:ext cx="1447800" cy="369332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Penyimpanan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05200" y="4866093"/>
            <a:ext cx="2667000" cy="36933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Uji</a:t>
            </a:r>
            <a:r>
              <a:rPr lang="en-US" dirty="0" smtClean="0"/>
              <a:t> </a:t>
            </a:r>
            <a:r>
              <a:rPr lang="en-US" dirty="0" err="1" smtClean="0"/>
              <a:t>Ketahanan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17557" y="4862445"/>
            <a:ext cx="1447800" cy="55399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Preferensi</a:t>
            </a:r>
            <a:r>
              <a:rPr lang="en-US" dirty="0" smtClean="0"/>
              <a:t> </a:t>
            </a:r>
            <a:endParaRPr lang="en-US" sz="1200" dirty="0"/>
          </a:p>
          <a:p>
            <a:pPr algn="ctr"/>
            <a:r>
              <a:rPr lang="en-US" sz="1200" dirty="0" smtClean="0"/>
              <a:t>30 resp./</a:t>
            </a:r>
            <a:r>
              <a:rPr lang="en-US" sz="1200" dirty="0" err="1" smtClean="0"/>
              <a:t>segmen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4419600" y="771891"/>
            <a:ext cx="3200400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Data </a:t>
            </a:r>
            <a:r>
              <a:rPr lang="en-US" sz="2400" dirty="0" err="1" smtClean="0">
                <a:solidFill>
                  <a:srgbClr val="FFFF00"/>
                </a:solidFill>
              </a:rPr>
              <a:t>curah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hujan</a:t>
            </a:r>
            <a:r>
              <a:rPr lang="en-US" sz="2400" dirty="0" smtClean="0">
                <a:solidFill>
                  <a:srgbClr val="FFFF00"/>
                </a:solidFill>
              </a:rPr>
              <a:t> BMKG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Perancangan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97" y="719645"/>
            <a:ext cx="6958030" cy="4989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5142" y="4757616"/>
            <a:ext cx="7268308" cy="91195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ular Callout 5"/>
          <p:cNvSpPr/>
          <p:nvPr/>
        </p:nvSpPr>
        <p:spPr>
          <a:xfrm>
            <a:off x="40775" y="3501100"/>
            <a:ext cx="1525295" cy="587475"/>
          </a:xfrm>
          <a:prstGeom prst="wedgeRectCallout">
            <a:avLst>
              <a:gd name="adj1" fmla="val 44770"/>
              <a:gd name="adj2" fmla="val 168065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 dirty="0" err="1" smtClean="0"/>
              <a:t>Pemuliaan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Dlm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Negeri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4352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Perancangan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r>
              <a:rPr lang="en-US" sz="3600" b="1" dirty="0" smtClean="0">
                <a:solidFill>
                  <a:schemeClr val="bg1"/>
                </a:solidFill>
              </a:rPr>
              <a:t> (1 </a:t>
            </a:r>
            <a:r>
              <a:rPr lang="en-US" sz="3600" b="1" dirty="0" err="1" smtClean="0">
                <a:solidFill>
                  <a:schemeClr val="bg1"/>
                </a:solidFill>
              </a:rPr>
              <a:t>lokasi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497"/>
          <a:stretch/>
        </p:blipFill>
        <p:spPr>
          <a:xfrm>
            <a:off x="822314" y="719645"/>
            <a:ext cx="7490398" cy="3889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1390" y="4350052"/>
            <a:ext cx="698330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satu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areal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pengujian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hanya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ada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satu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uji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keunggulan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satu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petakan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/plot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hanya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ada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1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Varietas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yang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diuji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Jumlah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tanaman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/plot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sesuai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dengan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Pedoman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b="1" u="sng" dirty="0" smtClean="0">
                <a:solidFill>
                  <a:schemeClr val="bg1"/>
                </a:solidFill>
                <a:latin typeface="Arial"/>
                <a:cs typeface="Arial"/>
              </a:rPr>
              <a:t>X 1.5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Posisi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dalam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Ulangan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diacak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4237971" y="5216326"/>
            <a:ext cx="188725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link </a:t>
            </a:r>
            <a:r>
              <a:rPr lang="en-US" dirty="0" err="1" smtClean="0">
                <a:solidFill>
                  <a:srgbClr val="FF0000"/>
                </a:solidFill>
              </a:rPr>
              <a:t>pbstat.com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5181600" y="6578856"/>
            <a:ext cx="188725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link </a:t>
            </a:r>
            <a:r>
              <a:rPr lang="en-US" dirty="0" err="1" smtClean="0">
                <a:solidFill>
                  <a:srgbClr val="FF0000"/>
                </a:solidFill>
              </a:rPr>
              <a:t>pbstat.com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Perancangan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r>
              <a:rPr lang="en-US" sz="3600" b="1" dirty="0" smtClean="0">
                <a:solidFill>
                  <a:schemeClr val="bg1"/>
                </a:solidFill>
              </a:rPr>
              <a:t> (</a:t>
            </a:r>
            <a:r>
              <a:rPr lang="en-US" sz="3600" b="1" u="sng" dirty="0" smtClean="0">
                <a:solidFill>
                  <a:schemeClr val="bg1"/>
                </a:solidFill>
              </a:rPr>
              <a:t>&gt;</a:t>
            </a:r>
            <a:r>
              <a:rPr lang="en-US" sz="3600" b="1" dirty="0" smtClean="0">
                <a:solidFill>
                  <a:schemeClr val="bg1"/>
                </a:solidFill>
              </a:rPr>
              <a:t>3 </a:t>
            </a:r>
            <a:r>
              <a:rPr lang="en-US" sz="3600" b="1" dirty="0" err="1">
                <a:solidFill>
                  <a:schemeClr val="bg1"/>
                </a:solidFill>
              </a:rPr>
              <a:t>lokasi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90500" y="2446226"/>
            <a:ext cx="8763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0000"/>
                </a:solidFill>
              </a:rPr>
              <a:t>Y</a:t>
            </a:r>
            <a:r>
              <a:rPr lang="en-US" altLang="en-US" sz="2400" b="1" dirty="0" err="1">
                <a:solidFill>
                  <a:srgbClr val="000000"/>
                </a:solidFill>
              </a:rPr>
              <a:t>ijk</a:t>
            </a:r>
            <a:r>
              <a:rPr lang="en-US" altLang="en-US" sz="4000" b="1" dirty="0">
                <a:solidFill>
                  <a:srgbClr val="000000"/>
                </a:solidFill>
              </a:rPr>
              <a:t> = </a:t>
            </a:r>
            <a:r>
              <a:rPr lang="en-US" altLang="ja-JP" sz="4000" b="1" dirty="0">
                <a:solidFill>
                  <a:srgbClr val="000000"/>
                </a:solidFill>
                <a:latin typeface="Symbol" pitchFamily="18" charset="2"/>
                <a:ea typeface="MS Mincho" pitchFamily="49" charset="-128"/>
                <a:cs typeface="Arial" charset="0"/>
              </a:rPr>
              <a:t>m</a:t>
            </a:r>
            <a:r>
              <a:rPr lang="en-US" altLang="ja-JP" sz="4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en-US" sz="4000" b="1" dirty="0">
                <a:solidFill>
                  <a:srgbClr val="000000"/>
                </a:solidFill>
              </a:rPr>
              <a:t>+ L</a:t>
            </a:r>
            <a:r>
              <a:rPr lang="en-US" altLang="en-US" sz="2400" b="1" dirty="0">
                <a:solidFill>
                  <a:srgbClr val="000000"/>
                </a:solidFill>
              </a:rPr>
              <a:t>i</a:t>
            </a:r>
            <a:r>
              <a:rPr lang="en-US" altLang="en-US" sz="4000" b="1" dirty="0">
                <a:solidFill>
                  <a:srgbClr val="000000"/>
                </a:solidFill>
              </a:rPr>
              <a:t> + </a:t>
            </a:r>
            <a:r>
              <a:rPr lang="en-US" altLang="en-US" sz="4000" b="1" dirty="0" err="1">
                <a:solidFill>
                  <a:srgbClr val="000000"/>
                </a:solidFill>
              </a:rPr>
              <a:t>LK</a:t>
            </a:r>
            <a:r>
              <a:rPr lang="en-US" altLang="en-US" sz="2400" b="1" dirty="0" err="1">
                <a:solidFill>
                  <a:srgbClr val="000000"/>
                </a:solidFill>
              </a:rPr>
              <a:t>ij</a:t>
            </a:r>
            <a:r>
              <a:rPr lang="en-US" altLang="en-US" sz="4000" b="1" dirty="0">
                <a:solidFill>
                  <a:srgbClr val="000000"/>
                </a:solidFill>
              </a:rPr>
              <a:t> + </a:t>
            </a:r>
            <a:r>
              <a:rPr lang="en-US" altLang="en-US" sz="4000" b="1" dirty="0" err="1">
                <a:solidFill>
                  <a:srgbClr val="000000"/>
                </a:solidFill>
              </a:rPr>
              <a:t>V</a:t>
            </a:r>
            <a:r>
              <a:rPr lang="en-US" altLang="en-US" sz="2400" b="1" dirty="0" err="1">
                <a:solidFill>
                  <a:srgbClr val="000000"/>
                </a:solidFill>
              </a:rPr>
              <a:t>k</a:t>
            </a:r>
            <a:r>
              <a:rPr lang="en-US" altLang="en-US" sz="4000" b="1" dirty="0">
                <a:solidFill>
                  <a:srgbClr val="000000"/>
                </a:solidFill>
              </a:rPr>
              <a:t> + </a:t>
            </a:r>
            <a:r>
              <a:rPr lang="en-US" altLang="en-US" sz="4000" b="1" dirty="0" err="1">
                <a:solidFill>
                  <a:srgbClr val="000000"/>
                </a:solidFill>
              </a:rPr>
              <a:t>LV</a:t>
            </a:r>
            <a:r>
              <a:rPr lang="en-US" altLang="en-US" sz="2400" b="1" dirty="0" err="1">
                <a:solidFill>
                  <a:srgbClr val="000000"/>
                </a:solidFill>
              </a:rPr>
              <a:t>jk</a:t>
            </a:r>
            <a:r>
              <a:rPr lang="en-US" altLang="en-US" sz="2400" b="1" dirty="0">
                <a:solidFill>
                  <a:srgbClr val="000000"/>
                </a:solidFill>
              </a:rPr>
              <a:t> </a:t>
            </a:r>
            <a:r>
              <a:rPr lang="en-US" altLang="en-US" sz="4000" b="1" dirty="0">
                <a:solidFill>
                  <a:srgbClr val="000000"/>
                </a:solidFill>
              </a:rPr>
              <a:t>+ </a:t>
            </a:r>
            <a:r>
              <a:rPr lang="en-US" altLang="ja-JP" sz="4800" b="1" dirty="0" err="1">
                <a:solidFill>
                  <a:srgbClr val="000000"/>
                </a:solidFill>
                <a:latin typeface="Symbol" pitchFamily="18" charset="2"/>
                <a:ea typeface="MS Mincho" pitchFamily="49" charset="-128"/>
              </a:rPr>
              <a:t>s</a:t>
            </a:r>
            <a:r>
              <a:rPr lang="en-US" altLang="ja-JP" sz="2400" b="1" dirty="0" err="1">
                <a:solidFill>
                  <a:srgbClr val="000000"/>
                </a:solidFill>
                <a:ea typeface="MS Mincho" pitchFamily="49" charset="-128"/>
              </a:rPr>
              <a:t>ijk</a:t>
            </a:r>
            <a:r>
              <a:rPr lang="en-US" altLang="ja-JP" sz="2800" b="1" dirty="0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 </a:t>
            </a:r>
            <a:endParaRPr lang="en-US" altLang="en-US" sz="2800" b="1" dirty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49300" y="3259026"/>
            <a:ext cx="76200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en-US" altLang="en-US" sz="2800" b="1" dirty="0" err="1">
                <a:solidFill>
                  <a:srgbClr val="000000"/>
                </a:solidFill>
              </a:rPr>
              <a:t>Y</a:t>
            </a:r>
            <a:r>
              <a:rPr lang="en-US" altLang="en-US" sz="2000" b="1" dirty="0" err="1">
                <a:solidFill>
                  <a:srgbClr val="000000"/>
                </a:solidFill>
              </a:rPr>
              <a:t>ij</a:t>
            </a:r>
            <a:r>
              <a:rPr lang="en-US" altLang="en-US" sz="2000" b="1" dirty="0">
                <a:solidFill>
                  <a:srgbClr val="000000"/>
                </a:solidFill>
              </a:rPr>
              <a:t> = </a:t>
            </a:r>
            <a:r>
              <a:rPr lang="en-US" altLang="en-US" sz="2000" b="1" dirty="0" err="1">
                <a:solidFill>
                  <a:srgbClr val="000000"/>
                </a:solidFill>
              </a:rPr>
              <a:t>Nilai</a:t>
            </a:r>
            <a:r>
              <a:rPr lang="en-US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</a:rPr>
              <a:t>Pengamatan</a:t>
            </a:r>
            <a:endParaRPr lang="en-US" altLang="en-US" sz="2000" b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95000"/>
              </a:lnSpc>
            </a:pPr>
            <a:r>
              <a:rPr lang="en-US" altLang="ja-JP" sz="2000" b="1" dirty="0">
                <a:solidFill>
                  <a:srgbClr val="000000"/>
                </a:solidFill>
                <a:latin typeface="Symbol" pitchFamily="18" charset="2"/>
                <a:ea typeface="MS Mincho" pitchFamily="49" charset="-128"/>
                <a:cs typeface="Arial" charset="0"/>
              </a:rPr>
              <a:t>m  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  <a:cs typeface="Arial" charset="0"/>
              </a:rPr>
              <a:t>=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  <a:cs typeface="Arial" charset="0"/>
              </a:rPr>
              <a:t>Rataan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  <a:cs typeface="Arial" charset="0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  <a:cs typeface="Arial" charset="0"/>
              </a:rPr>
              <a:t>Umum</a:t>
            </a:r>
            <a:endParaRPr lang="en-US" altLang="ja-JP" sz="2000" b="1" dirty="0">
              <a:solidFill>
                <a:srgbClr val="000000"/>
              </a:solidFill>
              <a:ea typeface="MS Mincho" pitchFamily="49" charset="-128"/>
              <a:cs typeface="Arial" charset="0"/>
            </a:endParaRPr>
          </a:p>
          <a:p>
            <a:pPr eaLnBrk="1" hangingPunct="1">
              <a:lnSpc>
                <a:spcPct val="95000"/>
              </a:lnSpc>
            </a:pPr>
            <a:r>
              <a:rPr lang="en-US" altLang="ja-JP" sz="2800" b="1" dirty="0">
                <a:solidFill>
                  <a:srgbClr val="000000"/>
                </a:solidFill>
                <a:ea typeface="MS Mincho" pitchFamily="49" charset="-128"/>
              </a:rPr>
              <a:t>L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i =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Pengaruh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en-US" altLang="ja-JP" b="1" dirty="0" err="1">
                <a:solidFill>
                  <a:srgbClr val="000000"/>
                </a:solidFill>
                <a:ea typeface="MS PGothic" pitchFamily="34" charset="-128"/>
              </a:rPr>
              <a:t>Varietas</a:t>
            </a:r>
            <a:r>
              <a:rPr lang="en-US" altLang="ja-JP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ke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i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(1, 2, 3)</a:t>
            </a:r>
          </a:p>
          <a:p>
            <a:pPr eaLnBrk="1" hangingPunct="1">
              <a:lnSpc>
                <a:spcPct val="95000"/>
              </a:lnSpc>
            </a:pPr>
            <a:r>
              <a:rPr lang="en-US" altLang="ja-JP" sz="2800" b="1" dirty="0" err="1">
                <a:solidFill>
                  <a:srgbClr val="000000"/>
                </a:solidFill>
                <a:ea typeface="MS Mincho" pitchFamily="49" charset="-128"/>
              </a:rPr>
              <a:t>K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j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=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Pengaruh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en-US" altLang="ja-JP" b="1" dirty="0" err="1">
                <a:solidFill>
                  <a:srgbClr val="000000"/>
                </a:solidFill>
                <a:ea typeface="MS PGothic" pitchFamily="34" charset="-128"/>
              </a:rPr>
              <a:t>Kelompok</a:t>
            </a:r>
            <a:r>
              <a:rPr lang="en-US" altLang="ja-JP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ke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j (1,2,3)</a:t>
            </a:r>
          </a:p>
          <a:p>
            <a:pPr eaLnBrk="1" hangingPunct="1">
              <a:lnSpc>
                <a:spcPct val="95000"/>
              </a:lnSpc>
            </a:pPr>
            <a:r>
              <a:rPr lang="en-US" altLang="ja-JP" sz="2800" b="1" dirty="0" err="1">
                <a:solidFill>
                  <a:srgbClr val="000000"/>
                </a:solidFill>
                <a:ea typeface="MS Mincho" pitchFamily="49" charset="-128"/>
              </a:rPr>
              <a:t>V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k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=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Pengaruh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</a:t>
            </a:r>
            <a:r>
              <a:rPr lang="en-US" altLang="ja-JP" b="1" dirty="0" err="1">
                <a:solidFill>
                  <a:srgbClr val="000000"/>
                </a:solidFill>
                <a:ea typeface="MS PGothic" pitchFamily="34" charset="-128"/>
              </a:rPr>
              <a:t>Varietas</a:t>
            </a:r>
            <a:r>
              <a:rPr lang="en-US" altLang="ja-JP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Mincho" pitchFamily="49" charset="-128"/>
              </a:rPr>
              <a:t>ke</a:t>
            </a:r>
            <a:r>
              <a:rPr lang="en-US" altLang="ja-JP" sz="2000" b="1" dirty="0">
                <a:solidFill>
                  <a:srgbClr val="000000"/>
                </a:solidFill>
                <a:ea typeface="MS Mincho" pitchFamily="49" charset="-128"/>
              </a:rPr>
              <a:t> k (1, 2, 3, 4)</a:t>
            </a:r>
          </a:p>
          <a:p>
            <a:pPr eaLnBrk="1" hangingPunct="1">
              <a:lnSpc>
                <a:spcPct val="95000"/>
              </a:lnSpc>
            </a:pPr>
            <a:r>
              <a:rPr lang="en-US" altLang="ja-JP" sz="2800" b="1" dirty="0" err="1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S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ijj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=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Pengaruh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galat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Lokasi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ke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I,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Kel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ke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j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dan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Varietas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ea typeface="MS PGothic" pitchFamily="34" charset="-128"/>
              </a:rPr>
              <a:t>ke</a:t>
            </a:r>
            <a:r>
              <a:rPr lang="en-US" altLang="ja-JP" sz="2000" b="1" dirty="0">
                <a:solidFill>
                  <a:srgbClr val="000000"/>
                </a:solidFill>
                <a:ea typeface="MS PGothic" pitchFamily="34" charset="-128"/>
              </a:rPr>
              <a:t> k</a:t>
            </a:r>
            <a:endParaRPr lang="en-US" altLang="en-US" sz="2000" b="1" dirty="0">
              <a:solidFill>
                <a:srgbClr val="000000"/>
              </a:solidFill>
              <a:ea typeface="MS PGothic" pitchFamily="34" charset="-128"/>
            </a:endParaRP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549400" y="795226"/>
            <a:ext cx="1752600" cy="1479550"/>
            <a:chOff x="816" y="1352"/>
            <a:chExt cx="2872" cy="932"/>
          </a:xfrm>
        </p:grpSpPr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816" y="1352"/>
              <a:ext cx="960" cy="932"/>
              <a:chOff x="816" y="1560"/>
              <a:chExt cx="432" cy="932"/>
            </a:xfrm>
          </p:grpSpPr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V1</a:t>
                </a:r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21" name="Text Box 14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</p:grp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1776" y="1352"/>
              <a:ext cx="960" cy="932"/>
              <a:chOff x="816" y="1560"/>
              <a:chExt cx="432" cy="932"/>
            </a:xfrm>
          </p:grpSpPr>
          <p:sp>
            <p:nvSpPr>
              <p:cNvPr id="14" name="Text Box 16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V1</a:t>
                </a:r>
              </a:p>
            </p:txBody>
          </p:sp>
          <p:sp>
            <p:nvSpPr>
              <p:cNvPr id="15" name="Text Box 17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dirty="0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16" name="Text Box 18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  <p:sp>
            <p:nvSpPr>
              <p:cNvPr id="17" name="Text Box 19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</p:grpSp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2728" y="1352"/>
              <a:ext cx="960" cy="932"/>
              <a:chOff x="816" y="1560"/>
              <a:chExt cx="432" cy="932"/>
            </a:xfrm>
          </p:grpSpPr>
          <p:sp>
            <p:nvSpPr>
              <p:cNvPr id="10" name="Text Box 21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11" name="Text Box 22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  <p:sp>
            <p:nvSpPr>
              <p:cNvPr id="12" name="Text Box 23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  <p:sp>
            <p:nvSpPr>
              <p:cNvPr id="13" name="Text Box 24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</a:t>
                </a:r>
                <a:r>
                  <a:rPr lang="id-ID" altLang="en-US" b="1">
                    <a:solidFill>
                      <a:schemeClr val="bg1"/>
                    </a:solidFill>
                  </a:rPr>
                  <a:t>1</a:t>
                </a:r>
                <a:endParaRPr lang="en-US" altLang="en-US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oup 26"/>
          <p:cNvGrpSpPr>
            <a:grpSpLocks/>
          </p:cNvGrpSpPr>
          <p:nvPr/>
        </p:nvGrpSpPr>
        <p:grpSpPr bwMode="auto">
          <a:xfrm>
            <a:off x="3606800" y="1176226"/>
            <a:ext cx="1752600" cy="1479550"/>
            <a:chOff x="816" y="1352"/>
            <a:chExt cx="2872" cy="932"/>
          </a:xfrm>
        </p:grpSpPr>
        <p:grpSp>
          <p:nvGrpSpPr>
            <p:cNvPr id="23" name="Group 27"/>
            <p:cNvGrpSpPr>
              <a:grpSpLocks/>
            </p:cNvGrpSpPr>
            <p:nvPr/>
          </p:nvGrpSpPr>
          <p:grpSpPr bwMode="auto">
            <a:xfrm>
              <a:off x="816" y="1352"/>
              <a:ext cx="960" cy="932"/>
              <a:chOff x="816" y="1560"/>
              <a:chExt cx="432" cy="932"/>
            </a:xfrm>
          </p:grpSpPr>
          <p:sp>
            <p:nvSpPr>
              <p:cNvPr id="34" name="Text Box 28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V1</a:t>
                </a:r>
              </a:p>
            </p:txBody>
          </p:sp>
          <p:sp>
            <p:nvSpPr>
              <p:cNvPr id="35" name="Text Box 29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  <p:sp>
            <p:nvSpPr>
              <p:cNvPr id="36" name="Text Box 30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37" name="Text Box 31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</p:grpSp>
        <p:grpSp>
          <p:nvGrpSpPr>
            <p:cNvPr id="24" name="Group 32"/>
            <p:cNvGrpSpPr>
              <a:grpSpLocks/>
            </p:cNvGrpSpPr>
            <p:nvPr/>
          </p:nvGrpSpPr>
          <p:grpSpPr bwMode="auto">
            <a:xfrm>
              <a:off x="1776" y="1352"/>
              <a:ext cx="960" cy="932"/>
              <a:chOff x="816" y="1560"/>
              <a:chExt cx="432" cy="932"/>
            </a:xfrm>
          </p:grpSpPr>
          <p:sp>
            <p:nvSpPr>
              <p:cNvPr id="30" name="Text Box 33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V1</a:t>
                </a:r>
              </a:p>
            </p:txBody>
          </p:sp>
          <p:sp>
            <p:nvSpPr>
              <p:cNvPr id="31" name="Text Box 34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32" name="Text Box 35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  <p:sp>
            <p:nvSpPr>
              <p:cNvPr id="33" name="Text Box 36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</p:grpSp>
        <p:grpSp>
          <p:nvGrpSpPr>
            <p:cNvPr id="25" name="Group 37"/>
            <p:cNvGrpSpPr>
              <a:grpSpLocks/>
            </p:cNvGrpSpPr>
            <p:nvPr/>
          </p:nvGrpSpPr>
          <p:grpSpPr bwMode="auto">
            <a:xfrm>
              <a:off x="2728" y="1352"/>
              <a:ext cx="960" cy="932"/>
              <a:chOff x="816" y="1560"/>
              <a:chExt cx="432" cy="932"/>
            </a:xfrm>
          </p:grpSpPr>
          <p:sp>
            <p:nvSpPr>
              <p:cNvPr id="26" name="Text Box 38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27" name="Text Box 39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  <p:sp>
            <p:nvSpPr>
              <p:cNvPr id="28" name="Text Box 40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  <p:sp>
            <p:nvSpPr>
              <p:cNvPr id="29" name="Text Box 41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</a:t>
                </a:r>
                <a:r>
                  <a:rPr lang="id-ID" altLang="en-US" b="1">
                    <a:solidFill>
                      <a:schemeClr val="bg1"/>
                    </a:solidFill>
                  </a:rPr>
                  <a:t>1</a:t>
                </a:r>
                <a:endParaRPr lang="en-US" altLang="en-US" b="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Group 42"/>
          <p:cNvGrpSpPr>
            <a:grpSpLocks/>
          </p:cNvGrpSpPr>
          <p:nvPr/>
        </p:nvGrpSpPr>
        <p:grpSpPr bwMode="auto">
          <a:xfrm>
            <a:off x="5816600" y="719026"/>
            <a:ext cx="1752600" cy="1479550"/>
            <a:chOff x="816" y="1352"/>
            <a:chExt cx="2872" cy="932"/>
          </a:xfrm>
        </p:grpSpPr>
        <p:grpSp>
          <p:nvGrpSpPr>
            <p:cNvPr id="39" name="Group 43"/>
            <p:cNvGrpSpPr>
              <a:grpSpLocks/>
            </p:cNvGrpSpPr>
            <p:nvPr/>
          </p:nvGrpSpPr>
          <p:grpSpPr bwMode="auto">
            <a:xfrm>
              <a:off x="816" y="1352"/>
              <a:ext cx="960" cy="932"/>
              <a:chOff x="816" y="1560"/>
              <a:chExt cx="432" cy="932"/>
            </a:xfrm>
          </p:grpSpPr>
          <p:sp>
            <p:nvSpPr>
              <p:cNvPr id="50" name="Text Box 44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V1</a:t>
                </a:r>
              </a:p>
            </p:txBody>
          </p:sp>
          <p:sp>
            <p:nvSpPr>
              <p:cNvPr id="51" name="Text Box 45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  <p:sp>
            <p:nvSpPr>
              <p:cNvPr id="52" name="Text Box 46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53" name="Text Box 47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808080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</p:grpSp>
        <p:grpSp>
          <p:nvGrpSpPr>
            <p:cNvPr id="40" name="Group 48"/>
            <p:cNvGrpSpPr>
              <a:grpSpLocks/>
            </p:cNvGrpSpPr>
            <p:nvPr/>
          </p:nvGrpSpPr>
          <p:grpSpPr bwMode="auto">
            <a:xfrm>
              <a:off x="1776" y="1352"/>
              <a:ext cx="960" cy="932"/>
              <a:chOff x="816" y="1560"/>
              <a:chExt cx="432" cy="932"/>
            </a:xfrm>
          </p:grpSpPr>
          <p:sp>
            <p:nvSpPr>
              <p:cNvPr id="46" name="Text Box 49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V1</a:t>
                </a:r>
              </a:p>
            </p:txBody>
          </p:sp>
          <p:sp>
            <p:nvSpPr>
              <p:cNvPr id="47" name="Text Box 50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48" name="Text Box 51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  <p:sp>
            <p:nvSpPr>
              <p:cNvPr id="49" name="Text Box 52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333333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</p:grpSp>
        <p:grpSp>
          <p:nvGrpSpPr>
            <p:cNvPr id="41" name="Group 53"/>
            <p:cNvGrpSpPr>
              <a:grpSpLocks/>
            </p:cNvGrpSpPr>
            <p:nvPr/>
          </p:nvGrpSpPr>
          <p:grpSpPr bwMode="auto">
            <a:xfrm>
              <a:off x="2728" y="1352"/>
              <a:ext cx="960" cy="932"/>
              <a:chOff x="816" y="1560"/>
              <a:chExt cx="432" cy="932"/>
            </a:xfrm>
          </p:grpSpPr>
          <p:sp>
            <p:nvSpPr>
              <p:cNvPr id="42" name="Text Box 54"/>
              <p:cNvSpPr txBox="1">
                <a:spLocks noChangeArrowheads="1"/>
              </p:cNvSpPr>
              <p:nvPr/>
            </p:nvSpPr>
            <p:spPr bwMode="auto">
              <a:xfrm>
                <a:off x="816" y="1560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V3</a:t>
                </a:r>
              </a:p>
            </p:txBody>
          </p:sp>
          <p:sp>
            <p:nvSpPr>
              <p:cNvPr id="43" name="Text Box 55"/>
              <p:cNvSpPr txBox="1">
                <a:spLocks noChangeArrowheads="1"/>
              </p:cNvSpPr>
              <p:nvPr/>
            </p:nvSpPr>
            <p:spPr bwMode="auto">
              <a:xfrm>
                <a:off x="816" y="1792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V2</a:t>
                </a:r>
              </a:p>
            </p:txBody>
          </p:sp>
          <p:sp>
            <p:nvSpPr>
              <p:cNvPr id="44" name="Text Box 56"/>
              <p:cNvSpPr txBox="1">
                <a:spLocks noChangeArrowheads="1"/>
              </p:cNvSpPr>
              <p:nvPr/>
            </p:nvSpPr>
            <p:spPr bwMode="auto">
              <a:xfrm>
                <a:off x="816" y="2027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>
                    <a:solidFill>
                      <a:schemeClr val="bg1"/>
                    </a:solidFill>
                  </a:rPr>
                  <a:t>V4</a:t>
                </a:r>
              </a:p>
            </p:txBody>
          </p:sp>
          <p:sp>
            <p:nvSpPr>
              <p:cNvPr id="45" name="Text Box 57"/>
              <p:cNvSpPr txBox="1">
                <a:spLocks noChangeArrowheads="1"/>
              </p:cNvSpPr>
              <p:nvPr/>
            </p:nvSpPr>
            <p:spPr bwMode="auto">
              <a:xfrm>
                <a:off x="816" y="2259"/>
                <a:ext cx="432" cy="233"/>
              </a:xfrm>
              <a:prstGeom prst="rect">
                <a:avLst/>
              </a:prstGeom>
              <a:solidFill>
                <a:srgbClr val="292929"/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b="1" dirty="0">
                    <a:solidFill>
                      <a:schemeClr val="bg1"/>
                    </a:solidFill>
                  </a:rPr>
                  <a:t>V</a:t>
                </a:r>
                <a:r>
                  <a:rPr lang="id-ID" altLang="en-US" b="1" dirty="0">
                    <a:solidFill>
                      <a:schemeClr val="bg1"/>
                    </a:solidFill>
                  </a:rPr>
                  <a:t>1</a:t>
                </a:r>
                <a:endParaRPr lang="en-US" altLang="en-US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4" name="Text Box 58"/>
          <p:cNvSpPr txBox="1">
            <a:spLocks noChangeArrowheads="1"/>
          </p:cNvSpPr>
          <p:nvPr/>
        </p:nvSpPr>
        <p:spPr bwMode="auto">
          <a:xfrm>
            <a:off x="1574800" y="2255726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8000"/>
                </a:solidFill>
              </a:rPr>
              <a:t>Subang</a:t>
            </a:r>
            <a:endParaRPr lang="en-US" altLang="en-US" b="1" dirty="0">
              <a:solidFill>
                <a:srgbClr val="008000"/>
              </a:solidFill>
            </a:endParaRPr>
          </a:p>
        </p:txBody>
      </p:sp>
      <p:sp>
        <p:nvSpPr>
          <p:cNvPr id="55" name="Text Box 59"/>
          <p:cNvSpPr txBox="1">
            <a:spLocks noChangeArrowheads="1"/>
          </p:cNvSpPr>
          <p:nvPr/>
        </p:nvSpPr>
        <p:spPr bwMode="auto">
          <a:xfrm>
            <a:off x="3606800" y="795226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8000"/>
                </a:solidFill>
              </a:rPr>
              <a:t>Pati</a:t>
            </a:r>
            <a:endParaRPr lang="en-US" altLang="en-US" b="1" dirty="0">
              <a:solidFill>
                <a:srgbClr val="008000"/>
              </a:solidFill>
            </a:endParaRPr>
          </a:p>
        </p:txBody>
      </p:sp>
      <p:sp>
        <p:nvSpPr>
          <p:cNvPr id="56" name="Text Box 60"/>
          <p:cNvSpPr txBox="1">
            <a:spLocks noChangeArrowheads="1"/>
          </p:cNvSpPr>
          <p:nvPr/>
        </p:nvSpPr>
        <p:spPr bwMode="auto">
          <a:xfrm>
            <a:off x="5816600" y="2243026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 err="1" smtClean="0">
                <a:solidFill>
                  <a:srgbClr val="008000"/>
                </a:solidFill>
              </a:rPr>
              <a:t>Nganjuk</a:t>
            </a:r>
            <a:endParaRPr lang="en-US" alt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Perancangan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Uji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5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9"/>
          <a:stretch/>
        </p:blipFill>
        <p:spPr bwMode="auto">
          <a:xfrm>
            <a:off x="0" y="750104"/>
            <a:ext cx="9144000" cy="4964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1081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Pengamatan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2781" y="758096"/>
            <a:ext cx="7696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000" dirty="0">
                <a:latin typeface="Arial" pitchFamily="34" charset="0"/>
                <a:cs typeface="Arial" pitchFamily="34" charset="0"/>
              </a:rPr>
              <a:t>Pengamatan dilakukan pada tanaman contoh paling sedikit 10 + </a:t>
            </a:r>
            <a:r>
              <a:rPr lang="id-ID" sz="20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id-ID" sz="2000" dirty="0">
                <a:latin typeface="Arial" pitchFamily="34" charset="0"/>
                <a:cs typeface="Arial" pitchFamily="34" charset="0"/>
              </a:rPr>
              <a:t>% dari total populasi tiap </a:t>
            </a:r>
            <a:r>
              <a:rPr lang="id-ID" sz="2000" dirty="0" smtClean="0">
                <a:latin typeface="Arial" pitchFamily="34" charset="0"/>
                <a:cs typeface="Arial" pitchFamily="34" charset="0"/>
              </a:rPr>
              <a:t>petak yang ditetapkan sebelum pengamatan pertama dan diberi label.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Pengamatan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sesuai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deskripsi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berupa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id-ID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Umur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tanaman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berbunga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panen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id-ID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Morfologi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Tipe tumbuh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Tinggi tanaman,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Batang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Daun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Bunga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Buah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Umbi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Polong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Biji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Krop 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etahanan </a:t>
            </a:r>
            <a:r>
              <a:rPr lang="id-ID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terhadap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bila dimasukkan </a:t>
            </a:r>
            <a:r>
              <a:rPr lang="id-ID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dalam deskripsi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varietas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id-ID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Sifat–sifat yang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diunggulkan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Umur panen;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Daya hasil;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Ketahanan </a:t>
            </a:r>
            <a:r>
              <a:rPr lang="id-ID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terhadap cekaman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biotik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abiotik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daya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simpan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mutu hasil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id-ID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Keseragaman </a:t>
            </a:r>
            <a:r>
              <a:rPr lang="id-ID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dalam populasi, perbedaan antar varietas serta keunikan varietas.</a:t>
            </a:r>
            <a:endParaRPr 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Tanaman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Contoh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9010" y="2897561"/>
            <a:ext cx="72076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Pengamatan (</a:t>
            </a:r>
            <a:r>
              <a:rPr lang="id-ID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jelaskan metode semua karakter</a:t>
            </a:r>
            <a:r>
              <a:rPr lang="id-ID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lvl="0" indent="-457200">
              <a:buFont typeface="Arial"/>
              <a:buChar char="•"/>
            </a:pPr>
            <a:r>
              <a:rPr lang="id-ID" sz="2400" dirty="0">
                <a:solidFill>
                  <a:srgbClr val="008000"/>
                </a:solidFill>
              </a:rPr>
              <a:t>Sifat Kualitatif</a:t>
            </a:r>
            <a:endParaRPr lang="en-ID" sz="2400" dirty="0">
              <a:solidFill>
                <a:srgbClr val="008000"/>
              </a:solidFill>
            </a:endParaRPr>
          </a:p>
          <a:p>
            <a:pPr marL="457200" lvl="0" indent="-457200">
              <a:buFont typeface="Arial"/>
              <a:buChar char="•"/>
            </a:pPr>
            <a:r>
              <a:rPr lang="id-ID" sz="2400" dirty="0">
                <a:solidFill>
                  <a:srgbClr val="008000"/>
                </a:solidFill>
              </a:rPr>
              <a:t>Sifat Kuantitatif</a:t>
            </a:r>
            <a:endParaRPr lang="en-ID" sz="2400" dirty="0">
              <a:solidFill>
                <a:srgbClr val="008000"/>
              </a:solidFill>
            </a:endParaRPr>
          </a:p>
          <a:p>
            <a:pPr marL="457200" lvl="0" indent="-457200">
              <a:buFont typeface="Arial"/>
              <a:buChar char="•"/>
            </a:pPr>
            <a:r>
              <a:rPr lang="id-ID" sz="2400" b="1" dirty="0">
                <a:solidFill>
                  <a:srgbClr val="FF0000"/>
                </a:solidFill>
              </a:rPr>
              <a:t>Produksi</a:t>
            </a:r>
            <a:endParaRPr lang="en-ID" sz="2400" b="1" dirty="0">
              <a:solidFill>
                <a:srgbClr val="FF0000"/>
              </a:solidFill>
            </a:endParaRPr>
          </a:p>
          <a:p>
            <a:pPr marL="457200" lvl="0" indent="-457200">
              <a:buFont typeface="Arial"/>
              <a:buChar char="•"/>
            </a:pPr>
            <a:r>
              <a:rPr lang="id-ID" sz="2400" dirty="0">
                <a:solidFill>
                  <a:schemeClr val="bg2">
                    <a:lumMod val="75000"/>
                  </a:schemeClr>
                </a:solidFill>
              </a:rPr>
              <a:t>Pengujian Ketahanan Penyakit</a:t>
            </a:r>
            <a:endParaRPr lang="en-ID" sz="2400" dirty="0">
              <a:solidFill>
                <a:schemeClr val="bg2">
                  <a:lumMod val="75000"/>
                </a:schemeClr>
              </a:solidFill>
            </a:endParaRPr>
          </a:p>
          <a:p>
            <a:pPr marL="457200" lvl="0" indent="-457200">
              <a:buFont typeface="Arial"/>
              <a:buChar char="•"/>
            </a:pPr>
            <a:r>
              <a:rPr lang="id-ID" sz="2400" dirty="0">
                <a:solidFill>
                  <a:schemeClr val="bg2">
                    <a:lumMod val="75000"/>
                  </a:schemeClr>
                </a:solidFill>
              </a:rPr>
              <a:t>Pengujian Preferensi </a:t>
            </a:r>
            <a:r>
              <a:rPr lang="id-ID" sz="2400" dirty="0" smtClean="0">
                <a:solidFill>
                  <a:schemeClr val="bg2">
                    <a:lumMod val="75000"/>
                  </a:schemeClr>
                </a:solidFill>
              </a:rPr>
              <a:t>Konsumen</a:t>
            </a:r>
            <a:endParaRPr lang="en-ID" sz="24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11" y="840161"/>
            <a:ext cx="2254250" cy="1905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309811" y="916361"/>
            <a:ext cx="5791200" cy="19050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614611" y="1221160"/>
            <a:ext cx="5290377" cy="428340"/>
            <a:chOff x="3429000" y="1523999"/>
            <a:chExt cx="5290377" cy="4283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1524000"/>
              <a:ext cx="2592000" cy="4283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377" y="1523999"/>
              <a:ext cx="2592000" cy="42833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614611" y="2012021"/>
            <a:ext cx="5290377" cy="428340"/>
            <a:chOff x="3429000" y="1523999"/>
            <a:chExt cx="5290377" cy="4283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1524000"/>
              <a:ext cx="2592000" cy="428339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377" y="1523999"/>
              <a:ext cx="2592000" cy="4283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278434" y="1592509"/>
            <a:ext cx="586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Arial Narrow"/>
                <a:cs typeface="Arial Narrow"/>
              </a:rPr>
              <a:t>jumlah</a:t>
            </a:r>
            <a:r>
              <a:rPr lang="en-US" sz="2400" dirty="0" smtClean="0">
                <a:latin typeface="Arial Narrow"/>
                <a:cs typeface="Arial Narrow"/>
              </a:rPr>
              <a:t> </a:t>
            </a:r>
            <a:r>
              <a:rPr lang="en-US" sz="2400" dirty="0" err="1" smtClean="0">
                <a:latin typeface="Arial Narrow"/>
                <a:cs typeface="Arial Narrow"/>
              </a:rPr>
              <a:t>sampel</a:t>
            </a:r>
            <a:r>
              <a:rPr lang="en-US" sz="2400" dirty="0" smtClean="0">
                <a:latin typeface="Arial Narrow"/>
                <a:cs typeface="Arial Narrow"/>
              </a:rPr>
              <a:t>= 10+1% </a:t>
            </a:r>
            <a:r>
              <a:rPr lang="en-US" sz="2400" dirty="0" err="1" smtClean="0">
                <a:latin typeface="Arial Narrow"/>
                <a:cs typeface="Arial Narrow"/>
              </a:rPr>
              <a:t>populasi</a:t>
            </a:r>
            <a:r>
              <a:rPr lang="en-US" sz="2400" dirty="0" smtClean="0">
                <a:latin typeface="Arial Narrow"/>
                <a:cs typeface="Arial Narrow"/>
              </a:rPr>
              <a:t>, </a:t>
            </a:r>
            <a:r>
              <a:rPr lang="en-US" sz="2400" dirty="0" err="1" smtClean="0">
                <a:latin typeface="Arial Narrow"/>
                <a:cs typeface="Arial Narrow"/>
              </a:rPr>
              <a:t>diberi</a:t>
            </a:r>
            <a:r>
              <a:rPr lang="en-US" sz="2400" dirty="0" smtClean="0">
                <a:latin typeface="Arial Narrow"/>
                <a:cs typeface="Arial Narrow"/>
              </a:rPr>
              <a:t> </a:t>
            </a:r>
            <a:r>
              <a:rPr lang="en-US" sz="2400" dirty="0" err="1" smtClean="0">
                <a:latin typeface="Arial Narrow"/>
                <a:cs typeface="Arial Narrow"/>
              </a:rPr>
              <a:t>nomor</a:t>
            </a:r>
            <a:endParaRPr lang="en-US" sz="2400" dirty="0"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3187" y="9163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1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6376" y="22879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2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4411" y="9163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5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00611" y="22879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6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15011" y="9163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7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96011" y="22879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8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77011" y="9163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9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58011" y="2211761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10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0011" y="911896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3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7211" y="2287961"/>
            <a:ext cx="34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 Black"/>
                <a:cs typeface="Arial Black"/>
              </a:rPr>
              <a:t>4</a:t>
            </a:r>
            <a:endParaRPr lang="en-US" sz="2400" b="1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81611" y="3354761"/>
            <a:ext cx="2514600" cy="206210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FF"/>
                </a:solidFill>
              </a:rPr>
              <a:t>Produksi</a:t>
            </a:r>
            <a:r>
              <a:rPr lang="en-US" sz="3200" b="1" dirty="0" smtClean="0">
                <a:solidFill>
                  <a:srgbClr val="FFFFFF"/>
                </a:solidFill>
              </a:rPr>
              <a:t>/ha, </a:t>
            </a:r>
            <a:r>
              <a:rPr lang="en-US" sz="3200" b="1" dirty="0" err="1" smtClean="0">
                <a:solidFill>
                  <a:srgbClr val="FFFFFF"/>
                </a:solidFill>
              </a:rPr>
              <a:t>berdasarkan</a:t>
            </a:r>
            <a:r>
              <a:rPr lang="en-US" sz="3200" b="1" dirty="0" smtClean="0">
                <a:solidFill>
                  <a:srgbClr val="FFFFFF"/>
                </a:solidFill>
              </a:rPr>
              <a:t> data </a:t>
            </a:r>
            <a:r>
              <a:rPr lang="en-US" sz="3200" b="1" dirty="0" err="1" smtClean="0">
                <a:solidFill>
                  <a:srgbClr val="FFFFFF"/>
                </a:solidFill>
              </a:rPr>
              <a:t>satu</a:t>
            </a:r>
            <a:r>
              <a:rPr lang="en-US" sz="3200" b="1" dirty="0" smtClean="0">
                <a:solidFill>
                  <a:srgbClr val="FFFFFF"/>
                </a:solidFill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</a:rPr>
              <a:t>petak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Pengamatan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914400"/>
            <a:ext cx="8636000" cy="429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733800"/>
            <a:ext cx="3048000" cy="1447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276600" y="38100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(11+12+12+13+11+16+11+13+12+13)/10=</a:t>
            </a:r>
            <a:r>
              <a:rPr lang="en-US" sz="2400" b="1" dirty="0" smtClean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61" t="16147" r="17424" b="12239"/>
          <a:stretch/>
        </p:blipFill>
        <p:spPr>
          <a:xfrm>
            <a:off x="259292" y="3744384"/>
            <a:ext cx="661458" cy="2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Analisis</a:t>
            </a:r>
            <a:r>
              <a:rPr lang="en-US" sz="3600" b="1" dirty="0" smtClean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838200"/>
            <a:ext cx="746760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id-ID" sz="2200" b="1" dirty="0">
                <a:latin typeface="Arial" pitchFamily="34" charset="0"/>
                <a:cs typeface="Arial" pitchFamily="34" charset="0"/>
              </a:rPr>
              <a:t>Analisis data hasil pengamatan dilaksanakan sesuai dengan kaidah statistik.</a:t>
            </a:r>
            <a:endParaRPr lang="en-US" sz="2200" b="1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Multi 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lokasi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D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ata </a:t>
            </a:r>
            <a:r>
              <a:rPr lang="id-ID" sz="2200" dirty="0">
                <a:latin typeface="Arial" pitchFamily="34" charset="0"/>
                <a:cs typeface="Arial" pitchFamily="34" charset="0"/>
              </a:rPr>
              <a:t>kuantitatif menggunakan analisis ragam gabungan antar lokasi dan antar musim untuk mengetahui adanya interaksi antara varietas, musim dan 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lokasi.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A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nalisis </a:t>
            </a:r>
            <a:r>
              <a:rPr lang="id-ID" sz="2200" dirty="0">
                <a:latin typeface="Arial" pitchFamily="34" charset="0"/>
                <a:cs typeface="Arial" pitchFamily="34" charset="0"/>
              </a:rPr>
              <a:t>beda nilai tengah diperlakukan dengan menggunakan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BNJ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BNT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id-ID" sz="2200" dirty="0">
                <a:latin typeface="Arial" pitchFamily="34" charset="0"/>
                <a:cs typeface="Arial" pitchFamily="34" charset="0"/>
              </a:rPr>
              <a:t>Satu 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lokasi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D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ata </a:t>
            </a:r>
            <a:r>
              <a:rPr lang="id-ID" sz="2200" dirty="0">
                <a:latin typeface="Arial" pitchFamily="34" charset="0"/>
                <a:cs typeface="Arial" pitchFamily="34" charset="0"/>
              </a:rPr>
              <a:t>kuantitatif menggunakan analisis 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ragam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. A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nalisis </a:t>
            </a:r>
            <a:r>
              <a:rPr lang="id-ID" sz="2200" dirty="0">
                <a:latin typeface="Arial" pitchFamily="34" charset="0"/>
                <a:cs typeface="Arial" pitchFamily="34" charset="0"/>
              </a:rPr>
              <a:t>beda nilai tengah diperlakukan dengan menggunakan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BNJ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BNT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4613032"/>
            <a:ext cx="6858000" cy="954107"/>
          </a:xfrm>
          <a:prstGeom prst="rect">
            <a:avLst/>
          </a:prstGeom>
          <a:solidFill>
            <a:srgbClr val="008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/>
              <a:t>Varietas-varietas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diuji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rancangan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sama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dilakukan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uji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statistik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bersama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7433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Analisis</a:t>
            </a:r>
            <a:r>
              <a:rPr lang="en-US" sz="3600" b="1" dirty="0" smtClean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85800" y="907353"/>
            <a:ext cx="7772400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fontAlgn="auto">
              <a:spcBef>
                <a:spcPct val="3000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Data yang 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sahih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/>
                <a:cs typeface="Arial"/>
              </a:rPr>
              <a:t>dianalisis</a:t>
            </a:r>
            <a:endParaRPr lang="en-US" sz="28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Data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kuantitatif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Pengaruh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perlakuan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lingkungan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/>
                <a:cs typeface="Arial"/>
              </a:rPr>
              <a:t>bersifat</a:t>
            </a:r>
            <a:r>
              <a:rPr lang="en-US" sz="28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Aditif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Galat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bersifat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Acak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  <a:p>
            <a:pPr fontAlgn="auto">
              <a:spcBef>
                <a:spcPct val="3000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Menyebar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Normal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dan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</a:rPr>
              <a:t>Bebas</a:t>
            </a:r>
            <a:endParaRPr lang="en-US" sz="2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857250" y="4336353"/>
            <a:ext cx="7429500" cy="954088"/>
          </a:xfrm>
          <a:prstGeom prst="rect">
            <a:avLst/>
          </a:prstGeom>
          <a:solidFill>
            <a:srgbClr val="31891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bg1"/>
                </a:solidFill>
              </a:rPr>
              <a:t>Koefisien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Keragaman</a:t>
            </a:r>
            <a:r>
              <a:rPr lang="en-US" sz="2800" dirty="0">
                <a:solidFill>
                  <a:schemeClr val="bg1"/>
                </a:solidFill>
              </a:rPr>
              <a:t> (KK) </a:t>
            </a:r>
            <a:r>
              <a:rPr lang="en-US" sz="2800" dirty="0" err="1">
                <a:solidFill>
                  <a:schemeClr val="bg1"/>
                </a:solidFill>
              </a:rPr>
              <a:t>sebagai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indikator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Uji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lapang</a:t>
            </a:r>
            <a:r>
              <a:rPr lang="en-US" sz="2800" dirty="0" smtClean="0">
                <a:solidFill>
                  <a:schemeClr val="bg1"/>
                </a:solidFill>
              </a:rPr>
              <a:t>: KK&lt;30%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Alur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Komersialisasi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Varietas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Unggul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69239" y="2464989"/>
            <a:ext cx="264596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UU 11/2020, CK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UU 22/2019, SPPB</a:t>
            </a:r>
          </a:p>
          <a:p>
            <a:pPr algn="ctr"/>
            <a:r>
              <a:rPr lang="en-US" b="1" dirty="0" smtClean="0">
                <a:latin typeface="Arial"/>
                <a:cs typeface="Arial"/>
              </a:rPr>
              <a:t>UU 13/2010. </a:t>
            </a:r>
            <a:r>
              <a:rPr lang="en-US" b="1" dirty="0" err="1" smtClean="0">
                <a:latin typeface="Arial"/>
                <a:cs typeface="Arial"/>
              </a:rPr>
              <a:t>Horti</a:t>
            </a:r>
            <a:endParaRPr lang="en-US" b="1" dirty="0" smtClean="0">
              <a:latin typeface="Arial"/>
              <a:cs typeface="Arial"/>
            </a:endParaRPr>
          </a:p>
          <a:p>
            <a:pPr algn="ctr"/>
            <a:r>
              <a:rPr lang="en-US" sz="2000" b="1" dirty="0" err="1" smtClean="0">
                <a:solidFill>
                  <a:srgbClr val="246311"/>
                </a:solidFill>
                <a:latin typeface="Arial"/>
                <a:cs typeface="Arial"/>
              </a:rPr>
              <a:t>Wajib</a:t>
            </a:r>
            <a:endParaRPr lang="en-US" sz="2000" b="1" dirty="0">
              <a:solidFill>
                <a:srgbClr val="246311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95400" y="3988989"/>
            <a:ext cx="2112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UU 29/2000. PVT</a:t>
            </a:r>
          </a:p>
          <a:p>
            <a:pPr algn="r"/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      </a:t>
            </a:r>
            <a:r>
              <a:rPr lang="en-US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Sukarela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2877501" y="4647950"/>
            <a:ext cx="1438264" cy="941239"/>
            <a:chOff x="3824030" y="4557694"/>
            <a:chExt cx="1438264" cy="941239"/>
          </a:xfrm>
        </p:grpSpPr>
        <p:sp>
          <p:nvSpPr>
            <p:cNvPr id="67" name="Rectangle 66"/>
            <p:cNvSpPr/>
            <p:nvPr/>
          </p:nvSpPr>
          <p:spPr>
            <a:xfrm>
              <a:off x="3880108" y="4557694"/>
              <a:ext cx="1304058" cy="941239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24631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824030" y="4603233"/>
              <a:ext cx="143826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246311"/>
                  </a:solidFill>
                  <a:latin typeface="Arial"/>
                  <a:cs typeface="Arial"/>
                </a:rPr>
                <a:t>Varietas</a:t>
              </a:r>
              <a:endParaRPr lang="en-US" sz="2400" b="1" dirty="0" smtClean="0">
                <a:solidFill>
                  <a:srgbClr val="24631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2000" b="1" dirty="0" err="1" smtClean="0">
                  <a:solidFill>
                    <a:srgbClr val="246311"/>
                  </a:solidFill>
                  <a:latin typeface="Arial"/>
                  <a:cs typeface="Arial"/>
                </a:rPr>
                <a:t>Dilindungi</a:t>
              </a:r>
              <a:endParaRPr lang="en-US" sz="2000" b="1" dirty="0">
                <a:solidFill>
                  <a:srgbClr val="24631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532874" y="2858473"/>
            <a:ext cx="2101603" cy="1394390"/>
            <a:chOff x="3500006" y="2768217"/>
            <a:chExt cx="2101603" cy="1394390"/>
          </a:xfrm>
        </p:grpSpPr>
        <p:sp>
          <p:nvSpPr>
            <p:cNvPr id="70" name="Diamond 69"/>
            <p:cNvSpPr/>
            <p:nvPr/>
          </p:nvSpPr>
          <p:spPr>
            <a:xfrm>
              <a:off x="3500006" y="2768217"/>
              <a:ext cx="2101603" cy="1394390"/>
            </a:xfrm>
            <a:prstGeom prst="diamond">
              <a:avLst/>
            </a:prstGeom>
            <a:solidFill>
              <a:srgbClr val="FFFFFF"/>
            </a:solidFill>
            <a:ln w="38100" cmpd="sng">
              <a:solidFill>
                <a:srgbClr val="24631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635752" y="3258399"/>
              <a:ext cx="180189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 err="1" smtClean="0">
                  <a:solidFill>
                    <a:srgbClr val="246311"/>
                  </a:solidFill>
                  <a:latin typeface="Arial"/>
                  <a:cs typeface="Arial"/>
                </a:rPr>
                <a:t>Pelindungan</a:t>
              </a:r>
              <a:r>
                <a:rPr lang="en-US" sz="1900" b="1" dirty="0" smtClean="0">
                  <a:solidFill>
                    <a:srgbClr val="246311"/>
                  </a:solidFill>
                  <a:latin typeface="Arial"/>
                  <a:cs typeface="Arial"/>
                </a:rPr>
                <a:t> </a:t>
              </a:r>
              <a:r>
                <a:rPr lang="en-US" sz="1900" b="1" dirty="0" err="1" smtClean="0">
                  <a:solidFill>
                    <a:srgbClr val="246311"/>
                  </a:solidFill>
                  <a:latin typeface="Arial"/>
                  <a:cs typeface="Arial"/>
                </a:rPr>
                <a:t>Varietas</a:t>
              </a:r>
              <a:endParaRPr lang="en-US" sz="1900" b="1" dirty="0">
                <a:solidFill>
                  <a:srgbClr val="246311"/>
                </a:solidFill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024773" y="2927126"/>
              <a:ext cx="10599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6600"/>
                  </a:solidFill>
                  <a:latin typeface="Arial Black"/>
                  <a:cs typeface="Arial Black"/>
                </a:rPr>
                <a:t>PVT</a:t>
              </a:r>
              <a:endParaRPr lang="en-US" sz="2800" b="1" dirty="0">
                <a:solidFill>
                  <a:srgbClr val="FF6600"/>
                </a:solidFill>
                <a:latin typeface="Arial Black"/>
                <a:cs typeface="Arial Black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0021" y="3037426"/>
            <a:ext cx="1493249" cy="973811"/>
            <a:chOff x="30021" y="2999002"/>
            <a:chExt cx="1493249" cy="973811"/>
          </a:xfrm>
        </p:grpSpPr>
        <p:sp>
          <p:nvSpPr>
            <p:cNvPr id="74" name="Rectangle 73"/>
            <p:cNvSpPr/>
            <p:nvPr/>
          </p:nvSpPr>
          <p:spPr>
            <a:xfrm>
              <a:off x="105209" y="2999002"/>
              <a:ext cx="1304058" cy="941239"/>
            </a:xfrm>
            <a:prstGeom prst="rect">
              <a:avLst/>
            </a:prstGeom>
            <a:solidFill>
              <a:schemeClr val="bg1"/>
            </a:solidFill>
            <a:ln w="38100" cmpd="sng">
              <a:solidFill>
                <a:srgbClr val="24631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05209" y="3450346"/>
              <a:ext cx="1304058" cy="459280"/>
            </a:xfrm>
            <a:prstGeom prst="rect">
              <a:avLst/>
            </a:prstGeom>
            <a:solidFill>
              <a:srgbClr val="2C5F1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0021" y="3001180"/>
              <a:ext cx="1493249" cy="971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700"/>
                </a:lnSpc>
              </a:pPr>
              <a:r>
                <a:rPr lang="en-US" sz="1700" b="1" dirty="0" err="1" smtClean="0">
                  <a:solidFill>
                    <a:srgbClr val="246311"/>
                  </a:solidFill>
                  <a:latin typeface="Arial"/>
                  <a:cs typeface="Arial"/>
                </a:rPr>
                <a:t>Varietas</a:t>
              </a:r>
              <a:endParaRPr lang="en-US" sz="1700" b="1" dirty="0" smtClean="0">
                <a:solidFill>
                  <a:srgbClr val="246311"/>
                </a:solidFill>
                <a:latin typeface="Arial"/>
                <a:cs typeface="Arial"/>
              </a:endParaRPr>
            </a:p>
            <a:p>
              <a:pPr>
                <a:lnSpc>
                  <a:spcPts val="1700"/>
                </a:lnSpc>
              </a:pPr>
              <a:r>
                <a:rPr lang="en-US" sz="1700" b="1" dirty="0" err="1" smtClean="0">
                  <a:solidFill>
                    <a:srgbClr val="246311"/>
                  </a:solidFill>
                  <a:latin typeface="Arial"/>
                  <a:cs typeface="Arial"/>
                </a:rPr>
                <a:t>Lokal</a:t>
              </a:r>
              <a:endParaRPr lang="en-US" sz="1700" b="1" dirty="0" smtClean="0">
                <a:solidFill>
                  <a:srgbClr val="246311"/>
                </a:solidFill>
                <a:latin typeface="Arial"/>
                <a:cs typeface="Arial"/>
              </a:endParaRPr>
            </a:p>
            <a:p>
              <a:pPr>
                <a:lnSpc>
                  <a:spcPts val="1700"/>
                </a:lnSpc>
              </a:pPr>
              <a:r>
                <a:rPr lang="en-US" sz="1700" b="1" dirty="0" err="1" smtClean="0">
                  <a:solidFill>
                    <a:schemeClr val="bg1"/>
                  </a:solidFill>
                  <a:latin typeface="Arial"/>
                  <a:cs typeface="Arial"/>
                </a:rPr>
                <a:t>Sumberdaya</a:t>
              </a:r>
              <a:endParaRPr lang="en-US" sz="1700" b="1" dirty="0" smtClean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>
                <a:lnSpc>
                  <a:spcPts val="1700"/>
                </a:lnSpc>
              </a:pPr>
              <a:r>
                <a:rPr lang="en-US" sz="1700" b="1" dirty="0" err="1" smtClean="0">
                  <a:solidFill>
                    <a:schemeClr val="bg1"/>
                  </a:solidFill>
                  <a:latin typeface="Arial"/>
                  <a:cs typeface="Arial"/>
                </a:rPr>
                <a:t>Genetik</a:t>
              </a:r>
              <a:endParaRPr lang="en-US" sz="17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77" name="Elbow Connector 76"/>
          <p:cNvCxnSpPr>
            <a:stCxn id="67" idx="1"/>
            <a:endCxn id="76" idx="2"/>
          </p:cNvCxnSpPr>
          <p:nvPr/>
        </p:nvCxnSpPr>
        <p:spPr>
          <a:xfrm rot="10800000">
            <a:off x="776647" y="4011238"/>
            <a:ext cx="2156933" cy="1107333"/>
          </a:xfrm>
          <a:prstGeom prst="bentConnector2">
            <a:avLst/>
          </a:prstGeom>
          <a:ln w="57150" cmpd="sng">
            <a:solidFill>
              <a:srgbClr val="2C5F1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87" idx="2"/>
            <a:endCxn id="70" idx="0"/>
          </p:cNvCxnSpPr>
          <p:nvPr/>
        </p:nvCxnSpPr>
        <p:spPr>
          <a:xfrm>
            <a:off x="3578314" y="2470444"/>
            <a:ext cx="5362" cy="388029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0" idx="2"/>
            <a:endCxn id="67" idx="0"/>
          </p:cNvCxnSpPr>
          <p:nvPr/>
        </p:nvCxnSpPr>
        <p:spPr>
          <a:xfrm>
            <a:off x="3583676" y="4252863"/>
            <a:ext cx="1932" cy="39508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2865085" y="864789"/>
            <a:ext cx="143826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"/>
                <a:cs typeface="Arial"/>
              </a:rPr>
              <a:t>Potensi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Keunggulan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-12241" y="1450144"/>
            <a:ext cx="1600200" cy="1579300"/>
            <a:chOff x="-12241" y="1956955"/>
            <a:chExt cx="1600200" cy="157930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2241" y="1956955"/>
              <a:ext cx="1600200" cy="1091045"/>
            </a:xfrm>
            <a:prstGeom prst="rect">
              <a:avLst/>
            </a:prstGeom>
          </p:spPr>
        </p:pic>
        <p:cxnSp>
          <p:nvCxnSpPr>
            <p:cNvPr id="83" name="Straight Arrow Connector 82"/>
            <p:cNvCxnSpPr>
              <a:stCxn id="76" idx="0"/>
              <a:endCxn id="82" idx="2"/>
            </p:cNvCxnSpPr>
            <p:nvPr/>
          </p:nvCxnSpPr>
          <p:spPr>
            <a:xfrm flipV="1">
              <a:off x="776646" y="3048000"/>
              <a:ext cx="11213" cy="488255"/>
            </a:xfrm>
            <a:prstGeom prst="straightConnector1">
              <a:avLst/>
            </a:prstGeom>
            <a:ln w="57150" cmpd="sng">
              <a:solidFill>
                <a:srgbClr val="21711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1587959" y="1529205"/>
            <a:ext cx="2673069" cy="941239"/>
            <a:chOff x="1587959" y="2036016"/>
            <a:chExt cx="2673069" cy="941239"/>
          </a:xfrm>
        </p:grpSpPr>
        <p:grpSp>
          <p:nvGrpSpPr>
            <p:cNvPr id="85" name="Group 84"/>
            <p:cNvGrpSpPr/>
            <p:nvPr/>
          </p:nvGrpSpPr>
          <p:grpSpPr>
            <a:xfrm>
              <a:off x="2895600" y="2036016"/>
              <a:ext cx="1365428" cy="941239"/>
              <a:chOff x="3900399" y="2651352"/>
              <a:chExt cx="1365428" cy="941239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3931084" y="2651352"/>
                <a:ext cx="1304058" cy="941239"/>
              </a:xfrm>
              <a:prstGeom prst="rect">
                <a:avLst/>
              </a:prstGeom>
              <a:solidFill>
                <a:srgbClr val="246311"/>
              </a:solidFill>
              <a:ln w="38100" cmpd="sng">
                <a:solidFill>
                  <a:srgbClr val="24631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3900399" y="2709107"/>
                <a:ext cx="13654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Varietas</a:t>
                </a:r>
                <a:endParaRPr lang="en-US" sz="2400" b="1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en-US" sz="2400" b="1" dirty="0" err="1" smtClean="0">
                    <a:solidFill>
                      <a:schemeClr val="bg1"/>
                    </a:solidFill>
                    <a:latin typeface="Arial"/>
                    <a:cs typeface="Arial"/>
                  </a:rPr>
                  <a:t>Baru</a:t>
                </a:r>
                <a:endParaRPr lang="en-US" sz="2400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86" name="Straight Arrow Connector 85"/>
            <p:cNvCxnSpPr>
              <a:stCxn id="82" idx="3"/>
              <a:endCxn id="88" idx="1"/>
            </p:cNvCxnSpPr>
            <p:nvPr/>
          </p:nvCxnSpPr>
          <p:spPr>
            <a:xfrm>
              <a:off x="1587959" y="2492318"/>
              <a:ext cx="1307641" cy="16952"/>
            </a:xfrm>
            <a:prstGeom prst="straightConnector1">
              <a:avLst/>
            </a:prstGeom>
            <a:ln w="57150" cmpd="sng">
              <a:solidFill>
                <a:srgbClr val="21711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4261028" y="1433439"/>
            <a:ext cx="2557372" cy="1116000"/>
            <a:chOff x="4261028" y="1940250"/>
            <a:chExt cx="2557372" cy="1116000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1940250"/>
              <a:ext cx="1636800" cy="1116000"/>
            </a:xfrm>
            <a:prstGeom prst="rect">
              <a:avLst/>
            </a:prstGeom>
          </p:spPr>
        </p:pic>
        <p:cxnSp>
          <p:nvCxnSpPr>
            <p:cNvPr id="91" name="Straight Arrow Connector 90"/>
            <p:cNvCxnSpPr>
              <a:stCxn id="88" idx="3"/>
              <a:endCxn id="90" idx="1"/>
            </p:cNvCxnSpPr>
            <p:nvPr/>
          </p:nvCxnSpPr>
          <p:spPr>
            <a:xfrm flipV="1">
              <a:off x="4261028" y="2498250"/>
              <a:ext cx="920572" cy="11020"/>
            </a:xfrm>
            <a:prstGeom prst="straightConnector1">
              <a:avLst/>
            </a:prstGeom>
            <a:ln w="57150" cmpd="sng">
              <a:solidFill>
                <a:srgbClr val="21711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6818400" y="1505233"/>
            <a:ext cx="2201471" cy="941239"/>
            <a:chOff x="6818400" y="2012044"/>
            <a:chExt cx="2201471" cy="941239"/>
          </a:xfrm>
        </p:grpSpPr>
        <p:grpSp>
          <p:nvGrpSpPr>
            <p:cNvPr id="93" name="Group 92"/>
            <p:cNvGrpSpPr/>
            <p:nvPr/>
          </p:nvGrpSpPr>
          <p:grpSpPr>
            <a:xfrm>
              <a:off x="7631763" y="2012044"/>
              <a:ext cx="1388108" cy="941239"/>
              <a:chOff x="7692522" y="2608713"/>
              <a:chExt cx="1388108" cy="941239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7692522" y="2608713"/>
                <a:ext cx="1304058" cy="941239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solidFill>
                  <a:srgbClr val="24631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7715202" y="2661117"/>
                <a:ext cx="136542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solidFill>
                      <a:srgbClr val="246311"/>
                    </a:solidFill>
                    <a:latin typeface="Arial"/>
                    <a:cs typeface="Arial"/>
                  </a:rPr>
                  <a:t>Varietas</a:t>
                </a:r>
                <a:endParaRPr lang="en-US" sz="2400" b="1" dirty="0" smtClean="0">
                  <a:solidFill>
                    <a:srgbClr val="246311"/>
                  </a:solidFill>
                  <a:latin typeface="Arial"/>
                  <a:cs typeface="Arial"/>
                </a:endParaRPr>
              </a:p>
              <a:p>
                <a:pPr algn="ctr"/>
                <a:r>
                  <a:rPr lang="en-US" sz="2400" b="1" dirty="0" err="1" smtClean="0">
                    <a:solidFill>
                      <a:srgbClr val="246311"/>
                    </a:solidFill>
                    <a:latin typeface="Arial"/>
                    <a:cs typeface="Arial"/>
                  </a:rPr>
                  <a:t>Unggul</a:t>
                </a:r>
                <a:endParaRPr lang="en-US" sz="2400" b="1" dirty="0">
                  <a:solidFill>
                    <a:srgbClr val="246311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94" name="Straight Arrow Connector 93"/>
            <p:cNvCxnSpPr>
              <a:stCxn id="90" idx="3"/>
              <a:endCxn id="95" idx="1"/>
            </p:cNvCxnSpPr>
            <p:nvPr/>
          </p:nvCxnSpPr>
          <p:spPr>
            <a:xfrm flipV="1">
              <a:off x="6818400" y="2482664"/>
              <a:ext cx="813363" cy="15586"/>
            </a:xfrm>
            <a:prstGeom prst="straightConnector1">
              <a:avLst/>
            </a:prstGeom>
            <a:ln w="57150" cmpd="sng">
              <a:solidFill>
                <a:srgbClr val="21711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7533756" y="2446472"/>
            <a:ext cx="1544950" cy="1540990"/>
            <a:chOff x="7533756" y="2953283"/>
            <a:chExt cx="1544950" cy="1540990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3756" y="3479728"/>
              <a:ext cx="1544950" cy="1014545"/>
            </a:xfrm>
            <a:prstGeom prst="rect">
              <a:avLst/>
            </a:prstGeom>
          </p:spPr>
        </p:pic>
        <p:cxnSp>
          <p:nvCxnSpPr>
            <p:cNvPr id="99" name="Straight Arrow Connector 98"/>
            <p:cNvCxnSpPr>
              <a:stCxn id="95" idx="2"/>
              <a:endCxn id="98" idx="0"/>
            </p:cNvCxnSpPr>
            <p:nvPr/>
          </p:nvCxnSpPr>
          <p:spPr>
            <a:xfrm>
              <a:off x="8283792" y="2953283"/>
              <a:ext cx="22439" cy="526445"/>
            </a:xfrm>
            <a:prstGeom prst="straightConnector1">
              <a:avLst/>
            </a:prstGeom>
            <a:ln w="57150" cmpd="sng">
              <a:solidFill>
                <a:srgbClr val="21711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7598871" y="3987462"/>
            <a:ext cx="1447800" cy="1552366"/>
            <a:chOff x="7598871" y="4494273"/>
            <a:chExt cx="1447800" cy="1552366"/>
          </a:xfrm>
        </p:grpSpPr>
        <p:grpSp>
          <p:nvGrpSpPr>
            <p:cNvPr id="101" name="Group 100"/>
            <p:cNvGrpSpPr/>
            <p:nvPr/>
          </p:nvGrpSpPr>
          <p:grpSpPr>
            <a:xfrm>
              <a:off x="7598871" y="5105400"/>
              <a:ext cx="1447800" cy="941239"/>
              <a:chOff x="7639002" y="2654069"/>
              <a:chExt cx="1447800" cy="941239"/>
            </a:xfrm>
          </p:grpSpPr>
          <p:sp>
            <p:nvSpPr>
              <p:cNvPr id="103" name="Rectangle 102"/>
              <p:cNvSpPr/>
              <p:nvPr/>
            </p:nvSpPr>
            <p:spPr>
              <a:xfrm>
                <a:off x="7715202" y="2654069"/>
                <a:ext cx="1304058" cy="941239"/>
              </a:xfrm>
              <a:prstGeom prst="rect">
                <a:avLst/>
              </a:prstGeom>
              <a:solidFill>
                <a:srgbClr val="FFFFFF"/>
              </a:solidFill>
              <a:ln w="38100" cmpd="sng">
                <a:solidFill>
                  <a:srgbClr val="24631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7639002" y="2661117"/>
                <a:ext cx="1447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 smtClean="0">
                    <a:solidFill>
                      <a:srgbClr val="246311"/>
                    </a:solidFill>
                    <a:latin typeface="Arial"/>
                    <a:cs typeface="Arial"/>
                  </a:rPr>
                  <a:t>Benih</a:t>
                </a:r>
                <a:r>
                  <a:rPr lang="en-US" sz="2400" b="1" dirty="0" smtClean="0">
                    <a:solidFill>
                      <a:srgbClr val="246311"/>
                    </a:solidFill>
                    <a:latin typeface="Arial"/>
                    <a:cs typeface="Arial"/>
                  </a:rPr>
                  <a:t> </a:t>
                </a:r>
                <a:r>
                  <a:rPr lang="en-US" sz="2400" b="1" dirty="0" err="1" smtClean="0">
                    <a:solidFill>
                      <a:srgbClr val="246311"/>
                    </a:solidFill>
                    <a:latin typeface="Arial"/>
                    <a:cs typeface="Arial"/>
                  </a:rPr>
                  <a:t>Bermutu</a:t>
                </a:r>
                <a:endParaRPr lang="en-US" sz="2400" b="1" dirty="0">
                  <a:solidFill>
                    <a:srgbClr val="246311"/>
                  </a:solidFill>
                  <a:latin typeface="Arial"/>
                  <a:cs typeface="Arial"/>
                </a:endParaRPr>
              </a:p>
            </p:txBody>
          </p:sp>
        </p:grpSp>
        <p:cxnSp>
          <p:nvCxnSpPr>
            <p:cNvPr id="102" name="Straight Arrow Connector 101"/>
            <p:cNvCxnSpPr>
              <a:stCxn id="98" idx="2"/>
              <a:endCxn id="103" idx="0"/>
            </p:cNvCxnSpPr>
            <p:nvPr/>
          </p:nvCxnSpPr>
          <p:spPr>
            <a:xfrm>
              <a:off x="8306231" y="4494273"/>
              <a:ext cx="20869" cy="611127"/>
            </a:xfrm>
            <a:prstGeom prst="straightConnector1">
              <a:avLst/>
            </a:prstGeom>
            <a:ln w="57150" cmpd="sng">
              <a:solidFill>
                <a:srgbClr val="21711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5" name="Straight Arrow Connector 104"/>
          <p:cNvCxnSpPr>
            <a:stCxn id="104" idx="1"/>
            <a:endCxn id="68" idx="3"/>
          </p:cNvCxnSpPr>
          <p:nvPr/>
        </p:nvCxnSpPr>
        <p:spPr>
          <a:xfrm flipH="1">
            <a:off x="4315765" y="5021136"/>
            <a:ext cx="3283106" cy="57074"/>
          </a:xfrm>
          <a:prstGeom prst="straightConnector1">
            <a:avLst/>
          </a:prstGeom>
          <a:ln w="57150" cmpd="sng">
            <a:solidFill>
              <a:srgbClr val="21711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5181600" y="351863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217111"/>
                </a:solidFill>
              </a:rPr>
              <a:t>VCU testing</a:t>
            </a:r>
          </a:p>
          <a:p>
            <a:pPr algn="ctr"/>
            <a:r>
              <a:rPr lang="en-US" sz="2400" b="1" dirty="0">
                <a:solidFill>
                  <a:srgbClr val="217111"/>
                </a:solidFill>
              </a:rPr>
              <a:t>G</a:t>
            </a:r>
            <a:r>
              <a:rPr lang="en-US" sz="2400" b="1" dirty="0" smtClean="0">
                <a:solidFill>
                  <a:srgbClr val="217111"/>
                </a:solidFill>
              </a:rPr>
              <a:t>ratis</a:t>
            </a:r>
            <a:endParaRPr lang="en-US" sz="2400" b="1" dirty="0">
              <a:solidFill>
                <a:srgbClr val="217111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644624" y="4248794"/>
            <a:ext cx="306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DUS testing, </a:t>
            </a:r>
            <a:r>
              <a:rPr lang="en-US" sz="2400" b="1" dirty="0" err="1">
                <a:solidFill>
                  <a:srgbClr val="FF0000"/>
                </a:solidFill>
              </a:rPr>
              <a:t>I</a:t>
            </a:r>
            <a:r>
              <a:rPr lang="en-US" sz="2400" b="1" dirty="0" err="1" smtClean="0">
                <a:solidFill>
                  <a:srgbClr val="FF0000"/>
                </a:solidFill>
              </a:rPr>
              <a:t>uran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8" name="Right Arrow 107"/>
          <p:cNvSpPr/>
          <p:nvPr/>
        </p:nvSpPr>
        <p:spPr>
          <a:xfrm>
            <a:off x="1484393" y="3380222"/>
            <a:ext cx="1009604" cy="345758"/>
          </a:xfrm>
          <a:prstGeom prst="rightArrow">
            <a:avLst/>
          </a:prstGeom>
          <a:solidFill>
            <a:srgbClr val="2752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1493809" y="3016836"/>
            <a:ext cx="84458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b="1" dirty="0" err="1" smtClean="0">
                <a:latin typeface="Arial"/>
                <a:cs typeface="Arial"/>
              </a:rPr>
              <a:t>Tanda</a:t>
            </a:r>
            <a:endParaRPr lang="en-US" b="1" dirty="0" smtClean="0">
              <a:latin typeface="Arial"/>
              <a:cs typeface="Arial"/>
            </a:endParaRPr>
          </a:p>
          <a:p>
            <a:pPr algn="r">
              <a:lnSpc>
                <a:spcPct val="150000"/>
              </a:lnSpc>
            </a:pPr>
            <a:r>
              <a:rPr lang="en-US" b="1" dirty="0" err="1" smtClean="0">
                <a:latin typeface="Arial"/>
                <a:cs typeface="Arial"/>
              </a:rPr>
              <a:t>Daftar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1" name="Rectangular Callout 110"/>
          <p:cNvSpPr/>
          <p:nvPr/>
        </p:nvSpPr>
        <p:spPr>
          <a:xfrm>
            <a:off x="6836939" y="720627"/>
            <a:ext cx="1525295" cy="587475"/>
          </a:xfrm>
          <a:prstGeom prst="wedgeRectCallout">
            <a:avLst>
              <a:gd name="adj1" fmla="val 38365"/>
              <a:gd name="adj2" fmla="val 7161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 dirty="0" err="1" smtClean="0"/>
              <a:t>Melindungi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Petani</a:t>
            </a:r>
            <a:endParaRPr lang="en-US" sz="2000" b="1" dirty="0"/>
          </a:p>
        </p:txBody>
      </p:sp>
      <p:sp>
        <p:nvSpPr>
          <p:cNvPr id="112" name="Rectangular Callout 111"/>
          <p:cNvSpPr/>
          <p:nvPr/>
        </p:nvSpPr>
        <p:spPr>
          <a:xfrm>
            <a:off x="1587959" y="2475331"/>
            <a:ext cx="1525295" cy="587475"/>
          </a:xfrm>
          <a:prstGeom prst="wedgeRectCallout">
            <a:avLst>
              <a:gd name="adj1" fmla="val 38365"/>
              <a:gd name="adj2" fmla="val 71616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2000" b="1" dirty="0" err="1" smtClean="0"/>
              <a:t>Melindungi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Pemulia</a:t>
            </a:r>
            <a:endParaRPr lang="en-US" sz="2000" b="1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900" y="1398189"/>
            <a:ext cx="2108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80" grpId="0" animBg="1"/>
      <p:bldP spid="106" grpId="0"/>
      <p:bldP spid="107" grpId="0"/>
      <p:bldP spid="108" grpId="0" animBg="1"/>
      <p:bldP spid="110" grpId="0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Analisis</a:t>
            </a:r>
            <a:r>
              <a:rPr lang="en-US" sz="3600" b="1" dirty="0" smtClean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0" y="812784"/>
            <a:ext cx="7028819" cy="464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3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Analisis</a:t>
            </a:r>
            <a:r>
              <a:rPr lang="en-US" sz="3600" b="1" dirty="0" smtClean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0" y="768689"/>
            <a:ext cx="7101233" cy="4944724"/>
          </a:xfrm>
          <a:prstGeom prst="rect">
            <a:avLst/>
          </a:prstGeom>
        </p:spPr>
      </p:pic>
      <p:sp>
        <p:nvSpPr>
          <p:cNvPr id="4" name="TextBox 3">
            <a:hlinkClick r:id="rId3"/>
          </p:cNvPr>
          <p:cNvSpPr txBox="1"/>
          <p:nvPr/>
        </p:nvSpPr>
        <p:spPr>
          <a:xfrm>
            <a:off x="5770010" y="725545"/>
            <a:ext cx="188725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link </a:t>
            </a:r>
            <a:r>
              <a:rPr lang="en-US" dirty="0" err="1" smtClean="0">
                <a:solidFill>
                  <a:srgbClr val="FF0000"/>
                </a:solidFill>
              </a:rPr>
              <a:t>pbstat.com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35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Penyajian</a:t>
            </a:r>
            <a:r>
              <a:rPr lang="en-US" sz="3600" b="1" dirty="0" smtClean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Kuantitatif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87" y="853252"/>
            <a:ext cx="7171025" cy="46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Penyajian</a:t>
            </a:r>
            <a:r>
              <a:rPr lang="en-US" sz="3600" b="1" dirty="0">
                <a:solidFill>
                  <a:schemeClr val="bg1"/>
                </a:solidFill>
              </a:rPr>
              <a:t> data </a:t>
            </a:r>
            <a:r>
              <a:rPr lang="en-US" sz="3600" b="1" dirty="0" err="1">
                <a:solidFill>
                  <a:schemeClr val="bg1"/>
                </a:solidFill>
              </a:rPr>
              <a:t>Kuantitatif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Uji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0" y="703688"/>
            <a:ext cx="7932064" cy="50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Penyajian</a:t>
            </a:r>
            <a:r>
              <a:rPr lang="en-US" sz="3600" b="1" dirty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Kualitatif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Uji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323621"/>
            <a:ext cx="8293100" cy="4267200"/>
          </a:xfrm>
          <a:prstGeom prst="rect">
            <a:avLst/>
          </a:prstGeom>
        </p:spPr>
      </p:pic>
      <p:sp>
        <p:nvSpPr>
          <p:cNvPr id="4" name="Text Box 66"/>
          <p:cNvSpPr txBox="1">
            <a:spLocks noChangeArrowheads="1"/>
          </p:cNvSpPr>
          <p:nvPr/>
        </p:nvSpPr>
        <p:spPr bwMode="auto">
          <a:xfrm>
            <a:off x="861390" y="719645"/>
            <a:ext cx="79930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isajikan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Tabel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karakter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yang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ber-beda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serta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akan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dijadikan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penciri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varietas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didokumentasikan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dalam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satu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gambar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dengan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latar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belakang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kain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abu-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abu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hitam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1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Penyajian</a:t>
            </a:r>
            <a:r>
              <a:rPr lang="en-US" sz="3600" b="1" dirty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Kualitatif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Uji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048" y="766681"/>
            <a:ext cx="82804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Penyajian</a:t>
            </a:r>
            <a:r>
              <a:rPr lang="en-US" sz="3600" b="1" dirty="0">
                <a:solidFill>
                  <a:schemeClr val="bg1"/>
                </a:solidFill>
              </a:rPr>
              <a:t> data </a:t>
            </a:r>
            <a:r>
              <a:rPr lang="en-US" sz="3600" b="1" dirty="0" err="1" smtClean="0">
                <a:solidFill>
                  <a:schemeClr val="bg1"/>
                </a:solidFill>
              </a:rPr>
              <a:t>Kualitatif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Uji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979" y="730488"/>
            <a:ext cx="7200000" cy="175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829"/>
          <a:stretch/>
        </p:blipFill>
        <p:spPr>
          <a:xfrm>
            <a:off x="982130" y="2375370"/>
            <a:ext cx="7200000" cy="329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3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 Box 66"/>
          <p:cNvSpPr txBox="1">
            <a:spLocks noChangeArrowheads="1"/>
          </p:cNvSpPr>
          <p:nvPr/>
        </p:nvSpPr>
        <p:spPr bwMode="auto">
          <a:xfrm>
            <a:off x="682015" y="719645"/>
            <a:ext cx="8337047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Tujuan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Uji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Observasi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adalah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u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ntuk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mengetahui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sifat-sifat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unggul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suatu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varietas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tanaman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buah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tahunan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tanaman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florikultura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tanaman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obat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tanaman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semusim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 panose="020B0604020202020204" pitchFamily="34" charset="0"/>
              </a:rPr>
              <a:t>tertentu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yang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dibebaskan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dari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uji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adaptasi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pada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lingkungan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tempat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produksinya</a:t>
            </a:r>
            <a:endParaRPr lang="en-US" dirty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62248" y="1987315"/>
            <a:ext cx="4056814" cy="54092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5830" y="775303"/>
            <a:ext cx="746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400" dirty="0">
                <a:latin typeface="Arial" pitchFamily="34" charset="0"/>
                <a:cs typeface="Arial" pitchFamily="34" charset="0"/>
              </a:rPr>
              <a:t>Uji 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observasi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dapat dilakukan oleh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lembaga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kompeten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yaitu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lembaga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institusi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uji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Memiliki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sumberdaya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manusia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kompeten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dibidang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pemuliaan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agronomi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serta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beberapa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petugas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lapang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Menguasi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fasilitas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pengujian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lapang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laboratorium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memadai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Memahami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pedoman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pengujian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berlaku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Mampu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melaksanakan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pengujian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observasi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pedoman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berlaku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48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088" y="704749"/>
            <a:ext cx="80548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lphaLcPeriod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Calon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harus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memiliki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karakter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unggul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diperoleh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melalui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proses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sesuai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kaidah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pemuliaan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Calon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merupakan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populasi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lokasi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tercampur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lain,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ditanam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sesuai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rekomendasi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budidaya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setempat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pengamatan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karakter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unggul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harus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menunjukkan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perbedaan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sudah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dilepas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didaftar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dibandingkan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deskripsinya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Pengamatan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populasi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jumlah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= 10 + (1% x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jumlah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populasi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792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Pengujian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untuk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Pendaftaran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Komersial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54" y="811087"/>
            <a:ext cx="3343846" cy="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74" y="1435518"/>
            <a:ext cx="2883600" cy="972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190" y="1435518"/>
            <a:ext cx="2883600" cy="972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254" y="2209242"/>
            <a:ext cx="2983814" cy="972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7489" y="3405989"/>
            <a:ext cx="2762308" cy="540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279" y="4189910"/>
            <a:ext cx="2762308" cy="540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9414" y="4929689"/>
            <a:ext cx="2762308" cy="540000"/>
          </a:xfrm>
          <a:prstGeom prst="rect">
            <a:avLst/>
          </a:prstGeom>
        </p:spPr>
      </p:pic>
      <p:cxnSp>
        <p:nvCxnSpPr>
          <p:cNvPr id="37" name="Elbow Connector 36"/>
          <p:cNvCxnSpPr>
            <a:stCxn id="2" idx="3"/>
            <a:endCxn id="31" idx="0"/>
          </p:cNvCxnSpPr>
          <p:nvPr/>
        </p:nvCxnSpPr>
        <p:spPr>
          <a:xfrm>
            <a:off x="6248400" y="1081087"/>
            <a:ext cx="883590" cy="354431"/>
          </a:xfrm>
          <a:prstGeom prst="bentConnector2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2" idx="1"/>
            <a:endCxn id="6" idx="0"/>
          </p:cNvCxnSpPr>
          <p:nvPr/>
        </p:nvCxnSpPr>
        <p:spPr>
          <a:xfrm rot="10800000" flipV="1">
            <a:off x="2047074" y="1081086"/>
            <a:ext cx="857480" cy="354431"/>
          </a:xfrm>
          <a:prstGeom prst="bentConnector2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31" idx="1"/>
            <a:endCxn id="32" idx="0"/>
          </p:cNvCxnSpPr>
          <p:nvPr/>
        </p:nvCxnSpPr>
        <p:spPr>
          <a:xfrm rot="10800000" flipV="1">
            <a:off x="4587162" y="1921518"/>
            <a:ext cx="1103029" cy="287724"/>
          </a:xfrm>
          <a:prstGeom prst="bentConnector2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6" idx="3"/>
            <a:endCxn id="32" idx="0"/>
          </p:cNvCxnSpPr>
          <p:nvPr/>
        </p:nvCxnSpPr>
        <p:spPr>
          <a:xfrm>
            <a:off x="3488874" y="1921518"/>
            <a:ext cx="1098287" cy="287724"/>
          </a:xfrm>
          <a:prstGeom prst="bentConnector2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2" idx="2"/>
            <a:endCxn id="33" idx="0"/>
          </p:cNvCxnSpPr>
          <p:nvPr/>
        </p:nvCxnSpPr>
        <p:spPr>
          <a:xfrm>
            <a:off x="4587161" y="3181242"/>
            <a:ext cx="1482" cy="224747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33" idx="2"/>
            <a:endCxn id="34" idx="0"/>
          </p:cNvCxnSpPr>
          <p:nvPr/>
        </p:nvCxnSpPr>
        <p:spPr>
          <a:xfrm flipH="1">
            <a:off x="4583433" y="3945989"/>
            <a:ext cx="5210" cy="243921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4" idx="2"/>
            <a:endCxn id="35" idx="0"/>
          </p:cNvCxnSpPr>
          <p:nvPr/>
        </p:nvCxnSpPr>
        <p:spPr>
          <a:xfrm>
            <a:off x="4583433" y="4729910"/>
            <a:ext cx="7135" cy="19977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14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088" y="704749"/>
            <a:ext cx="8054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Proses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Pengembangan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Varietas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seleksi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33" y="1166414"/>
            <a:ext cx="6800552" cy="441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Bahan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389" y="5056212"/>
            <a:ext cx="7180380" cy="36933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Jumlah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tanaman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per plot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memenuhi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syarat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pada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pedoman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85" y="772003"/>
            <a:ext cx="7356230" cy="42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24803"/>
          <a:stretch/>
        </p:blipFill>
        <p:spPr>
          <a:xfrm>
            <a:off x="3213239" y="2815875"/>
            <a:ext cx="5453056" cy="196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 Box 66"/>
          <p:cNvSpPr txBox="1">
            <a:spLocks noChangeArrowheads="1"/>
          </p:cNvSpPr>
          <p:nvPr/>
        </p:nvSpPr>
        <p:spPr bwMode="auto">
          <a:xfrm>
            <a:off x="861390" y="731404"/>
            <a:ext cx="8263503" cy="1569660"/>
          </a:xfrm>
          <a:prstGeom prst="rect">
            <a:avLst/>
          </a:prstGeom>
          <a:solidFill>
            <a:srgbClr val="008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/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Varietas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tanaman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hortikultura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adalah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bagian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dari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suatu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jenis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tanaman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hortikultura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yang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ditandai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oleh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bentuk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tanaman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pertumbuhan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daun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bunga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buah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biji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dan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sifat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-sifat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lain yang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dapat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dibedakan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dalam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jenis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yang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sama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666295" y="-693796"/>
            <a:ext cx="91440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14354" y="2459440"/>
            <a:ext cx="5272824" cy="1550467"/>
            <a:chOff x="814354" y="2459440"/>
            <a:chExt cx="5272824" cy="1550467"/>
          </a:xfrm>
        </p:grpSpPr>
        <p:sp>
          <p:nvSpPr>
            <p:cNvPr id="5" name="Rectangle 4"/>
            <p:cNvSpPr/>
            <p:nvPr/>
          </p:nvSpPr>
          <p:spPr>
            <a:xfrm>
              <a:off x="861390" y="2469444"/>
              <a:ext cx="1654545" cy="15404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4354" y="2522575"/>
              <a:ext cx="177259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</a:rPr>
                <a:t>Populasi</a:t>
              </a:r>
              <a:r>
                <a:rPr lang="en-US" dirty="0" smtClean="0">
                  <a:solidFill>
                    <a:srgbClr val="FFFFFF"/>
                  </a:solidFill>
                </a:rPr>
                <a:t>/</a:t>
              </a:r>
              <a:r>
                <a:rPr lang="en-US" dirty="0" err="1" smtClean="0">
                  <a:solidFill>
                    <a:srgbClr val="FFFFFF"/>
                  </a:solidFill>
                </a:rPr>
                <a:t>Petak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Pedoman</a:t>
              </a:r>
              <a:endParaRPr lang="en-US" dirty="0" smtClean="0">
                <a:solidFill>
                  <a:srgbClr val="FFFFFF"/>
                </a:solidFill>
              </a:endParaRPr>
            </a:p>
            <a:p>
              <a:endParaRPr lang="en-US" dirty="0" smtClean="0">
                <a:solidFill>
                  <a:srgbClr val="FFFFFF"/>
                </a:solidFill>
              </a:endParaRPr>
            </a:p>
            <a:p>
              <a:r>
                <a:rPr lang="en-US" dirty="0" err="1" smtClean="0">
                  <a:solidFill>
                    <a:srgbClr val="FFFFFF"/>
                  </a:solidFill>
                </a:rPr>
                <a:t>Tanman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 err="1" smtClean="0">
                  <a:solidFill>
                    <a:srgbClr val="FFFFFF"/>
                  </a:solidFill>
                </a:rPr>
                <a:t>contoh</a:t>
              </a:r>
              <a:endParaRPr lang="en-US" dirty="0" smtClean="0">
                <a:solidFill>
                  <a:srgbClr val="FFFFFF"/>
                </a:solidFill>
              </a:endParaRPr>
            </a:p>
            <a:p>
              <a:r>
                <a:rPr lang="en-US" dirty="0" smtClean="0">
                  <a:solidFill>
                    <a:srgbClr val="FFFFFF"/>
                  </a:solidFill>
                </a:rPr>
                <a:t>!0 + 1% </a:t>
              </a:r>
              <a:r>
                <a:rPr lang="en-US" dirty="0" err="1" smtClean="0">
                  <a:solidFill>
                    <a:srgbClr val="FFFFFF"/>
                  </a:solidFill>
                </a:rPr>
                <a:t>populasi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33989" y="2459440"/>
              <a:ext cx="1654545" cy="15404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32633" y="2459440"/>
              <a:ext cx="1654545" cy="15404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 Box 66"/>
          <p:cNvSpPr txBox="1">
            <a:spLocks noChangeArrowheads="1"/>
          </p:cNvSpPr>
          <p:nvPr/>
        </p:nvSpPr>
        <p:spPr bwMode="auto">
          <a:xfrm>
            <a:off x="837872" y="4412053"/>
            <a:ext cx="79930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Pengamatan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sama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dengan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uji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adapatasi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Uji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satatistik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dengan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satu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pembanding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dapat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dengan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perbandingan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rata (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tanpa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penanaman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pembading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),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dengan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uji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T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bila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dilakukan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pembandingan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satu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varietas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atau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dengan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BNJ/BNT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bila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pembanding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lebih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dari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satu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varietas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9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Uji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Observasi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Tanaman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254" y="856073"/>
            <a:ext cx="7190255" cy="485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2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</a:rPr>
              <a:t>Uji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Observasi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Tanaman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0" y="823149"/>
            <a:ext cx="7200000" cy="469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7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189" b="11596"/>
          <a:stretch/>
        </p:blipFill>
        <p:spPr>
          <a:xfrm>
            <a:off x="612000" y="1293990"/>
            <a:ext cx="7920000" cy="2841219"/>
          </a:xfrm>
          <a:prstGeom prst="rect">
            <a:avLst/>
          </a:prstGeom>
        </p:spPr>
      </p:pic>
      <p:sp>
        <p:nvSpPr>
          <p:cNvPr id="4" name="Text Box 66"/>
          <p:cNvSpPr txBox="1">
            <a:spLocks noChangeArrowheads="1"/>
          </p:cNvSpPr>
          <p:nvPr/>
        </p:nvSpPr>
        <p:spPr bwMode="auto">
          <a:xfrm>
            <a:off x="792000" y="710512"/>
            <a:ext cx="7993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Penyajian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Data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Kualitatif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 Box 66"/>
          <p:cNvSpPr txBox="1">
            <a:spLocks noChangeArrowheads="1"/>
          </p:cNvSpPr>
          <p:nvPr/>
        </p:nvSpPr>
        <p:spPr bwMode="auto">
          <a:xfrm>
            <a:off x="792000" y="710512"/>
            <a:ext cx="7993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Penyajian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Data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Kualitatif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806856" y="1212678"/>
            <a:ext cx="4337143" cy="39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98116" y="1212678"/>
            <a:ext cx="430874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68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067" b="11083"/>
          <a:stretch/>
        </p:blipFill>
        <p:spPr>
          <a:xfrm>
            <a:off x="612000" y="1260115"/>
            <a:ext cx="7920000" cy="3214793"/>
          </a:xfrm>
          <a:prstGeom prst="rect">
            <a:avLst/>
          </a:prstGeom>
        </p:spPr>
      </p:pic>
      <p:sp>
        <p:nvSpPr>
          <p:cNvPr id="5" name="Text Box 66"/>
          <p:cNvSpPr txBox="1">
            <a:spLocks noChangeArrowheads="1"/>
          </p:cNvSpPr>
          <p:nvPr/>
        </p:nvSpPr>
        <p:spPr bwMode="auto">
          <a:xfrm>
            <a:off x="792000" y="710512"/>
            <a:ext cx="7993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Penyajian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Data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Kuantitatif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8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Observasi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Tanaman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Semusim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 Box 66"/>
          <p:cNvSpPr txBox="1">
            <a:spLocks noChangeArrowheads="1"/>
          </p:cNvSpPr>
          <p:nvPr/>
        </p:nvSpPr>
        <p:spPr bwMode="auto">
          <a:xfrm>
            <a:off x="792000" y="710512"/>
            <a:ext cx="79930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Penyajian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Pembandingan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Varietas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49" b="8761"/>
          <a:stretch/>
        </p:blipFill>
        <p:spPr>
          <a:xfrm>
            <a:off x="612000" y="1310922"/>
            <a:ext cx="7920000" cy="40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66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</a:rPr>
              <a:t>Terima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Kasih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j01992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75" y="1006005"/>
            <a:ext cx="4279900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Peningkatan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Kebutuhan</a:t>
            </a:r>
            <a:r>
              <a:rPr lang="en-US" sz="3600" b="1" dirty="0" smtClean="0">
                <a:solidFill>
                  <a:schemeClr val="bg1"/>
                </a:solidFill>
              </a:rPr>
              <a:t> Pangan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6828" y="762000"/>
            <a:ext cx="79248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Uji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Adaptasi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d-ID" sz="24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 memperoleh data keunggulan serta interaksinya terhadap lingkungan dari calon varietas hortikultura yang akan didaftarkan sebagai salah satu syarat dalam peredaran benih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Uji</a:t>
            </a:r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Observasi</a:t>
            </a: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id-ID" sz="2400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Untuk mengetahui sifat-sifat unggul suatu varietas tanaman buah tahunan, tanaman florikultura, tanaman obat, dan tanaman semusim tertentu yang dibebaskan dari uji adaptasi, pada lingkungan tempat produksinya</a:t>
            </a:r>
            <a:r>
              <a:rPr lang="id-ID" sz="2400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88646" y="4425462"/>
            <a:ext cx="7467600" cy="830997"/>
          </a:xfrm>
          <a:prstGeom prst="rect">
            <a:avLst/>
          </a:prstGeom>
          <a:solidFill>
            <a:srgbClr val="31891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Pemohon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melaporkan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rencana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pegujian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Direktorat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Perbenihan</a:t>
            </a:r>
            <a:r>
              <a:rPr lang="en-US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Hortikultura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58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Peningkatan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Kebutuhan</a:t>
            </a:r>
            <a:r>
              <a:rPr lang="en-US" sz="3600" b="1" dirty="0" smtClean="0">
                <a:solidFill>
                  <a:schemeClr val="bg1"/>
                </a:solidFill>
              </a:rPr>
              <a:t> Pangan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Picture 3" descr="C:\Shigoto\Picture\TP2V\Kunjungan Jogja\CIMG2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3635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Shigoto\Picture\Tomat\Golden-baby-pl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02109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741015"/>
            <a:ext cx="441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Daya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hasil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Ketahanan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terhadap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OPT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Ketahanan cekaman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Umur dan musim panen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Mutu hasil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Ketahanan simpan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Toleran kerusakan mekanis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Bentuk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tanaman ideal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Keunikan organ tanaman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400" dirty="0" smtClean="0">
                <a:latin typeface="Arial" pitchFamily="34" charset="0"/>
                <a:cs typeface="Arial" pitchFamily="34" charset="0"/>
              </a:rPr>
              <a:t>Mempunyai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nilai pasar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id-ID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atang bawah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unggul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4286747"/>
            <a:ext cx="4419600" cy="523220"/>
          </a:xfrm>
          <a:prstGeom prst="rect">
            <a:avLst/>
          </a:prstGeom>
          <a:solidFill>
            <a:srgbClr val="008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Sajikan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Pendahuluan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93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Syarat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Pelaksana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5830" y="775303"/>
            <a:ext cx="746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d-ID" sz="2400" dirty="0">
                <a:latin typeface="Arial" pitchFamily="34" charset="0"/>
                <a:cs typeface="Arial" pitchFamily="34" charset="0"/>
              </a:rPr>
              <a:t>Uji 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adaptasi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dapat dilakukan oleh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lembaga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kompeten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yaitu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lembaga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institusi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uji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</a:t>
            </a:r>
            <a:r>
              <a:rPr lang="id-ID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d-ID" sz="2400" dirty="0"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Memiliki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sumberdaya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manusia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kompeten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dibidang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pemuliaan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tanaman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agronomi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serta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beberapa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petugas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lapang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Menguasi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fasilitas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pengujian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lapang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laboratorium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memadai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Memahami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pedoman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pengujian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berlaku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457200" lvl="0" indent="-457200" algn="just">
              <a:buFont typeface="+mj-lt"/>
              <a:buAutoNum type="alphaL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Mampu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melaksanakan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pengujian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observasi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pedoman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berlaku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3257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Bahan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673574"/>
            <a:ext cx="74676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id-ID" sz="2200" b="1" dirty="0" smtClean="0">
                <a:latin typeface="Arial" pitchFamily="34" charset="0"/>
                <a:cs typeface="Arial" pitchFamily="34" charset="0"/>
              </a:rPr>
              <a:t>ahan </a:t>
            </a:r>
            <a:r>
              <a:rPr lang="id-ID" sz="2200" b="1" dirty="0">
                <a:latin typeface="Arial" pitchFamily="34" charset="0"/>
                <a:cs typeface="Arial" pitchFamily="34" charset="0"/>
              </a:rPr>
              <a:t>uji adaptasi adalah benih dari calon varietas yang akan </a:t>
            </a:r>
            <a:r>
              <a:rPr lang="id-ID" sz="2200" b="1" dirty="0" smtClean="0">
                <a:latin typeface="Arial" pitchFamily="34" charset="0"/>
                <a:cs typeface="Arial" pitchFamily="34" charset="0"/>
              </a:rPr>
              <a:t>didaftarkan, b</a:t>
            </a: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erupa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Varietas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bersari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bebas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(OP)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id-ID" sz="2200" dirty="0">
                <a:latin typeface="Arial" pitchFamily="34" charset="0"/>
                <a:cs typeface="Arial" pitchFamily="34" charset="0"/>
              </a:rPr>
              <a:t>hibrida</a:t>
            </a:r>
            <a:r>
              <a:rPr lang="id-ID" sz="2200" dirty="0" smtClean="0">
                <a:latin typeface="Arial" pitchFamily="34" charset="0"/>
                <a:cs typeface="Arial" pitchFamily="34" charset="0"/>
              </a:rPr>
              <a:t>,  klon yang </a:t>
            </a:r>
            <a:r>
              <a:rPr lang="id-ID" sz="2200" dirty="0">
                <a:latin typeface="Arial" pitchFamily="34" charset="0"/>
                <a:cs typeface="Arial" pitchFamily="34" charset="0"/>
              </a:rPr>
              <a:t>berasal dari pemuliaan di dalam negeri maupun </a:t>
            </a:r>
            <a:r>
              <a:rPr lang="id-ID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introduksi (perlu izin pemasukan).</a:t>
            </a:r>
            <a:r>
              <a:rPr lang="id-ID" sz="2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Varietas </a:t>
            </a:r>
            <a:r>
              <a:rPr lang="id-ID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pembanding </a:t>
            </a:r>
            <a:r>
              <a:rPr lang="id-ID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(minimum 2) yang </a:t>
            </a:r>
            <a:r>
              <a:rPr lang="en-US" sz="2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merupakan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d-ID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varietas </a:t>
            </a:r>
            <a:r>
              <a:rPr lang="id-ID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preferensi </a:t>
            </a:r>
            <a:r>
              <a:rPr lang="id-ID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yg telah dilepas/didaftar dan setara </a:t>
            </a:r>
            <a:r>
              <a:rPr lang="id-ID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dengan tipe varietas yang akan didaftarkan.  </a:t>
            </a:r>
            <a:endParaRPr lang="en-US" sz="2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d-ID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Apabila </a:t>
            </a:r>
            <a:r>
              <a:rPr lang="id-ID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tetua diambil dari varietas lokal dan atau varietas yang telah diedarkan tetua tersebut harus disertakan sebagai pembanding</a:t>
            </a:r>
            <a:r>
              <a:rPr lang="id-ID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9207" y="4490003"/>
            <a:ext cx="6935193" cy="1015663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rgbClr val="FFFFFF"/>
                </a:solidFill>
              </a:rPr>
              <a:t>Apabila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varietas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pembanding</a:t>
            </a:r>
            <a:r>
              <a:rPr lang="en-US" sz="2000" dirty="0">
                <a:solidFill>
                  <a:srgbClr val="FFFFFF"/>
                </a:solidFill>
              </a:rPr>
              <a:t> yang </a:t>
            </a:r>
            <a:r>
              <a:rPr lang="en-US" sz="2000" dirty="0" err="1">
                <a:solidFill>
                  <a:srgbClr val="FFFFFF"/>
                </a:solidFill>
              </a:rPr>
              <a:t>setara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belum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ada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yang </a:t>
            </a:r>
            <a:r>
              <a:rPr lang="en-US" sz="2000" dirty="0" err="1">
                <a:solidFill>
                  <a:srgbClr val="FFFFFF"/>
                </a:solidFill>
              </a:rPr>
              <a:t>terdaftar</a:t>
            </a:r>
            <a:r>
              <a:rPr lang="en-US" sz="2000" dirty="0">
                <a:solidFill>
                  <a:srgbClr val="FFFFFF"/>
                </a:solidFill>
              </a:rPr>
              <a:t>, </a:t>
            </a:r>
            <a:r>
              <a:rPr lang="en-US" sz="2000" dirty="0" err="1">
                <a:solidFill>
                  <a:srgbClr val="FFFFFF"/>
                </a:solidFill>
              </a:rPr>
              <a:t>maka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dapat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menggunakan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varietas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setara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yang </a:t>
            </a:r>
            <a:r>
              <a:rPr lang="en-US" sz="2000" dirty="0" err="1">
                <a:solidFill>
                  <a:srgbClr val="FFFFFF"/>
                </a:solidFill>
              </a:rPr>
              <a:t>sudah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berkembang</a:t>
            </a:r>
            <a:r>
              <a:rPr lang="en-US" sz="2000" dirty="0">
                <a:solidFill>
                  <a:srgbClr val="FFFFFF"/>
                </a:solidFill>
              </a:rPr>
              <a:t> di </a:t>
            </a:r>
            <a:r>
              <a:rPr lang="en-US" sz="2000" dirty="0" err="1">
                <a:solidFill>
                  <a:srgbClr val="FFFFFF"/>
                </a:solidFill>
              </a:rPr>
              <a:t>masyarakat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endParaRPr lang="en-US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71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Bahan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584307"/>
              </p:ext>
            </p:extLst>
          </p:nvPr>
        </p:nvGraphicFramePr>
        <p:xfrm>
          <a:off x="861391" y="750689"/>
          <a:ext cx="7910733" cy="30175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690781"/>
                <a:gridCol w="1540414"/>
                <a:gridCol w="3374799"/>
                <a:gridCol w="230473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</a:t>
                      </a:r>
                      <a:endParaRPr lang="en-US" sz="24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Varietas</a:t>
                      </a:r>
                      <a:endParaRPr lang="en-US" sz="24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Keterangan</a:t>
                      </a:r>
                      <a:endParaRPr lang="en-US" sz="24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Keunggulan</a:t>
                      </a:r>
                      <a:endParaRPr lang="en-US" sz="24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Orbis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Buah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Merah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Asiknya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PT ABC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Buah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Merah</a:t>
                      </a:r>
                      <a:r>
                        <a:rPr lang="en-US" sz="2400" baseline="0" dirty="0" smtClean="0"/>
                        <a:t>, SK No.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Produksi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Tinggi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Ribos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CV XYZ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Buah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Merah</a:t>
                      </a:r>
                      <a:r>
                        <a:rPr lang="en-US" sz="2400" baseline="0" dirty="0" smtClean="0"/>
                        <a:t>, SK No.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Produksi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Tinggi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Sobir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TetuanVarietas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Lokal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Tahan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Penyakit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61390" y="3944268"/>
            <a:ext cx="7910733" cy="129724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Varietas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Pembanding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merupakan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Varietas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yang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setara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Sudah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dilepas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atau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didaftarkan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Memiliki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Keunggulan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sebagai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Arial"/>
                <a:cs typeface="Arial"/>
              </a:rPr>
              <a:t>perbandingan</a:t>
            </a: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342900" indent="-342900">
              <a:buFont typeface="Wingdings" charset="2"/>
              <a:buChar char="§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49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61390" y="73314"/>
            <a:ext cx="828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Bahan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Uji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Adaptasi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7389" y="5056212"/>
            <a:ext cx="7180380" cy="369332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Jumlah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tanaman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per plot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harus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memenuhi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syarat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pada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pedoman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85" y="772003"/>
            <a:ext cx="7356230" cy="42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7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</TotalTime>
  <Words>1315</Words>
  <Application>Microsoft Macintosh PowerPoint</Application>
  <PresentationFormat>On-screen Show (16:10)</PresentationFormat>
  <Paragraphs>236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sobir ridwani</dc:creator>
  <cp:lastModifiedBy>sobir ridwani</cp:lastModifiedBy>
  <cp:revision>200</cp:revision>
  <dcterms:created xsi:type="dcterms:W3CDTF">2021-07-24T12:24:10Z</dcterms:created>
  <dcterms:modified xsi:type="dcterms:W3CDTF">2021-09-20T12:50:56Z</dcterms:modified>
</cp:coreProperties>
</file>