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  <p:sldMasterId id="2147483688" r:id="rId2"/>
  </p:sldMasterIdLst>
  <p:sldIdLst>
    <p:sldId id="257" r:id="rId3"/>
    <p:sldId id="258" r:id="rId4"/>
    <p:sldId id="268" r:id="rId5"/>
    <p:sldId id="259" r:id="rId6"/>
    <p:sldId id="260" r:id="rId7"/>
    <p:sldId id="256" r:id="rId8"/>
    <p:sldId id="262" r:id="rId9"/>
    <p:sldId id="263" r:id="rId10"/>
    <p:sldId id="264" r:id="rId11"/>
    <p:sldId id="265" r:id="rId12"/>
    <p:sldId id="266" r:id="rId13"/>
    <p:sldId id="267" r:id="rId14"/>
    <p:sldId id="269" r:id="rId15"/>
    <p:sldId id="270" r:id="rId16"/>
    <p:sldId id="271" r:id="rId17"/>
    <p:sldId id="272" r:id="rId18"/>
    <p:sldId id="273" r:id="rId19"/>
    <p:sldId id="274" r:id="rId20"/>
    <p:sldId id="283" r:id="rId21"/>
    <p:sldId id="282" r:id="rId22"/>
    <p:sldId id="275" r:id="rId23"/>
    <p:sldId id="276" r:id="rId24"/>
    <p:sldId id="277" r:id="rId25"/>
    <p:sldId id="278" r:id="rId26"/>
    <p:sldId id="280" r:id="rId27"/>
    <p:sldId id="281" r:id="rId28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1EB51"/>
    <a:srgbClr val="99FF66"/>
    <a:srgbClr val="66FF33"/>
    <a:srgbClr val="36F68D"/>
    <a:srgbClr val="722E69"/>
    <a:srgbClr val="3AF292"/>
    <a:srgbClr val="49E3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047" autoAdjust="0"/>
    <p:restoredTop sz="89122" autoAdjust="0"/>
  </p:normalViewPr>
  <p:slideViewPr>
    <p:cSldViewPr snapToGrid="0">
      <p:cViewPr>
        <p:scale>
          <a:sx n="57" d="100"/>
          <a:sy n="57" d="100"/>
        </p:scale>
        <p:origin x="35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Title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962399" y="1964267"/>
            <a:ext cx="7197726" cy="2421464"/>
          </a:xfrm>
        </p:spPr>
        <p:txBody>
          <a:bodyPr anchor="b">
            <a:normAutofit/>
          </a:bodyPr>
          <a:lstStyle>
            <a:lvl1pPr algn="r">
              <a:defRPr sz="4800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962399" y="4385732"/>
            <a:ext cx="7197726" cy="1405467"/>
          </a:xfrm>
        </p:spPr>
        <p:txBody>
          <a:bodyPr anchor="t">
            <a:normAutofit/>
          </a:bodyPr>
          <a:lstStyle>
            <a:lvl1pPr marL="0" indent="0" algn="r">
              <a:buNone/>
              <a:defRPr sz="1800" cap="all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932558" y="5870575"/>
            <a:ext cx="1600200" cy="377825"/>
          </a:xfrm>
        </p:spPr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962399" y="5870575"/>
            <a:ext cx="4893958" cy="3778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608958" y="5870575"/>
            <a:ext cx="551167" cy="377825"/>
          </a:xfrm>
        </p:spPr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3115738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732865"/>
            <a:ext cx="1013142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371600" y="932112"/>
            <a:ext cx="8759827" cy="3164976"/>
          </a:xfrm>
          <a:prstGeom prst="roundRect">
            <a:avLst>
              <a:gd name="adj" fmla="val 43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5299603"/>
            <a:ext cx="10131427" cy="493712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2006627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3124199"/>
          </a:xfrm>
        </p:spPr>
        <p:txBody>
          <a:bodyPr anchor="ctr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87406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097875" y="3352800"/>
            <a:ext cx="9339184" cy="381000"/>
          </a:xfrm>
        </p:spPr>
        <p:txBody>
          <a:bodyPr anchor="ctr"/>
          <a:lstStyle>
            <a:lvl1pPr marL="0" indent="0">
              <a:buFontTx/>
              <a:buNone/>
              <a:defRPr/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7465" y="4343400"/>
            <a:ext cx="10152367" cy="1447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5090961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2" y="3308581"/>
            <a:ext cx="10131425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4777381"/>
            <a:ext cx="10131426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565293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0237867" y="2743200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88275" y="823337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/>
          </p:nvPr>
        </p:nvSpPr>
        <p:spPr>
          <a:xfrm>
            <a:off x="992267" y="609601"/>
            <a:ext cx="9550399" cy="2743199"/>
          </a:xfrm>
        </p:spPr>
        <p:txBody>
          <a:bodyPr anchor="ctr">
            <a:normAutofit/>
          </a:bodyPr>
          <a:lstStyle>
            <a:lvl1pPr algn="l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0" y="3886200"/>
            <a:ext cx="10135436" cy="8890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4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5200"/>
            <a:ext cx="10135436" cy="10160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4307025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1" y="609601"/>
            <a:ext cx="10131427" cy="2743199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85801" y="3505200"/>
            <a:ext cx="10131428" cy="838200"/>
          </a:xfrm>
        </p:spPr>
        <p:txBody>
          <a:bodyPr vert="horz" lIns="91440" tIns="45720" rIns="91440" bIns="45720" rtlCol="0" anchor="b">
            <a:normAutofit/>
          </a:bodyPr>
          <a:lstStyle>
            <a:lvl1pPr>
              <a:buNone/>
              <a:defRPr lang="en-US" sz="2800" b="0" cap="none" dirty="0">
                <a:ln w="3175" cmpd="sng">
                  <a:noFill/>
                </a:ln>
                <a:solidFill>
                  <a:schemeClr val="tx1"/>
                </a:solidFill>
                <a:effectLst/>
              </a:defRPr>
            </a:lvl1pPr>
          </a:lstStyle>
          <a:p>
            <a:pPr marL="0" lvl="0">
              <a:spcBef>
                <a:spcPct val="0"/>
              </a:spcBef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4343400"/>
            <a:ext cx="10131428" cy="14478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17531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8" name="Title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50032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658675" y="609599"/>
            <a:ext cx="2158552" cy="5181601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7832116" cy="5181600"/>
          </a:xfrm>
        </p:spPr>
        <p:txBody>
          <a:bodyPr vert="eaVert" anchor="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5546530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3B9CE5-2863-47CF-A1C6-E24952B70B7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9609018-7DE4-4385-B8EC-D8C19A205C0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49B7E89-5264-47E9-89E5-47D76FE9C7B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509238-167A-4664-91FA-A89AAE028437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6B89E2-79E6-4155-94B9-E8DEC06A00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F5F344-A098-4821-BF30-1CD6CC0FA09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5190022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86340E-0759-4A20-9692-9F7D73A6C8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E26D7F1-302C-4927-A536-12DD40F763D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73DF624-48AF-4F24-86C7-07D40E23C0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F9F760-07E9-4609-BB15-E7073EB6A09A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A263F24-244D-44CA-BD47-6B51E39DE5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AEFA40F-385C-4E4D-A25A-36760CD240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8684253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 anchor="ctr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44200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793DC-1A0D-47EC-BFBA-C674119ACB0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6FC07AA-A589-48D0-84AC-152D428274E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727C8AA-37A5-4108-8DA5-8CEDDEBC36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213BF59-8450-4839-BCF5-B5349696A622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30859D5-41E1-494D-84D1-71CB5372E6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5D8EDA0-E71E-4E3B-BF9C-AD8854EF2F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1428034072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FFA2AD6-0E86-424C-9362-246BB1AF3B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8C868F-6073-4789-9C1F-263CA7681D1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62C8518-DD8C-4A5D-90F4-DC0E834FD583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03F837E-88C0-4240-ADC1-6830C08AF03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49551-6B8C-4BD2-9AC2-9888D3A7C143}" type="datetime1">
              <a:rPr lang="id-ID" smtClean="0"/>
              <a:t>19/09/2021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34C1F9-5248-4103-8E9E-101E457942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071DA11-012C-4E77-9481-A6F55E26BC6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70024701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B9B4C2-96DD-4329-8605-77ABBE3AE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89434EB-C296-400D-BE17-E445D2ADBF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80DDE5-F18F-4B20-A4AB-5ACF6F6494F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9CD9A56-30D7-45E8-A65A-48763BBDE76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C5BF69D-1B34-4CE3-A20A-9E8E4AB6AF6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02469EFE-7F5D-4292-9C8E-CFD7C130A5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57175D5-6960-4279-A915-D84C89D7279F}" type="datetime1">
              <a:rPr lang="id-ID" smtClean="0"/>
              <a:t>19/09/2021</a:t>
            </a:fld>
            <a:endParaRPr lang="id-ID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FEF5F314-3B83-4426-8E3D-2EFB6EFD0A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375F4EF2-1628-4726-940A-C47DE165FE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3837592264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4DF6EE-4F1E-4005-A398-2CC12280E71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23748D2-7867-4E4B-B7D3-A44A466793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B671B8-3776-4A71-9980-054208BA5AF6}" type="datetime1">
              <a:rPr lang="id-ID" smtClean="0"/>
              <a:t>19/09/2021</a:t>
            </a:fld>
            <a:endParaRPr lang="id-ID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59F069E-0688-4663-857E-E74A1B38FA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DEF1997-5596-4171-951E-349CB4854B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54400213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3D990E9-21FE-4D3A-BB62-83F783BF5C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BA8FEFE-A763-42FE-B0A1-995BD2BF1CEC}" type="datetime1">
              <a:rPr lang="id-ID" smtClean="0"/>
              <a:t>19/09/2021</a:t>
            </a:fld>
            <a:endParaRPr lang="id-ID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C89CA9E-6FA1-4CC6-AF6C-4AC72CB953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26ED69-465F-42BA-A698-55B8F0A66E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70766795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3914D3-77E9-4210-8F86-428FC81DDB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0B8CB-97C5-4617-B40B-3E14CB1955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D5B48BE-8A46-4F72-B0E7-316091BC7C2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F10BAE18-9209-4737-9007-BFF8FDAD48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D1E178-8A12-4580-A157-5B6DAE5FD47A}" type="datetime1">
              <a:rPr lang="id-ID" smtClean="0"/>
              <a:t>19/09/2021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EB2E411-B42B-4AEA-B729-26BC04CADE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272440-288F-408C-86A7-A6732E8772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403508892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EB552D-98D5-4B02-A0F3-9BFEE4641E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9849FC1-B1F9-41C8-A5C6-CEA520A0FFA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7180D4-CDB6-47A9-8F5E-B56CDEBA9EC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0AAC31E-5314-464E-96F1-B895AC1423D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682609D-D5D1-45DA-87C1-DBFB867CB34B}" type="datetime1">
              <a:rPr lang="id-ID" smtClean="0"/>
              <a:t>19/09/2021</a:t>
            </a:fld>
            <a:endParaRPr lang="id-ID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536A41D-E951-467E-95DA-FB9527597F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846329-0910-4A16-8F15-8DAC637F26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06022846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9CC97B8-F18E-4A46-B5DE-502BDC43F68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6382365-AE89-4FC9-BF57-F8241A93BE8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C493DCC-C629-4911-9BA1-6EFEA62BF1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9DF26E1-07D2-4FB7-966D-6A55435D60E3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434E7E8-2D9B-4A65-B48A-E9A7CAE0EE6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3474D28-F8AE-4DAC-B2E4-BB4C7B3693C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74709228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C69AB46-6E2A-4906-BBDD-240F6C6B562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0FAA4A-383A-4C18-BFE1-31A77850BC6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87F78F2-43D0-4F69-92F6-159A9FB48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182C91-9899-430D-9EBB-2C489A4E697A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CEE21B-C52E-45CC-A8B6-EE2CFBA142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124E4C6-A664-48FD-9A70-54EF65DBFB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8755028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308581"/>
            <a:ext cx="10131427" cy="1468800"/>
          </a:xfrm>
        </p:spPr>
        <p:txBody>
          <a:bodyPr anchor="b"/>
          <a:lstStyle>
            <a:lvl1pPr algn="l">
              <a:defRPr sz="4000" b="0" cap="all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799" y="4777381"/>
            <a:ext cx="1013142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 cap="all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544380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2" y="2142067"/>
            <a:ext cx="4995334" cy="3649134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821895" y="2142067"/>
            <a:ext cx="4995332" cy="3649133"/>
          </a:xfrm>
        </p:spPr>
        <p:txBody>
          <a:bodyPr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0866993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73670" y="2218267"/>
            <a:ext cx="470905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1" y="2870201"/>
            <a:ext cx="4996923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096003" y="2226734"/>
            <a:ext cx="4722813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823483" y="2870201"/>
            <a:ext cx="4995334" cy="2920998"/>
          </a:xfrm>
        </p:spPr>
        <p:txBody>
          <a:bodyPr anchor="t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85063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2860013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15100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74333"/>
            <a:ext cx="3680885" cy="137160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48201" y="609601"/>
            <a:ext cx="6169026" cy="5181600"/>
          </a:xfrm>
        </p:spPr>
        <p:txBody>
          <a:bodyPr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3445933"/>
            <a:ext cx="3680885" cy="1828800"/>
          </a:xfrm>
        </p:spPr>
        <p:txBody>
          <a:bodyPr anchor="t">
            <a:normAutofit/>
          </a:bodyPr>
          <a:lstStyle>
            <a:lvl1pPr marL="0" indent="0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7474906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Celestia-R1---OverlayContentH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88825" cy="685621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600200"/>
            <a:ext cx="6164653" cy="1371600"/>
          </a:xfrm>
        </p:spPr>
        <p:txBody>
          <a:bodyPr anchor="b">
            <a:normAutofit/>
          </a:bodyPr>
          <a:lstStyle>
            <a:lvl1pPr algn="l">
              <a:defRPr sz="28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4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536253" y="914400"/>
            <a:ext cx="3280974" cy="4572000"/>
          </a:xfrm>
          <a:prstGeom prst="roundRect">
            <a:avLst>
              <a:gd name="adj" fmla="val 4280"/>
            </a:avLst>
          </a:prstGeom>
          <a:ln w="50800" cap="sq" cmpd="dbl">
            <a:gradFill flip="none" rotWithShape="1">
              <a:gsLst>
                <a:gs pos="0">
                  <a:srgbClr val="FFFFFF"/>
                </a:gs>
                <a:gs pos="100000">
                  <a:schemeClr val="tx1">
                    <a:alpha val="0"/>
                  </a:schemeClr>
                </a:gs>
              </a:gsLst>
              <a:path path="circle">
                <a:fillToRect l="50000" t="50000" r="50000" b="50000"/>
              </a:path>
              <a:tileRect/>
            </a:gra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5800" y="2971800"/>
            <a:ext cx="6164653" cy="1828800"/>
          </a:xfrm>
        </p:spPr>
        <p:txBody>
          <a:bodyPr anchor="t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922717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5.xml"/><Relationship Id="rId3" Type="http://schemas.openxmlformats.org/officeDocument/2006/relationships/slideLayout" Target="../slideLayouts/slideLayout20.xml"/><Relationship Id="rId7" Type="http://schemas.openxmlformats.org/officeDocument/2006/relationships/slideLayout" Target="../slideLayouts/slideLayout24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9.xml"/><Relationship Id="rId1" Type="http://schemas.openxmlformats.org/officeDocument/2006/relationships/slideLayout" Target="../slideLayouts/slideLayout18.xml"/><Relationship Id="rId6" Type="http://schemas.openxmlformats.org/officeDocument/2006/relationships/slideLayout" Target="../slideLayouts/slideLayout23.xml"/><Relationship Id="rId11" Type="http://schemas.openxmlformats.org/officeDocument/2006/relationships/slideLayout" Target="../slideLayouts/slideLayout28.xml"/><Relationship Id="rId5" Type="http://schemas.openxmlformats.org/officeDocument/2006/relationships/slideLayout" Target="../slideLayouts/slideLayout22.xml"/><Relationship Id="rId10" Type="http://schemas.openxmlformats.org/officeDocument/2006/relationships/slideLayout" Target="../slideLayouts/slideLayout27.xml"/><Relationship Id="rId4" Type="http://schemas.openxmlformats.org/officeDocument/2006/relationships/slideLayout" Target="../slideLayouts/slideLayout21.xml"/><Relationship Id="rId9" Type="http://schemas.openxmlformats.org/officeDocument/2006/relationships/slideLayout" Target="../slideLayouts/slideLayout26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1" y="609600"/>
            <a:ext cx="10131425" cy="14562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1" y="2142067"/>
            <a:ext cx="10131425" cy="364913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589660" y="5870575"/>
            <a:ext cx="1600200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B61BEF0D-F0BB-DE4B-95CE-6DB70DBA9567}" type="datetimeFigureOut">
              <a:rPr lang="en-US" dirty="0"/>
              <a:pPr/>
              <a:t>9/19/2021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85800" y="5870575"/>
            <a:ext cx="7827659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266060" y="5870575"/>
            <a:ext cx="551167" cy="3778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 b="0" i="0">
                <a:solidFill>
                  <a:schemeClr val="tx1"/>
                </a:solidFill>
                <a:effectLst/>
                <a:latin typeface="+mn-lt"/>
              </a:defRPr>
            </a:lvl1pPr>
          </a:lstStyle>
          <a:p>
            <a:fld id="{D57F1E4F-1CFF-5643-939E-217C01CDF565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6402649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 cap="all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8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6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4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0"/>
        </a:spcBef>
        <a:spcAft>
          <a:spcPts val="1000"/>
        </a:spcAft>
        <a:buClr>
          <a:schemeClr val="tx1"/>
        </a:buClr>
        <a:buSzPct val="100000"/>
        <a:buFont typeface="Arial"/>
        <a:buChar char="•"/>
        <a:defRPr sz="1200" kern="1200" cap="none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3">
                <a:lumMod val="89000"/>
              </a:schemeClr>
            </a:gs>
            <a:gs pos="23000">
              <a:schemeClr val="accent3">
                <a:lumMod val="89000"/>
              </a:schemeClr>
            </a:gs>
            <a:gs pos="69000">
              <a:schemeClr val="accent3">
                <a:lumMod val="75000"/>
              </a:schemeClr>
            </a:gs>
            <a:gs pos="97000">
              <a:schemeClr val="accent3">
                <a:lumMod val="70000"/>
              </a:schemeClr>
            </a:gs>
          </a:gsLst>
          <a:path path="circle">
            <a:fillToRect l="50000" t="50000" r="50000" b="50000"/>
          </a:path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E968FBC-9109-4EA4-9F33-4464FE7C2F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A867451-59BE-4B48-92D8-76CC5381A4C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198BDA-A531-4188-A69F-FCEA2B4E6AB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9A72E-920B-4954-8FA6-0C50F4AA0B66}" type="datetime1">
              <a:rPr lang="id-ID" smtClean="0"/>
              <a:t>19/09/2021</a:t>
            </a:fld>
            <a:endParaRPr lang="id-ID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CE8F6BE-A0AC-4715-AE35-8BF8055E46A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id-ID"/>
              <a:t>https://www.youtube.com/c/ekorisdianto1001tutorial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D5EBBC-7F13-4EB9-A8E9-0BB56B8A36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6AAA829-E22E-43EE-A8F5-86E52D88709B}" type="slidenum">
              <a:rPr lang="id-ID" smtClean="0"/>
              <a:t>‹#›</a:t>
            </a:fld>
            <a:endParaRPr lang="id-ID"/>
          </a:p>
        </p:txBody>
      </p:sp>
    </p:spTree>
    <p:extLst>
      <p:ext uri="{BB962C8B-B14F-4D97-AF65-F5344CB8AC3E}">
        <p14:creationId xmlns:p14="http://schemas.microsoft.com/office/powerpoint/2010/main" val="2085008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</p:sldLayoutIdLst>
  <p:hf sldNum="0"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jpg"/><Relationship Id="rId3" Type="http://schemas.microsoft.com/office/2007/relationships/hdphoto" Target="../media/hdphoto1.wdp"/><Relationship Id="rId7" Type="http://schemas.openxmlformats.org/officeDocument/2006/relationships/image" Target="../media/image7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JPG"/><Relationship Id="rId5" Type="http://schemas.microsoft.com/office/2007/relationships/hdphoto" Target="../media/hdphoto2.wdp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17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0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openxmlformats.org/officeDocument/2006/relationships/image" Target="../media/image23.jp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7.jpg"/><Relationship Id="rId4" Type="http://schemas.openxmlformats.org/officeDocument/2006/relationships/image" Target="../media/image2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g"/><Relationship Id="rId4" Type="http://schemas.openxmlformats.org/officeDocument/2006/relationships/image" Target="../media/image30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32.gif"/><Relationship Id="rId1" Type="http://schemas.openxmlformats.org/officeDocument/2006/relationships/slideLayout" Target="../slideLayouts/slideLayout2.xml"/><Relationship Id="rId6" Type="http://schemas.microsoft.com/office/2007/relationships/hdphoto" Target="../media/hdphoto1.wdp"/><Relationship Id="rId5" Type="http://schemas.openxmlformats.org/officeDocument/2006/relationships/image" Target="../media/image4.png"/><Relationship Id="rId4" Type="http://schemas.microsoft.com/office/2007/relationships/hdphoto" Target="../media/hdphoto2.wdp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8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7252" y="494450"/>
            <a:ext cx="7197726" cy="1469099"/>
          </a:xfrm>
          <a:solidFill>
            <a:srgbClr val="41EB51"/>
          </a:solidFill>
          <a:ln>
            <a:solidFill>
              <a:srgbClr val="00B0F0"/>
            </a:solidFill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>
            <a:normAutofit fontScale="90000"/>
          </a:bodyPr>
          <a:lstStyle/>
          <a:p>
            <a:pPr algn="ctr"/>
            <a:r>
              <a:rPr lang="en-US" b="1" dirty="0" err="1">
                <a:latin typeface="Algerian" panose="04020705040A02060702" pitchFamily="82" charset="0"/>
              </a:rPr>
              <a:t>kiat</a:t>
            </a:r>
            <a:r>
              <a:rPr lang="en-US" b="1" dirty="0">
                <a:latin typeface="Algerian" panose="04020705040A02060702" pitchFamily="82" charset="0"/>
              </a:rPr>
              <a:t> </a:t>
            </a:r>
            <a:r>
              <a:rPr lang="en-US" b="1" dirty="0" err="1">
                <a:latin typeface="Algerian" panose="04020705040A02060702" pitchFamily="82" charset="0"/>
              </a:rPr>
              <a:t>sukses</a:t>
            </a:r>
            <a:r>
              <a:rPr lang="en-US" b="1" dirty="0">
                <a:latin typeface="Algerian" panose="04020705040A02060702" pitchFamily="82" charset="0"/>
              </a:rPr>
              <a:t> Bertani </a:t>
            </a:r>
            <a:r>
              <a:rPr lang="en-US" b="1" dirty="0" err="1">
                <a:latin typeface="Algerian" panose="04020705040A02060702" pitchFamily="82" charset="0"/>
              </a:rPr>
              <a:t>kapulaga</a:t>
            </a:r>
            <a:endParaRPr lang="id-ID" b="1" dirty="0">
              <a:latin typeface="Algerian" panose="04020705040A02060702" pitchFamily="82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BD62A2E7-4560-488A-AA11-D8899A93233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0184" y="747013"/>
            <a:ext cx="1545724" cy="14690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0D387E3C-6955-4BCC-BC00-C9FC165E4A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26644" y="494450"/>
            <a:ext cx="2660912" cy="22573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ECE404E8-E845-411D-B54D-8C1D596ED58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572584" y="2216112"/>
            <a:ext cx="4247584" cy="2071539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4B75B7F-9BD5-4619-B849-FCE656116B4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371834" y="2305127"/>
            <a:ext cx="3928603" cy="1988834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6DA143-CB2B-43F4-880C-D322ECD46C37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131698" y="4540214"/>
            <a:ext cx="3928603" cy="21777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78986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ractur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6D01778A-46BD-44ED-B17E-47B63693F3BF}"/>
              </a:ext>
            </a:extLst>
          </p:cNvPr>
          <p:cNvSpPr/>
          <p:nvPr/>
        </p:nvSpPr>
        <p:spPr>
          <a:xfrm flipH="1" flipV="1">
            <a:off x="-488785" y="849768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ontent Placeholder 1">
            <a:extLst>
              <a:ext uri="{FF2B5EF4-FFF2-40B4-BE49-F238E27FC236}">
                <a16:creationId xmlns:a16="http://schemas.microsoft.com/office/drawing/2014/main" id="{369FDF5D-7ADD-44EC-B770-A834E7878B90}"/>
              </a:ext>
            </a:extLst>
          </p:cNvPr>
          <p:cNvSpPr txBox="1">
            <a:spLocks/>
          </p:cNvSpPr>
          <p:nvPr/>
        </p:nvSpPr>
        <p:spPr>
          <a:xfrm>
            <a:off x="286603" y="310695"/>
            <a:ext cx="11464118" cy="5697537"/>
          </a:xfrm>
          <a:prstGeom prst="rect">
            <a:avLst/>
          </a:prstGeom>
        </p:spPr>
        <p:txBody>
          <a:bodyPr vert="horz">
            <a:normAutofit fontScale="92500" lnSpcReduction="10000"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 KEDUA DAN SETERUSNYA</a:t>
            </a:r>
          </a:p>
          <a:p>
            <a:pPr marL="109728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en-US" sz="15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id-ID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/</a:t>
            </a:r>
            <a:r>
              <a:rPr kumimoji="0" lang="id-ID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organik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dua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kali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satu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atau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enam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bulan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sekali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, per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rumpun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Kg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harga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rata – rata 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er Kg Rp.2.500,-,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lahan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pohon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1.600 X 1 Kg X 2 kali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maka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yang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3.200 Kg X Rp2.500,- = Rp 8.000.000,-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Penyiangan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satu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yaitu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 kali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atau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setiap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4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bulan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sekali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menyiangi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lahan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Ha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30 HOK X Rp 60.000,- X 3 = Rp.5.400.000,-.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(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Perangsang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Buah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) yang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dua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kali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penyemprotan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Ha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1.600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rumpun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maka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sekitar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1,5 Kg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harga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per Kg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yaitu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Rp.130.000,- X 1,5 Kg X 2 = Rp.390.000,-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: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Rp.  8.000.000,-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Penyiangan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Rp.  5.400.000,-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     390.000,- +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Rp</a:t>
            </a:r>
            <a:r>
              <a:rPr kumimoji="0" lang="id-ID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13.790.000,-</a:t>
            </a:r>
          </a:p>
          <a:p>
            <a:pPr marL="10953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en-US" sz="13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5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Masa </a:t>
            </a:r>
            <a:r>
              <a:rPr kumimoji="0" lang="en-US" sz="15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endParaRPr kumimoji="0" lang="id-ID" sz="15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125" marR="0" lvl="0" indent="-31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Upah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per HA 21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HOK X Rp.60.000,- = Rp.1.260.000,-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125" marR="0" lvl="0" indent="-31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pengeringan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waktu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4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hari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= 40 HOK X Rp.60.000,- X 2 masa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=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Rp.4.800.000,-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 </a:t>
            </a:r>
          </a:p>
          <a:p>
            <a:pPr marL="365125" marR="0" lvl="0" indent="-31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Jumlah Biaya Masa Panen : Rp.1.260.000,- + 4.800.000,- = </a:t>
            </a:r>
            <a:r>
              <a:rPr kumimoji="0" lang="id-ID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Rp.6.060.000,-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09728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/ </a:t>
            </a:r>
            <a:r>
              <a:rPr kumimoji="0" lang="id-ID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(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kedua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dan </a:t>
            </a:r>
            <a:r>
              <a:rPr kumimoji="0" lang="en-US" sz="15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seterusnya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)</a:t>
            </a:r>
            <a:r>
              <a:rPr kumimoji="0" lang="id-ID" sz="15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:</a:t>
            </a:r>
            <a:endParaRPr kumimoji="0" lang="id-ID" sz="15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/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= Rp 13.790.000,-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Masa 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  </a:t>
            </a:r>
            <a:r>
              <a:rPr kumimoji="0" lang="id-ID" sz="13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6.060.000</a:t>
            </a:r>
            <a:r>
              <a:rPr kumimoji="0" lang="en-US" sz="13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,- +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2DA2BF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3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		</a:t>
            </a:r>
            <a:r>
              <a:rPr kumimoji="0" lang="id-ID" sz="13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 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 </a:t>
            </a:r>
            <a:r>
              <a:rPr kumimoji="0" lang="id-ID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19.790</a:t>
            </a:r>
            <a:r>
              <a:rPr kumimoji="0" lang="en-US" sz="13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.000,-</a:t>
            </a:r>
            <a:endParaRPr kumimoji="0" lang="id-ID" sz="13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5C6CDB4B-8F24-45B5-80DF-F8F0F90372F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6046" y="5522686"/>
            <a:ext cx="962991" cy="914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4048553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35D7897-B320-4EB1-BB90-944362F51EA3}"/>
              </a:ext>
            </a:extLst>
          </p:cNvPr>
          <p:cNvSpPr/>
          <p:nvPr/>
        </p:nvSpPr>
        <p:spPr>
          <a:xfrm flipH="1">
            <a:off x="5321008" y="512002"/>
            <a:ext cx="6178509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Right Triangle 12">
            <a:extLst>
              <a:ext uri="{FF2B5EF4-FFF2-40B4-BE49-F238E27FC236}">
                <a16:creationId xmlns:a16="http://schemas.microsoft.com/office/drawing/2014/main" id="{BD6E6530-3692-4EBF-8EA9-4DE6F5A6D261}"/>
              </a:ext>
            </a:extLst>
          </p:cNvPr>
          <p:cNvSpPr/>
          <p:nvPr/>
        </p:nvSpPr>
        <p:spPr>
          <a:xfrm flipV="1">
            <a:off x="6870992" y="1028473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CC64FB4-F2E0-4115-B821-15BBDB8BD583}"/>
              </a:ext>
            </a:extLst>
          </p:cNvPr>
          <p:cNvSpPr/>
          <p:nvPr/>
        </p:nvSpPr>
        <p:spPr>
          <a:xfrm>
            <a:off x="5419758" y="626301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9AF0B1-7D7E-4C50-8093-E6FAAEB7E87B}"/>
              </a:ext>
            </a:extLst>
          </p:cNvPr>
          <p:cNvSpPr txBox="1"/>
          <p:nvPr/>
        </p:nvSpPr>
        <p:spPr>
          <a:xfrm>
            <a:off x="6256626" y="770247"/>
            <a:ext cx="516840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Cara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budidaya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baik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benar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0597F52-73FA-402A-813B-4B5BC12712C2}"/>
              </a:ext>
            </a:extLst>
          </p:cNvPr>
          <p:cNvSpPr txBox="1"/>
          <p:nvPr/>
        </p:nvSpPr>
        <p:spPr>
          <a:xfrm>
            <a:off x="3603009" y="2716519"/>
            <a:ext cx="7528018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lokasi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tepat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Penyiapan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lahan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Pilih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bibit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berkualitas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Penanaman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bibit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Pemeliharaan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secara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berkala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tepat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di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waktu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tepat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Olah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baik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7" name="Footer Placeholder 1">
            <a:extLst>
              <a:ext uri="{FF2B5EF4-FFF2-40B4-BE49-F238E27FC236}">
                <a16:creationId xmlns:a16="http://schemas.microsoft.com/office/drawing/2014/main" id="{DF21771E-41B2-4C8C-A95A-2250F03C47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" y="6356350"/>
            <a:ext cx="119443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BUMP PT.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Kapolaga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86756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6836C08-B1FD-4770-8E00-6C57F8A2F8A3}"/>
              </a:ext>
            </a:extLst>
          </p:cNvPr>
          <p:cNvSpPr/>
          <p:nvPr/>
        </p:nvSpPr>
        <p:spPr>
          <a:xfrm>
            <a:off x="572010" y="490030"/>
            <a:ext cx="3486150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888F8C8-0F79-4E75-97D5-53B18031D47D}"/>
              </a:ext>
            </a:extLst>
          </p:cNvPr>
          <p:cNvSpPr/>
          <p:nvPr/>
        </p:nvSpPr>
        <p:spPr>
          <a:xfrm flipH="1" flipV="1">
            <a:off x="-474272" y="967364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7944C8C-526C-4063-BD1A-5700FDF36FBE}"/>
              </a:ext>
            </a:extLst>
          </p:cNvPr>
          <p:cNvSpPr/>
          <p:nvPr/>
        </p:nvSpPr>
        <p:spPr>
          <a:xfrm flipH="1">
            <a:off x="3163407" y="604329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srgbClr val="FF4747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0CB5AA-E023-4FE0-A670-69C805836373}"/>
              </a:ext>
            </a:extLst>
          </p:cNvPr>
          <p:cNvSpPr txBox="1"/>
          <p:nvPr/>
        </p:nvSpPr>
        <p:spPr>
          <a:xfrm>
            <a:off x="572010" y="708483"/>
            <a:ext cx="25667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Pasca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endParaRPr kumimoji="0" lang="id-ID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7ECC020B-818E-4FFA-A00F-6A3869197D7C}"/>
              </a:ext>
            </a:extLst>
          </p:cNvPr>
          <p:cNvSpPr txBox="1"/>
          <p:nvPr/>
        </p:nvSpPr>
        <p:spPr>
          <a:xfrm>
            <a:off x="3138738" y="3105834"/>
            <a:ext cx="86913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disaat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tepat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dengan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cara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tepat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Segera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lakukan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proses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pengeringan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hasil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8883100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645F3ED1-3D21-4D15-B032-510117F68284}"/>
              </a:ext>
            </a:extLst>
          </p:cNvPr>
          <p:cNvSpPr txBox="1"/>
          <p:nvPr/>
        </p:nvSpPr>
        <p:spPr>
          <a:xfrm>
            <a:off x="1422503" y="17353"/>
            <a:ext cx="8691312" cy="95410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800" dirty="0">
                <a:solidFill>
                  <a:schemeClr val="bg1"/>
                </a:solidFill>
                <a:latin typeface="Comic Sans MS" panose="030F0702030302020204" pitchFamily="66" charset="0"/>
              </a:rPr>
              <a:t>DAFTAR LUAS LAHAN DAN KEANGGOTAAN KELOMPOK TANI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2CBD16D-1548-401B-BEFB-4FC1972C167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1019331"/>
            <a:ext cx="12891541" cy="5838669"/>
          </a:xfrm>
          <a:prstGeom prst="rect">
            <a:avLst/>
          </a:prstGeom>
          <a:solidFill>
            <a:srgbClr val="99FF66"/>
          </a:solidFill>
        </p:spPr>
      </p:pic>
    </p:spTree>
    <p:extLst>
      <p:ext uri="{BB962C8B-B14F-4D97-AF65-F5344CB8AC3E}">
        <p14:creationId xmlns:p14="http://schemas.microsoft.com/office/powerpoint/2010/main" val="30632321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eelOff"/>
      </p:transition>
    </mc:Choice>
    <mc:Fallback>
      <p:transition spd="slow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9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>
            <a:extLst>
              <a:ext uri="{FF2B5EF4-FFF2-40B4-BE49-F238E27FC236}">
                <a16:creationId xmlns:a16="http://schemas.microsoft.com/office/drawing/2014/main" id="{3D86D84F-B772-42A6-B377-363193F8ADB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35566443"/>
              </p:ext>
            </p:extLst>
          </p:nvPr>
        </p:nvGraphicFramePr>
        <p:xfrm>
          <a:off x="0" y="0"/>
          <a:ext cx="12191999" cy="6865286"/>
        </p:xfrm>
        <a:graphic>
          <a:graphicData uri="http://schemas.openxmlformats.org/drawingml/2006/table">
            <a:tbl>
              <a:tblPr firstRow="1" firstCol="1" bandRow="1"/>
              <a:tblGrid>
                <a:gridCol w="688990">
                  <a:extLst>
                    <a:ext uri="{9D8B030D-6E8A-4147-A177-3AD203B41FA5}">
                      <a16:colId xmlns:a16="http://schemas.microsoft.com/office/drawing/2014/main" val="222569732"/>
                    </a:ext>
                  </a:extLst>
                </a:gridCol>
                <a:gridCol w="2154866">
                  <a:extLst>
                    <a:ext uri="{9D8B030D-6E8A-4147-A177-3AD203B41FA5}">
                      <a16:colId xmlns:a16="http://schemas.microsoft.com/office/drawing/2014/main" val="1399867737"/>
                    </a:ext>
                  </a:extLst>
                </a:gridCol>
                <a:gridCol w="3018230">
                  <a:extLst>
                    <a:ext uri="{9D8B030D-6E8A-4147-A177-3AD203B41FA5}">
                      <a16:colId xmlns:a16="http://schemas.microsoft.com/office/drawing/2014/main" val="1919529734"/>
                    </a:ext>
                  </a:extLst>
                </a:gridCol>
                <a:gridCol w="1464457">
                  <a:extLst>
                    <a:ext uri="{9D8B030D-6E8A-4147-A177-3AD203B41FA5}">
                      <a16:colId xmlns:a16="http://schemas.microsoft.com/office/drawing/2014/main" val="847496119"/>
                    </a:ext>
                  </a:extLst>
                </a:gridCol>
                <a:gridCol w="1780598">
                  <a:extLst>
                    <a:ext uri="{9D8B030D-6E8A-4147-A177-3AD203B41FA5}">
                      <a16:colId xmlns:a16="http://schemas.microsoft.com/office/drawing/2014/main" val="2438950883"/>
                    </a:ext>
                  </a:extLst>
                </a:gridCol>
                <a:gridCol w="1610477">
                  <a:extLst>
                    <a:ext uri="{9D8B030D-6E8A-4147-A177-3AD203B41FA5}">
                      <a16:colId xmlns:a16="http://schemas.microsoft.com/office/drawing/2014/main" val="344203383"/>
                    </a:ext>
                  </a:extLst>
                </a:gridCol>
                <a:gridCol w="1474381">
                  <a:extLst>
                    <a:ext uri="{9D8B030D-6E8A-4147-A177-3AD203B41FA5}">
                      <a16:colId xmlns:a16="http://schemas.microsoft.com/office/drawing/2014/main" val="4091523903"/>
                    </a:ext>
                  </a:extLst>
                </a:gridCol>
              </a:tblGrid>
              <a:tr h="2513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III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KECAMATAN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CIGUGUR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532248280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Cipaku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Rosid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Cipaku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Cigugur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59236366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Cibungur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Cibungur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Kertajaya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389788543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Engal 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Kiman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Sindangsari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Campaka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31,51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08653504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Pagadungan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Titin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Pagadungan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Pagerbumi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54,80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71622826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Aripin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Pagadungan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Pagerbumi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0,00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234145303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 Putra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Anton Heryanto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Jelat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Harumandala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45,19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468053866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Cikrees II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Suhendar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Cikarees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Harumandala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622972667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Abdul Rohim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Jelat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Harumandala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70,99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215990393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Pilar Mandiri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Muhron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Cikarees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Harumandala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32,50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44308701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Sinar 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Idin Rosidin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Pagadungan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Pagerbumi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8933208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Mekarmukti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Abdul Basir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Pagerbumi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59,50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08645225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Sejati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Suhaedin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Sinangsari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Campaka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996687030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Datar kopi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Engkus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Cimapag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Harumandala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234629472"/>
                  </a:ext>
                </a:extLst>
              </a:tr>
              <a:tr h="2513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423,21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66170535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IV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KECAMATAN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PARIGI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507688221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Banjarsari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Endang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Banjarsari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Selasari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34,60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58326212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Bina Mandiri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Muhrodin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Sukamanah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Cintaratu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14,90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039466210"/>
                  </a:ext>
                </a:extLst>
              </a:tr>
              <a:tr h="251322">
                <a:tc gridSpan="5"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49,50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101954"/>
                  </a:ext>
                </a:extLst>
              </a:tr>
              <a:tr h="25132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KECAMATAN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PANGANDARAN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8DB4E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783951888"/>
                  </a:ext>
                </a:extLst>
              </a:tr>
              <a:tr h="402119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Sugema HK`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Juli. 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Munggang 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Purbahayu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92,90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756755155"/>
                  </a:ext>
                </a:extLst>
              </a:tr>
              <a:tr h="26703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Bengkekan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Jahidin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Bengkekan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Sukahurip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871203530"/>
                  </a:ext>
                </a:extLst>
              </a:tr>
              <a:tr h="25132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101,50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0187" marR="6018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E4DFEB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380652051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19797641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8BA9BA5D-1FD6-49F9-934D-3E1E55B4726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583474"/>
              </p:ext>
            </p:extLst>
          </p:nvPr>
        </p:nvGraphicFramePr>
        <p:xfrm>
          <a:off x="0" y="274319"/>
          <a:ext cx="12192000" cy="6583680"/>
        </p:xfrm>
        <a:graphic>
          <a:graphicData uri="http://schemas.openxmlformats.org/drawingml/2006/table">
            <a:tbl>
              <a:tblPr firstRow="1" firstCol="1" bandRow="1"/>
              <a:tblGrid>
                <a:gridCol w="660089">
                  <a:extLst>
                    <a:ext uri="{9D8B030D-6E8A-4147-A177-3AD203B41FA5}">
                      <a16:colId xmlns:a16="http://schemas.microsoft.com/office/drawing/2014/main" val="4290129256"/>
                    </a:ext>
                  </a:extLst>
                </a:gridCol>
                <a:gridCol w="1951804">
                  <a:extLst>
                    <a:ext uri="{9D8B030D-6E8A-4147-A177-3AD203B41FA5}">
                      <a16:colId xmlns:a16="http://schemas.microsoft.com/office/drawing/2014/main" val="1969747100"/>
                    </a:ext>
                  </a:extLst>
                </a:gridCol>
                <a:gridCol w="2870779">
                  <a:extLst>
                    <a:ext uri="{9D8B030D-6E8A-4147-A177-3AD203B41FA5}">
                      <a16:colId xmlns:a16="http://schemas.microsoft.com/office/drawing/2014/main" val="3812448724"/>
                    </a:ext>
                  </a:extLst>
                </a:gridCol>
                <a:gridCol w="2224244">
                  <a:extLst>
                    <a:ext uri="{9D8B030D-6E8A-4147-A177-3AD203B41FA5}">
                      <a16:colId xmlns:a16="http://schemas.microsoft.com/office/drawing/2014/main" val="2739443781"/>
                    </a:ext>
                  </a:extLst>
                </a:gridCol>
                <a:gridCol w="1801353">
                  <a:extLst>
                    <a:ext uri="{9D8B030D-6E8A-4147-A177-3AD203B41FA5}">
                      <a16:colId xmlns:a16="http://schemas.microsoft.com/office/drawing/2014/main" val="3677664677"/>
                    </a:ext>
                  </a:extLst>
                </a:gridCol>
                <a:gridCol w="975903">
                  <a:extLst>
                    <a:ext uri="{9D8B030D-6E8A-4147-A177-3AD203B41FA5}">
                      <a16:colId xmlns:a16="http://schemas.microsoft.com/office/drawing/2014/main" val="2915676502"/>
                    </a:ext>
                  </a:extLst>
                </a:gridCol>
                <a:gridCol w="1707828">
                  <a:extLst>
                    <a:ext uri="{9D8B030D-6E8A-4147-A177-3AD203B41FA5}">
                      <a16:colId xmlns:a16="http://schemas.microsoft.com/office/drawing/2014/main" val="4009622769"/>
                    </a:ext>
                  </a:extLst>
                </a:gridCol>
              </a:tblGrid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Agrovariasi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Jaun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Ciranto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86100884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Barokah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Didi Sudiaman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Bulaklega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0798280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Cikakalen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Ilin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Cibunar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84349736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 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Hadmin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Ciceuri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2502096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 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Wawan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26323517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 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Birin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Cibeureum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32820075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 Karya 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Sahli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Bulaklega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11,68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18099531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 Laksana 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Salip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16,30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81161188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Cintakarya 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Ahmad Sukmana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2125073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Cintalaksana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Daliman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6,30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70626085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Cintalaksana 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Misno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42413883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Cisarua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Jaja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Cisarua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4,60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1204017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Giri Mekar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Dayat Hidayat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Cibunar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7,50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83268337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Guna Tani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Diding S.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0734565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Harapan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Yayat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Limusnunggal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1778594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Harapan 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Aceng S.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13,69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646891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Harum 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Uhlian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7,35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7096054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Hegar Tani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Halim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 Pawitan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24,18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22794607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Hegarmanah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Yamin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Cibunar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20,60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87756993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 Mukti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Eman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Sukasirna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33,69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6784683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Mandiri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Kargianto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Wangkalronyok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Bangunkarya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61422326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Kapol Wangi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Muksin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 peuteuy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Mekarwangi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52,14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437303307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Kapolsari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Ade Rodi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254040301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Karya Muda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Suryaman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78208786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Karya Muda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Ruswanda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 Tenjo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44,14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3953625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Karyasari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Darman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21,71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3423193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Mandiri 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Cibitung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18,10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62382945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28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Harapan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Supardi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33,49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84913534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Harum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Tarso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9,73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94920353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Cecep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 ragas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Mekarwangi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16,60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29913011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Rustam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Cisagu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8,57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20094859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32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Kalmad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 Pawitan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163988177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Wangi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Juhdi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Mulyasari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9,17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665738358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Mekartani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Tarjo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97854902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Muda 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Solihin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Cibitung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17,90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67565946"/>
                  </a:ext>
                </a:extLst>
              </a:tr>
              <a:tr h="18284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 err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Mulyakarya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Herdiawan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Cintaasih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1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2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20,30</a:t>
                      </a:r>
                      <a:endParaRPr lang="en-US" sz="1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42937" marR="42937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674218857"/>
                  </a:ext>
                </a:extLst>
              </a:tr>
            </a:tbl>
          </a:graphicData>
        </a:graphic>
      </p:graphicFrame>
      <p:sp>
        <p:nvSpPr>
          <p:cNvPr id="3" name="TextBox 2">
            <a:extLst>
              <a:ext uri="{FF2B5EF4-FFF2-40B4-BE49-F238E27FC236}">
                <a16:creationId xmlns:a16="http://schemas.microsoft.com/office/drawing/2014/main" id="{AB12BFAF-9F76-477B-95DC-22CEC00B791F}"/>
              </a:ext>
            </a:extLst>
          </p:cNvPr>
          <p:cNvSpPr txBox="1"/>
          <p:nvPr/>
        </p:nvSpPr>
        <p:spPr>
          <a:xfrm>
            <a:off x="0" y="-18069"/>
            <a:ext cx="869131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R="0" lvl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Kecamatan</a:t>
            </a:r>
            <a:r>
              <a:rPr kumimoji="0" lang="en-US" sz="16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: </a:t>
            </a:r>
            <a:r>
              <a:rPr kumimoji="0" lang="en-US" sz="16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Langkaplancar</a:t>
            </a: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9431718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AE9C5A20-EF3C-4BC5-BC35-426FBFFB29A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5251559"/>
              </p:ext>
            </p:extLst>
          </p:nvPr>
        </p:nvGraphicFramePr>
        <p:xfrm>
          <a:off x="0" y="0"/>
          <a:ext cx="12192000" cy="6858000"/>
        </p:xfrm>
        <a:graphic>
          <a:graphicData uri="http://schemas.openxmlformats.org/drawingml/2006/table">
            <a:tbl>
              <a:tblPr firstRow="1" firstCol="1" bandRow="1"/>
              <a:tblGrid>
                <a:gridCol w="660089">
                  <a:extLst>
                    <a:ext uri="{9D8B030D-6E8A-4147-A177-3AD203B41FA5}">
                      <a16:colId xmlns:a16="http://schemas.microsoft.com/office/drawing/2014/main" val="987910361"/>
                    </a:ext>
                  </a:extLst>
                </a:gridCol>
                <a:gridCol w="1951805">
                  <a:extLst>
                    <a:ext uri="{9D8B030D-6E8A-4147-A177-3AD203B41FA5}">
                      <a16:colId xmlns:a16="http://schemas.microsoft.com/office/drawing/2014/main" val="4030154147"/>
                    </a:ext>
                  </a:extLst>
                </a:gridCol>
                <a:gridCol w="2870779">
                  <a:extLst>
                    <a:ext uri="{9D8B030D-6E8A-4147-A177-3AD203B41FA5}">
                      <a16:colId xmlns:a16="http://schemas.microsoft.com/office/drawing/2014/main" val="2578464490"/>
                    </a:ext>
                  </a:extLst>
                </a:gridCol>
                <a:gridCol w="2224244">
                  <a:extLst>
                    <a:ext uri="{9D8B030D-6E8A-4147-A177-3AD203B41FA5}">
                      <a16:colId xmlns:a16="http://schemas.microsoft.com/office/drawing/2014/main" val="391349449"/>
                    </a:ext>
                  </a:extLst>
                </a:gridCol>
                <a:gridCol w="1801352">
                  <a:extLst>
                    <a:ext uri="{9D8B030D-6E8A-4147-A177-3AD203B41FA5}">
                      <a16:colId xmlns:a16="http://schemas.microsoft.com/office/drawing/2014/main" val="2362434065"/>
                    </a:ext>
                  </a:extLst>
                </a:gridCol>
                <a:gridCol w="975903">
                  <a:extLst>
                    <a:ext uri="{9D8B030D-6E8A-4147-A177-3AD203B41FA5}">
                      <a16:colId xmlns:a16="http://schemas.microsoft.com/office/drawing/2014/main" val="4135409966"/>
                    </a:ext>
                  </a:extLst>
                </a:gridCol>
                <a:gridCol w="1707828">
                  <a:extLst>
                    <a:ext uri="{9D8B030D-6E8A-4147-A177-3AD203B41FA5}">
                      <a16:colId xmlns:a16="http://schemas.microsoft.com/office/drawing/2014/main" val="4254120202"/>
                    </a:ext>
                  </a:extLst>
                </a:gridCol>
              </a:tblGrid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MulyaKarya 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Unim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80412043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Mulyakarya 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Darmin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Lembursawah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71217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Yoyo Z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Mulyasari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4406475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Permata Jaya Kapol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Oman SR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767178740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Sari Abadi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Mastur Ulumudin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Pasirragas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Mekarwangi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51873112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Sawargi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Toni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Cibitung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15,10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74251074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Subur Mukti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Kandik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Cibuntu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Bojongkondang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16,10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562583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Sukahurip 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Juha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8498624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Sukahurip II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Andri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16,70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9617238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Bangkit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Kusmawan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 Tenjo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21,89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8059049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Ade Suryana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Pasir peuteuy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Mekarwangi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41716529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Mandiri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Osih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3,43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51763863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Mandiri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Tarjo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Bentar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45,70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214556526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Tataruka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Abdul Gani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Limusnunggal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722537302"/>
                  </a:ext>
                </a:extLst>
              </a:tr>
              <a:tr h="457200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Tunas 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Obul Bunyamin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Cibitung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6,10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1569689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565284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4456C034-221C-4EEE-9D87-9236DBEDCC9B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9213540"/>
              </p:ext>
            </p:extLst>
          </p:nvPr>
        </p:nvGraphicFramePr>
        <p:xfrm>
          <a:off x="0" y="0"/>
          <a:ext cx="12192000" cy="6858009"/>
        </p:xfrm>
        <a:graphic>
          <a:graphicData uri="http://schemas.openxmlformats.org/drawingml/2006/table">
            <a:tbl>
              <a:tblPr firstRow="1" firstCol="1" bandRow="1"/>
              <a:tblGrid>
                <a:gridCol w="660089">
                  <a:extLst>
                    <a:ext uri="{9D8B030D-6E8A-4147-A177-3AD203B41FA5}">
                      <a16:colId xmlns:a16="http://schemas.microsoft.com/office/drawing/2014/main" val="3308314513"/>
                    </a:ext>
                  </a:extLst>
                </a:gridCol>
                <a:gridCol w="1951805">
                  <a:extLst>
                    <a:ext uri="{9D8B030D-6E8A-4147-A177-3AD203B41FA5}">
                      <a16:colId xmlns:a16="http://schemas.microsoft.com/office/drawing/2014/main" val="1121500117"/>
                    </a:ext>
                  </a:extLst>
                </a:gridCol>
                <a:gridCol w="2870779">
                  <a:extLst>
                    <a:ext uri="{9D8B030D-6E8A-4147-A177-3AD203B41FA5}">
                      <a16:colId xmlns:a16="http://schemas.microsoft.com/office/drawing/2014/main" val="1270183525"/>
                    </a:ext>
                  </a:extLst>
                </a:gridCol>
                <a:gridCol w="2224244">
                  <a:extLst>
                    <a:ext uri="{9D8B030D-6E8A-4147-A177-3AD203B41FA5}">
                      <a16:colId xmlns:a16="http://schemas.microsoft.com/office/drawing/2014/main" val="1286366349"/>
                    </a:ext>
                  </a:extLst>
                </a:gridCol>
                <a:gridCol w="1801352">
                  <a:extLst>
                    <a:ext uri="{9D8B030D-6E8A-4147-A177-3AD203B41FA5}">
                      <a16:colId xmlns:a16="http://schemas.microsoft.com/office/drawing/2014/main" val="1660590091"/>
                    </a:ext>
                  </a:extLst>
                </a:gridCol>
                <a:gridCol w="975903">
                  <a:extLst>
                    <a:ext uri="{9D8B030D-6E8A-4147-A177-3AD203B41FA5}">
                      <a16:colId xmlns:a16="http://schemas.microsoft.com/office/drawing/2014/main" val="2179400696"/>
                    </a:ext>
                  </a:extLst>
                </a:gridCol>
                <a:gridCol w="1707828">
                  <a:extLst>
                    <a:ext uri="{9D8B030D-6E8A-4147-A177-3AD203B41FA5}">
                      <a16:colId xmlns:a16="http://schemas.microsoft.com/office/drawing/2014/main" val="2775662785"/>
                    </a:ext>
                  </a:extLst>
                </a:gridCol>
              </a:tblGrid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Tunas 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Adang A.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 kondang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Bojongkondang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11,00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645215579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Tunas 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Edi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Girikarya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8,80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571502284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Tunasjaya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Suyono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Jadimulya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3,52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946008255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Tunas 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Sajidin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Jajaway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Jadikarya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18,50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5468317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Alam 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Basir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1,86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48292940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Kapol Mentari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Asep Jumhani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Karangkamiri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15,00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70672601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Melati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Ahmad Romli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Cintakarya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Cisarua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698214429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Sari Rahayu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Dudung Sumarna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45,42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872596508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Harapan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Siti Amanah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Limusnunggal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22,18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941889793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Saluyu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Abdul Rohim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Cintajaya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104,00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5020582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 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Saepuloh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134882912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Tani Mukti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Tarman Sutarman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Cikadu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Bangunjaya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29,13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25293643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64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Berkah Tani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Kamaludin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Galunggung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3,99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6675152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Mandiri 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Nandang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ciwilis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5428,00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69785954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Pamulot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Lukman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376767166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67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Kenanga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Lukman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5,49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952678169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Rejeki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Juhari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4,48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58141461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69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Datar Bungur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Herli Hermawan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Sindangsari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Jayasari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10,00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237500288"/>
                  </a:ext>
                </a:extLst>
              </a:tr>
              <a:tr h="34391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Harapan Jaya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Abdul Rohim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Langkaplancar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058373696"/>
                  </a:ext>
                </a:extLst>
              </a:tr>
              <a:tr h="323681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4.180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6558,67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003893574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01657553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>
            <a:extLst>
              <a:ext uri="{FF2B5EF4-FFF2-40B4-BE49-F238E27FC236}">
                <a16:creationId xmlns:a16="http://schemas.microsoft.com/office/drawing/2014/main" id="{39124BCF-B428-4656-A32F-444AF82F4EC8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70913704"/>
              </p:ext>
            </p:extLst>
          </p:nvPr>
        </p:nvGraphicFramePr>
        <p:xfrm>
          <a:off x="0" y="0"/>
          <a:ext cx="12192000" cy="4476061"/>
        </p:xfrm>
        <a:graphic>
          <a:graphicData uri="http://schemas.openxmlformats.org/drawingml/2006/table">
            <a:tbl>
              <a:tblPr firstRow="1" firstCol="1" bandRow="1"/>
              <a:tblGrid>
                <a:gridCol w="660090">
                  <a:extLst>
                    <a:ext uri="{9D8B030D-6E8A-4147-A177-3AD203B41FA5}">
                      <a16:colId xmlns:a16="http://schemas.microsoft.com/office/drawing/2014/main" val="2178714124"/>
                    </a:ext>
                  </a:extLst>
                </a:gridCol>
                <a:gridCol w="1951803">
                  <a:extLst>
                    <a:ext uri="{9D8B030D-6E8A-4147-A177-3AD203B41FA5}">
                      <a16:colId xmlns:a16="http://schemas.microsoft.com/office/drawing/2014/main" val="2397775682"/>
                    </a:ext>
                  </a:extLst>
                </a:gridCol>
                <a:gridCol w="2870779">
                  <a:extLst>
                    <a:ext uri="{9D8B030D-6E8A-4147-A177-3AD203B41FA5}">
                      <a16:colId xmlns:a16="http://schemas.microsoft.com/office/drawing/2014/main" val="247789498"/>
                    </a:ext>
                  </a:extLst>
                </a:gridCol>
                <a:gridCol w="2224244">
                  <a:extLst>
                    <a:ext uri="{9D8B030D-6E8A-4147-A177-3AD203B41FA5}">
                      <a16:colId xmlns:a16="http://schemas.microsoft.com/office/drawing/2014/main" val="3186101251"/>
                    </a:ext>
                  </a:extLst>
                </a:gridCol>
                <a:gridCol w="1801352">
                  <a:extLst>
                    <a:ext uri="{9D8B030D-6E8A-4147-A177-3AD203B41FA5}">
                      <a16:colId xmlns:a16="http://schemas.microsoft.com/office/drawing/2014/main" val="173612980"/>
                    </a:ext>
                  </a:extLst>
                </a:gridCol>
                <a:gridCol w="975902">
                  <a:extLst>
                    <a:ext uri="{9D8B030D-6E8A-4147-A177-3AD203B41FA5}">
                      <a16:colId xmlns:a16="http://schemas.microsoft.com/office/drawing/2014/main" val="3521546092"/>
                    </a:ext>
                  </a:extLst>
                </a:gridCol>
                <a:gridCol w="1707830">
                  <a:extLst>
                    <a:ext uri="{9D8B030D-6E8A-4147-A177-3AD203B41FA5}">
                      <a16:colId xmlns:a16="http://schemas.microsoft.com/office/drawing/2014/main" val="3658386285"/>
                    </a:ext>
                  </a:extLst>
                </a:gridCol>
              </a:tblGrid>
              <a:tr h="502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KECAMATAN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CIJULANG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4126929282"/>
                  </a:ext>
                </a:extLst>
              </a:tr>
              <a:tr h="502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Tenjo Laya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Idin S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Tenjo Laya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Kertayasa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7285192"/>
                  </a:ext>
                </a:extLst>
              </a:tr>
              <a:tr h="47247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26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7,00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547798979"/>
                  </a:ext>
                </a:extLst>
              </a:tr>
              <a:tr h="472472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VIII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KECAMATAN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:  KALIPUCANG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 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435481810"/>
                  </a:ext>
                </a:extLst>
              </a:tr>
              <a:tr h="502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Mekarmukti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Tata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Sukasirna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Bagolo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12,00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71639964"/>
                  </a:ext>
                </a:extLst>
              </a:tr>
              <a:tr h="502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Sribakti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Ruhyat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Sukasirna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Bagolo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18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7,20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484898767"/>
                  </a:ext>
                </a:extLst>
              </a:tr>
              <a:tr h="502001"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Jagadesa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Marjoko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Sindangmanggu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Bagolo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35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40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14,00</a:t>
                      </a:r>
                      <a:endParaRPr lang="en-US" sz="280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99FF66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3872752923"/>
                  </a:ext>
                </a:extLst>
              </a:tr>
              <a:tr h="472472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83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600" b="1" dirty="0">
                          <a:solidFill>
                            <a:schemeClr val="bg1"/>
                          </a:solidFill>
                          <a:effectLst/>
                          <a:latin typeface="Arial" panose="020B060402020202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33,20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tx2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770071373"/>
                  </a:ext>
                </a:extLst>
              </a:tr>
              <a:tr h="502001">
                <a:tc gridSpan="5"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JUMLAH KESELURUHAN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     5.782 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1800" b="1" dirty="0"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7.536,48 </a:t>
                      </a:r>
                      <a:endParaRPr lang="en-US" sz="2800" dirty="0"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FF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160348177"/>
                  </a:ext>
                </a:extLst>
              </a:tr>
            </a:tbl>
          </a:graphicData>
        </a:graphic>
      </p:graphicFrame>
      <p:sp>
        <p:nvSpPr>
          <p:cNvPr id="3" name="Footer Placeholder 1">
            <a:extLst>
              <a:ext uri="{FF2B5EF4-FFF2-40B4-BE49-F238E27FC236}">
                <a16:creationId xmlns:a16="http://schemas.microsoft.com/office/drawing/2014/main" id="{DBF233E4-9CA9-44CB-8327-6E89C12ED360}"/>
              </a:ext>
            </a:extLst>
          </p:cNvPr>
          <p:cNvSpPr txBox="1">
            <a:spLocks/>
          </p:cNvSpPr>
          <p:nvPr/>
        </p:nvSpPr>
        <p:spPr>
          <a:xfrm>
            <a:off x="114300" y="6356350"/>
            <a:ext cx="119443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ctr" defTabSz="4572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 Petani Kapol Pangandaran							BUMP PT. Kapolaga Berkah Pangandaran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2E38D733-60EF-49CA-AF96-B8AAD56DAB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73580" y="4342147"/>
            <a:ext cx="1349050" cy="1074058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53121805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9087D974-42D1-4C9C-8E9F-D0BAE5FE3FE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35083"/>
          <a:stretch/>
        </p:blipFill>
        <p:spPr>
          <a:xfrm>
            <a:off x="491067" y="626533"/>
            <a:ext cx="5808133" cy="386079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07853BF1-EDDA-4107-926B-1F9A84A2915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7948"/>
          <a:stretch/>
        </p:blipFill>
        <p:spPr>
          <a:xfrm>
            <a:off x="6417732" y="626532"/>
            <a:ext cx="5283201" cy="3860799"/>
          </a:xfrm>
          <a:prstGeom prst="rect">
            <a:avLst/>
          </a:prstGeom>
        </p:spPr>
      </p:pic>
      <p:sp>
        <p:nvSpPr>
          <p:cNvPr id="9" name="Rectangle: Rounded Corners 8" descr="JJJ">
            <a:extLst>
              <a:ext uri="{FF2B5EF4-FFF2-40B4-BE49-F238E27FC236}">
                <a16:creationId xmlns:a16="http://schemas.microsoft.com/office/drawing/2014/main" id="{180B09DF-5744-4BD3-B7E1-CF7AD290FE59}"/>
              </a:ext>
            </a:extLst>
          </p:cNvPr>
          <p:cNvSpPr/>
          <p:nvPr/>
        </p:nvSpPr>
        <p:spPr>
          <a:xfrm>
            <a:off x="3098799" y="4784834"/>
            <a:ext cx="5825067" cy="1707927"/>
          </a:xfrm>
          <a:prstGeom prst="round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Foto</a:t>
            </a:r>
            <a:r>
              <a:rPr lang="en-US" sz="20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jajaran</a:t>
            </a:r>
            <a:r>
              <a:rPr lang="en-US" sz="20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kepengurusan</a:t>
            </a:r>
            <a:r>
              <a:rPr lang="en-US" sz="2000" b="1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lang="en-US" sz="2000" b="1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Kelompok</a:t>
            </a:r>
            <a:endParaRPr lang="en-US" b="1" dirty="0">
              <a:solidFill>
                <a:schemeClr val="bg1"/>
              </a:solidFill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6786359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D74B9D-6A07-4F38-8813-3A4C6BA83E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563257" y="-91120"/>
            <a:ext cx="5065486" cy="812800"/>
          </a:xfrm>
        </p:spPr>
        <p:txBody>
          <a:bodyPr/>
          <a:lstStyle/>
          <a:p>
            <a:pPr algn="ctr"/>
            <a:r>
              <a:rPr lang="en-US" b="1" u="sng" dirty="0">
                <a:latin typeface="Algerian" panose="04020705040A02060702" pitchFamily="82" charset="0"/>
              </a:rPr>
              <a:t>SEJARAH</a:t>
            </a:r>
          </a:p>
        </p:txBody>
      </p:sp>
      <p:sp useBgFill="1">
        <p:nvSpPr>
          <p:cNvPr id="3" name="Content Placeholder 2">
            <a:extLst>
              <a:ext uri="{FF2B5EF4-FFF2-40B4-BE49-F238E27FC236}">
                <a16:creationId xmlns:a16="http://schemas.microsoft.com/office/drawing/2014/main" id="{63D42B9A-C94F-41AC-BB01-24BBE3079E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750670" y="3006687"/>
            <a:ext cx="9053512" cy="132684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Nusantara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dobe Fangsong Std R" panose="02020400000000000000" pitchFamily="18" charset="-128"/>
                <a:ea typeface="Adobe Fangsong Std R" panose="02020400000000000000" pitchFamily="18" charset="-128"/>
                <a:cs typeface="Times New Roman" panose="02020603050405020304" pitchFamily="18" charset="0"/>
              </a:rPr>
              <a:t>dikenal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  <a:cs typeface="Times New Roman" panose="02020603050405020304" pitchFamily="18" charset="0"/>
              </a:rPr>
              <a:t>sebagai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salah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satu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negeri yang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memiliki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kekayaan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sumber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daya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alam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yang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melimpah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dan </a:t>
            </a:r>
            <a:r>
              <a:rPr kumimoji="0" lang="en-US" b="1" i="0" u="none" strike="noStrike" kern="1200" cap="none" spc="0" normalizeH="0" baseline="0" noProof="0" dirty="0" err="1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beranekaragam</a:t>
            </a:r>
            <a:r>
              <a:rPr kumimoji="0" lang="en-US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  <a:endParaRPr lang="en-US" sz="2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647FACD3-B2E4-4147-BFD6-95F2CCE97B01}"/>
              </a:ext>
            </a:extLst>
          </p:cNvPr>
          <p:cNvSpPr txBox="1"/>
          <p:nvPr/>
        </p:nvSpPr>
        <p:spPr>
          <a:xfrm>
            <a:off x="1915883" y="4126670"/>
            <a:ext cx="8723085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Dengan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adanya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kekayaan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sumber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daya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alam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yang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cukup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besar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ini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bangsa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Eropa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tertarik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terhadap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nusantara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,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khususnya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rempah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-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rempah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.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Bangsa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Eropa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sama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sekali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belum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pernah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melihat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tanaman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rempah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sehingga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imajinasi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mereka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terurai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liar.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Rempah-rempah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banyak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diburu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oleh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bangsa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Eropa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,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karena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mengandung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banyak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manfaat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bagi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kehidupan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, salah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satunya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sebagai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bahan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baku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untuk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membuat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ramuan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obat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obatan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yang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berguna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bagi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kesehatan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manusia</a:t>
            </a:r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.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7254EC25-3C68-467E-BB42-C9989C24258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01756" y="721681"/>
            <a:ext cx="8407020" cy="22624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85647404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2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775C45E-D408-40CF-851F-0252414962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10266" y="1185336"/>
            <a:ext cx="7924801" cy="3031066"/>
          </a:xfrm>
          <a:prstGeom prst="rect">
            <a:avLst/>
          </a:prstGeom>
        </p:spPr>
      </p:pic>
      <p:sp>
        <p:nvSpPr>
          <p:cNvPr id="8" name="Rectangle: Rounded Corners 7" descr="JJJ">
            <a:extLst>
              <a:ext uri="{FF2B5EF4-FFF2-40B4-BE49-F238E27FC236}">
                <a16:creationId xmlns:a16="http://schemas.microsoft.com/office/drawing/2014/main" id="{E40DEBC8-503F-49CA-B286-F7EA8C684F08}"/>
              </a:ext>
            </a:extLst>
          </p:cNvPr>
          <p:cNvSpPr/>
          <p:nvPr/>
        </p:nvSpPr>
        <p:spPr>
          <a:xfrm>
            <a:off x="2760132" y="4818700"/>
            <a:ext cx="5825067" cy="1707927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Kunjungan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lapangan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Kementrian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Pertanian</a:t>
            </a:r>
            <a:r>
              <a:rPr lang="en-US" dirty="0">
                <a:solidFill>
                  <a:schemeClr val="bg1"/>
                </a:solidFill>
              </a:rPr>
              <a:t> dan </a:t>
            </a:r>
            <a:r>
              <a:rPr lang="en-US" dirty="0" err="1">
                <a:solidFill>
                  <a:schemeClr val="bg1"/>
                </a:solidFill>
              </a:rPr>
              <a:t>Kemenko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Perekonomian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kelompok</a:t>
            </a:r>
            <a:r>
              <a:rPr lang="en-US" dirty="0">
                <a:solidFill>
                  <a:schemeClr val="bg1"/>
                </a:solidFill>
              </a:rPr>
              <a:t> “</a:t>
            </a:r>
            <a:r>
              <a:rPr lang="en-US" dirty="0" err="1">
                <a:solidFill>
                  <a:schemeClr val="bg1"/>
                </a:solidFill>
              </a:rPr>
              <a:t>Enggal</a:t>
            </a:r>
            <a:r>
              <a:rPr lang="en-US" dirty="0">
                <a:solidFill>
                  <a:schemeClr val="bg1"/>
                </a:solidFill>
              </a:rPr>
              <a:t> Jaya” </a:t>
            </a:r>
            <a:r>
              <a:rPr lang="en-US" dirty="0" err="1">
                <a:solidFill>
                  <a:schemeClr val="bg1"/>
                </a:solidFill>
              </a:rPr>
              <a:t>Desa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Campaka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Kecamatan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Cigugur</a:t>
            </a:r>
            <a:endParaRPr lang="en-US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1557982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6962F7C7-00BA-4A2C-864F-F959C8AF95CB}"/>
              </a:ext>
            </a:extLst>
          </p:cNvPr>
          <p:cNvSpPr txBox="1"/>
          <p:nvPr/>
        </p:nvSpPr>
        <p:spPr>
          <a:xfrm>
            <a:off x="1750344" y="272693"/>
            <a:ext cx="8691312" cy="830997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 defTabSz="914400">
              <a:defRPr/>
            </a:pP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Lampiran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foto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saat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panen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dan proses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pengolahan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sampai</a:t>
            </a:r>
            <a:r>
              <a:rPr lang="en-US" sz="2400" dirty="0">
                <a:solidFill>
                  <a:schemeClr val="bg1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chemeClr val="bg1"/>
                </a:solidFill>
                <a:latin typeface="Comic Sans MS" panose="030F0702030302020204" pitchFamily="66" charset="0"/>
              </a:rPr>
              <a:t>kering</a:t>
            </a:r>
            <a:endParaRPr lang="en-US" sz="2400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30B7C4-CA92-43C1-87FB-9B4FCAAD8D0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6722" y="2518347"/>
            <a:ext cx="3332813" cy="2968053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A12F9A0-2695-4E08-A304-A9462D2A2891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8165" y="2533337"/>
            <a:ext cx="3332813" cy="296805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EAE06BA8-75C6-44DD-A693-56ECA38B8C1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05279" y="2518347"/>
            <a:ext cx="3680564" cy="2983043"/>
          </a:xfrm>
          <a:prstGeom prst="rect">
            <a:avLst/>
          </a:prstGeom>
        </p:spPr>
      </p:pic>
      <p:sp>
        <p:nvSpPr>
          <p:cNvPr id="11" name="Arrow: Pentagon 10">
            <a:extLst>
              <a:ext uri="{FF2B5EF4-FFF2-40B4-BE49-F238E27FC236}">
                <a16:creationId xmlns:a16="http://schemas.microsoft.com/office/drawing/2014/main" id="{BE7E5CA6-941B-4CA2-A4C4-BFAAAA5513B3}"/>
              </a:ext>
            </a:extLst>
          </p:cNvPr>
          <p:cNvSpPr/>
          <p:nvPr/>
        </p:nvSpPr>
        <p:spPr>
          <a:xfrm>
            <a:off x="202476" y="1488027"/>
            <a:ext cx="3664189" cy="885825"/>
          </a:xfrm>
          <a:prstGeom prst="homePlate">
            <a:avLst>
              <a:gd name="adj" fmla="val 37097"/>
            </a:avLst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L="342900" marR="0" lvl="0" indent="-34290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Proses </a:t>
            </a:r>
            <a:r>
              <a:rPr lang="en-US" kern="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engambilan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dari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rumpun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3F94EEA2-98FA-4CEF-ABAF-A91160834C64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29009" y="896619"/>
            <a:ext cx="962991" cy="914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37048410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Arrow: Pentagon 4">
            <a:extLst>
              <a:ext uri="{FF2B5EF4-FFF2-40B4-BE49-F238E27FC236}">
                <a16:creationId xmlns:a16="http://schemas.microsoft.com/office/drawing/2014/main" id="{B2406264-D7FC-4651-88CD-293591F6FB2E}"/>
              </a:ext>
            </a:extLst>
          </p:cNvPr>
          <p:cNvSpPr/>
          <p:nvPr/>
        </p:nvSpPr>
        <p:spPr>
          <a:xfrm>
            <a:off x="292417" y="633588"/>
            <a:ext cx="3664189" cy="885825"/>
          </a:xfrm>
          <a:prstGeom prst="homePlate">
            <a:avLst>
              <a:gd name="adj" fmla="val 37097"/>
            </a:avLst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2.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Mipil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/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chemeClr val="bg1"/>
                </a:solidFill>
                <a:effectLst/>
                <a:uLnTx/>
                <a:uFillTx/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membutik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2A593D6-A60F-4D30-AD1B-69261E653BB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74689" y="1990643"/>
            <a:ext cx="3664189" cy="2515813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BFB9FF4D-0F77-402A-BA72-80B2CAEDDB4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388935" y="1990643"/>
            <a:ext cx="3664189" cy="2515813"/>
          </a:xfrm>
          <a:prstGeom prst="rect">
            <a:avLst/>
          </a:prstGeom>
        </p:spPr>
      </p:pic>
      <p:sp>
        <p:nvSpPr>
          <p:cNvPr id="18" name="Rectangle: Rounded Corners 17" descr="JJJ">
            <a:extLst>
              <a:ext uri="{FF2B5EF4-FFF2-40B4-BE49-F238E27FC236}">
                <a16:creationId xmlns:a16="http://schemas.microsoft.com/office/drawing/2014/main" id="{604851FD-C005-4133-AD92-3CD951B064D5}"/>
              </a:ext>
            </a:extLst>
          </p:cNvPr>
          <p:cNvSpPr/>
          <p:nvPr/>
        </p:nvSpPr>
        <p:spPr>
          <a:xfrm>
            <a:off x="2238751" y="4977686"/>
            <a:ext cx="7779895" cy="1707927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bisa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dilihat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dari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gambar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atas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bahwa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dalam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proses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membutik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ini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bisa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melibatkan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semua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kalangan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93CDD41D-D532-4659-9F55-EFC0C1580487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03181" y="1990643"/>
            <a:ext cx="3482495" cy="2515813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263F24DB-5714-4758-8C4F-B7BD81F07C51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99818" y="786790"/>
            <a:ext cx="962991" cy="914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832856376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7E9D7CE9-97A2-40C5-8447-77E6CE0ECC14}"/>
              </a:ext>
            </a:extLst>
          </p:cNvPr>
          <p:cNvSpPr/>
          <p:nvPr/>
        </p:nvSpPr>
        <p:spPr>
          <a:xfrm>
            <a:off x="292417" y="114499"/>
            <a:ext cx="3664189" cy="885825"/>
          </a:xfrm>
          <a:prstGeom prst="homePlate">
            <a:avLst>
              <a:gd name="adj" fmla="val 37097"/>
            </a:avLst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3. Proses </a:t>
            </a:r>
            <a:r>
              <a:rPr lang="en-US" kern="0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Pengeringan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59BC253-8EA3-42B0-932D-9A0E3D87799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4561" y="3618471"/>
            <a:ext cx="3867753" cy="2780675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475EBA70-158E-40F1-A91C-E44091ACA5A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417" y="1250717"/>
            <a:ext cx="3799898" cy="2178283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ACD76B4-CBA1-42BE-944A-E5EBA19E46E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26899" y="114499"/>
            <a:ext cx="6745573" cy="4389799"/>
          </a:xfrm>
          <a:prstGeom prst="rect">
            <a:avLst/>
          </a:prstGeom>
        </p:spPr>
      </p:pic>
      <p:sp>
        <p:nvSpPr>
          <p:cNvPr id="12" name="Arrow: Down 11">
            <a:extLst>
              <a:ext uri="{FF2B5EF4-FFF2-40B4-BE49-F238E27FC236}">
                <a16:creationId xmlns:a16="http://schemas.microsoft.com/office/drawing/2014/main" id="{DA91CF80-D3EC-456F-BF34-103EB0C6C2CA}"/>
              </a:ext>
            </a:extLst>
          </p:cNvPr>
          <p:cNvSpPr/>
          <p:nvPr/>
        </p:nvSpPr>
        <p:spPr>
          <a:xfrm rot="10800000">
            <a:off x="7794885" y="4639703"/>
            <a:ext cx="584617" cy="359764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: Rounded Corners 12" descr="JJJ">
            <a:extLst>
              <a:ext uri="{FF2B5EF4-FFF2-40B4-BE49-F238E27FC236}">
                <a16:creationId xmlns:a16="http://schemas.microsoft.com/office/drawing/2014/main" id="{EB61D9BC-4CB5-4D8A-A2D6-EF0E5BA70E1B}"/>
              </a:ext>
            </a:extLst>
          </p:cNvPr>
          <p:cNvSpPr/>
          <p:nvPr/>
        </p:nvSpPr>
        <p:spPr>
          <a:xfrm>
            <a:off x="4412105" y="5150073"/>
            <a:ext cx="7779895" cy="1707927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gambar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atas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merupakan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pengeringan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menggunakan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alat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pengering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tenaga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surya</a:t>
            </a:r>
            <a:endParaRPr lang="en-US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pic>
        <p:nvPicPr>
          <p:cNvPr id="14" name="Picture 13">
            <a:extLst>
              <a:ext uri="{FF2B5EF4-FFF2-40B4-BE49-F238E27FC236}">
                <a16:creationId xmlns:a16="http://schemas.microsoft.com/office/drawing/2014/main" id="{CF4499E2-456D-4A0F-BADE-D6A5AC7F7A09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07645" y="4504298"/>
            <a:ext cx="584618" cy="645775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25732675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8F5A5940-56E8-4952-8E60-541034D1D41C}"/>
              </a:ext>
            </a:extLst>
          </p:cNvPr>
          <p:cNvSpPr/>
          <p:nvPr/>
        </p:nvSpPr>
        <p:spPr>
          <a:xfrm>
            <a:off x="127525" y="324361"/>
            <a:ext cx="3664189" cy="885825"/>
          </a:xfrm>
          <a:prstGeom prst="homePlate">
            <a:avLst>
              <a:gd name="adj" fmla="val 37097"/>
            </a:avLst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4.  Proses </a:t>
            </a:r>
            <a:r>
              <a:rPr lang="en-US" kern="0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Ahir</a:t>
            </a:r>
            <a:r>
              <a:rPr lang="en-US" kern="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 dan </a:t>
            </a:r>
            <a:r>
              <a:rPr lang="en-US" kern="0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pengemasan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01CD74ED-AB8C-42ED-A61A-2B45E0EAE87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216" y="4073125"/>
            <a:ext cx="4712585" cy="250686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896F27AF-45A9-49FE-9C74-AEE50CB1F96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968924" y="1365095"/>
            <a:ext cx="4653278" cy="2506862"/>
          </a:xfrm>
          <a:prstGeom prst="rect">
            <a:avLst/>
          </a:prstGeom>
        </p:spPr>
      </p:pic>
      <p:sp>
        <p:nvSpPr>
          <p:cNvPr id="11" name="Rectangle: Rounded Corners 10" descr="JJJ">
            <a:extLst>
              <a:ext uri="{FF2B5EF4-FFF2-40B4-BE49-F238E27FC236}">
                <a16:creationId xmlns:a16="http://schemas.microsoft.com/office/drawing/2014/main" id="{5040D281-702F-43DF-8305-7440DA718ACF}"/>
              </a:ext>
            </a:extLst>
          </p:cNvPr>
          <p:cNvSpPr/>
          <p:nvPr/>
        </p:nvSpPr>
        <p:spPr>
          <a:xfrm>
            <a:off x="9797144" y="1283240"/>
            <a:ext cx="2267332" cy="5296747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gambar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di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samping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merupakan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proses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ahir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dan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pengemasan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secara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manual dan </a:t>
            </a:r>
            <a:r>
              <a:rPr lang="en-US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mesin</a:t>
            </a:r>
            <a:endParaRPr lang="en-US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1B8BB378-47D5-4A2B-9218-1B7F0E90506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t="7729"/>
          <a:stretch/>
        </p:blipFill>
        <p:spPr>
          <a:xfrm>
            <a:off x="4968924" y="4073125"/>
            <a:ext cx="4653278" cy="250686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B09955B-72A2-4EF1-941A-8A11D881E2A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524" y="1365095"/>
            <a:ext cx="4653278" cy="2506862"/>
          </a:xfrm>
          <a:prstGeom prst="rect">
            <a:avLst/>
          </a:prstGeom>
        </p:spPr>
      </p:pic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C39AC61-4C9B-4C47-BC7D-DC0F136B76E9}"/>
              </a:ext>
            </a:extLst>
          </p:cNvPr>
          <p:cNvCxnSpPr/>
          <p:nvPr/>
        </p:nvCxnSpPr>
        <p:spPr>
          <a:xfrm flipV="1">
            <a:off x="3996267" y="745067"/>
            <a:ext cx="1354666" cy="538173"/>
          </a:xfrm>
          <a:prstGeom prst="straightConnector1">
            <a:avLst/>
          </a:prstGeom>
          <a:ln w="73025">
            <a:solidFill>
              <a:srgbClr val="FFFF00"/>
            </a:solidFill>
            <a:tailEnd type="triangle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sp>
        <p:nvSpPr>
          <p:cNvPr id="13" name="Rectangle: Rounded Corners 12" descr="JJJ">
            <a:extLst>
              <a:ext uri="{FF2B5EF4-FFF2-40B4-BE49-F238E27FC236}">
                <a16:creationId xmlns:a16="http://schemas.microsoft.com/office/drawing/2014/main" id="{EAC4C009-60A7-4EAA-94FF-1B07D9A7942C}"/>
              </a:ext>
            </a:extLst>
          </p:cNvPr>
          <p:cNvSpPr/>
          <p:nvPr/>
        </p:nvSpPr>
        <p:spPr>
          <a:xfrm>
            <a:off x="5555486" y="292342"/>
            <a:ext cx="3946235" cy="885826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Foto</a:t>
            </a:r>
            <a:r>
              <a:rPr lang="en-US" dirty="0">
                <a:solidFill>
                  <a:schemeClr val="bg1"/>
                </a:solidFill>
              </a:rPr>
              <a:t> Gudang BUMP PT.KAPULAGA BERKAH PANGANDARAN</a:t>
            </a:r>
            <a:endParaRPr lang="en-US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36235590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rrow: Pentagon 3">
            <a:extLst>
              <a:ext uri="{FF2B5EF4-FFF2-40B4-BE49-F238E27FC236}">
                <a16:creationId xmlns:a16="http://schemas.microsoft.com/office/drawing/2014/main" id="{A818D5DD-2D8A-4DEE-8537-1CB6176BFD85}"/>
              </a:ext>
            </a:extLst>
          </p:cNvPr>
          <p:cNvSpPr/>
          <p:nvPr/>
        </p:nvSpPr>
        <p:spPr>
          <a:xfrm>
            <a:off x="292417" y="114499"/>
            <a:ext cx="3664189" cy="885825"/>
          </a:xfrm>
          <a:prstGeom prst="homePlate">
            <a:avLst>
              <a:gd name="adj" fmla="val 37097"/>
            </a:avLst>
          </a:prstGeom>
          <a:solidFill>
            <a:srgbClr val="99FF66"/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rtlCol="0" anchor="ctr"/>
          <a:lstStyle/>
          <a:p>
            <a:pPr marR="0" lvl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tabLst/>
              <a:defRPr/>
            </a:pPr>
            <a:r>
              <a:rPr lang="en-US" kern="0" dirty="0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5.Stok Gudang dan </a:t>
            </a:r>
            <a:r>
              <a:rPr lang="en-US" kern="0" dirty="0" err="1">
                <a:solidFill>
                  <a:schemeClr val="bg1"/>
                </a:solidFill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Pengiriman</a:t>
            </a:r>
            <a:endParaRPr kumimoji="0" lang="id-ID" sz="1800" b="0" i="0" u="none" strike="noStrike" kern="0" cap="none" spc="0" normalizeH="0" baseline="0" noProof="0" dirty="0">
              <a:ln>
                <a:noFill/>
              </a:ln>
              <a:solidFill>
                <a:schemeClr val="bg1"/>
              </a:solidFill>
              <a:effectLst/>
              <a:uLnTx/>
              <a:uFillTx/>
              <a:latin typeface="Adobe Fan Heiti Std B" panose="020B0700000000000000" pitchFamily="34" charset="-128"/>
              <a:ea typeface="Adobe Fan Heiti Std B" panose="020B0700000000000000" pitchFamily="34" charset="-128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BB1B3D1B-541D-465B-9F36-87C54E7D70D6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1553" b="10685"/>
          <a:stretch/>
        </p:blipFill>
        <p:spPr>
          <a:xfrm>
            <a:off x="3637472" y="1332283"/>
            <a:ext cx="3086100" cy="358707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BD9085AF-1775-4FE2-90FC-63FAF9619B0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82000" y="3429000"/>
            <a:ext cx="3481540" cy="3270922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2FA0A68B-881A-4C33-ACEA-6A396DF7B6E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382000" y="0"/>
            <a:ext cx="3517583" cy="3270922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419B4394-BFBF-4589-86ED-F46F5DA955B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27513" y="1332283"/>
            <a:ext cx="3189125" cy="3605350"/>
          </a:xfrm>
          <a:prstGeom prst="rect">
            <a:avLst/>
          </a:prstGeom>
        </p:spPr>
      </p:pic>
      <p:sp>
        <p:nvSpPr>
          <p:cNvPr id="11" name="Rectangle: Rounded Corners 10" descr="JJJ">
            <a:extLst>
              <a:ext uri="{FF2B5EF4-FFF2-40B4-BE49-F238E27FC236}">
                <a16:creationId xmlns:a16="http://schemas.microsoft.com/office/drawing/2014/main" id="{3A0452C6-9660-4FBD-A8CE-EB5AEEFC9B7B}"/>
              </a:ext>
            </a:extLst>
          </p:cNvPr>
          <p:cNvSpPr/>
          <p:nvPr/>
        </p:nvSpPr>
        <p:spPr>
          <a:xfrm>
            <a:off x="327512" y="5040500"/>
            <a:ext cx="7194721" cy="1661726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pengiriman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menggunakan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mobil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bok</a:t>
            </a:r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 err="1">
                <a:solidFill>
                  <a:schemeClr val="bg1"/>
                </a:solidFill>
              </a:rPr>
              <a:t>tertutup</a:t>
            </a:r>
            <a:endParaRPr lang="en-US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sp>
        <p:nvSpPr>
          <p:cNvPr id="12" name="Arrow: Right 11">
            <a:extLst>
              <a:ext uri="{FF2B5EF4-FFF2-40B4-BE49-F238E27FC236}">
                <a16:creationId xmlns:a16="http://schemas.microsoft.com/office/drawing/2014/main" id="{437459F4-1CCE-4994-84B8-5139C5CAF716}"/>
              </a:ext>
            </a:extLst>
          </p:cNvPr>
          <p:cNvSpPr/>
          <p:nvPr/>
        </p:nvSpPr>
        <p:spPr>
          <a:xfrm>
            <a:off x="7677509" y="5816401"/>
            <a:ext cx="583721" cy="394618"/>
          </a:xfrm>
          <a:prstGeom prst="rightArrow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4310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1">
            <a:extLst>
              <a:ext uri="{FF2B5EF4-FFF2-40B4-BE49-F238E27FC236}">
                <a16:creationId xmlns:a16="http://schemas.microsoft.com/office/drawing/2014/main" id="{FFEE752A-CE0B-4F48-9280-0FC070C54923}"/>
              </a:ext>
            </a:extLst>
          </p:cNvPr>
          <p:cNvSpPr txBox="1">
            <a:spLocks/>
          </p:cNvSpPr>
          <p:nvPr/>
        </p:nvSpPr>
        <p:spPr>
          <a:xfrm>
            <a:off x="1122529" y="2975515"/>
            <a:ext cx="6969049" cy="275378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lang="en-US" sz="4400" b="1" dirty="0">
                <a:solidFill>
                  <a:prstClr val="white"/>
                </a:solidFill>
                <a:latin typeface="Comic Sans MS" panose="030F0702030302020204" pitchFamily="66" charset="0"/>
                <a:ea typeface="Cambria Math" pitchFamily="18" charset="0"/>
              </a:rPr>
              <a:t>ANY </a:t>
            </a:r>
            <a:r>
              <a:rPr lang="en-US" sz="4800" b="1" dirty="0">
                <a:solidFill>
                  <a:prstClr val="white"/>
                </a:solidFill>
                <a:latin typeface="Comic Sans MS" panose="030F0702030302020204" pitchFamily="66" charset="0"/>
                <a:ea typeface="Cambria Math" pitchFamily="18" charset="0"/>
              </a:rPr>
              <a:t>QUESTIONS…</a:t>
            </a:r>
            <a:r>
              <a:rPr lang="en-US" sz="4400" b="1" dirty="0">
                <a:solidFill>
                  <a:prstClr val="white"/>
                </a:solidFill>
                <a:latin typeface="Comic Sans MS" panose="030F0702030302020204" pitchFamily="66" charset="0"/>
                <a:ea typeface="Cambria Math" pitchFamily="18" charset="0"/>
              </a:rPr>
              <a:t>???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		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</p:txBody>
      </p:sp>
      <p:pic>
        <p:nvPicPr>
          <p:cNvPr id="8" name="Picture 7" descr="indonesian-flag-waving-gif-animation-10.gif">
            <a:extLst>
              <a:ext uri="{FF2B5EF4-FFF2-40B4-BE49-F238E27FC236}">
                <a16:creationId xmlns:a16="http://schemas.microsoft.com/office/drawing/2014/main" id="{7B2E320C-12C2-4C63-B9D3-62DA86ECB07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955464" y="1640141"/>
            <a:ext cx="3143272" cy="1571612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71E17F49-2982-4C1E-BD79-4583B562A4D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416" y="3412170"/>
            <a:ext cx="2660912" cy="2257394"/>
          </a:xfrm>
          <a:prstGeom prst="rect">
            <a:avLst/>
          </a:prstGeom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1340E66E-6765-4C00-9144-E1BF0F25131C}"/>
              </a:ext>
            </a:extLst>
          </p:cNvPr>
          <p:cNvPicPr>
            <a:picLocks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75986" y="3616961"/>
            <a:ext cx="1616014" cy="1852186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88024132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>
            <a:extLst>
              <a:ext uri="{FF2B5EF4-FFF2-40B4-BE49-F238E27FC236}">
                <a16:creationId xmlns:a16="http://schemas.microsoft.com/office/drawing/2014/main" id="{43FF13A7-F748-46CB-9F23-BF98EBFE823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68188" y="0"/>
            <a:ext cx="5065486" cy="812800"/>
          </a:xfrm>
        </p:spPr>
        <p:txBody>
          <a:bodyPr>
            <a:normAutofit/>
          </a:bodyPr>
          <a:lstStyle/>
          <a:p>
            <a:pPr algn="ctr"/>
            <a:r>
              <a:rPr lang="en-US" b="1" dirty="0" err="1">
                <a:latin typeface="Algerian" panose="04020705040A02060702" pitchFamily="82" charset="0"/>
              </a:rPr>
              <a:t>berdirnya</a:t>
            </a:r>
            <a:r>
              <a:rPr lang="en-US" b="1" dirty="0">
                <a:latin typeface="Algerian" panose="04020705040A02060702" pitchFamily="82" charset="0"/>
              </a:rPr>
              <a:t> </a:t>
            </a:r>
            <a:r>
              <a:rPr lang="en-US" b="1" dirty="0" err="1">
                <a:latin typeface="Algerian" panose="04020705040A02060702" pitchFamily="82" charset="0"/>
              </a:rPr>
              <a:t>voc</a:t>
            </a:r>
            <a:endParaRPr lang="en-US" b="1" dirty="0">
              <a:latin typeface="Algerian" panose="04020705040A02060702" pitchFamily="82" charset="0"/>
            </a:endParaRP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7C6AB4E9-ABBB-4F8D-AD0F-05D50A00EBE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262295" y="886238"/>
            <a:ext cx="3667409" cy="1969400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CA79A14-7766-40C1-802B-632A7BEDA903}"/>
              </a:ext>
            </a:extLst>
          </p:cNvPr>
          <p:cNvSpPr txBox="1"/>
          <p:nvPr/>
        </p:nvSpPr>
        <p:spPr>
          <a:xfrm>
            <a:off x="0" y="2929076"/>
            <a:ext cx="6455391" cy="3693319"/>
          </a:xfrm>
          <a:prstGeom prst="rect">
            <a:avLst/>
          </a:prstGeom>
          <a:noFill/>
          <a:ln>
            <a:solidFill>
              <a:srgbClr val="FFFF00"/>
            </a:solidFill>
          </a:ln>
        </p:spPr>
        <p:txBody>
          <a:bodyPr wrap="square">
            <a:spAutoFit/>
          </a:bodyPr>
          <a:lstStyle/>
          <a:p>
            <a:r>
              <a:rPr lang="en-US" dirty="0" err="1"/>
              <a:t>Rempah-rempah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awal</a:t>
            </a:r>
            <a:r>
              <a:rPr lang="en-US" dirty="0"/>
              <a:t> </a:t>
            </a:r>
            <a:r>
              <a:rPr lang="en-US" dirty="0" err="1"/>
              <a:t>mula</a:t>
            </a:r>
            <a:r>
              <a:rPr lang="en-US" dirty="0"/>
              <a:t> </a:t>
            </a:r>
            <a:r>
              <a:rPr lang="en-US" dirty="0" err="1"/>
              <a:t>datangnya</a:t>
            </a:r>
            <a:r>
              <a:rPr lang="en-US" dirty="0"/>
              <a:t> </a:t>
            </a:r>
            <a:r>
              <a:rPr lang="en-US" dirty="0" err="1"/>
              <a:t>bangsa-bangsa</a:t>
            </a:r>
            <a:r>
              <a:rPr lang="en-US" dirty="0"/>
              <a:t> </a:t>
            </a:r>
            <a:r>
              <a:rPr lang="en-US" dirty="0" err="1"/>
              <a:t>Eropa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Nusantara </a:t>
            </a:r>
            <a:r>
              <a:rPr lang="en-US" dirty="0" err="1"/>
              <a:t>atau</a:t>
            </a:r>
            <a:r>
              <a:rPr lang="en-US" dirty="0"/>
              <a:t> </a:t>
            </a:r>
            <a:r>
              <a:rPr lang="en-US" dirty="0">
                <a:latin typeface="Adobe Fan Heiti Std B" panose="020B0700000000000000" pitchFamily="34" charset="-128"/>
                <a:ea typeface="Adobe Fan Heiti Std B" panose="020B0700000000000000" pitchFamily="34" charset="-128"/>
              </a:rPr>
              <a:t>Indonesia</a:t>
            </a:r>
            <a:r>
              <a:rPr lang="en-US" dirty="0"/>
              <a:t>. </a:t>
            </a:r>
            <a:r>
              <a:rPr lang="en-US" dirty="0" err="1"/>
              <a:t>Kedatangan</a:t>
            </a:r>
            <a:r>
              <a:rPr lang="en-US" dirty="0"/>
              <a:t> </a:t>
            </a:r>
            <a:r>
              <a:rPr lang="en-US" dirty="0" err="1"/>
              <a:t>mereka</a:t>
            </a:r>
            <a:r>
              <a:rPr lang="en-US" dirty="0"/>
              <a:t> </a:t>
            </a:r>
            <a:r>
              <a:rPr lang="en-US" dirty="0" err="1"/>
              <a:t>berambisi</a:t>
            </a:r>
            <a:r>
              <a:rPr lang="en-US" dirty="0"/>
              <a:t> </a:t>
            </a:r>
            <a:r>
              <a:rPr lang="en-US" dirty="0" err="1"/>
              <a:t>untuk</a:t>
            </a:r>
            <a:r>
              <a:rPr lang="en-US" dirty="0"/>
              <a:t> </a:t>
            </a:r>
            <a:r>
              <a:rPr lang="en-US" dirty="0" err="1"/>
              <a:t>berburu</a:t>
            </a:r>
            <a:r>
              <a:rPr lang="en-US" dirty="0"/>
              <a:t> dan </a:t>
            </a:r>
            <a:r>
              <a:rPr lang="en-US" dirty="0" err="1"/>
              <a:t>menguasai</a:t>
            </a:r>
            <a:r>
              <a:rPr lang="en-US" dirty="0"/>
              <a:t> </a:t>
            </a:r>
            <a:r>
              <a:rPr lang="en-US" dirty="0" err="1"/>
              <a:t>rempah-rempah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menjajah</a:t>
            </a:r>
            <a:r>
              <a:rPr lang="en-US" dirty="0"/>
              <a:t> Nusantara. Karena </a:t>
            </a:r>
            <a:r>
              <a:rPr lang="en-US" dirty="0" err="1"/>
              <a:t>rempah-rempah</a:t>
            </a:r>
            <a:r>
              <a:rPr lang="en-US" dirty="0"/>
              <a:t> yang </a:t>
            </a:r>
            <a:r>
              <a:rPr lang="en-US" dirty="0" err="1"/>
              <a:t>dimiliki</a:t>
            </a:r>
            <a:r>
              <a:rPr lang="en-US" dirty="0"/>
              <a:t> Indonesia sangat </a:t>
            </a:r>
            <a:r>
              <a:rPr lang="en-US" dirty="0" err="1"/>
              <a:t>melimpah</a:t>
            </a:r>
            <a:r>
              <a:rPr lang="en-US" dirty="0"/>
              <a:t>, </a:t>
            </a:r>
            <a:r>
              <a:rPr lang="en-US" dirty="0" err="1"/>
              <a:t>ada</a:t>
            </a:r>
            <a:r>
              <a:rPr lang="en-US" dirty="0"/>
              <a:t> </a:t>
            </a:r>
            <a:r>
              <a:rPr lang="en-US" dirty="0" err="1"/>
              <a:t>diberbagai</a:t>
            </a:r>
            <a:r>
              <a:rPr lang="en-US" dirty="0"/>
              <a:t> wilayah. </a:t>
            </a:r>
            <a:r>
              <a:rPr lang="en-US" dirty="0" err="1"/>
              <a:t>Bahkan</a:t>
            </a:r>
            <a:r>
              <a:rPr lang="en-US" dirty="0"/>
              <a:t> </a:t>
            </a:r>
            <a:r>
              <a:rPr lang="en-US" dirty="0" err="1"/>
              <a:t>menjadi</a:t>
            </a:r>
            <a:r>
              <a:rPr lang="en-US" dirty="0"/>
              <a:t> </a:t>
            </a:r>
            <a:r>
              <a:rPr lang="en-US" dirty="0" err="1"/>
              <a:t>komoditas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nilai</a:t>
            </a:r>
            <a:r>
              <a:rPr lang="en-US" dirty="0"/>
              <a:t> </a:t>
            </a:r>
            <a:r>
              <a:rPr lang="en-US" dirty="0" err="1"/>
              <a:t>jual</a:t>
            </a:r>
            <a:r>
              <a:rPr lang="en-US" dirty="0"/>
              <a:t> </a:t>
            </a:r>
            <a:r>
              <a:rPr lang="en-US" dirty="0" err="1"/>
              <a:t>tinggi</a:t>
            </a:r>
            <a:r>
              <a:rPr lang="en-US" dirty="0"/>
              <a:t> </a:t>
            </a:r>
            <a:r>
              <a:rPr lang="en-US" dirty="0" err="1"/>
              <a:t>atau</a:t>
            </a:r>
            <a:r>
              <a:rPr lang="en-US" dirty="0"/>
              <a:t> mahal.</a:t>
            </a:r>
          </a:p>
          <a:p>
            <a:endParaRPr lang="en-US" dirty="0"/>
          </a:p>
          <a:p>
            <a:r>
              <a:rPr lang="en-US" b="0" i="0" dirty="0" err="1">
                <a:effectLst/>
                <a:latin typeface="Roboto" panose="02000000000000000000" pitchFamily="2" charset="0"/>
              </a:rPr>
              <a:t>Bahkan</a:t>
            </a:r>
            <a:r>
              <a:rPr lang="en-US" b="0" i="0" dirty="0">
                <a:effectLst/>
                <a:latin typeface="Roboto" panose="02000000000000000000" pitchFamily="2" charset="0"/>
              </a:rPr>
              <a:t> Belanda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kemudian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membentuk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Vereenigde</a:t>
            </a:r>
            <a:r>
              <a:rPr lang="en-US" b="0" i="0" dirty="0">
                <a:effectLst/>
                <a:latin typeface="Roboto" panose="02000000000000000000" pitchFamily="2" charset="0"/>
              </a:rPr>
              <a:t> Oost-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Indische</a:t>
            </a:r>
            <a:r>
              <a:rPr lang="en-US" b="0" i="0" dirty="0">
                <a:effectLst/>
                <a:latin typeface="Roboto" panose="02000000000000000000" pitchFamily="2" charset="0"/>
              </a:rPr>
              <a:t> Compagnie (VOC)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atau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persekutuan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dagang</a:t>
            </a:r>
            <a:r>
              <a:rPr lang="en-US" b="0" i="0" dirty="0">
                <a:effectLst/>
                <a:latin typeface="Roboto" panose="02000000000000000000" pitchFamily="2" charset="0"/>
              </a:rPr>
              <a:t> Belanda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untuk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memonopoli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perdagangan</a:t>
            </a:r>
            <a:r>
              <a:rPr lang="en-US" b="0" i="0" dirty="0">
                <a:effectLst/>
                <a:latin typeface="Roboto" panose="02000000000000000000" pitchFamily="2" charset="0"/>
              </a:rPr>
              <a:t> </a:t>
            </a:r>
            <a:r>
              <a:rPr lang="en-US" b="0" i="0" dirty="0" err="1">
                <a:effectLst/>
                <a:latin typeface="Roboto" panose="02000000000000000000" pitchFamily="2" charset="0"/>
              </a:rPr>
              <a:t>rempah</a:t>
            </a:r>
            <a:r>
              <a:rPr lang="en-US" b="0" i="0" dirty="0">
                <a:effectLst/>
                <a:latin typeface="Roboto" panose="02000000000000000000" pitchFamily="2" charset="0"/>
              </a:rPr>
              <a:t> di Indonesia</a:t>
            </a:r>
            <a:br>
              <a:rPr lang="en-US" dirty="0">
                <a:solidFill>
                  <a:schemeClr val="bg1"/>
                </a:solidFill>
              </a:rPr>
            </a:br>
            <a:br>
              <a:rPr lang="en-US" dirty="0"/>
            </a:br>
            <a:endParaRPr lang="en-US" dirty="0"/>
          </a:p>
          <a:p>
            <a:endParaRPr lang="en-US" dirty="0"/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55B6DEC-2C1D-47E3-8E4D-99F947454769}"/>
              </a:ext>
            </a:extLst>
          </p:cNvPr>
          <p:cNvSpPr txBox="1"/>
          <p:nvPr/>
        </p:nvSpPr>
        <p:spPr>
          <a:xfrm>
            <a:off x="6615805" y="2929076"/>
            <a:ext cx="5576193" cy="646331"/>
          </a:xfrm>
          <a:prstGeom prst="rect">
            <a:avLst/>
          </a:prstGeom>
          <a:solidFill>
            <a:schemeClr val="accent1"/>
          </a:solidFill>
        </p:spPr>
        <p:txBody>
          <a:bodyPr wrap="square">
            <a:spAutoFit/>
          </a:bodyPr>
          <a:lstStyle/>
          <a:p>
            <a:r>
              <a:rPr lang="en-US" dirty="0"/>
              <a:t>VOC </a:t>
            </a:r>
            <a:r>
              <a:rPr lang="en-US" dirty="0" err="1"/>
              <a:t>mendirikan</a:t>
            </a:r>
            <a:r>
              <a:rPr lang="en-US" dirty="0"/>
              <a:t> </a:t>
            </a:r>
            <a:r>
              <a:rPr lang="en-US" dirty="0" err="1"/>
              <a:t>kantor</a:t>
            </a:r>
            <a:r>
              <a:rPr lang="en-US" dirty="0"/>
              <a:t> </a:t>
            </a:r>
            <a:r>
              <a:rPr lang="en-US" dirty="0" err="1"/>
              <a:t>dagang</a:t>
            </a:r>
            <a:r>
              <a:rPr lang="en-US" dirty="0"/>
              <a:t> </a:t>
            </a:r>
            <a:r>
              <a:rPr lang="en-US" dirty="0" err="1"/>
              <a:t>pertama</a:t>
            </a:r>
            <a:r>
              <a:rPr lang="en-US" dirty="0"/>
              <a:t> di Sulawesi Selatan pada 1609.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7DA6BD6A-8E27-40EE-93CA-0DD8E12F7300}"/>
              </a:ext>
            </a:extLst>
          </p:cNvPr>
          <p:cNvSpPr txBox="1"/>
          <p:nvPr/>
        </p:nvSpPr>
        <p:spPr>
          <a:xfrm>
            <a:off x="6615806" y="3601640"/>
            <a:ext cx="5576194" cy="2031325"/>
          </a:xfrm>
          <a:prstGeom prst="rect">
            <a:avLst/>
          </a:prstGeom>
          <a:solidFill>
            <a:schemeClr val="tx2">
              <a:lumMod val="75000"/>
            </a:schemeClr>
          </a:solidFill>
        </p:spPr>
        <p:txBody>
          <a:bodyPr wrap="square">
            <a:spAutoFit/>
          </a:bodyPr>
          <a:lstStyle/>
          <a:p>
            <a:r>
              <a:rPr lang="en-US" dirty="0" err="1"/>
              <a:t>Namun</a:t>
            </a:r>
            <a:r>
              <a:rPr lang="en-US" dirty="0"/>
              <a:t> pada </a:t>
            </a:r>
            <a:r>
              <a:rPr lang="en-US" dirty="0" err="1"/>
              <a:t>tahun</a:t>
            </a:r>
            <a:r>
              <a:rPr lang="en-US" dirty="0"/>
              <a:t> 1619 </a:t>
            </a:r>
            <a:r>
              <a:rPr lang="en-US" dirty="0" err="1"/>
              <a:t>kantor</a:t>
            </a:r>
            <a:r>
              <a:rPr lang="en-US" dirty="0"/>
              <a:t> VOC </a:t>
            </a:r>
            <a:r>
              <a:rPr lang="en-US" dirty="0" err="1"/>
              <a:t>pindah</a:t>
            </a:r>
            <a:r>
              <a:rPr lang="en-US" dirty="0"/>
              <a:t> </a:t>
            </a:r>
            <a:r>
              <a:rPr lang="en-US" dirty="0" err="1"/>
              <a:t>ke</a:t>
            </a:r>
            <a:r>
              <a:rPr lang="en-US" dirty="0"/>
              <a:t> Jakarta/Batavia. Lokasi </a:t>
            </a:r>
            <a:r>
              <a:rPr lang="en-US" dirty="0" err="1"/>
              <a:t>Jayakarta</a:t>
            </a:r>
            <a:r>
              <a:rPr lang="en-US" dirty="0"/>
              <a:t> </a:t>
            </a:r>
            <a:r>
              <a:rPr lang="en-US" dirty="0" err="1"/>
              <a:t>dianggap</a:t>
            </a:r>
            <a:r>
              <a:rPr lang="en-US" dirty="0"/>
              <a:t> </a:t>
            </a:r>
            <a:r>
              <a:rPr lang="en-US" dirty="0" err="1"/>
              <a:t>amat</a:t>
            </a:r>
            <a:r>
              <a:rPr lang="en-US" dirty="0"/>
              <a:t> </a:t>
            </a:r>
            <a:r>
              <a:rPr lang="en-US" dirty="0" err="1"/>
              <a:t>strategis</a:t>
            </a:r>
            <a:r>
              <a:rPr lang="en-US" dirty="0"/>
              <a:t> dan </a:t>
            </a:r>
            <a:r>
              <a:rPr lang="en-US" dirty="0" err="1"/>
              <a:t>termasuk</a:t>
            </a:r>
            <a:r>
              <a:rPr lang="en-US" dirty="0"/>
              <a:t> </a:t>
            </a:r>
            <a:r>
              <a:rPr lang="en-US" dirty="0" err="1"/>
              <a:t>jalur</a:t>
            </a:r>
            <a:r>
              <a:rPr lang="en-US" dirty="0"/>
              <a:t> </a:t>
            </a:r>
            <a:r>
              <a:rPr lang="en-US" dirty="0" err="1"/>
              <a:t>perdagangan</a:t>
            </a:r>
            <a:r>
              <a:rPr lang="en-US" dirty="0"/>
              <a:t> Asia. </a:t>
            </a:r>
            <a:r>
              <a:rPr lang="en-US" dirty="0" err="1"/>
              <a:t>Selain</a:t>
            </a:r>
            <a:r>
              <a:rPr lang="en-US" dirty="0"/>
              <a:t> </a:t>
            </a:r>
            <a:r>
              <a:rPr lang="en-US" dirty="0" err="1"/>
              <a:t>itu</a:t>
            </a:r>
            <a:r>
              <a:rPr lang="en-US" dirty="0"/>
              <a:t>, </a:t>
            </a:r>
            <a:r>
              <a:rPr lang="en-US" dirty="0" err="1"/>
              <a:t>Jayakarta</a:t>
            </a:r>
            <a:r>
              <a:rPr lang="en-US" dirty="0"/>
              <a:t> </a:t>
            </a:r>
            <a:r>
              <a:rPr lang="en-US" dirty="0" err="1"/>
              <a:t>dekat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Selat</a:t>
            </a:r>
            <a:r>
              <a:rPr lang="en-US" dirty="0"/>
              <a:t> </a:t>
            </a:r>
            <a:r>
              <a:rPr lang="en-US" dirty="0" err="1"/>
              <a:t>Malaka</a:t>
            </a:r>
            <a:r>
              <a:rPr lang="en-US" dirty="0"/>
              <a:t> dan </a:t>
            </a:r>
            <a:r>
              <a:rPr lang="en-US" dirty="0" err="1"/>
              <a:t>Selat</a:t>
            </a:r>
            <a:r>
              <a:rPr lang="en-US" dirty="0"/>
              <a:t> </a:t>
            </a:r>
            <a:r>
              <a:rPr lang="en-US" dirty="0" err="1"/>
              <a:t>Sunda</a:t>
            </a:r>
            <a:r>
              <a:rPr lang="en-US" dirty="0"/>
              <a:t>, juga </a:t>
            </a:r>
            <a:r>
              <a:rPr lang="en-US" dirty="0" err="1"/>
              <a:t>bisa</a:t>
            </a:r>
            <a:r>
              <a:rPr lang="en-US" dirty="0"/>
              <a:t> </a:t>
            </a:r>
            <a:r>
              <a:rPr lang="en-US" dirty="0" err="1"/>
              <a:t>terhubung</a:t>
            </a:r>
            <a:r>
              <a:rPr lang="en-US" dirty="0"/>
              <a:t> </a:t>
            </a:r>
            <a:r>
              <a:rPr lang="en-US" dirty="0" err="1"/>
              <a:t>relatif</a:t>
            </a:r>
            <a:r>
              <a:rPr lang="en-US" dirty="0"/>
              <a:t> </a:t>
            </a:r>
            <a:r>
              <a:rPr lang="en-US" dirty="0" err="1"/>
              <a:t>mudah</a:t>
            </a:r>
            <a:r>
              <a:rPr lang="en-US" dirty="0"/>
              <a:t> </a:t>
            </a:r>
            <a:r>
              <a:rPr lang="en-US" dirty="0" err="1"/>
              <a:t>dengan</a:t>
            </a:r>
            <a:r>
              <a:rPr lang="en-US" dirty="0"/>
              <a:t> </a:t>
            </a:r>
            <a:r>
              <a:rPr lang="en-US" dirty="0" err="1"/>
              <a:t>beberapa</a:t>
            </a:r>
            <a:r>
              <a:rPr lang="en-US" dirty="0"/>
              <a:t> </a:t>
            </a:r>
            <a:r>
              <a:rPr lang="en-US" dirty="0" err="1"/>
              <a:t>pelabuhan</a:t>
            </a:r>
            <a:r>
              <a:rPr lang="en-US" dirty="0"/>
              <a:t> </a:t>
            </a:r>
            <a:r>
              <a:rPr lang="en-US" dirty="0" err="1"/>
              <a:t>besar</a:t>
            </a:r>
            <a:r>
              <a:rPr lang="en-US" dirty="0"/>
              <a:t>, </a:t>
            </a:r>
            <a:r>
              <a:rPr lang="en-US" dirty="0" err="1"/>
              <a:t>seperti</a:t>
            </a:r>
            <a:r>
              <a:rPr lang="en-US" dirty="0"/>
              <a:t> Banten, Cirebon, </a:t>
            </a:r>
            <a:r>
              <a:rPr lang="en-US" dirty="0" err="1"/>
              <a:t>serta</a:t>
            </a:r>
            <a:r>
              <a:rPr lang="en-US" dirty="0"/>
              <a:t> </a:t>
            </a:r>
            <a:r>
              <a:rPr lang="en-US" dirty="0" err="1"/>
              <a:t>sejumlah</a:t>
            </a:r>
            <a:r>
              <a:rPr lang="en-US" dirty="0"/>
              <a:t> bandar </a:t>
            </a:r>
            <a:r>
              <a:rPr lang="en-US" dirty="0" err="1"/>
              <a:t>dagang</a:t>
            </a:r>
            <a:r>
              <a:rPr lang="en-US" dirty="0"/>
              <a:t> di Sumatera, Aceh, dan </a:t>
            </a:r>
            <a:r>
              <a:rPr lang="en-US" dirty="0" err="1"/>
              <a:t>kawasan</a:t>
            </a:r>
            <a:r>
              <a:rPr lang="en-US" dirty="0"/>
              <a:t> Malaya</a:t>
            </a:r>
          </a:p>
        </p:txBody>
      </p:sp>
    </p:spTree>
    <p:extLst>
      <p:ext uri="{BB962C8B-B14F-4D97-AF65-F5344CB8AC3E}">
        <p14:creationId xmlns:p14="http://schemas.microsoft.com/office/powerpoint/2010/main" val="46540453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1">
            <a:extLst>
              <a:ext uri="{FF2B5EF4-FFF2-40B4-BE49-F238E27FC236}">
                <a16:creationId xmlns:a16="http://schemas.microsoft.com/office/drawing/2014/main" id="{938508BA-6D3D-4E04-92B3-1BADFB1EF5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25714" y="254000"/>
            <a:ext cx="10421257" cy="812800"/>
          </a:xfrm>
          <a:solidFill>
            <a:srgbClr val="FFFF00"/>
          </a:solidFill>
        </p:spPr>
        <p:txBody>
          <a:bodyPr>
            <a:norm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  <a:latin typeface="Algerian" panose="04020705040A02060702" pitchFamily="82" charset="0"/>
              </a:rPr>
              <a:t>Negara </a:t>
            </a:r>
            <a:r>
              <a:rPr lang="en-US" b="1" dirty="0" err="1">
                <a:solidFill>
                  <a:schemeClr val="bg1"/>
                </a:solidFill>
                <a:latin typeface="Algerian" panose="04020705040A02060702" pitchFamily="82" charset="0"/>
              </a:rPr>
              <a:t>penghasil</a:t>
            </a:r>
            <a:r>
              <a:rPr lang="en-US" b="1" dirty="0">
                <a:solidFill>
                  <a:schemeClr val="bg1"/>
                </a:solidFill>
                <a:latin typeface="Algerian" panose="04020705040A02060702" pitchFamily="82" charset="0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lgerian" panose="04020705040A02060702" pitchFamily="82" charset="0"/>
              </a:rPr>
              <a:t>kapulaga</a:t>
            </a:r>
            <a:endParaRPr lang="en-US" b="1" dirty="0">
              <a:solidFill>
                <a:schemeClr val="bg1"/>
              </a:solidFill>
              <a:latin typeface="Algerian" panose="04020705040A02060702" pitchFamily="82" charset="0"/>
            </a:endParaRPr>
          </a:p>
        </p:txBody>
      </p:sp>
      <p:sp>
        <p:nvSpPr>
          <p:cNvPr id="7" name="Content Placeholder 2">
            <a:extLst>
              <a:ext uri="{FF2B5EF4-FFF2-40B4-BE49-F238E27FC236}">
                <a16:creationId xmlns:a16="http://schemas.microsoft.com/office/drawing/2014/main" id="{34DE2F75-6B6B-46E9-8A92-D22835D9A31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6584" y="1622586"/>
            <a:ext cx="4185672" cy="666748"/>
          </a:xfrm>
          <a:solidFill>
            <a:srgbClr val="66FF33"/>
          </a:solidFill>
        </p:spPr>
        <p:txBody>
          <a:bodyPr>
            <a:normAutofit/>
          </a:bodyPr>
          <a:lstStyle/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1. </a:t>
            </a:r>
            <a:r>
              <a:rPr lang="en-US" sz="2000" b="1" u="sng" dirty="0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INDONESIA</a:t>
            </a:r>
          </a:p>
        </p:txBody>
      </p:sp>
      <p:sp>
        <p:nvSpPr>
          <p:cNvPr id="11" name="Content Placeholder 2">
            <a:extLst>
              <a:ext uri="{FF2B5EF4-FFF2-40B4-BE49-F238E27FC236}">
                <a16:creationId xmlns:a16="http://schemas.microsoft.com/office/drawing/2014/main" id="{258CC9C5-6E19-4D64-92A3-0592D1FD4395}"/>
              </a:ext>
            </a:extLst>
          </p:cNvPr>
          <p:cNvSpPr txBox="1">
            <a:spLocks/>
          </p:cNvSpPr>
          <p:nvPr/>
        </p:nvSpPr>
        <p:spPr>
          <a:xfrm>
            <a:off x="266584" y="2380513"/>
            <a:ext cx="4185672" cy="666748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2. VIETNAM</a:t>
            </a:r>
          </a:p>
        </p:txBody>
      </p:sp>
      <p:sp>
        <p:nvSpPr>
          <p:cNvPr id="12" name="Content Placeholder 2">
            <a:extLst>
              <a:ext uri="{FF2B5EF4-FFF2-40B4-BE49-F238E27FC236}">
                <a16:creationId xmlns:a16="http://schemas.microsoft.com/office/drawing/2014/main" id="{71552296-56C3-4FD9-9881-252096822204}"/>
              </a:ext>
            </a:extLst>
          </p:cNvPr>
          <p:cNvSpPr txBox="1">
            <a:spLocks/>
          </p:cNvSpPr>
          <p:nvPr/>
        </p:nvSpPr>
        <p:spPr>
          <a:xfrm>
            <a:off x="266584" y="3130242"/>
            <a:ext cx="4185672" cy="666748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3. INDIA</a:t>
            </a:r>
          </a:p>
        </p:txBody>
      </p:sp>
      <p:sp>
        <p:nvSpPr>
          <p:cNvPr id="13" name="Content Placeholder 2">
            <a:extLst>
              <a:ext uri="{FF2B5EF4-FFF2-40B4-BE49-F238E27FC236}">
                <a16:creationId xmlns:a16="http://schemas.microsoft.com/office/drawing/2014/main" id="{EDA657F4-407E-46B3-B914-F5466635269B}"/>
              </a:ext>
            </a:extLst>
          </p:cNvPr>
          <p:cNvSpPr txBox="1">
            <a:spLocks/>
          </p:cNvSpPr>
          <p:nvPr/>
        </p:nvSpPr>
        <p:spPr>
          <a:xfrm>
            <a:off x="266584" y="3858706"/>
            <a:ext cx="4185672" cy="666748"/>
          </a:xfrm>
          <a:prstGeom prst="rect">
            <a:avLst/>
          </a:prstGeom>
          <a:solidFill>
            <a:srgbClr val="66FF33"/>
          </a:solidFill>
        </p:spPr>
        <p:txBody>
          <a:bodyPr vert="horz" lIns="91440" tIns="45720" rIns="91440" bIns="45720" rtlCol="0" anchor="ctr">
            <a:normAutofit/>
          </a:bodyPr>
          <a:lstStyle>
            <a:lvl1pPr marL="2857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8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6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2pPr>
            <a:lvl3pPr marL="1200150" indent="-2857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4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3pPr>
            <a:lvl4pPr marL="15430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4pPr>
            <a:lvl5pPr marL="2000250" indent="-17145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ts val="0"/>
              </a:spcBef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Char char="•"/>
              <a:defRPr sz="1200" kern="1200" cap="none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en-US" sz="2000" b="1" dirty="0">
                <a:solidFill>
                  <a:schemeClr val="bg1"/>
                </a:solidFill>
              </a:rPr>
              <a:t>4. GUETEMALA</a:t>
            </a:r>
          </a:p>
        </p:txBody>
      </p:sp>
      <p:cxnSp>
        <p:nvCxnSpPr>
          <p:cNvPr id="15" name="Connector: Elbow 14">
            <a:extLst>
              <a:ext uri="{FF2B5EF4-FFF2-40B4-BE49-F238E27FC236}">
                <a16:creationId xmlns:a16="http://schemas.microsoft.com/office/drawing/2014/main" id="{AC350CB9-62CD-4FA9-903F-14AC292EDE20}"/>
              </a:ext>
            </a:extLst>
          </p:cNvPr>
          <p:cNvCxnSpPr>
            <a:cxnSpLocks/>
          </p:cNvCxnSpPr>
          <p:nvPr/>
        </p:nvCxnSpPr>
        <p:spPr>
          <a:xfrm>
            <a:off x="4728027" y="2064146"/>
            <a:ext cx="2598057" cy="632733"/>
          </a:xfrm>
          <a:prstGeom prst="bentConnector3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Title 1">
            <a:extLst>
              <a:ext uri="{FF2B5EF4-FFF2-40B4-BE49-F238E27FC236}">
                <a16:creationId xmlns:a16="http://schemas.microsoft.com/office/drawing/2014/main" id="{53675F9D-A5C2-43DB-8726-64EBC63DC7CC}"/>
              </a:ext>
            </a:extLst>
          </p:cNvPr>
          <p:cNvSpPr txBox="1">
            <a:spLocks/>
          </p:cNvSpPr>
          <p:nvPr/>
        </p:nvSpPr>
        <p:spPr>
          <a:xfrm>
            <a:off x="5196114" y="1325035"/>
            <a:ext cx="2100942" cy="812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DI INDONESIA ADA DI BEBERAPA PULAU</a:t>
            </a:r>
          </a:p>
        </p:txBody>
      </p:sp>
      <p:sp>
        <p:nvSpPr>
          <p:cNvPr id="19" name="Rectangle: Rounded Corners 18" descr="JJJ">
            <a:extLst>
              <a:ext uri="{FF2B5EF4-FFF2-40B4-BE49-F238E27FC236}">
                <a16:creationId xmlns:a16="http://schemas.microsoft.com/office/drawing/2014/main" id="{75E02520-E915-4D9C-AF45-06D8FB340111}"/>
              </a:ext>
            </a:extLst>
          </p:cNvPr>
          <p:cNvSpPr/>
          <p:nvPr/>
        </p:nvSpPr>
        <p:spPr>
          <a:xfrm>
            <a:off x="7601855" y="2363505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SULAWESI</a:t>
            </a:r>
          </a:p>
        </p:txBody>
      </p:sp>
      <p:sp>
        <p:nvSpPr>
          <p:cNvPr id="20" name="Rectangle: Rounded Corners 19" descr="JJJ">
            <a:extLst>
              <a:ext uri="{FF2B5EF4-FFF2-40B4-BE49-F238E27FC236}">
                <a16:creationId xmlns:a16="http://schemas.microsoft.com/office/drawing/2014/main" id="{3052B9F3-7773-4572-B3FA-E946A9EF1EF7}"/>
              </a:ext>
            </a:extLst>
          </p:cNvPr>
          <p:cNvSpPr/>
          <p:nvPr/>
        </p:nvSpPr>
        <p:spPr>
          <a:xfrm>
            <a:off x="7601855" y="3191958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KALIMANTAN</a:t>
            </a:r>
          </a:p>
        </p:txBody>
      </p:sp>
      <p:sp>
        <p:nvSpPr>
          <p:cNvPr id="21" name="Rectangle: Rounded Corners 20" descr="JJJ">
            <a:extLst>
              <a:ext uri="{FF2B5EF4-FFF2-40B4-BE49-F238E27FC236}">
                <a16:creationId xmlns:a16="http://schemas.microsoft.com/office/drawing/2014/main" id="{7FED4082-239A-4D9F-A46F-5CBBB63EE44E}"/>
              </a:ext>
            </a:extLst>
          </p:cNvPr>
          <p:cNvSpPr/>
          <p:nvPr/>
        </p:nvSpPr>
        <p:spPr>
          <a:xfrm>
            <a:off x="7601855" y="3989508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SUMATRA</a:t>
            </a:r>
          </a:p>
        </p:txBody>
      </p:sp>
      <p:sp>
        <p:nvSpPr>
          <p:cNvPr id="22" name="Rectangle: Rounded Corners 21" descr="JJJ">
            <a:extLst>
              <a:ext uri="{FF2B5EF4-FFF2-40B4-BE49-F238E27FC236}">
                <a16:creationId xmlns:a16="http://schemas.microsoft.com/office/drawing/2014/main" id="{C9C186A5-D7DC-4A67-A053-3C74E338CD6A}"/>
              </a:ext>
            </a:extLst>
          </p:cNvPr>
          <p:cNvSpPr/>
          <p:nvPr/>
        </p:nvSpPr>
        <p:spPr>
          <a:xfrm>
            <a:off x="7601855" y="4787058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u="sng" dirty="0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JAWA</a:t>
            </a:r>
          </a:p>
        </p:txBody>
      </p:sp>
      <p:cxnSp>
        <p:nvCxnSpPr>
          <p:cNvPr id="36" name="Connector: Curved 35">
            <a:extLst>
              <a:ext uri="{FF2B5EF4-FFF2-40B4-BE49-F238E27FC236}">
                <a16:creationId xmlns:a16="http://schemas.microsoft.com/office/drawing/2014/main" id="{8992B459-45BC-4096-B2BD-20A6F29A47AA}"/>
              </a:ext>
            </a:extLst>
          </p:cNvPr>
          <p:cNvCxnSpPr>
            <a:cxnSpLocks/>
          </p:cNvCxnSpPr>
          <p:nvPr/>
        </p:nvCxnSpPr>
        <p:spPr>
          <a:xfrm rot="10800000" flipV="1">
            <a:off x="1146629" y="5235413"/>
            <a:ext cx="6411684" cy="1513730"/>
          </a:xfrm>
          <a:prstGeom prst="curvedConnector3">
            <a:avLst/>
          </a:prstGeom>
          <a:ln w="508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itle 1">
            <a:extLst>
              <a:ext uri="{FF2B5EF4-FFF2-40B4-BE49-F238E27FC236}">
                <a16:creationId xmlns:a16="http://schemas.microsoft.com/office/drawing/2014/main" id="{6A969BF9-34D0-48F3-AFD6-730BA936B579}"/>
              </a:ext>
            </a:extLst>
          </p:cNvPr>
          <p:cNvSpPr txBox="1">
            <a:spLocks/>
          </p:cNvSpPr>
          <p:nvPr/>
        </p:nvSpPr>
        <p:spPr>
          <a:xfrm>
            <a:off x="2251528" y="5585878"/>
            <a:ext cx="2100942" cy="812800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600" kern="1200" cap="all">
                <a:ln w="3175" cmpd="sng">
                  <a:noFill/>
                </a:ln>
                <a:solidFill>
                  <a:schemeClr val="tx1"/>
                </a:solidFill>
                <a:effectLst/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algn="ctr"/>
            <a:r>
              <a:rPr lang="en-US" sz="2000" b="1" dirty="0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Slide </a:t>
            </a:r>
            <a:r>
              <a:rPr lang="en-US" sz="2000" b="1" dirty="0" err="1"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berikutnya</a:t>
            </a:r>
            <a:endParaRPr lang="en-US" sz="2000" b="1" dirty="0"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AFA42E3C-40F4-4D34-946C-3B27686FBB6C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3562" y="828893"/>
            <a:ext cx="962991" cy="914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39802778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 descr="JJJ">
            <a:extLst>
              <a:ext uri="{FF2B5EF4-FFF2-40B4-BE49-F238E27FC236}">
                <a16:creationId xmlns:a16="http://schemas.microsoft.com/office/drawing/2014/main" id="{D77FF9A5-B17A-47A2-B3A5-49D2C672B473}"/>
              </a:ext>
            </a:extLst>
          </p:cNvPr>
          <p:cNvSpPr/>
          <p:nvPr/>
        </p:nvSpPr>
        <p:spPr>
          <a:xfrm>
            <a:off x="0" y="-1"/>
            <a:ext cx="2833917" cy="1146629"/>
          </a:xfrm>
          <a:prstGeom prst="roundRect">
            <a:avLst/>
          </a:prstGeom>
          <a:solidFill>
            <a:srgbClr val="00B0F0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JAWA BARAT(PRIANGAN TIMUR)</a:t>
            </a:r>
          </a:p>
        </p:txBody>
      </p:sp>
      <p:sp>
        <p:nvSpPr>
          <p:cNvPr id="7" name="Rectangle: Rounded Corners 6" descr="JJJ">
            <a:extLst>
              <a:ext uri="{FF2B5EF4-FFF2-40B4-BE49-F238E27FC236}">
                <a16:creationId xmlns:a16="http://schemas.microsoft.com/office/drawing/2014/main" id="{6710E0A6-F091-41DA-98E8-00B421908F59}"/>
              </a:ext>
            </a:extLst>
          </p:cNvPr>
          <p:cNvSpPr/>
          <p:nvPr/>
        </p:nvSpPr>
        <p:spPr>
          <a:xfrm>
            <a:off x="183244" y="4594917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PANGANDARAN</a:t>
            </a:r>
          </a:p>
        </p:txBody>
      </p:sp>
      <p:sp>
        <p:nvSpPr>
          <p:cNvPr id="8" name="Rectangle: Rounded Corners 7" descr="JJJ">
            <a:extLst>
              <a:ext uri="{FF2B5EF4-FFF2-40B4-BE49-F238E27FC236}">
                <a16:creationId xmlns:a16="http://schemas.microsoft.com/office/drawing/2014/main" id="{9EEC8564-565A-45ED-9D9B-BD1B1BA176DE}"/>
              </a:ext>
            </a:extLst>
          </p:cNvPr>
          <p:cNvSpPr/>
          <p:nvPr/>
        </p:nvSpPr>
        <p:spPr>
          <a:xfrm>
            <a:off x="183244" y="3848897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BANJAR</a:t>
            </a:r>
          </a:p>
        </p:txBody>
      </p:sp>
      <p:sp>
        <p:nvSpPr>
          <p:cNvPr id="9" name="Rectangle: Rounded Corners 8" descr="JJJ">
            <a:extLst>
              <a:ext uri="{FF2B5EF4-FFF2-40B4-BE49-F238E27FC236}">
                <a16:creationId xmlns:a16="http://schemas.microsoft.com/office/drawing/2014/main" id="{6FEF82B6-F1CA-4B90-806C-C0B36D8EDC89}"/>
              </a:ext>
            </a:extLst>
          </p:cNvPr>
          <p:cNvSpPr/>
          <p:nvPr/>
        </p:nvSpPr>
        <p:spPr>
          <a:xfrm>
            <a:off x="183244" y="3141098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CIAMIS</a:t>
            </a:r>
          </a:p>
        </p:txBody>
      </p:sp>
      <p:sp>
        <p:nvSpPr>
          <p:cNvPr id="10" name="Rectangle: Rounded Corners 9" descr="JJJ">
            <a:extLst>
              <a:ext uri="{FF2B5EF4-FFF2-40B4-BE49-F238E27FC236}">
                <a16:creationId xmlns:a16="http://schemas.microsoft.com/office/drawing/2014/main" id="{92F1AB15-5AB6-485E-AF6C-CCD0696A0C14}"/>
              </a:ext>
            </a:extLst>
          </p:cNvPr>
          <p:cNvSpPr/>
          <p:nvPr/>
        </p:nvSpPr>
        <p:spPr>
          <a:xfrm>
            <a:off x="183244" y="2348485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TASIK</a:t>
            </a:r>
          </a:p>
        </p:txBody>
      </p:sp>
      <p:sp>
        <p:nvSpPr>
          <p:cNvPr id="11" name="Rectangle: Rounded Corners 10" descr="JJJ">
            <a:extLst>
              <a:ext uri="{FF2B5EF4-FFF2-40B4-BE49-F238E27FC236}">
                <a16:creationId xmlns:a16="http://schemas.microsoft.com/office/drawing/2014/main" id="{27515E43-7F3C-41AC-8EE5-F2D8E2957D79}"/>
              </a:ext>
            </a:extLst>
          </p:cNvPr>
          <p:cNvSpPr/>
          <p:nvPr/>
        </p:nvSpPr>
        <p:spPr>
          <a:xfrm>
            <a:off x="183244" y="1586822"/>
            <a:ext cx="2467428" cy="666748"/>
          </a:xfrm>
          <a:prstGeom prst="roundRect">
            <a:avLst/>
          </a:prstGeom>
          <a:solidFill>
            <a:schemeClr val="tx1"/>
          </a:solidFill>
          <a:effectLst>
            <a:outerShdw blurRad="50800" dist="38100" dir="5400000" algn="t" rotWithShape="0">
              <a:srgbClr val="36F68D">
                <a:alpha val="40000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bg1"/>
                </a:solidFill>
              </a:rPr>
              <a:t> </a:t>
            </a:r>
            <a:r>
              <a:rPr lang="en-US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GARUT</a:t>
            </a:r>
          </a:p>
        </p:txBody>
      </p:sp>
      <p:cxnSp>
        <p:nvCxnSpPr>
          <p:cNvPr id="13" name="Straight Arrow Connector 12">
            <a:extLst>
              <a:ext uri="{FF2B5EF4-FFF2-40B4-BE49-F238E27FC236}">
                <a16:creationId xmlns:a16="http://schemas.microsoft.com/office/drawing/2014/main" id="{CE93ABA3-023D-4228-84BF-83CB323CF4B3}"/>
              </a:ext>
            </a:extLst>
          </p:cNvPr>
          <p:cNvCxnSpPr>
            <a:stCxn id="4" idx="2"/>
          </p:cNvCxnSpPr>
          <p:nvPr/>
        </p:nvCxnSpPr>
        <p:spPr>
          <a:xfrm flipH="1">
            <a:off x="1416958" y="1146628"/>
            <a:ext cx="1" cy="406401"/>
          </a:xfrm>
          <a:prstGeom prst="straightConnector1">
            <a:avLst/>
          </a:prstGeom>
          <a:ln w="53975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3" name="Straight Arrow Connector 32">
            <a:extLst>
              <a:ext uri="{FF2B5EF4-FFF2-40B4-BE49-F238E27FC236}">
                <a16:creationId xmlns:a16="http://schemas.microsoft.com/office/drawing/2014/main" id="{3751B00C-9552-4DB7-931C-C678C7D3B374}"/>
              </a:ext>
            </a:extLst>
          </p:cNvPr>
          <p:cNvCxnSpPr>
            <a:cxnSpLocks/>
            <a:stCxn id="7" idx="3"/>
          </p:cNvCxnSpPr>
          <p:nvPr/>
        </p:nvCxnSpPr>
        <p:spPr>
          <a:xfrm flipV="1">
            <a:off x="2650672" y="1596335"/>
            <a:ext cx="992414" cy="3331956"/>
          </a:xfrm>
          <a:prstGeom prst="straightConnector1">
            <a:avLst/>
          </a:prstGeom>
          <a:ln w="38100">
            <a:solidFill>
              <a:srgbClr val="FFFF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>
            <a:extLst>
              <a:ext uri="{FF2B5EF4-FFF2-40B4-BE49-F238E27FC236}">
                <a16:creationId xmlns:a16="http://schemas.microsoft.com/office/drawing/2014/main" id="{DA53E4BC-EFEB-4800-841A-0D06FAD8E229}"/>
              </a:ext>
            </a:extLst>
          </p:cNvPr>
          <p:cNvSpPr txBox="1"/>
          <p:nvPr/>
        </p:nvSpPr>
        <p:spPr>
          <a:xfrm>
            <a:off x="3884386" y="1525481"/>
            <a:ext cx="8124367" cy="2031325"/>
          </a:xfrm>
          <a:prstGeom prst="rect">
            <a:avLst/>
          </a:prstGeom>
          <a:solidFill>
            <a:srgbClr val="66FF33"/>
          </a:solidFill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Di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pangandaran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sendiri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dari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10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kecamatan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hanya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ada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satu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daerah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yang </a:t>
            </a:r>
            <a:r>
              <a:rPr lang="en-US" b="1" i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tidak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terkembangkan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yaitu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kecamatan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mangun</a:t>
            </a:r>
            <a:r>
              <a:rPr lang="en-US" b="1" dirty="0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jaya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b="1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  <a:p>
            <a:endParaRPr lang="en-US" b="1" dirty="0">
              <a:solidFill>
                <a:schemeClr val="bg1"/>
              </a:solidFill>
              <a:latin typeface="Adobe Fangsong Std R" panose="02020400000000000000" pitchFamily="18" charset="-128"/>
              <a:ea typeface="Adobe Fangsong Std R" panose="02020400000000000000" pitchFamily="18" charset="-128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Dari 10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kecamatan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itu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pula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ada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satu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kecamatan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yang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masyarakat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nya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sudah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membudaya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dalam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membudidayakan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kapulaga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yaitu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di </a:t>
            </a:r>
            <a:r>
              <a:rPr lang="en-US" b="1" dirty="0" err="1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kecamatan</a:t>
            </a:r>
            <a:r>
              <a:rPr lang="en-US" b="1" dirty="0">
                <a:solidFill>
                  <a:schemeClr val="bg1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 </a:t>
            </a:r>
            <a:r>
              <a:rPr lang="en-US" b="1" u="sng" dirty="0" err="1">
                <a:solidFill>
                  <a:srgbClr val="FF0000"/>
                </a:solidFill>
                <a:latin typeface="Adobe Fangsong Std R" panose="02020400000000000000" pitchFamily="18" charset="-128"/>
                <a:ea typeface="Adobe Fangsong Std R" panose="02020400000000000000" pitchFamily="18" charset="-128"/>
              </a:rPr>
              <a:t>Langkaplancar</a:t>
            </a:r>
            <a:endParaRPr lang="en-US" u="sng" dirty="0">
              <a:solidFill>
                <a:srgbClr val="FF0000"/>
              </a:solidFill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11E7762A-3F44-4503-8C31-FCE2B4E2EFF4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45762" y="4418119"/>
            <a:ext cx="962991" cy="914400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05979005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Arrow: Pentagon 37">
            <a:extLst>
              <a:ext uri="{FF2B5EF4-FFF2-40B4-BE49-F238E27FC236}">
                <a16:creationId xmlns:a16="http://schemas.microsoft.com/office/drawing/2014/main" id="{694B59B0-26C6-4AD8-85AB-F2DF02477E6B}"/>
              </a:ext>
            </a:extLst>
          </p:cNvPr>
          <p:cNvSpPr/>
          <p:nvPr/>
        </p:nvSpPr>
        <p:spPr>
          <a:xfrm flipH="1">
            <a:off x="1826002" y="1797173"/>
            <a:ext cx="8232397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D6836C08-B1FD-4770-8E00-6C57F8A2F8A3}"/>
              </a:ext>
            </a:extLst>
          </p:cNvPr>
          <p:cNvSpPr/>
          <p:nvPr/>
        </p:nvSpPr>
        <p:spPr>
          <a:xfrm flipH="1">
            <a:off x="3419777" y="4108503"/>
            <a:ext cx="6638620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2" name="Arrow: Pentagon 11">
            <a:extLst>
              <a:ext uri="{FF2B5EF4-FFF2-40B4-BE49-F238E27FC236}">
                <a16:creationId xmlns:a16="http://schemas.microsoft.com/office/drawing/2014/main" id="{F35D7897-B320-4EB1-BB90-944362F51EA3}"/>
              </a:ext>
            </a:extLst>
          </p:cNvPr>
          <p:cNvSpPr/>
          <p:nvPr/>
        </p:nvSpPr>
        <p:spPr>
          <a:xfrm flipH="1">
            <a:off x="2609925" y="2957009"/>
            <a:ext cx="7448473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0CC64FB4-F2E0-4115-B821-15BBDB8BD583}"/>
              </a:ext>
            </a:extLst>
          </p:cNvPr>
          <p:cNvSpPr/>
          <p:nvPr/>
        </p:nvSpPr>
        <p:spPr>
          <a:xfrm>
            <a:off x="2727422" y="3071308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6" name="Right Triangle 15">
            <a:extLst>
              <a:ext uri="{FF2B5EF4-FFF2-40B4-BE49-F238E27FC236}">
                <a16:creationId xmlns:a16="http://schemas.microsoft.com/office/drawing/2014/main" id="{0888F8C8-0F79-4E75-97D5-53B18031D47D}"/>
              </a:ext>
            </a:extLst>
          </p:cNvPr>
          <p:cNvSpPr/>
          <p:nvPr/>
        </p:nvSpPr>
        <p:spPr>
          <a:xfrm flipH="1" flipV="1">
            <a:off x="4533157" y="5234564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07944C8C-526C-4063-BD1A-5700FDF36FBE}"/>
              </a:ext>
            </a:extLst>
          </p:cNvPr>
          <p:cNvSpPr/>
          <p:nvPr/>
        </p:nvSpPr>
        <p:spPr>
          <a:xfrm flipH="1">
            <a:off x="3538831" y="4222802"/>
            <a:ext cx="818346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9" name="Right Triangle 18">
            <a:extLst>
              <a:ext uri="{FF2B5EF4-FFF2-40B4-BE49-F238E27FC236}">
                <a16:creationId xmlns:a16="http://schemas.microsoft.com/office/drawing/2014/main" id="{FB15AFB6-4588-4552-801F-617773A065C7}"/>
              </a:ext>
            </a:extLst>
          </p:cNvPr>
          <p:cNvSpPr/>
          <p:nvPr/>
        </p:nvSpPr>
        <p:spPr>
          <a:xfrm flipV="1">
            <a:off x="2273023" y="6119373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7ACE41B5-FE40-4731-BE24-B97821EF2896}"/>
              </a:ext>
            </a:extLst>
          </p:cNvPr>
          <p:cNvSpPr txBox="1"/>
          <p:nvPr/>
        </p:nvSpPr>
        <p:spPr>
          <a:xfrm>
            <a:off x="2675330" y="579699"/>
            <a:ext cx="670843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BUDIDAYA KAPULAGA</a:t>
            </a:r>
            <a:endParaRPr kumimoji="0" lang="id-ID" sz="3600" b="1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464F6D3-CF2C-49A5-9011-E11592BE3745}"/>
              </a:ext>
            </a:extLst>
          </p:cNvPr>
          <p:cNvSpPr txBox="1"/>
          <p:nvPr/>
        </p:nvSpPr>
        <p:spPr>
          <a:xfrm>
            <a:off x="2731456" y="1991827"/>
            <a:ext cx="715933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Alasan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memilih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tanaman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sebagai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komoditi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dikembangkan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349AF0B1-7D7E-4C50-8093-E6FAAEB7E87B}"/>
              </a:ext>
            </a:extLst>
          </p:cNvPr>
          <p:cNvSpPr txBox="1"/>
          <p:nvPr/>
        </p:nvSpPr>
        <p:spPr>
          <a:xfrm>
            <a:off x="4344142" y="4369299"/>
            <a:ext cx="499207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Budidaya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tanaman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baik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benar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CE0CB5AA-E023-4FE0-A670-69C805836373}"/>
              </a:ext>
            </a:extLst>
          </p:cNvPr>
          <p:cNvSpPr txBox="1"/>
          <p:nvPr/>
        </p:nvSpPr>
        <p:spPr>
          <a:xfrm>
            <a:off x="3506487" y="3202727"/>
            <a:ext cx="58258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Kebutuhan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biaya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untuk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budidaya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tanaman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/ Ha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6" name="Arrow: Pentagon 35">
            <a:extLst>
              <a:ext uri="{FF2B5EF4-FFF2-40B4-BE49-F238E27FC236}">
                <a16:creationId xmlns:a16="http://schemas.microsoft.com/office/drawing/2014/main" id="{CC0957A4-0D7D-4805-98A3-3005C00B1EFC}"/>
              </a:ext>
            </a:extLst>
          </p:cNvPr>
          <p:cNvSpPr/>
          <p:nvPr/>
        </p:nvSpPr>
        <p:spPr>
          <a:xfrm flipH="1">
            <a:off x="4256483" y="5255124"/>
            <a:ext cx="5801914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C045F93E-BEC6-4FD8-BE6D-88EC834C96C2}"/>
              </a:ext>
            </a:extLst>
          </p:cNvPr>
          <p:cNvSpPr/>
          <p:nvPr/>
        </p:nvSpPr>
        <p:spPr>
          <a:xfrm>
            <a:off x="4377486" y="5369423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4747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9FF8F2C-781A-404C-AB1A-F0C59824000B}"/>
              </a:ext>
            </a:extLst>
          </p:cNvPr>
          <p:cNvSpPr txBox="1"/>
          <p:nvPr/>
        </p:nvSpPr>
        <p:spPr>
          <a:xfrm>
            <a:off x="5205991" y="5487738"/>
            <a:ext cx="2443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dan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Pasca</a:t>
            </a:r>
            <a:r>
              <a:rPr kumimoji="0" lang="en-US" sz="1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6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Panen</a:t>
            </a:r>
            <a:endParaRPr kumimoji="0" lang="id-ID" sz="16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7" name="Hexagon 36">
            <a:extLst>
              <a:ext uri="{FF2B5EF4-FFF2-40B4-BE49-F238E27FC236}">
                <a16:creationId xmlns:a16="http://schemas.microsoft.com/office/drawing/2014/main" id="{B8E3956F-ADC0-4FD7-939E-DCB49E3EEE71}"/>
              </a:ext>
            </a:extLst>
          </p:cNvPr>
          <p:cNvSpPr/>
          <p:nvPr/>
        </p:nvSpPr>
        <p:spPr>
          <a:xfrm>
            <a:off x="1969075" y="1911472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6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9828514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0A138E4F-7BA1-4AF2-89B8-9375715EA263}"/>
              </a:ext>
            </a:extLst>
          </p:cNvPr>
          <p:cNvGrpSpPr/>
          <p:nvPr/>
        </p:nvGrpSpPr>
        <p:grpSpPr>
          <a:xfrm>
            <a:off x="3442882" y="710465"/>
            <a:ext cx="8392257" cy="1900241"/>
            <a:chOff x="2675329" y="1843086"/>
            <a:chExt cx="4850607" cy="1900241"/>
          </a:xfrm>
        </p:grpSpPr>
        <p:sp>
          <p:nvSpPr>
            <p:cNvPr id="5" name="Right Triangle 4">
              <a:extLst>
                <a:ext uri="{FF2B5EF4-FFF2-40B4-BE49-F238E27FC236}">
                  <a16:creationId xmlns:a16="http://schemas.microsoft.com/office/drawing/2014/main" id="{3D97395D-72EC-4BDF-821D-CC751E36F20E}"/>
                </a:ext>
              </a:extLst>
            </p:cNvPr>
            <p:cNvSpPr/>
            <p:nvPr/>
          </p:nvSpPr>
          <p:spPr>
            <a:xfrm flipV="1">
              <a:off x="2675329" y="2571752"/>
              <a:ext cx="4850607" cy="1171575"/>
            </a:xfrm>
            <a:prstGeom prst="rtTriangle">
              <a:avLst/>
            </a:prstGeom>
            <a:gradFill>
              <a:gsLst>
                <a:gs pos="9000">
                  <a:schemeClr val="accent3">
                    <a:lumMod val="0"/>
                    <a:lumOff val="100000"/>
                    <a:alpha val="0"/>
                  </a:schemeClr>
                </a:gs>
                <a:gs pos="100000">
                  <a:schemeClr val="tx1"/>
                </a:gs>
              </a:gsLst>
              <a:lin ang="21594000" scaled="0"/>
            </a:gradFill>
            <a:ln>
              <a:noFill/>
            </a:ln>
            <a:effectLst>
              <a:softEdge rad="127000"/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4" name="Arrow: Pentagon 3">
              <a:extLst>
                <a:ext uri="{FF2B5EF4-FFF2-40B4-BE49-F238E27FC236}">
                  <a16:creationId xmlns:a16="http://schemas.microsoft.com/office/drawing/2014/main" id="{D052226E-E3B6-4ABD-936D-8C530FDC71DA}"/>
                </a:ext>
              </a:extLst>
            </p:cNvPr>
            <p:cNvSpPr/>
            <p:nvPr/>
          </p:nvSpPr>
          <p:spPr>
            <a:xfrm flipH="1">
              <a:off x="2975638" y="1843086"/>
              <a:ext cx="4550298" cy="885825"/>
            </a:xfrm>
            <a:prstGeom prst="homePlate">
              <a:avLst>
                <a:gd name="adj" fmla="val 37097"/>
              </a:avLst>
            </a:prstGeom>
            <a:gradFill flip="none" rotWithShape="1">
              <a:gsLst>
                <a:gs pos="0">
                  <a:schemeClr val="accent3">
                    <a:lumMod val="0"/>
                    <a:lumOff val="100000"/>
                  </a:schemeClr>
                </a:gs>
                <a:gs pos="3000">
                  <a:schemeClr val="bg1">
                    <a:lumMod val="65000"/>
                  </a:schemeClr>
                </a:gs>
                <a:gs pos="95000">
                  <a:srgbClr val="C0C0C0"/>
                </a:gs>
              </a:gsLst>
              <a:lin ang="10800000" scaled="0"/>
              <a:tileRect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6" name="Hexagon 5">
              <a:extLst>
                <a:ext uri="{FF2B5EF4-FFF2-40B4-BE49-F238E27FC236}">
                  <a16:creationId xmlns:a16="http://schemas.microsoft.com/office/drawing/2014/main" id="{0E45E5D6-C424-42AF-9086-8D39B1D390FA}"/>
                </a:ext>
              </a:extLst>
            </p:cNvPr>
            <p:cNvSpPr/>
            <p:nvPr/>
          </p:nvSpPr>
          <p:spPr>
            <a:xfrm>
              <a:off x="3050080" y="1957385"/>
              <a:ext cx="465375" cy="657225"/>
            </a:xfrm>
            <a:prstGeom prst="hexagon">
              <a:avLst>
                <a:gd name="adj" fmla="val 34903"/>
                <a:gd name="vf" fmla="val 115470"/>
              </a:avLst>
            </a:prstGeom>
            <a:solidFill>
              <a:srgbClr val="FF0000"/>
            </a:solidFill>
            <a:ln>
              <a:noFill/>
            </a:ln>
            <a:effectLst>
              <a:innerShdw blurRad="165100" dist="63500" dir="135000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d-ID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9" name="TextBox 28">
            <a:extLst>
              <a:ext uri="{FF2B5EF4-FFF2-40B4-BE49-F238E27FC236}">
                <a16:creationId xmlns:a16="http://schemas.microsoft.com/office/drawing/2014/main" id="{2464F6D3-CF2C-49A5-9011-E11592BE3745}"/>
              </a:ext>
            </a:extLst>
          </p:cNvPr>
          <p:cNvSpPr txBox="1"/>
          <p:nvPr/>
        </p:nvSpPr>
        <p:spPr>
          <a:xfrm>
            <a:off x="4858321" y="931261"/>
            <a:ext cx="697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Alasan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memilih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sebagai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komoditi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yang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dikembangkan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584F19B5-A59D-4C25-980F-2E95AFE22702}"/>
              </a:ext>
            </a:extLst>
          </p:cNvPr>
          <p:cNvSpPr txBox="1"/>
          <p:nvPr/>
        </p:nvSpPr>
        <p:spPr>
          <a:xfrm>
            <a:off x="1174232" y="3366665"/>
            <a:ext cx="982448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MUDAH DAN MURAH</a:t>
            </a:r>
          </a:p>
        </p:txBody>
      </p:sp>
    </p:spTree>
    <p:extLst>
      <p:ext uri="{BB962C8B-B14F-4D97-AF65-F5344CB8AC3E}">
        <p14:creationId xmlns:p14="http://schemas.microsoft.com/office/powerpoint/2010/main" val="32705485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Arrow: Pentagon 9">
            <a:extLst>
              <a:ext uri="{FF2B5EF4-FFF2-40B4-BE49-F238E27FC236}">
                <a16:creationId xmlns:a16="http://schemas.microsoft.com/office/drawing/2014/main" id="{7D13993E-9E46-426C-9054-391521E69540}"/>
              </a:ext>
            </a:extLst>
          </p:cNvPr>
          <p:cNvSpPr/>
          <p:nvPr/>
        </p:nvSpPr>
        <p:spPr>
          <a:xfrm>
            <a:off x="368491" y="348870"/>
            <a:ext cx="5609228" cy="885825"/>
          </a:xfrm>
          <a:prstGeom prst="homePlate">
            <a:avLst>
              <a:gd name="adj" fmla="val 37097"/>
            </a:avLst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46000">
                <a:schemeClr val="accent3">
                  <a:lumMod val="95000"/>
                  <a:lumOff val="5000"/>
                </a:schemeClr>
              </a:gs>
              <a:gs pos="100000">
                <a:schemeClr val="accent3">
                  <a:lumMod val="60000"/>
                </a:schemeClr>
              </a:gs>
            </a:gsLst>
            <a:path path="circle">
              <a:fillToRect l="50000" t="130000" r="50000" b="-3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Hexagon 10">
            <a:extLst>
              <a:ext uri="{FF2B5EF4-FFF2-40B4-BE49-F238E27FC236}">
                <a16:creationId xmlns:a16="http://schemas.microsoft.com/office/drawing/2014/main" id="{B85AA85E-124A-4600-83F2-E372FCE16F44}"/>
              </a:ext>
            </a:extLst>
          </p:cNvPr>
          <p:cNvSpPr/>
          <p:nvPr/>
        </p:nvSpPr>
        <p:spPr>
          <a:xfrm flipH="1">
            <a:off x="5108070" y="463169"/>
            <a:ext cx="762381" cy="657225"/>
          </a:xfrm>
          <a:prstGeom prst="hexagon">
            <a:avLst>
              <a:gd name="adj" fmla="val 34903"/>
              <a:gd name="vf" fmla="val 115470"/>
            </a:avLst>
          </a:prstGeom>
          <a:solidFill>
            <a:srgbClr val="FF0000"/>
          </a:solidFill>
          <a:ln>
            <a:noFill/>
          </a:ln>
          <a:effectLst>
            <a:innerShdw blurRad="165100" dist="63500" dir="135000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BA2F538B-D6A0-4CBF-AD36-78D77A5C57C7}"/>
              </a:ext>
            </a:extLst>
          </p:cNvPr>
          <p:cNvSpPr txBox="1"/>
          <p:nvPr/>
        </p:nvSpPr>
        <p:spPr>
          <a:xfrm>
            <a:off x="368491" y="607116"/>
            <a:ext cx="485060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Kebutuhan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Biaya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Budidaya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Kapulaga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/ Ha</a:t>
            </a:r>
            <a:endParaRPr kumimoji="0" lang="id-ID" sz="1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3" name="Footer Placeholder 1">
            <a:extLst>
              <a:ext uri="{FF2B5EF4-FFF2-40B4-BE49-F238E27FC236}">
                <a16:creationId xmlns:a16="http://schemas.microsoft.com/office/drawing/2014/main" id="{B8C91AB5-3B4B-4F66-8CBC-230ED2C646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" y="6356350"/>
            <a:ext cx="119443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BUMP PT.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Kapolaga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Content Placeholder 1">
            <a:extLst>
              <a:ext uri="{FF2B5EF4-FFF2-40B4-BE49-F238E27FC236}">
                <a16:creationId xmlns:a16="http://schemas.microsoft.com/office/drawing/2014/main" id="{96F806C4-8525-4088-B428-24E9F46CF118}"/>
              </a:ext>
            </a:extLst>
          </p:cNvPr>
          <p:cNvSpPr txBox="1">
            <a:spLocks/>
          </p:cNvSpPr>
          <p:nvPr/>
        </p:nvSpPr>
        <p:spPr>
          <a:xfrm>
            <a:off x="846483" y="2082870"/>
            <a:ext cx="10499034" cy="2753788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 PERTAMA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71450" marR="0" lvl="0" indent="-17145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" panose="05000000000000000000" pitchFamily="2" charset="2"/>
              <a:buChar char="Ø"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Kebutuhan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bibit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Setiap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satu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hektar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4.800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pohon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jarak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tanam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2M X 3M s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stem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tanaman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pohon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(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perlubang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),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1.600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rumpun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s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stem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tumpang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sari. Harga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bibit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perbatang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Rp.</a:t>
            </a:r>
            <a:r>
              <a:rPr lang="en-US" sz="1200" dirty="0">
                <a:solidFill>
                  <a:prstClr val="white"/>
                </a:solidFill>
                <a:latin typeface="Comic Sans MS" panose="030F0702030302020204" pitchFamily="66" charset="0"/>
                <a:ea typeface="Cambria Math" pitchFamily="18" charset="0"/>
              </a:rPr>
              <a:t>2.000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(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standar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)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jadi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= 4.800 X 2000 =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Rp,9.600.000-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id-ID" sz="1200" b="1" i="1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Penanaman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( per Ha )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Pembukaan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:15 HOK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 60.000	= Rp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900.000,-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Pembuatan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Lubang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:21 HOK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Rp35.000,- 	= Rp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735.000,-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Pembuatan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Ajir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	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:1.600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x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Rp.500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800.000,-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Penanaman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:20 HOK X Rp.60.000,-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1.200.000,- +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JUMLAH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		    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Rp.3.635.000,-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		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73029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ight Triangle 8">
            <a:extLst>
              <a:ext uri="{FF2B5EF4-FFF2-40B4-BE49-F238E27FC236}">
                <a16:creationId xmlns:a16="http://schemas.microsoft.com/office/drawing/2014/main" id="{6D01778A-46BD-44ED-B17E-47B63693F3BF}"/>
              </a:ext>
            </a:extLst>
          </p:cNvPr>
          <p:cNvSpPr/>
          <p:nvPr/>
        </p:nvSpPr>
        <p:spPr>
          <a:xfrm flipH="1" flipV="1">
            <a:off x="-488785" y="849768"/>
            <a:ext cx="4850607" cy="1171575"/>
          </a:xfrm>
          <a:prstGeom prst="rtTriangle">
            <a:avLst/>
          </a:prstGeom>
          <a:gradFill>
            <a:gsLst>
              <a:gs pos="9000">
                <a:schemeClr val="accent3">
                  <a:lumMod val="0"/>
                  <a:lumOff val="100000"/>
                  <a:alpha val="0"/>
                </a:schemeClr>
              </a:gs>
              <a:gs pos="100000">
                <a:schemeClr val="tx1"/>
              </a:gs>
            </a:gsLst>
            <a:lin ang="21594000" scaled="0"/>
          </a:gradFill>
          <a:ln>
            <a:noFill/>
          </a:ln>
          <a:effectLst>
            <a:softEdge rad="1270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d-ID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Content Placeholder 1">
            <a:extLst>
              <a:ext uri="{FF2B5EF4-FFF2-40B4-BE49-F238E27FC236}">
                <a16:creationId xmlns:a16="http://schemas.microsoft.com/office/drawing/2014/main" id="{F2D3DE41-7995-4F02-9670-8828757282F0}"/>
              </a:ext>
            </a:extLst>
          </p:cNvPr>
          <p:cNvSpPr txBox="1">
            <a:spLocks/>
          </p:cNvSpPr>
          <p:nvPr/>
        </p:nvSpPr>
        <p:spPr>
          <a:xfrm>
            <a:off x="502177" y="559558"/>
            <a:ext cx="11187645" cy="6130000"/>
          </a:xfrm>
          <a:prstGeom prst="rect">
            <a:avLst/>
          </a:prstGeom>
        </p:spPr>
        <p:txBody>
          <a:bodyPr vert="horz">
            <a:noAutofit/>
          </a:bodyPr>
          <a:lstStyle>
            <a:lvl1pPr marL="365760" indent="-256032" algn="l" rtl="0" eaLnBrk="1" latinLnBrk="0" hangingPunct="1">
              <a:spcBef>
                <a:spcPts val="400"/>
              </a:spcBef>
              <a:spcAft>
                <a:spcPts val="0"/>
              </a:spcAft>
              <a:buClr>
                <a:schemeClr val="accent1"/>
              </a:buClr>
              <a:buSzPct val="68000"/>
              <a:buFont typeface="Wingdings 3"/>
              <a:buChar char=""/>
              <a:defRPr kumimoji="0" sz="27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21792" indent="-228600" algn="l" rtl="0" eaLnBrk="1" latinLnBrk="0" hangingPunct="1">
              <a:spcBef>
                <a:spcPts val="324"/>
              </a:spcBef>
              <a:buClr>
                <a:schemeClr val="accent1"/>
              </a:buClr>
              <a:buFont typeface="Verdana"/>
              <a:buChar char="◦"/>
              <a:defRPr kumimoji="0" sz="23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859536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SzPct val="100000"/>
              <a:buFont typeface="Wingdings 2"/>
              <a:buChar char=""/>
              <a:defRPr kumimoji="0" sz="21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1430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9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371600" indent="-228600" algn="l" rtl="0" eaLnBrk="1" latinLnBrk="0" hangingPunct="1">
              <a:spcBef>
                <a:spcPts val="350"/>
              </a:spcBef>
              <a:buClr>
                <a:schemeClr val="accent2"/>
              </a:buClr>
              <a:buFont typeface="Wingdings 2"/>
              <a:buChar char="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16002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18288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20574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2286000" indent="-228600" algn="l" rtl="0" eaLnBrk="1" latinLnBrk="0" hangingPunct="1">
              <a:spcBef>
                <a:spcPts val="350"/>
              </a:spcBef>
              <a:buClr>
                <a:schemeClr val="accent3"/>
              </a:buClr>
              <a:buFont typeface="Wingdings 2"/>
              <a:buChar char=""/>
              <a:defRPr kumimoji="0" sz="1600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  <a:extLst/>
          </a:lstStyle>
          <a:p>
            <a:pPr marL="231775" marR="0" lvl="0" indent="-2317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id-ID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/</a:t>
            </a:r>
            <a:r>
              <a:rPr kumimoji="0" lang="id-ID" sz="1400" b="1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400" b="1" i="0" u="sng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organik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dua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kali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satu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atau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enam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sekali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, per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rumpun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Kg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rata –rata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er Kg Rp.2.500,-,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pohon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1.600 X 1 Kg X 2 kali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maka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pupuk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yang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3.200 Kg X Rp2.500,- = Rp 8.000.000,-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Penyiangan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satu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yaitu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 kali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atau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setiap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bulan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sekali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Untuk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menyiangi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lahan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30 HOK X Rp 60.000,- X 3 = Rp.5.400.000,-.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(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Perangsang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Buah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) yang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dilakukan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dua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kali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penyemprotan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 Ha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1.600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rumpun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maka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dibutuhkan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sekitar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1,5 Kg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dengan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per Kg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yaitu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Rp.130.000,- X 1,5 Kg X 2 = Rp.390.000,-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: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Rp.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8.000.000,-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Penyiangan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Rp.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5.400.000,-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Nutrisi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    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390.000,- +</a:t>
            </a:r>
            <a:endParaRPr kumimoji="0" lang="id-ID" sz="1200" b="0" i="0" u="sng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Rp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13.790.000,-</a:t>
            </a: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Char char=""/>
              <a:tabLst/>
              <a:defRPr/>
            </a:pPr>
            <a:endParaRPr kumimoji="0" lang="id-ID" sz="1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Char char=""/>
              <a:tabLst/>
              <a:defRPr/>
            </a:pP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dan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Pasca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Upah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per HA 21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HOK X Rp.60.000,- = Rp.1.260.000,-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180975" marR="0" lvl="0" indent="-180975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pengeringan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dalam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waktu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4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hari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= 40 HOK X Rp.60.000,- X 2 masa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Rp.4.800.000,-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 Biaya Masa Panen : Rp.1.260.000,- + 4.800.000,- = Rp.6.060.000,-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Tahun Pertama :</a:t>
            </a:r>
            <a:endParaRPr kumimoji="0" lang="id-ID" sz="1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Kebutuhan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bibit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			= </a:t>
            </a:r>
            <a:r>
              <a:rPr lang="en-US" sz="1200" b="1" dirty="0">
                <a:solidFill>
                  <a:prstClr val="white"/>
                </a:solidFill>
                <a:latin typeface="Comic Sans MS" panose="030F0702030302020204" pitchFamily="66" charset="0"/>
                <a:ea typeface="Cambria Math" pitchFamily="18" charset="0"/>
              </a:rPr>
              <a:t>Rp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9.600.000-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Penanaman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  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3.635.000,- 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Pemeliharaan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/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Pemupukan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 13.790.000,-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omic Sans MS" panose="030F0702030302020204" pitchFamily="66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-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Biaya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Masa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Panen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= Rp  </a:t>
            </a:r>
            <a:r>
              <a:rPr kumimoji="0" lang="id-ID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6.060.000</a:t>
            </a:r>
            <a:r>
              <a:rPr kumimoji="0" lang="en-US" sz="1200" b="0" i="0" u="sng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,- </a:t>
            </a: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en-US" sz="1200" b="1" i="0" u="none" strike="noStrike" kern="1200" cap="none" spc="0" normalizeH="0" baseline="0" noProof="0" dirty="0" err="1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Jumlah</a:t>
            </a:r>
            <a:r>
              <a:rPr kumimoji="0" lang="id-ID" sz="12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		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	 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 </a:t>
            </a:r>
            <a:r>
              <a:rPr kumimoji="0" lang="id-ID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Rp.</a:t>
            </a: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omic Sans MS" panose="030F0702030302020204" pitchFamily="66" charset="0"/>
                <a:ea typeface="Cambria Math" pitchFamily="18" charset="0"/>
                <a:cs typeface="+mn-cs"/>
              </a:rPr>
              <a:t>33.085.000</a:t>
            </a: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  <a:p>
            <a:pPr marL="365760" marR="0" lvl="0" indent="-256032" algn="l" defTabSz="914400" rtl="0" eaLnBrk="1" fontAlgn="auto" latinLnBrk="0" hangingPunct="1">
              <a:lnSpc>
                <a:spcPct val="100000"/>
              </a:lnSpc>
              <a:spcBef>
                <a:spcPts val="400"/>
              </a:spcBef>
              <a:spcAft>
                <a:spcPts val="0"/>
              </a:spcAft>
              <a:buClr>
                <a:srgbClr val="4472C4"/>
              </a:buClr>
              <a:buSzPct val="68000"/>
              <a:buFont typeface="Wingdings 3"/>
              <a:buNone/>
              <a:tabLst/>
              <a:defRPr/>
            </a:pPr>
            <a:endParaRPr kumimoji="0" lang="id-ID" sz="9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 Math" pitchFamily="18" charset="0"/>
              <a:ea typeface="Cambria Math" pitchFamily="18" charset="0"/>
              <a:cs typeface="+mn-cs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A82CB7-0163-4331-B5F7-FD8CE821ADE3}"/>
              </a:ext>
            </a:extLst>
          </p:cNvPr>
          <p:cNvPicPr>
            <a:picLocks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-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989" y="5441950"/>
            <a:ext cx="962991" cy="914400"/>
          </a:xfrm>
          <a:prstGeom prst="rect">
            <a:avLst/>
          </a:prstGeom>
          <a:ln>
            <a:noFill/>
          </a:ln>
          <a:effectLst/>
        </p:spPr>
      </p:pic>
      <p:sp>
        <p:nvSpPr>
          <p:cNvPr id="5" name="Footer Placeholder 1">
            <a:extLst>
              <a:ext uri="{FF2B5EF4-FFF2-40B4-BE49-F238E27FC236}">
                <a16:creationId xmlns:a16="http://schemas.microsoft.com/office/drawing/2014/main" id="{12DEDFCC-D170-490C-BD83-E88974CD75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14300" y="6356350"/>
            <a:ext cx="11944350" cy="365125"/>
          </a:xfr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Asosiasi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Petani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							BUMP PT.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Kapolaga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Berkah</a:t>
            </a: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r>
              <a:rPr kumimoji="0" lang="en-US" sz="12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Pangandaran</a:t>
            </a:r>
            <a:endParaRPr kumimoji="0" lang="id-ID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16943795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airplane"/>
      </p:transition>
    </mc:Choice>
    <mc:Fallback xmlns="">
      <p:transition spd="slow">
        <p:fade/>
      </p:transition>
    </mc:Fallback>
  </mc:AlternateContent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elestial">
  <a:themeElements>
    <a:clrScheme name="Celestial">
      <a:dk1>
        <a:sysClr val="windowText" lastClr="000000"/>
      </a:dk1>
      <a:lt1>
        <a:sysClr val="window" lastClr="FFFFFF"/>
      </a:lt1>
      <a:dk2>
        <a:srgbClr val="3F296A"/>
      </a:dk2>
      <a:lt2>
        <a:srgbClr val="EBEBEB"/>
      </a:lt2>
      <a:accent1>
        <a:srgbClr val="E84574"/>
      </a:accent1>
      <a:accent2>
        <a:srgbClr val="798FF2"/>
      </a:accent2>
      <a:accent3>
        <a:srgbClr val="95C369"/>
      </a:accent3>
      <a:accent4>
        <a:srgbClr val="EE875A"/>
      </a:accent4>
      <a:accent5>
        <a:srgbClr val="C363E8"/>
      </a:accent5>
      <a:accent6>
        <a:srgbClr val="6AADC8"/>
      </a:accent6>
      <a:hlink>
        <a:srgbClr val="FE80C7"/>
      </a:hlink>
      <a:folHlink>
        <a:srgbClr val="FBA3EC"/>
      </a:folHlink>
    </a:clrScheme>
    <a:fontScheme name="Celestial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elestial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lumMod val="110000"/>
              </a:schemeClr>
            </a:gs>
            <a:gs pos="100000">
              <a:schemeClr val="phClr">
                <a:tint val="82000"/>
                <a:alpha val="74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00000"/>
              </a:schemeClr>
            </a:gs>
            <a:gs pos="100000">
              <a:schemeClr val="phClr">
                <a:shade val="88000"/>
                <a:lumMod val="88000"/>
              </a:schemeClr>
            </a:gs>
          </a:gsLst>
          <a:lin ang="5400000" scaled="1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5000"/>
              </a:srgbClr>
            </a:outerShdw>
          </a:effectLst>
          <a:scene3d>
            <a:camera prst="orthographicFront">
              <a:rot lat="0" lon="0" rev="0"/>
            </a:camera>
            <a:lightRig rig="threePt" dir="tl">
              <a:rot lat="0" lon="0" rev="1200000"/>
            </a:lightRig>
          </a:scene3d>
          <a:sp3d>
            <a:bevelT w="38100" h="127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shade val="96000"/>
                <a:hueMod val="100000"/>
                <a:satMod val="180000"/>
                <a:lumMod val="110000"/>
              </a:schemeClr>
            </a:gs>
            <a:gs pos="100000">
              <a:schemeClr val="phClr">
                <a:shade val="96000"/>
                <a:satMod val="160000"/>
                <a:lumMod val="100000"/>
              </a:schemeClr>
            </a:gs>
          </a:gsLst>
          <a:lin ang="4740000" scaled="1"/>
        </a:gradFill>
        <a:blipFill>
          <a:blip xmlns:r="http://schemas.openxmlformats.org/officeDocument/2006/relationships" r:embed="rId1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Celestial" id="{C4BB2A3D-0E93-4C5F-B0D2-9D3FCE089CC5}" vid="{61DDDE80-2DFA-4F2A-B66F-72059846BDA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TM02900743[[fn=Organic]]</Template>
  <TotalTime>1462</TotalTime>
  <Words>2164</Words>
  <Application>Microsoft Office PowerPoint</Application>
  <PresentationFormat>Widescreen</PresentationFormat>
  <Paragraphs>817</Paragraphs>
  <Slides>26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40" baseType="lpstr">
      <vt:lpstr>Adobe Fan Heiti Std B</vt:lpstr>
      <vt:lpstr>Adobe Fangsong Std R</vt:lpstr>
      <vt:lpstr>Algerian</vt:lpstr>
      <vt:lpstr>Arial</vt:lpstr>
      <vt:lpstr>Calibri</vt:lpstr>
      <vt:lpstr>Calibri Light</vt:lpstr>
      <vt:lpstr>Cambria Math</vt:lpstr>
      <vt:lpstr>Comic Sans MS</vt:lpstr>
      <vt:lpstr>Roboto</vt:lpstr>
      <vt:lpstr>Times New Roman</vt:lpstr>
      <vt:lpstr>Wingdings</vt:lpstr>
      <vt:lpstr>Wingdings 3</vt:lpstr>
      <vt:lpstr>Celestial</vt:lpstr>
      <vt:lpstr>Office Theme</vt:lpstr>
      <vt:lpstr>kiat sukses Bertani kapulaga</vt:lpstr>
      <vt:lpstr>SEJARAH</vt:lpstr>
      <vt:lpstr>berdirnya voc</vt:lpstr>
      <vt:lpstr>Negara penghasil kapulaga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PROSPEK BUDIDAYA KAPULAGA</dc:title>
  <dc:creator>LENOVO</dc:creator>
  <cp:lastModifiedBy>LENOVO</cp:lastModifiedBy>
  <cp:revision>33</cp:revision>
  <dcterms:created xsi:type="dcterms:W3CDTF">2021-09-18T05:28:23Z</dcterms:created>
  <dcterms:modified xsi:type="dcterms:W3CDTF">2021-09-19T15:50:47Z</dcterms:modified>
</cp:coreProperties>
</file>