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3" r:id="rId4"/>
    <p:sldId id="288" r:id="rId5"/>
    <p:sldId id="264" r:id="rId6"/>
    <p:sldId id="283" r:id="rId7"/>
    <p:sldId id="257" r:id="rId8"/>
    <p:sldId id="258" r:id="rId9"/>
    <p:sldId id="262" r:id="rId10"/>
    <p:sldId id="268" r:id="rId11"/>
    <p:sldId id="270" r:id="rId12"/>
    <p:sldId id="290" r:id="rId13"/>
    <p:sldId id="266" r:id="rId14"/>
    <p:sldId id="271" r:id="rId15"/>
    <p:sldId id="289" r:id="rId16"/>
    <p:sldId id="275" r:id="rId17"/>
    <p:sldId id="272" r:id="rId18"/>
    <p:sldId id="276" r:id="rId19"/>
    <p:sldId id="265" r:id="rId20"/>
    <p:sldId id="274" r:id="rId21"/>
    <p:sldId id="273" r:id="rId22"/>
    <p:sldId id="279" r:id="rId23"/>
    <p:sldId id="280" r:id="rId24"/>
    <p:sldId id="281" r:id="rId25"/>
    <p:sldId id="282" r:id="rId26"/>
    <p:sldId id="286" r:id="rId27"/>
    <p:sldId id="285" r:id="rId28"/>
    <p:sldId id="287" r:id="rId29"/>
    <p:sldId id="284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41" d="100"/>
          <a:sy n="41" d="100"/>
        </p:scale>
        <p:origin x="1356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D9636-666A-4F43-B520-770E8BAEDC00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04432-1556-48B8-9F45-199DA27F4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228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D9636-666A-4F43-B520-770E8BAEDC00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04432-1556-48B8-9F45-199DA27F4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003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D9636-666A-4F43-B520-770E8BAEDC00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04432-1556-48B8-9F45-199DA27F4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51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D9636-666A-4F43-B520-770E8BAEDC00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04432-1556-48B8-9F45-199DA27F4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784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D9636-666A-4F43-B520-770E8BAEDC00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04432-1556-48B8-9F45-199DA27F4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041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D9636-666A-4F43-B520-770E8BAEDC00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04432-1556-48B8-9F45-199DA27F4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593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D9636-666A-4F43-B520-770E8BAEDC00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04432-1556-48B8-9F45-199DA27F4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92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D9636-666A-4F43-B520-770E8BAEDC00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04432-1556-48B8-9F45-199DA27F4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417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D9636-666A-4F43-B520-770E8BAEDC00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04432-1556-48B8-9F45-199DA27F4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01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D9636-666A-4F43-B520-770E8BAEDC00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04432-1556-48B8-9F45-199DA27F4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162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D9636-666A-4F43-B520-770E8BAEDC00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04432-1556-48B8-9F45-199DA27F4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752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D9636-666A-4F43-B520-770E8BAEDC00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04432-1556-48B8-9F45-199DA27F4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297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09600" y="115437"/>
            <a:ext cx="7620000" cy="26670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713924"/>
            <a:ext cx="7772400" cy="1470025"/>
          </a:xfrm>
        </p:spPr>
        <p:txBody>
          <a:bodyPr>
            <a:noAutofit/>
          </a:bodyPr>
          <a:lstStyle/>
          <a:p>
            <a:r>
              <a:rPr lang="en-US" sz="13800" dirty="0" err="1">
                <a:latin typeface="Andalus" pitchFamily="18" charset="-78"/>
                <a:cs typeface="Andalus" pitchFamily="18" charset="-78"/>
              </a:rPr>
              <a:t>Kapulaga</a:t>
            </a:r>
            <a:endParaRPr lang="en-US" sz="13800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1027" name="Picture 3" descr="C:\Users\Public\Pictures\Kapolaga\Kapolag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2437"/>
            <a:ext cx="5537920" cy="370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Public\Pictures\Kapolaga\Buah kapo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411" y="2782437"/>
            <a:ext cx="4462033" cy="369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Public\Pictures\Kapolaga\Buah kapol.jpg">
            <a:extLst>
              <a:ext uri="{FF2B5EF4-FFF2-40B4-BE49-F238E27FC236}">
                <a16:creationId xmlns:a16="http://schemas.microsoft.com/office/drawing/2014/main" id="{9B6961BA-D8EA-4985-AECF-70DD23744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82437"/>
            <a:ext cx="4462033" cy="369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587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ndalus" pitchFamily="18" charset="-78"/>
                <a:cs typeface="Andalus" pitchFamily="18" charset="-78"/>
              </a:rPr>
              <a:t>Benih</a:t>
            </a: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/>
          <a:lstStyle/>
          <a:p>
            <a:r>
              <a:rPr lang="sv-SE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Pemilihan benih adalah kegiatan penentuan dan penyeleksian benih tanaman untuk mendapatkan benih yang sehat dan bermutu. </a:t>
            </a:r>
          </a:p>
          <a:p>
            <a:r>
              <a:rPr lang="sv-SE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M</a:t>
            </a:r>
            <a:r>
              <a:rPr lang="en-US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enjamin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benih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yang </a:t>
            </a:r>
            <a:r>
              <a:rPr lang="en-US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terpilih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, </a:t>
            </a:r>
            <a:r>
              <a:rPr lang="en-US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merupakan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benih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bermutu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, </a:t>
            </a:r>
            <a:r>
              <a:rPr lang="en-US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jelas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asal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usulnya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serta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jenisnya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, </a:t>
            </a:r>
            <a:r>
              <a:rPr lang="en-US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sehingga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benih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dapat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tumbuh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optimal. </a:t>
            </a: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49001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04800"/>
            <a:ext cx="8839200" cy="6019800"/>
          </a:xfrm>
        </p:spPr>
        <p:txBody>
          <a:bodyPr>
            <a:normAutofit fontScale="92500" lnSpcReduction="10000"/>
          </a:bodyPr>
          <a:lstStyle/>
          <a:p>
            <a:pPr lvl="0" algn="just"/>
            <a:r>
              <a:rPr lang="en-US" sz="2800" dirty="0">
                <a:latin typeface="Andalus" pitchFamily="18" charset="-78"/>
                <a:cs typeface="Andalus" pitchFamily="18" charset="-78"/>
              </a:rPr>
              <a:t>Cara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memilih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stek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anakan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yang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berkualitas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dengan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kriteria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sebagai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berikut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: </a:t>
            </a:r>
          </a:p>
          <a:p>
            <a:pPr marL="0" lvl="0" indent="0" algn="just">
              <a:spcBef>
                <a:spcPts val="0"/>
              </a:spcBef>
              <a:buNone/>
            </a:pPr>
            <a:endParaRPr lang="en-US" sz="2800" dirty="0">
              <a:latin typeface="Andalus" pitchFamily="18" charset="-78"/>
              <a:cs typeface="Andalus" pitchFamily="18" charset="-78"/>
            </a:endParaRPr>
          </a:p>
          <a:p>
            <a:pPr marL="514350" lvl="0" indent="-514350" algn="just">
              <a:buFont typeface="+mj-lt"/>
              <a:buAutoNum type="arabicPeriod"/>
            </a:pPr>
            <a:r>
              <a:rPr lang="en-US" sz="2800" dirty="0" err="1">
                <a:latin typeface="Andalus" pitchFamily="18" charset="-78"/>
                <a:cs typeface="Andalus" pitchFamily="18" charset="-78"/>
              </a:rPr>
              <a:t>Berasal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dari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jenis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unggul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(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buah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besar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berwarna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merah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) yang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teridentifikasi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dengan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jelas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asal-usulnya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; 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en-US" sz="2800" dirty="0" err="1">
                <a:latin typeface="Andalus" pitchFamily="18" charset="-78"/>
                <a:cs typeface="Andalus" pitchFamily="18" charset="-78"/>
              </a:rPr>
              <a:t>Merupakan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jenis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murni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yang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tidak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tercampur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; 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en-US" sz="2800" dirty="0" err="1">
                <a:latin typeface="Andalus" pitchFamily="18" charset="-78"/>
                <a:cs typeface="Andalus" pitchFamily="18" charset="-78"/>
              </a:rPr>
              <a:t>Berasal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dari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tanaman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induk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yang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sehat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berumur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10- 12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bulan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dan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merupakan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anakan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sehat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berasal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dari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rhizome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berakar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yang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telah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mempunyai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daun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antara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4-10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helai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; 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en-US" sz="2800" dirty="0" err="1">
                <a:latin typeface="Andalus" pitchFamily="18" charset="-78"/>
                <a:cs typeface="Andalus" pitchFamily="18" charset="-78"/>
              </a:rPr>
              <a:t>Rimpang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/rhizome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mempunyai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2 - 3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mata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tunas; 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en-US" sz="2800" dirty="0" err="1">
                <a:latin typeface="Andalus" pitchFamily="18" charset="-78"/>
                <a:cs typeface="Andalus" pitchFamily="18" charset="-78"/>
              </a:rPr>
              <a:t>Tidak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ada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gejala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penyakit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layu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bakteri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busuk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akar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busuk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rimpang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, karat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daun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bercak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daun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nematoda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akar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dan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hama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penggerek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rimpang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; </a:t>
            </a:r>
            <a:endParaRPr lang="en-US" sz="2000" dirty="0">
              <a:latin typeface="Andalus" pitchFamily="18" charset="-78"/>
              <a:cs typeface="Andalus" pitchFamily="18" charset="-78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113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5CEC8-FDCD-4529-A2FF-664095C4F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57200"/>
            <a:ext cx="8229600" cy="1143000"/>
          </a:xfrm>
        </p:spPr>
        <p:txBody>
          <a:bodyPr/>
          <a:lstStyle/>
          <a:p>
            <a:r>
              <a:rPr lang="en-US" dirty="0" err="1"/>
              <a:t>Anakan</a:t>
            </a:r>
            <a:r>
              <a:rPr lang="en-US" dirty="0"/>
              <a:t> yang </a:t>
            </a:r>
            <a:r>
              <a:rPr lang="en-US" dirty="0" err="1"/>
              <a:t>diambil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benih</a:t>
            </a:r>
            <a:endParaRPr lang="en-ID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E232366-1FB0-4B9A-9A06-BFBB0898F2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28599" y="1736228"/>
            <a:ext cx="3657600" cy="44679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FE00D3-214F-4AB5-AFCE-E59092FF69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01"/>
          <a:stretch/>
        </p:blipFill>
        <p:spPr>
          <a:xfrm rot="5400000">
            <a:off x="4063338" y="1311694"/>
            <a:ext cx="3953955" cy="529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947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Budidaya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2667000"/>
          </a:xfrm>
        </p:spPr>
        <p:txBody>
          <a:bodyPr>
            <a:noAutofit/>
          </a:bodyPr>
          <a:lstStyle/>
          <a:p>
            <a:r>
              <a:rPr lang="en-US" sz="24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Tanaman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kapulaga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merupakan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tanaman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tahunan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yang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bisa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dipertahankan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selama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tidak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terserang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hama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dan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penyakit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maksimal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sampai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5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tahun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; </a:t>
            </a:r>
          </a:p>
          <a:p>
            <a:endParaRPr lang="en-US" sz="2400" b="0" i="0" u="none" strike="noStrike" baseline="0" dirty="0">
              <a:solidFill>
                <a:srgbClr val="000000"/>
              </a:solidFill>
              <a:latin typeface="Andalus" pitchFamily="18" charset="-78"/>
              <a:cs typeface="Andalus" pitchFamily="18" charset="-78"/>
            </a:endParaRPr>
          </a:p>
          <a:p>
            <a:pPr lvl="0"/>
            <a:r>
              <a:rPr lang="sv-SE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Tanaman kapulaga menghendaki tanah yang gembur sampai kedalaman ± 30 cm;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</a:p>
          <a:p>
            <a:pPr lvl="0"/>
            <a:endParaRPr lang="en-US" sz="2400" dirty="0">
              <a:solidFill>
                <a:srgbClr val="000000"/>
              </a:solidFill>
              <a:latin typeface="Andalus" pitchFamily="18" charset="-78"/>
              <a:cs typeface="Andalus" pitchFamily="18" charset="-78"/>
            </a:endParaRPr>
          </a:p>
          <a:p>
            <a:pPr lvl="0"/>
            <a:endParaRPr lang="en-US" sz="2800" dirty="0">
              <a:solidFill>
                <a:srgbClr val="000000"/>
              </a:solidFill>
              <a:latin typeface="Andalus" pitchFamily="18" charset="-78"/>
              <a:cs typeface="Andalus" pitchFamily="18" charset="-78"/>
            </a:endParaRPr>
          </a:p>
          <a:p>
            <a:endParaRPr lang="en-US" sz="2800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38338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91200"/>
          </a:xfrm>
        </p:spPr>
        <p:txBody>
          <a:bodyPr>
            <a:noAutofit/>
          </a:bodyPr>
          <a:lstStyle/>
          <a:p>
            <a:pPr algn="just"/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Sangat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dianjurkan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untuk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melakukan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penyiapan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lahan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dengan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cara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yang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dapat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memperbaiki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dan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memelihara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struktur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tanah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serta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dapat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menekan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laju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erosi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; </a:t>
            </a:r>
          </a:p>
          <a:p>
            <a:pPr algn="just"/>
            <a:r>
              <a:rPr lang="fi-FI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Lahan bersih bebatuan, gulma, dan sisa-sisa tanaman lainnya; </a:t>
            </a:r>
          </a:p>
          <a:p>
            <a:pPr algn="just"/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Terdapat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tanaman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naungan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seperti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pisang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albasia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mahoni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manggis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karet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dan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lain-lain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sebanyak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± 30%; </a:t>
            </a:r>
          </a:p>
          <a:p>
            <a:pPr algn="just"/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Terdapat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pembatas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lahan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kapulaga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dengan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pertanaman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lainnya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atau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sarana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lainnya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untuk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memudahkan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pemeliharaan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panen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dan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keamanan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; </a:t>
            </a:r>
            <a:endParaRPr lang="en-US" sz="2800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07246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94FDE-5428-4283-B54E-C25DDD4C5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terbuka</a:t>
            </a:r>
            <a:endParaRPr lang="en-ID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FE3BC55-9714-40B8-B696-DE7768C305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391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14400"/>
            <a:ext cx="8229600" cy="792162"/>
          </a:xfrm>
        </p:spPr>
        <p:txBody>
          <a:bodyPr>
            <a:noAutofit/>
          </a:bodyPr>
          <a:lstStyle/>
          <a:p>
            <a:pPr lvl="0" algn="l"/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Kondisi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lahan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yang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sesuai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dengan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syarat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tumbuh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tanam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kapulaga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: </a:t>
            </a:r>
            <a:b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</a:b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just">
              <a:buNone/>
            </a:pPr>
            <a:r>
              <a:rPr lang="fi-FI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a. Ketinggian tempat : 300 - 800 m dpl; </a:t>
            </a:r>
          </a:p>
          <a:p>
            <a:pPr marL="0" lvl="0" indent="0" algn="just">
              <a:buNone/>
            </a:pPr>
            <a:r>
              <a:rPr lang="fi-FI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b. Curah hujan tahunan : 2.500 – 4.000 mm; </a:t>
            </a:r>
          </a:p>
          <a:p>
            <a:pPr marL="0" lvl="0" indent="0" algn="just">
              <a:buNone/>
            </a:pPr>
            <a:r>
              <a:rPr lang="es-E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c. Intensitas </a:t>
            </a:r>
            <a:r>
              <a:rPr lang="es-E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cahaya</a:t>
            </a:r>
            <a:r>
              <a:rPr lang="es-E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: 30 – 70 %; </a:t>
            </a:r>
          </a:p>
          <a:p>
            <a:pPr marL="0" lvl="0" indent="0" algn="just">
              <a:buNone/>
            </a:pP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d.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Suhu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udara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harian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rata-rata : 20 - 30 </a:t>
            </a:r>
            <a:r>
              <a:rPr lang="en-US" sz="2400" baseline="300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o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C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; </a:t>
            </a:r>
          </a:p>
          <a:p>
            <a:pPr marL="0" lvl="0" indent="0" algn="just">
              <a:buNone/>
            </a:pPr>
            <a:r>
              <a:rPr lang="fi-FI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e. Suhu tanah harian rata-rata : 20 – 30 </a:t>
            </a:r>
            <a:r>
              <a:rPr lang="fi-FI" sz="2400" baseline="300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o</a:t>
            </a:r>
            <a:r>
              <a:rPr lang="fi-FI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C; </a:t>
            </a:r>
          </a:p>
          <a:p>
            <a:pPr marL="0" lvl="0" indent="0" algn="just">
              <a:buNone/>
            </a:pP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f.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Kelembaban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: 40 – 75 %; </a:t>
            </a:r>
          </a:p>
          <a:p>
            <a:pPr marL="0" lvl="0" indent="0" algn="just">
              <a:buNone/>
            </a:pP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g.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Struktur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tanah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: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remah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/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gembur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/porous;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470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57200"/>
            <a:ext cx="8229600" cy="5867400"/>
          </a:xfrm>
        </p:spPr>
        <p:txBody>
          <a:bodyPr>
            <a:noAutofit/>
          </a:bodyPr>
          <a:lstStyle/>
          <a:p>
            <a:pPr algn="just"/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Bedengan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dengan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ukuran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tinggi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30–40 cm,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lebar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150–250 cm,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panjang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disesuaikan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dengan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kondisi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lahan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dan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jarak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antar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bedengan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± 50 cm (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dalam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setiap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bedengan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terdiri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dari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1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baris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tanaman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); </a:t>
            </a:r>
          </a:p>
          <a:p>
            <a:pPr algn="just"/>
            <a:endParaRPr lang="en-US" sz="2800" b="0" i="0" u="none" strike="noStrike" baseline="0" dirty="0">
              <a:solidFill>
                <a:srgbClr val="000000"/>
              </a:solidFill>
              <a:latin typeface="Andalus" pitchFamily="18" charset="-78"/>
              <a:cs typeface="Andalus" pitchFamily="18" charset="-78"/>
            </a:endParaRPr>
          </a:p>
          <a:p>
            <a:pPr algn="just"/>
            <a:endParaRPr lang="en-US" sz="2800" b="0" i="0" u="none" strike="noStrike" baseline="0" dirty="0">
              <a:solidFill>
                <a:srgbClr val="000000"/>
              </a:solidFill>
              <a:latin typeface="Andalus" pitchFamily="18" charset="-78"/>
              <a:cs typeface="Andalus" pitchFamily="18" charset="-78"/>
            </a:endParaRPr>
          </a:p>
          <a:p>
            <a:pPr algn="just"/>
            <a:endParaRPr lang="en-US" sz="2800" dirty="0">
              <a:solidFill>
                <a:srgbClr val="000000"/>
              </a:solidFill>
              <a:latin typeface="Andalus" pitchFamily="18" charset="-78"/>
              <a:cs typeface="Andalus" pitchFamily="18" charset="-78"/>
            </a:endParaRPr>
          </a:p>
          <a:p>
            <a:pPr algn="just"/>
            <a:endParaRPr lang="en-US" sz="2800" b="0" i="0" u="none" strike="noStrike" baseline="0" dirty="0">
              <a:solidFill>
                <a:srgbClr val="000000"/>
              </a:solidFill>
              <a:latin typeface="Andalus" pitchFamily="18" charset="-78"/>
              <a:cs typeface="Andalus" pitchFamily="18" charset="-78"/>
            </a:endParaRPr>
          </a:p>
          <a:p>
            <a:pPr algn="just"/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Jarak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tanam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kapulaga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menyesuaikan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dengan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kondisi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lahan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(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kesuburan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kontur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dan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kemiringan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)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serta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jenis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tanaman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yang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ditumpangsarikan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.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Jarak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tanam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bisa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digunakan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dengan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: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panjang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2 – 2,5 m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dan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lebar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1,5- 2 m; </a:t>
            </a:r>
          </a:p>
          <a:p>
            <a:pPr algn="just"/>
            <a:endParaRPr lang="en-US" sz="2800" b="0" i="0" u="none" strike="noStrike" baseline="0" dirty="0">
              <a:solidFill>
                <a:srgbClr val="000000"/>
              </a:solidFill>
              <a:latin typeface="Andalus" pitchFamily="18" charset="-78"/>
              <a:cs typeface="Andalus" pitchFamily="18" charset="-78"/>
            </a:endParaRPr>
          </a:p>
          <a:p>
            <a:pPr algn="just"/>
            <a:endParaRPr lang="en-US" sz="2000" b="0" i="0" u="none" strike="noStrike" baseline="0" dirty="0">
              <a:solidFill>
                <a:srgbClr val="000000"/>
              </a:solidFill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800350"/>
            <a:ext cx="4600575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81892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81000"/>
            <a:ext cx="8229600" cy="4525963"/>
          </a:xfrm>
        </p:spPr>
        <p:txBody>
          <a:bodyPr>
            <a:noAutofit/>
          </a:bodyPr>
          <a:lstStyle/>
          <a:p>
            <a:pPr algn="just"/>
            <a:endParaRPr lang="en-US" sz="2400" dirty="0">
              <a:solidFill>
                <a:srgbClr val="000000"/>
              </a:solidFill>
              <a:latin typeface="Andalus" pitchFamily="18" charset="-78"/>
              <a:cs typeface="Andalus" pitchFamily="18" charset="-78"/>
            </a:endParaRPr>
          </a:p>
          <a:p>
            <a:pPr algn="just"/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Jarak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tanam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kapulaga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menyesuaikan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dengan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kondisi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lahan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kesuburan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kontur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kemiringan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)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serta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jenis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tanaman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yang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ditumpangsarikan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Jarak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tanam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bisa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digunakan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dengan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: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panjang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2 – 2,5 m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lebar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1,5- 2 m;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atau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1.5 m x 1.5 m</a:t>
            </a:r>
          </a:p>
          <a:p>
            <a:pPr algn="just"/>
            <a:endParaRPr lang="en-US" sz="2400" dirty="0">
              <a:solidFill>
                <a:srgbClr val="000000"/>
              </a:solidFill>
              <a:latin typeface="Andalus" pitchFamily="18" charset="-78"/>
              <a:cs typeface="Andalus" pitchFamily="18" charset="-78"/>
            </a:endParaRPr>
          </a:p>
          <a:p>
            <a:pPr algn="just"/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Pemberian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pupuk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kandang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sebanyak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10 - 20 ton/ha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atau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setara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dengan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5 – 10 kg/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lubang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tanam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; </a:t>
            </a:r>
          </a:p>
          <a:p>
            <a:pPr algn="just"/>
            <a:endParaRPr lang="en-US" sz="2400" dirty="0">
              <a:solidFill>
                <a:srgbClr val="000000"/>
              </a:solidFill>
              <a:latin typeface="Andalus" pitchFamily="18" charset="-78"/>
              <a:cs typeface="Andalus" pitchFamily="18" charset="-78"/>
            </a:endParaRPr>
          </a:p>
          <a:p>
            <a:pPr lvl="0" algn="just"/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Jika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lahan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berupa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lereng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/trap,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perlu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ditambahkan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perlakuan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lain,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misalnya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dengan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membuat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teras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dengan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tepi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lereng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ditanami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pohon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penguat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mengikuti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kaidah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konservasi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lahan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; </a:t>
            </a:r>
          </a:p>
          <a:p>
            <a:pPr algn="just"/>
            <a:endParaRPr lang="en-US" sz="2400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586638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ublic\Pictures\Kapolaga\Tanam kapolaga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38862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Public\Pictures\Kapolaga\Tanam kapolaga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24000"/>
            <a:ext cx="4301067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856" y="3733800"/>
            <a:ext cx="4840287" cy="323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5749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326" y="2359388"/>
            <a:ext cx="8458200" cy="44196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400" dirty="0" err="1">
                <a:latin typeface="Andalus" pitchFamily="18" charset="-78"/>
                <a:cs typeface="Andalus" pitchFamily="18" charset="-78"/>
              </a:rPr>
              <a:t>Kapulaga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              </a:t>
            </a:r>
            <a:r>
              <a:rPr lang="en-US" sz="2400" dirty="0" err="1">
                <a:latin typeface="Andalus" pitchFamily="18" charset="-78"/>
                <a:cs typeface="Andalus" pitchFamily="18" charset="-78"/>
              </a:rPr>
              <a:t>penghasil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latin typeface="Andalus" pitchFamily="18" charset="-78"/>
                <a:cs typeface="Andalus" pitchFamily="18" charset="-78"/>
              </a:rPr>
              <a:t>minyak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latin typeface="Andalus" pitchFamily="18" charset="-78"/>
                <a:cs typeface="Andalus" pitchFamily="18" charset="-78"/>
              </a:rPr>
              <a:t>esensial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latin typeface="Andalus" pitchFamily="18" charset="-78"/>
                <a:cs typeface="Andalus" pitchFamily="18" charset="-78"/>
              </a:rPr>
              <a:t>dari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latin typeface="Andalus" pitchFamily="18" charset="-78"/>
                <a:cs typeface="Andalus" pitchFamily="18" charset="-78"/>
              </a:rPr>
              <a:t>keluarga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latin typeface="Andalus" pitchFamily="18" charset="-78"/>
                <a:cs typeface="Andalus" pitchFamily="18" charset="-78"/>
              </a:rPr>
              <a:t>Zingibereceae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.</a:t>
            </a:r>
          </a:p>
          <a:p>
            <a:endParaRPr lang="en-US" sz="2400" dirty="0">
              <a:latin typeface="Andalus" pitchFamily="18" charset="-78"/>
              <a:cs typeface="Andalus" pitchFamily="18" charset="-78"/>
            </a:endParaRPr>
          </a:p>
          <a:p>
            <a:r>
              <a:rPr lang="en-US" sz="2400" dirty="0">
                <a:latin typeface="Andalus" pitchFamily="18" charset="-78"/>
                <a:cs typeface="Andalus" pitchFamily="18" charset="-78"/>
              </a:rPr>
              <a:t>Di Indonesia, </a:t>
            </a:r>
            <a:r>
              <a:rPr lang="en-US" sz="2400" dirty="0" err="1">
                <a:latin typeface="Andalus" pitchFamily="18" charset="-78"/>
                <a:cs typeface="Andalus" pitchFamily="18" charset="-78"/>
              </a:rPr>
              <a:t>ada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latin typeface="Andalus" pitchFamily="18" charset="-78"/>
                <a:cs typeface="Andalus" pitchFamily="18" charset="-78"/>
              </a:rPr>
              <a:t>dua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latin typeface="Andalus" pitchFamily="18" charset="-78"/>
                <a:cs typeface="Andalus" pitchFamily="18" charset="-78"/>
              </a:rPr>
              <a:t>jenis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latin typeface="Andalus" pitchFamily="18" charset="-78"/>
                <a:cs typeface="Andalus" pitchFamily="18" charset="-78"/>
              </a:rPr>
              <a:t>kapulaga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 yang </a:t>
            </a:r>
            <a:r>
              <a:rPr lang="en-US" sz="2400" dirty="0" err="1">
                <a:latin typeface="Andalus" pitchFamily="18" charset="-78"/>
                <a:cs typeface="Andalus" pitchFamily="18" charset="-78"/>
              </a:rPr>
              <a:t>dikenal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latin typeface="Andalus" pitchFamily="18" charset="-78"/>
                <a:cs typeface="Andalus" pitchFamily="18" charset="-78"/>
              </a:rPr>
              <a:t>oleh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latin typeface="Andalus" pitchFamily="18" charset="-78"/>
                <a:cs typeface="Andalus" pitchFamily="18" charset="-78"/>
              </a:rPr>
              <a:t>masyarakat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400" dirty="0" err="1">
                <a:latin typeface="Andalus" pitchFamily="18" charset="-78"/>
                <a:cs typeface="Andalus" pitchFamily="18" charset="-78"/>
              </a:rPr>
              <a:t>yaitu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 :</a:t>
            </a:r>
          </a:p>
          <a:p>
            <a:pPr marL="0" indent="0">
              <a:buNone/>
            </a:pPr>
            <a:endParaRPr lang="en-US" sz="2400" dirty="0">
              <a:latin typeface="Andalus" pitchFamily="18" charset="-78"/>
              <a:cs typeface="Andalus" pitchFamily="18" charset="-78"/>
            </a:endParaRPr>
          </a:p>
          <a:p>
            <a:pPr>
              <a:buFont typeface="Wingdings" pitchFamily="2" charset="2"/>
              <a:buChar char="ü"/>
            </a:pPr>
            <a:r>
              <a:rPr lang="en-US" sz="2400" dirty="0" err="1">
                <a:latin typeface="Andalus" pitchFamily="18" charset="-78"/>
                <a:cs typeface="Andalus" pitchFamily="18" charset="-78"/>
              </a:rPr>
              <a:t>Kapulaga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latin typeface="Andalus" pitchFamily="18" charset="-78"/>
                <a:cs typeface="Andalus" pitchFamily="18" charset="-78"/>
              </a:rPr>
              <a:t>lokal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/ </a:t>
            </a:r>
            <a:r>
              <a:rPr lang="en-US" sz="2400" dirty="0" err="1">
                <a:latin typeface="Andalus" pitchFamily="18" charset="-78"/>
                <a:cs typeface="Andalus" pitchFamily="18" charset="-78"/>
              </a:rPr>
              <a:t>buhunjawa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 (</a:t>
            </a:r>
            <a:r>
              <a:rPr lang="en-US" sz="2400" i="1" dirty="0">
                <a:latin typeface="Andalus" pitchFamily="18" charset="-78"/>
                <a:cs typeface="Andalus" pitchFamily="18" charset="-78"/>
              </a:rPr>
              <a:t>Amomum cardamomum </a:t>
            </a:r>
            <a:r>
              <a:rPr lang="en-US" sz="2400" dirty="0" err="1">
                <a:latin typeface="Andalus" pitchFamily="18" charset="-78"/>
                <a:cs typeface="Andalus" pitchFamily="18" charset="-78"/>
              </a:rPr>
              <a:t>Willd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latin typeface="Andalus" pitchFamily="18" charset="-78"/>
                <a:cs typeface="Andalus" pitchFamily="18" charset="-78"/>
              </a:rPr>
              <a:t>atau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i="1" dirty="0">
                <a:latin typeface="Andalus" pitchFamily="18" charset="-78"/>
                <a:cs typeface="Andalus" pitchFamily="18" charset="-78"/>
              </a:rPr>
              <a:t>Amomum compactum 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ex </a:t>
            </a:r>
            <a:r>
              <a:rPr lang="en-US" sz="2400" dirty="0" err="1">
                <a:latin typeface="Andalus" pitchFamily="18" charset="-78"/>
                <a:cs typeface="Andalus" pitchFamily="18" charset="-78"/>
              </a:rPr>
              <a:t>Soland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latin typeface="Andalus" pitchFamily="18" charset="-78"/>
                <a:cs typeface="Andalus" pitchFamily="18" charset="-78"/>
              </a:rPr>
              <a:t>Maton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)  </a:t>
            </a:r>
          </a:p>
          <a:p>
            <a:pPr>
              <a:buFont typeface="Wingdings" pitchFamily="2" charset="2"/>
              <a:buChar char="ü"/>
            </a:pPr>
            <a:endParaRPr lang="en-US" sz="2400" dirty="0">
              <a:latin typeface="Andalus" pitchFamily="18" charset="-78"/>
              <a:cs typeface="Andalus" pitchFamily="18" charset="-78"/>
            </a:endParaRPr>
          </a:p>
          <a:p>
            <a:pPr>
              <a:buFont typeface="Wingdings" pitchFamily="2" charset="2"/>
              <a:buChar char="ü"/>
            </a:pPr>
            <a:r>
              <a:rPr lang="en-US" sz="2400" dirty="0" err="1">
                <a:latin typeface="Andalus" pitchFamily="18" charset="-78"/>
                <a:cs typeface="Andalus" pitchFamily="18" charset="-78"/>
              </a:rPr>
              <a:t>Kapulaga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latin typeface="Andalus" pitchFamily="18" charset="-78"/>
                <a:cs typeface="Andalus" pitchFamily="18" charset="-78"/>
              </a:rPr>
              <a:t>sabrang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 (</a:t>
            </a:r>
            <a:r>
              <a:rPr lang="en-US" sz="2400" i="1" dirty="0" err="1">
                <a:latin typeface="Andalus" pitchFamily="18" charset="-78"/>
                <a:cs typeface="Andalus" pitchFamily="18" charset="-78"/>
              </a:rPr>
              <a:t>Elettaria</a:t>
            </a:r>
            <a:r>
              <a:rPr lang="en-US" sz="2400" i="1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i="1" dirty="0" err="1">
                <a:latin typeface="Andalus" pitchFamily="18" charset="-78"/>
                <a:cs typeface="Andalus" pitchFamily="18" charset="-78"/>
              </a:rPr>
              <a:t>cardamomum</a:t>
            </a:r>
            <a:r>
              <a:rPr lang="en-US" sz="2400" i="1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(L) </a:t>
            </a:r>
            <a:r>
              <a:rPr lang="en-US" sz="2400" dirty="0" err="1">
                <a:latin typeface="Andalus" pitchFamily="18" charset="-78"/>
                <a:cs typeface="Andalus" pitchFamily="18" charset="-78"/>
              </a:rPr>
              <a:t>Maton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) </a:t>
            </a:r>
            <a:r>
              <a:rPr lang="en-US" sz="2400" i="1" dirty="0">
                <a:latin typeface="Andalus" pitchFamily="18" charset="-78"/>
                <a:cs typeface="Andalus" pitchFamily="18" charset="-78"/>
              </a:rPr>
              <a:t>(Anonymous 2011). </a:t>
            </a:r>
          </a:p>
          <a:p>
            <a:pPr marL="0" indent="0">
              <a:buNone/>
            </a:pPr>
            <a:endParaRPr lang="en-US" sz="2400" dirty="0">
              <a:latin typeface="Andalus" pitchFamily="18" charset="-78"/>
              <a:cs typeface="Andalus" pitchFamily="18" charset="-78"/>
            </a:endParaRPr>
          </a:p>
          <a:p>
            <a:endParaRPr lang="en-US" sz="24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2057400" y="2590800"/>
            <a:ext cx="8382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C704C4-CA56-412C-95E7-4771712F9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569" y="417516"/>
            <a:ext cx="3389670" cy="13717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FCEA5B-9744-4BD4-A29D-71743BAD68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778" b="17778"/>
          <a:stretch/>
        </p:blipFill>
        <p:spPr>
          <a:xfrm>
            <a:off x="6248400" y="353613"/>
            <a:ext cx="1819275" cy="156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4745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ublic\Pictures\kapol diantara tan tahun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228600"/>
            <a:ext cx="4966049" cy="322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447800"/>
            <a:ext cx="339742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89086"/>
            <a:ext cx="4267200" cy="2980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57853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1985" y="413159"/>
            <a:ext cx="8382000" cy="5706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Pemberian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pupuk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kandang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sebanyak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10 - 20 ton/ha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atau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setara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dengan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5 – 10 kg/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lubang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tanam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;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Memberikan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pupuk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organik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susulan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pada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6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bulan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setelah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tanam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(BST)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sebanyak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10 kg/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rumpun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; </a:t>
            </a:r>
          </a:p>
          <a:p>
            <a:pPr lvl="0" algn="just">
              <a:spcBef>
                <a:spcPct val="20000"/>
              </a:spcBef>
            </a:pPr>
            <a:endParaRPr lang="en-US" sz="2400" dirty="0">
              <a:solidFill>
                <a:srgbClr val="000000"/>
              </a:solidFill>
              <a:latin typeface="Andalus" pitchFamily="18" charset="-78"/>
              <a:cs typeface="Andalus" pitchFamily="18" charset="-78"/>
            </a:endParaRPr>
          </a:p>
          <a:p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Pupuk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anorganik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diberikan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jika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kondisi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tanaman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kurang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subur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dengan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perhitungan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: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untuk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setiap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hektar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diberikan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dengan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dosis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100-150 kg Urea + 100-120 kg SP + 100-200 kg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KCl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</a:p>
          <a:p>
            <a:pPr algn="just"/>
            <a:endParaRPr lang="en-US" sz="2400" dirty="0">
              <a:solidFill>
                <a:srgbClr val="000000"/>
              </a:solidFill>
              <a:latin typeface="Andalus" pitchFamily="18" charset="-78"/>
              <a:cs typeface="Andalus" pitchFamily="18" charset="-78"/>
            </a:endParaRPr>
          </a:p>
          <a:p>
            <a:pPr algn="just"/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Jika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menggunakan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pupuk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anorganik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diberikan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menjelang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akhir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musim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kemarau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dengan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cara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membuat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lubang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melingkar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pada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jarak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± 20 cm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dari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rumpun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batang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kapulaga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kedalam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5 – 10 cm ,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lalu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disebarkan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merata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ditutup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kembali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dengan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tanah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; </a:t>
            </a:r>
          </a:p>
          <a:p>
            <a:pPr algn="just"/>
            <a:endParaRPr lang="en-US" sz="2400" dirty="0">
              <a:latin typeface="Andalus" pitchFamily="18" charset="-78"/>
              <a:cs typeface="Andalus" pitchFamily="18" charset="-78"/>
            </a:endParaRPr>
          </a:p>
          <a:p>
            <a:endParaRPr lang="en-US" sz="2400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53275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33400"/>
            <a:ext cx="8229600" cy="4525963"/>
          </a:xfrm>
        </p:spPr>
        <p:txBody>
          <a:bodyPr>
            <a:noAutofit/>
          </a:bodyPr>
          <a:lstStyle/>
          <a:p>
            <a:pPr algn="just"/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Melakukan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penyiangan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pembumbunan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dimulai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sekitar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umur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tanaman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2 BST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melakukannya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secara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rutin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setiap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2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bulan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sekali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dengan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memperhatikan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agar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rumpun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/tunas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baru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tidak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rusak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akibat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mekanis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; </a:t>
            </a:r>
          </a:p>
          <a:p>
            <a:pPr algn="just"/>
            <a:endParaRPr lang="en-US" sz="2400" dirty="0">
              <a:solidFill>
                <a:srgbClr val="000000"/>
              </a:solidFill>
              <a:latin typeface="Andalus" pitchFamily="18" charset="-78"/>
              <a:cs typeface="Andalus" pitchFamily="18" charset="-78"/>
            </a:endParaRPr>
          </a:p>
          <a:p>
            <a:pPr algn="just"/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Melakukan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pemangkasan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batang-batang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tua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/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tidak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produktif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mulai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umur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2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tahun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;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Memangkas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dahan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ranting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dari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pohon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naungan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yang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terlalu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rimbun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; </a:t>
            </a:r>
          </a:p>
          <a:p>
            <a:pPr algn="just"/>
            <a:endParaRPr lang="en-US" sz="2400" dirty="0">
              <a:solidFill>
                <a:srgbClr val="000000"/>
              </a:solidFill>
              <a:latin typeface="Andalus" pitchFamily="18" charset="-78"/>
              <a:cs typeface="Andalus" pitchFamily="18" charset="-78"/>
            </a:endParaRPr>
          </a:p>
          <a:p>
            <a:pPr algn="just"/>
            <a:r>
              <a:rPr lang="sv-SE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Pengaturan saluran drainase terutama saat hujan lebat agar lahan tidak jenuh air dan tergenang; </a:t>
            </a:r>
            <a:endParaRPr lang="en-US" sz="2400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45738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33400"/>
            <a:ext cx="82296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Panen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buah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kapulaga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yang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pertama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dilakukan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pada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saat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tanaman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telah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berumur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7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bulan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Panen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buah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kapulaga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dapat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dilakukan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secara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rutin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berkala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sampai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tanaman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tidak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produktif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lagi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yaitu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pada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umur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5-6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tahun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; </a:t>
            </a:r>
          </a:p>
          <a:p>
            <a:pPr algn="just"/>
            <a:endParaRPr lang="en-US" sz="2400" dirty="0">
              <a:solidFill>
                <a:srgbClr val="000000"/>
              </a:solidFill>
              <a:latin typeface="Andalus" pitchFamily="18" charset="-78"/>
              <a:cs typeface="Andalus" pitchFamily="18" charset="-78"/>
            </a:endParaRPr>
          </a:p>
          <a:p>
            <a:pPr marL="0" indent="0" algn="just">
              <a:buNone/>
            </a:pP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Persyaratan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buah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kapulaga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yang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siap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panen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tua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)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dicirikan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dengan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: 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buah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yang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membesar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sampai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maksimal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, 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sebagian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kelopak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buah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katup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)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sudah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mengelupas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, 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mahkota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pada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tandan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buah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bagian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atas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sudah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rontok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, 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butir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buah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keras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bernas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, 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warna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kulit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buah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putih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kemerah-merahan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atau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putih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kecoklat-coklatan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sampai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coklat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, 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bila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dikelupas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warna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kulit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biji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putih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kecoklatan</a:t>
            </a:r>
            <a:r>
              <a:rPr lang="en-US" sz="24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; </a:t>
            </a:r>
          </a:p>
          <a:p>
            <a:pPr algn="just"/>
            <a:endParaRPr lang="en-US" sz="2400" dirty="0">
              <a:solidFill>
                <a:srgbClr val="000000"/>
              </a:solidFill>
              <a:latin typeface="Andalus" pitchFamily="18" charset="-78"/>
              <a:cs typeface="Andalus" pitchFamily="18" charset="-78"/>
            </a:endParaRPr>
          </a:p>
          <a:p>
            <a:pPr algn="just"/>
            <a:endParaRPr lang="en-US" sz="2400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839718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09600"/>
            <a:ext cx="8229600" cy="2743200"/>
          </a:xfrm>
        </p:spPr>
        <p:txBody>
          <a:bodyPr>
            <a:normAutofit fontScale="92500"/>
          </a:bodyPr>
          <a:lstStyle/>
          <a:p>
            <a:r>
              <a:rPr lang="en-US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Panen</a:t>
            </a: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            </a:t>
            </a:r>
            <a:r>
              <a:rPr lang="en-US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cara</a:t>
            </a: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memotong</a:t>
            </a: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pangkal</a:t>
            </a: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tandan</a:t>
            </a: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yang </a:t>
            </a:r>
            <a:r>
              <a:rPr lang="en-US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buahnya</a:t>
            </a: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sudah</a:t>
            </a: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siap</a:t>
            </a: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dipanen</a:t>
            </a: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/</a:t>
            </a:r>
            <a:r>
              <a:rPr lang="en-US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tua</a:t>
            </a: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, 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             agar </a:t>
            </a:r>
            <a:r>
              <a:rPr lang="en-US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rimpang</a:t>
            </a: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bunga</a:t>
            </a: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buah</a:t>
            </a: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muda</a:t>
            </a: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dan</a:t>
            </a: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tunas </a:t>
            </a:r>
            <a:r>
              <a:rPr lang="en-US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muda</a:t>
            </a: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tidak</a:t>
            </a: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rusak</a:t>
            </a: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secara</a:t>
            </a: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mekanis</a:t>
            </a:r>
            <a:r>
              <a:rPr lang="en-US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; </a:t>
            </a: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504063"/>
            <a:ext cx="2162175" cy="25858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152403"/>
            <a:ext cx="4738687" cy="3289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1995487" y="838200"/>
            <a:ext cx="1081088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914400" y="2362200"/>
            <a:ext cx="8382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5860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Setelah</a:t>
            </a:r>
            <a:r>
              <a:rPr lang="en-US" sz="28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tandan</a:t>
            </a:r>
            <a:r>
              <a:rPr lang="en-US" sz="28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buah</a:t>
            </a:r>
            <a:r>
              <a:rPr lang="en-US" sz="28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kapulaga</a:t>
            </a:r>
            <a:r>
              <a:rPr lang="en-US" sz="28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dipanen</a:t>
            </a:r>
            <a:r>
              <a:rPr lang="en-US" sz="28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dan</a:t>
            </a:r>
            <a:r>
              <a:rPr lang="en-US" sz="28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ditempatkan</a:t>
            </a:r>
            <a:r>
              <a:rPr lang="en-US" sz="28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pada</a:t>
            </a:r>
            <a:r>
              <a:rPr lang="en-US" sz="28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keranjang</a:t>
            </a:r>
            <a:r>
              <a:rPr lang="en-US" sz="28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panen</a:t>
            </a:r>
            <a:r>
              <a:rPr lang="en-US" sz="28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yang </a:t>
            </a:r>
            <a:r>
              <a:rPr lang="en-US" sz="28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bersih</a:t>
            </a:r>
            <a:r>
              <a:rPr lang="en-US" sz="28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</a:p>
          <a:p>
            <a:pPr algn="just"/>
            <a:r>
              <a:rPr lang="en-US" sz="28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Pemipilan</a:t>
            </a:r>
            <a:r>
              <a:rPr lang="en-US" sz="28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dilakukan</a:t>
            </a:r>
            <a:r>
              <a:rPr lang="en-US" sz="28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dengan</a:t>
            </a:r>
            <a:r>
              <a:rPr lang="en-US" sz="28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tangan</a:t>
            </a:r>
            <a:r>
              <a:rPr lang="en-US" sz="28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untuk</a:t>
            </a:r>
            <a:r>
              <a:rPr lang="en-US" sz="28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melepaskan</a:t>
            </a:r>
            <a:r>
              <a:rPr lang="en-US" sz="28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buah</a:t>
            </a:r>
            <a:r>
              <a:rPr lang="en-US" sz="28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kapulaga</a:t>
            </a:r>
            <a:r>
              <a:rPr lang="en-US" sz="28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satu</a:t>
            </a:r>
            <a:r>
              <a:rPr lang="en-US" sz="28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persatu</a:t>
            </a:r>
            <a:r>
              <a:rPr lang="en-US" sz="28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dari</a:t>
            </a:r>
            <a:r>
              <a:rPr lang="en-US" sz="28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tandannya</a:t>
            </a:r>
            <a:r>
              <a:rPr lang="en-US" sz="28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; </a:t>
            </a:r>
          </a:p>
          <a:p>
            <a:pPr algn="just"/>
            <a:r>
              <a:rPr lang="en-US" sz="28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Sortasi</a:t>
            </a:r>
            <a:r>
              <a:rPr lang="en-US" sz="28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segar</a:t>
            </a:r>
            <a:r>
              <a:rPr lang="en-US" sz="28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dilakukan</a:t>
            </a:r>
            <a:r>
              <a:rPr lang="en-US" sz="28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dengan</a:t>
            </a:r>
            <a:r>
              <a:rPr lang="en-US" sz="28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tujuan</a:t>
            </a:r>
            <a:r>
              <a:rPr lang="en-US" sz="28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memisahkan</a:t>
            </a:r>
            <a:r>
              <a:rPr lang="en-US" sz="28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antara</a:t>
            </a:r>
            <a:r>
              <a:rPr lang="en-US" sz="28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buah</a:t>
            </a:r>
            <a:r>
              <a:rPr lang="en-US" sz="28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kapulaga</a:t>
            </a:r>
            <a:r>
              <a:rPr lang="en-US" sz="28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yang </a:t>
            </a:r>
            <a:r>
              <a:rPr lang="en-US" sz="28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baik</a:t>
            </a:r>
            <a:r>
              <a:rPr lang="en-US" sz="28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dengan</a:t>
            </a:r>
            <a:r>
              <a:rPr lang="en-US" sz="28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buah</a:t>
            </a:r>
            <a:r>
              <a:rPr lang="en-US" sz="28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yang </a:t>
            </a:r>
            <a:r>
              <a:rPr lang="en-US" sz="28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tidak</a:t>
            </a:r>
            <a:r>
              <a:rPr lang="en-US" sz="28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baik</a:t>
            </a:r>
            <a:r>
              <a:rPr lang="en-US" sz="28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rusak</a:t>
            </a:r>
            <a:r>
              <a:rPr lang="en-US" sz="28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cacat</a:t>
            </a:r>
            <a:r>
              <a:rPr lang="en-US" sz="28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busuk</a:t>
            </a:r>
            <a:r>
              <a:rPr lang="en-US" sz="28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dll</a:t>
            </a:r>
            <a:r>
              <a:rPr lang="en-US" sz="280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); </a:t>
            </a:r>
            <a:endParaRPr lang="en-US" sz="2800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414488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A4A1B-8E9B-412F-A28E-FE5BB3A49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Sortasi</a:t>
            </a:r>
            <a:endParaRPr lang="en-ID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50A964-9404-4B02-A4AA-B5443DBFE8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180734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6EBA8-3B2E-459F-9C2F-D5881103B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Proses </a:t>
            </a:r>
            <a:r>
              <a:rPr lang="en-US" dirty="0" err="1"/>
              <a:t>pengeringan</a:t>
            </a:r>
            <a:endParaRPr lang="en-ID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DE9CEB-7CD6-45BB-A137-CDA14E3E6B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8386263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8D2AF-32D3-446B-A701-1C924A3E6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Pengemasan</a:t>
            </a:r>
            <a:endParaRPr lang="en-ID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F8362F-74AE-4BBF-8CE7-627F85D197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9880377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skerville Old Face" pitchFamily="18" charset="0"/>
              </a:rPr>
              <a:t>TERIMAKASIH</a:t>
            </a:r>
          </a:p>
        </p:txBody>
      </p:sp>
      <p:pic>
        <p:nvPicPr>
          <p:cNvPr id="1026" name="Picture 2" descr="C:\Users\Public\Pictures\Kapolaga\Rumpun1 Kapulag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24781"/>
            <a:ext cx="46482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515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ublic\Pictures\Kapolaga\Kapolag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01" y="229812"/>
            <a:ext cx="4796797" cy="321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314" y="3021568"/>
            <a:ext cx="38862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099" y="229812"/>
            <a:ext cx="3327099" cy="3690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5750" y="2795095"/>
            <a:ext cx="1676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Lokal</a:t>
            </a:r>
            <a:r>
              <a:rPr lang="en-US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Merah</a:t>
            </a:r>
            <a:endParaRPr lang="en-US" dirty="0">
              <a:solidFill>
                <a:srgbClr val="FF0000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78706" y="3515975"/>
            <a:ext cx="160020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Lokal</a:t>
            </a:r>
            <a:r>
              <a:rPr lang="en-US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Putih</a:t>
            </a:r>
            <a:endParaRPr lang="en-US" dirty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9000" y="6488668"/>
            <a:ext cx="1726898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7030A0"/>
                </a:solidFill>
                <a:latin typeface="Andalus" pitchFamily="18" charset="-78"/>
                <a:cs typeface="Andalus" pitchFamily="18" charset="-78"/>
              </a:rPr>
              <a:t>Lokal</a:t>
            </a:r>
            <a:r>
              <a:rPr lang="en-US" b="1" dirty="0">
                <a:solidFill>
                  <a:srgbClr val="7030A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Andalus" pitchFamily="18" charset="-78"/>
                <a:cs typeface="Andalus" pitchFamily="18" charset="-78"/>
              </a:rPr>
              <a:t>Hybrida</a:t>
            </a:r>
            <a:endParaRPr lang="en-US" b="1" dirty="0">
              <a:solidFill>
                <a:srgbClr val="7030A0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58040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AA57B76-D16D-48DB-BF06-A7E3019E22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4502" y="0"/>
            <a:ext cx="8034996" cy="452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DD6FA6-DE63-417E-BEFF-9FD7D863C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9585" y="0"/>
            <a:ext cx="3109913" cy="27193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01627E-DE5D-469F-B59E-831B95EB3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8492" y="4383979"/>
            <a:ext cx="3734453" cy="29474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584A9A-3EC1-4386-99D1-E0BC5D5AE0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364" y="4383980"/>
            <a:ext cx="4294681" cy="319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82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983776"/>
          </a:xfrm>
        </p:spPr>
        <p:txBody>
          <a:bodyPr/>
          <a:lstStyle/>
          <a:p>
            <a:r>
              <a:rPr lang="en-US" dirty="0" err="1">
                <a:latin typeface="Andalus" pitchFamily="18" charset="-78"/>
                <a:cs typeface="Andalus" pitchFamily="18" charset="-78"/>
              </a:rPr>
              <a:t>Kapulaga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dirty="0" err="1">
                <a:latin typeface="Andalus" pitchFamily="18" charset="-78"/>
                <a:cs typeface="Andalus" pitchFamily="18" charset="-78"/>
              </a:rPr>
              <a:t>Sabrang</a:t>
            </a: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3074" name="Picture 2" descr="C:\Users\Public\Pictures\Kapolaga\kapulaga sabran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9" t="4505" r="2742" b="2424"/>
          <a:stretch/>
        </p:blipFill>
        <p:spPr bwMode="auto">
          <a:xfrm>
            <a:off x="2438400" y="955343"/>
            <a:ext cx="4667534" cy="556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646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09600"/>
            <a:ext cx="8229600" cy="4525963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2400" dirty="0" err="1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Kapulaga</a:t>
            </a:r>
            <a:r>
              <a:rPr lang="en-US" sz="2400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lokal</a:t>
            </a:r>
            <a:r>
              <a:rPr lang="en-US" sz="2400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 (</a:t>
            </a:r>
            <a:r>
              <a:rPr lang="en-US" sz="2400" i="1" dirty="0" err="1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Amomum</a:t>
            </a:r>
            <a:r>
              <a:rPr lang="en-US" sz="2400" i="1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compactum</a:t>
            </a:r>
            <a:r>
              <a:rPr lang="en-US" sz="2400" i="1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ex </a:t>
            </a:r>
            <a:r>
              <a:rPr lang="en-US" sz="2400" dirty="0" err="1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Soland</a:t>
            </a:r>
            <a:r>
              <a:rPr lang="en-US" sz="2400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Maton</a:t>
            </a:r>
            <a:r>
              <a:rPr lang="en-US" sz="2400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) </a:t>
            </a:r>
            <a:r>
              <a:rPr lang="en-US" sz="2400" dirty="0" err="1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adalah</a:t>
            </a:r>
            <a:r>
              <a:rPr lang="en-US" sz="2400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asli</a:t>
            </a:r>
            <a:r>
              <a:rPr lang="en-US" sz="2400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  </a:t>
            </a:r>
            <a:r>
              <a:rPr lang="en-US" sz="2400" dirty="0" err="1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tanaman</a:t>
            </a:r>
            <a:r>
              <a:rPr lang="en-US" sz="2400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 Indonesia </a:t>
            </a:r>
            <a:r>
              <a:rPr lang="en-US" sz="2400" dirty="0" err="1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dan</a:t>
            </a:r>
            <a:r>
              <a:rPr lang="en-US" sz="2400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tanaman</a:t>
            </a:r>
            <a:r>
              <a:rPr lang="en-US" sz="2400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endemik</a:t>
            </a:r>
            <a:r>
              <a:rPr lang="en-US" sz="2400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 di </a:t>
            </a:r>
            <a:r>
              <a:rPr lang="en-US" sz="2400" dirty="0" err="1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daerah</a:t>
            </a:r>
            <a:r>
              <a:rPr lang="en-US" sz="2400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perbukitan</a:t>
            </a:r>
            <a:r>
              <a:rPr lang="en-US" sz="2400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Jawa</a:t>
            </a:r>
            <a:r>
              <a:rPr lang="en-US" sz="2400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 Barat .</a:t>
            </a:r>
          </a:p>
          <a:p>
            <a:pPr lvl="0"/>
            <a:endParaRPr lang="en-US" sz="2400" dirty="0">
              <a:solidFill>
                <a:prstClr val="black"/>
              </a:solidFill>
              <a:latin typeface="Andalus" pitchFamily="18" charset="-78"/>
              <a:cs typeface="Andalus" pitchFamily="18" charset="-78"/>
            </a:endParaRPr>
          </a:p>
          <a:p>
            <a:r>
              <a:rPr lang="en-US" sz="2400" dirty="0" err="1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Tanaman</a:t>
            </a:r>
            <a:r>
              <a:rPr lang="en-US" sz="2400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ini</a:t>
            </a:r>
            <a:r>
              <a:rPr lang="en-US" sz="2400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sekarang</a:t>
            </a:r>
            <a:r>
              <a:rPr lang="en-US" sz="2400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dibudidayakan</a:t>
            </a:r>
            <a:r>
              <a:rPr lang="en-US" sz="2400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 </a:t>
            </a:r>
          </a:p>
          <a:p>
            <a:pPr marL="0" indent="0">
              <a:buNone/>
            </a:pPr>
            <a:r>
              <a:rPr lang="en-US" sz="2400" dirty="0" err="1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secara</a:t>
            </a:r>
            <a:r>
              <a:rPr lang="en-US" sz="2400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komersial</a:t>
            </a:r>
            <a:r>
              <a:rPr lang="en-US" sz="2400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secara</a:t>
            </a:r>
            <a:r>
              <a:rPr lang="en-US" sz="2400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tumpang</a:t>
            </a:r>
            <a:r>
              <a:rPr lang="en-US" sz="2400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 sari di </a:t>
            </a:r>
            <a:r>
              <a:rPr lang="en-US" sz="2400" dirty="0" err="1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hutan</a:t>
            </a:r>
            <a:endParaRPr lang="en-US" sz="2400" dirty="0">
              <a:solidFill>
                <a:prstClr val="black"/>
              </a:solidFill>
              <a:latin typeface="Andalus" pitchFamily="18" charset="-78"/>
              <a:cs typeface="Andalus" pitchFamily="18" charset="-78"/>
            </a:endParaRPr>
          </a:p>
          <a:p>
            <a:pPr marL="0" indent="0">
              <a:buNone/>
            </a:pPr>
            <a:r>
              <a:rPr lang="en-US" sz="2400" dirty="0" err="1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masyarakat</a:t>
            </a:r>
            <a:r>
              <a:rPr lang="en-US" sz="2400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atau</a:t>
            </a:r>
            <a:r>
              <a:rPr lang="en-US" sz="2400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dikembangkan</a:t>
            </a:r>
            <a:r>
              <a:rPr lang="en-US" sz="2400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 di </a:t>
            </a:r>
            <a:r>
              <a:rPr lang="en-US" sz="2400" dirty="0" err="1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perkebunan</a:t>
            </a:r>
            <a:r>
              <a:rPr lang="en-US" sz="2400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 </a:t>
            </a:r>
          </a:p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dan </a:t>
            </a:r>
            <a:r>
              <a:rPr lang="en-US" sz="2400" dirty="0" err="1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halaman</a:t>
            </a:r>
            <a:r>
              <a:rPr lang="en-US" sz="2400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 – </a:t>
            </a:r>
            <a:r>
              <a:rPr lang="en-US" sz="2400" dirty="0" err="1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halaman</a:t>
            </a:r>
            <a:endParaRPr lang="en-US" sz="2400" dirty="0">
              <a:solidFill>
                <a:prstClr val="black"/>
              </a:solidFill>
              <a:latin typeface="Andalus" pitchFamily="18" charset="-78"/>
              <a:cs typeface="Andalus" pitchFamily="18" charset="-78"/>
            </a:endParaRPr>
          </a:p>
          <a:p>
            <a:pPr lvl="0"/>
            <a:endParaRPr lang="en-US" sz="2400" dirty="0">
              <a:solidFill>
                <a:prstClr val="black"/>
              </a:solidFill>
              <a:latin typeface="Andalus" pitchFamily="18" charset="-78"/>
              <a:cs typeface="Andalus" pitchFamily="18" charset="-78"/>
            </a:endParaRPr>
          </a:p>
          <a:p>
            <a:pPr lvl="0"/>
            <a:r>
              <a:rPr lang="en-US" sz="2400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Sentra </a:t>
            </a:r>
            <a:r>
              <a:rPr lang="en-US" sz="2400" dirty="0" err="1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produksi</a:t>
            </a:r>
            <a:r>
              <a:rPr lang="en-US" sz="2400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kapulaga</a:t>
            </a:r>
            <a:r>
              <a:rPr lang="en-US" sz="2400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 Indonesia </a:t>
            </a:r>
            <a:r>
              <a:rPr lang="en-US" sz="2400" dirty="0" err="1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terdapat</a:t>
            </a:r>
            <a:r>
              <a:rPr lang="en-US" sz="2400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 di </a:t>
            </a:r>
            <a:r>
              <a:rPr lang="en-US" sz="2400" dirty="0" err="1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daerah</a:t>
            </a:r>
            <a:r>
              <a:rPr lang="en-US" sz="2400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Jawa</a:t>
            </a:r>
            <a:r>
              <a:rPr lang="en-US" sz="2400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 Tengah, </a:t>
            </a:r>
            <a:r>
              <a:rPr lang="en-US" sz="2400" dirty="0" err="1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Jawa</a:t>
            </a:r>
            <a:r>
              <a:rPr lang="en-US" sz="2400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 Barat, Sumatra Barat dan Banten</a:t>
            </a:r>
          </a:p>
        </p:txBody>
      </p:sp>
      <p:sp>
        <p:nvSpPr>
          <p:cNvPr id="4" name="Rectangle 3"/>
          <p:cNvSpPr/>
          <p:nvPr/>
        </p:nvSpPr>
        <p:spPr>
          <a:xfrm>
            <a:off x="914400" y="396240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7E1279-777C-4BFB-9CCA-D8BBC7AEE9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4"/>
          <a:stretch/>
        </p:blipFill>
        <p:spPr>
          <a:xfrm rot="5400000">
            <a:off x="7255119" y="1679330"/>
            <a:ext cx="1828800" cy="167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76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8153400" cy="5714999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en-US" sz="2800" dirty="0" err="1">
                <a:latin typeface="Andalus" pitchFamily="18" charset="-78"/>
                <a:cs typeface="Andalus" pitchFamily="18" charset="-78"/>
              </a:rPr>
              <a:t>Minyak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esensial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biji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kapulaga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dapat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digunakan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sebagai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obat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antibakteri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, anti-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inflamasi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,</a:t>
            </a:r>
            <a:br>
              <a:rPr lang="en-US" sz="2800" dirty="0">
                <a:latin typeface="Andalus" pitchFamily="18" charset="-78"/>
                <a:cs typeface="Andalus" pitchFamily="18" charset="-78"/>
              </a:rPr>
            </a:br>
            <a:r>
              <a:rPr lang="en-US" sz="2800" dirty="0" err="1">
                <a:latin typeface="Andalus" pitchFamily="18" charset="-78"/>
                <a:cs typeface="Andalus" pitchFamily="18" charset="-78"/>
              </a:rPr>
              <a:t>antioksidan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rempah-rempah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penyedap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makanan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dan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parfum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.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Selain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itu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rimpang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dan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daun</a:t>
            </a:r>
            <a:br>
              <a:rPr lang="en-US" sz="2800" dirty="0">
                <a:latin typeface="Andalus" pitchFamily="18" charset="-78"/>
                <a:cs typeface="Andalus" pitchFamily="18" charset="-78"/>
              </a:rPr>
            </a:br>
            <a:r>
              <a:rPr lang="en-US" sz="2800" dirty="0" err="1">
                <a:latin typeface="Andalus" pitchFamily="18" charset="-78"/>
                <a:cs typeface="Andalus" pitchFamily="18" charset="-78"/>
              </a:rPr>
              <a:t>kapulaga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juga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mengandung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minyak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esensial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. </a:t>
            </a:r>
            <a:br>
              <a:rPr lang="en-US" sz="2800" dirty="0">
                <a:latin typeface="Andalus" pitchFamily="18" charset="-78"/>
                <a:cs typeface="Andalus" pitchFamily="18" charset="-78"/>
              </a:rPr>
            </a:br>
            <a:br>
              <a:rPr lang="en-US" sz="2800" dirty="0">
                <a:latin typeface="Andalus" pitchFamily="18" charset="-78"/>
                <a:cs typeface="Andalus" pitchFamily="18" charset="-78"/>
              </a:rPr>
            </a:br>
            <a:r>
              <a:rPr lang="en-US" sz="2800" dirty="0" err="1">
                <a:latin typeface="Andalus" pitchFamily="18" charset="-78"/>
                <a:cs typeface="Andalus" pitchFamily="18" charset="-78"/>
              </a:rPr>
              <a:t>Kapulaga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lokal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mengandung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minyak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atsiri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sekitar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2,4% (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berupa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senyawa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aktif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sineol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borneol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limonen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dan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alfa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trepinilasetat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),</a:t>
            </a:r>
            <a:br>
              <a:rPr lang="en-US" sz="2800" dirty="0">
                <a:latin typeface="Andalus" pitchFamily="18" charset="-78"/>
                <a:cs typeface="Andalus" pitchFamily="18" charset="-78"/>
              </a:rPr>
            </a:br>
            <a:br>
              <a:rPr lang="en-US" sz="2800" dirty="0">
                <a:latin typeface="Andalus" pitchFamily="18" charset="-78"/>
                <a:cs typeface="Andalus" pitchFamily="18" charset="-78"/>
              </a:rPr>
            </a:br>
            <a:r>
              <a:rPr lang="en-US" sz="2800" dirty="0" err="1">
                <a:latin typeface="Andalus" pitchFamily="18" charset="-78"/>
                <a:cs typeface="Andalus" pitchFamily="18" charset="-78"/>
              </a:rPr>
              <a:t>Kapulaga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sabrang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memiliki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senyawa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aktif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sineol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borneol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dan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limonen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antara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3,5 – 7,0 % (</a:t>
            </a:r>
            <a:r>
              <a:rPr lang="en-US" sz="2800" dirty="0" err="1">
                <a:latin typeface="Andalus" pitchFamily="18" charset="-78"/>
                <a:cs typeface="Andalus" pitchFamily="18" charset="-78"/>
              </a:rPr>
              <a:t>Pursebglove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et al, 1981).</a:t>
            </a:r>
          </a:p>
        </p:txBody>
      </p:sp>
    </p:spTree>
    <p:extLst>
      <p:ext uri="{BB962C8B-B14F-4D97-AF65-F5344CB8AC3E}">
        <p14:creationId xmlns:p14="http://schemas.microsoft.com/office/powerpoint/2010/main" val="2226422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1513" y="609600"/>
            <a:ext cx="7772400" cy="333327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 err="1">
                <a:latin typeface="Andalus" pitchFamily="18" charset="-78"/>
                <a:cs typeface="Andalus" pitchFamily="18" charset="-78"/>
              </a:rPr>
              <a:t>Senyawa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dirty="0" err="1">
                <a:latin typeface="Andalus" pitchFamily="18" charset="-78"/>
                <a:cs typeface="Andalus" pitchFamily="18" charset="-78"/>
              </a:rPr>
              <a:t>utama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 yang </a:t>
            </a:r>
            <a:r>
              <a:rPr lang="en-US" dirty="0" err="1">
                <a:latin typeface="Andalus" pitchFamily="18" charset="-78"/>
                <a:cs typeface="Andalus" pitchFamily="18" charset="-78"/>
              </a:rPr>
              <a:t>terkandung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dirty="0" err="1">
                <a:latin typeface="Andalus" pitchFamily="18" charset="-78"/>
                <a:cs typeface="Andalus" pitchFamily="18" charset="-78"/>
              </a:rPr>
              <a:t>dalam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dirty="0" err="1">
                <a:latin typeface="Andalus" pitchFamily="18" charset="-78"/>
                <a:cs typeface="Andalus" pitchFamily="18" charset="-78"/>
              </a:rPr>
              <a:t>minyak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dirty="0" err="1">
                <a:latin typeface="Andalus" pitchFamily="18" charset="-78"/>
                <a:cs typeface="Andalus" pitchFamily="18" charset="-78"/>
              </a:rPr>
              <a:t>biji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dirty="0" err="1">
                <a:latin typeface="Andalus" pitchFamily="18" charset="-78"/>
                <a:cs typeface="Andalus" pitchFamily="18" charset="-78"/>
              </a:rPr>
              <a:t>kapulaga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dirty="0" err="1">
                <a:latin typeface="Andalus" pitchFamily="18" charset="-78"/>
                <a:cs typeface="Andalus" pitchFamily="18" charset="-78"/>
              </a:rPr>
              <a:t>adalah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 </a:t>
            </a:r>
            <a:br>
              <a:rPr lang="en-US" dirty="0">
                <a:latin typeface="Andalus" pitchFamily="18" charset="-78"/>
                <a:cs typeface="Andalus" pitchFamily="18" charset="-78"/>
              </a:rPr>
            </a:br>
            <a:r>
              <a:rPr lang="en-US" dirty="0">
                <a:latin typeface="Andalus" pitchFamily="18" charset="-78"/>
                <a:cs typeface="Andalus" pitchFamily="18" charset="-78"/>
              </a:rPr>
              <a:t>1,8-sineole </a:t>
            </a:r>
            <a:br>
              <a:rPr lang="en-US" dirty="0">
                <a:latin typeface="Andalus" pitchFamily="18" charset="-78"/>
                <a:cs typeface="Andalus" pitchFamily="18" charset="-78"/>
              </a:rPr>
            </a:br>
            <a:r>
              <a:rPr lang="en-US" dirty="0">
                <a:latin typeface="Andalus" pitchFamily="18" charset="-78"/>
                <a:cs typeface="Andalus" pitchFamily="18" charset="-78"/>
              </a:rPr>
              <a:t>(36,42 </a:t>
            </a:r>
            <a:r>
              <a:rPr lang="en-US" dirty="0" err="1">
                <a:latin typeface="Andalus" pitchFamily="18" charset="-78"/>
                <a:cs typeface="Andalus" pitchFamily="18" charset="-78"/>
              </a:rPr>
              <a:t>hingga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 92,10%),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343400"/>
            <a:ext cx="3062287" cy="1865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7491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7004681"/>
              </p:ext>
            </p:extLst>
          </p:nvPr>
        </p:nvGraphicFramePr>
        <p:xfrm>
          <a:off x="304800" y="381000"/>
          <a:ext cx="8686800" cy="61762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1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6284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Karakter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Lokal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Merah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Lokal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Putih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Lokal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Hybrida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5136">
                <a:tc>
                  <a:txBody>
                    <a:bodyPr/>
                    <a:lstStyle/>
                    <a:p>
                      <a:r>
                        <a:rPr lang="en-US" dirty="0" err="1"/>
                        <a:t>Batang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Bonggol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merah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terang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batang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hijau</a:t>
                      </a:r>
                      <a:endParaRPr lang="en-US" dirty="0"/>
                    </a:p>
                    <a:p>
                      <a:r>
                        <a:rPr lang="en-US" dirty="0" err="1"/>
                        <a:t>Jarak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antar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batang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jauh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Bonggol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hijau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putih</a:t>
                      </a:r>
                      <a:r>
                        <a:rPr lang="en-US" dirty="0"/>
                        <a:t>,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batang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hijau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muda</a:t>
                      </a:r>
                      <a:r>
                        <a:rPr lang="en-US" baseline="0" dirty="0"/>
                        <a:t>,</a:t>
                      </a:r>
                    </a:p>
                    <a:p>
                      <a:r>
                        <a:rPr lang="en-US" baseline="0" dirty="0" err="1"/>
                        <a:t>Jarak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antar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batang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jauh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Bonggol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ungu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tua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batang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hijau</a:t>
                      </a:r>
                      <a:r>
                        <a:rPr lang="en-US" dirty="0"/>
                        <a:t>,</a:t>
                      </a:r>
                    </a:p>
                    <a:p>
                      <a:r>
                        <a:rPr lang="en-US" dirty="0" err="1"/>
                        <a:t>Jarak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antar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batang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dekat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1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Tunas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Lambat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tumbuh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rumun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lambat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banyak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menyebar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Mudah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tumbuh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rumpun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mudah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banyak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menyebar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Rumpun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membentuk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lingkaran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59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Bunga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Bunga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banyak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tandan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pendek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Bunga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banyak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tandan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pendek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Bunga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banyak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tandan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panjang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5710">
                <a:tc>
                  <a:txBody>
                    <a:bodyPr/>
                    <a:lstStyle/>
                    <a:p>
                      <a:r>
                        <a:rPr lang="en-US" dirty="0" err="1"/>
                        <a:t>Buah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Banyak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besar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panjang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berat</a:t>
                      </a:r>
                      <a:r>
                        <a:rPr lang="en-US" dirty="0"/>
                        <a:t>/</a:t>
                      </a:r>
                      <a:r>
                        <a:rPr lang="en-US" dirty="0" err="1"/>
                        <a:t>berisi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Banyak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kecil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ringan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Lebih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banyak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buah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besar</a:t>
                      </a:r>
                      <a:r>
                        <a:rPr lang="en-US" baseline="0" dirty="0"/>
                        <a:t>, </a:t>
                      </a:r>
                      <a:r>
                        <a:rPr lang="en-US" baseline="0" dirty="0" err="1"/>
                        <a:t>lebih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ringan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9920">
                <a:tc>
                  <a:txBody>
                    <a:bodyPr/>
                    <a:lstStyle/>
                    <a:p>
                      <a:r>
                        <a:rPr lang="en-US" dirty="0" err="1"/>
                        <a:t>Umur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masak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buah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Dalam</a:t>
                      </a:r>
                      <a:r>
                        <a:rPr lang="en-US" dirty="0"/>
                        <a:t>/lama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</a:t>
                      </a:r>
                      <a:r>
                        <a:rPr lang="en-US" dirty="0" err="1"/>
                        <a:t>Genjah</a:t>
                      </a:r>
                      <a:r>
                        <a:rPr lang="en-US" dirty="0"/>
                        <a:t>/</a:t>
                      </a:r>
                      <a:r>
                        <a:rPr lang="en-US" dirty="0" err="1"/>
                        <a:t>cepat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Lambat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25136">
                <a:tc>
                  <a:txBody>
                    <a:bodyPr/>
                    <a:lstStyle/>
                    <a:p>
                      <a:r>
                        <a:rPr lang="en-US" dirty="0" err="1"/>
                        <a:t>Produksi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buah</a:t>
                      </a:r>
                      <a:r>
                        <a:rPr lang="en-US" baseline="0" dirty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Lambat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matang</a:t>
                      </a:r>
                      <a:r>
                        <a:rPr lang="en-US" dirty="0"/>
                        <a:t> (</a:t>
                      </a:r>
                      <a:r>
                        <a:rPr lang="en-US" dirty="0" err="1"/>
                        <a:t>lebih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dari</a:t>
                      </a:r>
                      <a:r>
                        <a:rPr lang="en-US" dirty="0"/>
                        <a:t> 1 </a:t>
                      </a:r>
                      <a:r>
                        <a:rPr lang="en-US" dirty="0" err="1"/>
                        <a:t>bulan</a:t>
                      </a:r>
                      <a:r>
                        <a:rPr lang="en-US" dirty="0"/>
                        <a:t>)</a:t>
                      </a:r>
                    </a:p>
                    <a:p>
                      <a:r>
                        <a:rPr lang="en-US" dirty="0"/>
                        <a:t>3 </a:t>
                      </a:r>
                      <a:r>
                        <a:rPr lang="en-US" dirty="0" err="1"/>
                        <a:t>bulan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sekali</a:t>
                      </a:r>
                      <a:r>
                        <a:rPr lang="en-US" baseline="0" dirty="0"/>
                        <a:t> (4x </a:t>
                      </a:r>
                      <a:r>
                        <a:rPr lang="en-US" baseline="0" dirty="0" err="1"/>
                        <a:t>panen</a:t>
                      </a:r>
                      <a:r>
                        <a:rPr lang="en-US" baseline="0" dirty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Cepat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matang</a:t>
                      </a:r>
                      <a:r>
                        <a:rPr lang="en-US" dirty="0"/>
                        <a:t> </a:t>
                      </a:r>
                    </a:p>
                    <a:p>
                      <a:r>
                        <a:rPr lang="en-US" dirty="0"/>
                        <a:t>(1 </a:t>
                      </a:r>
                      <a:r>
                        <a:rPr lang="en-US" dirty="0" err="1"/>
                        <a:t>bulan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sekali</a:t>
                      </a:r>
                      <a:r>
                        <a:rPr lang="en-US" dirty="0"/>
                        <a:t>), 3 </a:t>
                      </a:r>
                      <a:r>
                        <a:rPr lang="en-US" dirty="0" err="1"/>
                        <a:t>bulan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sekali</a:t>
                      </a:r>
                      <a:r>
                        <a:rPr lang="en-US" dirty="0"/>
                        <a:t> (4 x </a:t>
                      </a:r>
                      <a:r>
                        <a:rPr lang="en-US" dirty="0" err="1"/>
                        <a:t>panen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Panen</a:t>
                      </a:r>
                      <a:r>
                        <a:rPr lang="en-US" dirty="0"/>
                        <a:t> di </a:t>
                      </a:r>
                      <a:r>
                        <a:rPr lang="en-US" dirty="0" err="1"/>
                        <a:t>bulan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ke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8-12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1315">
                <a:tc>
                  <a:txBody>
                    <a:bodyPr/>
                    <a:lstStyle/>
                    <a:p>
                      <a:r>
                        <a:rPr lang="en-US" dirty="0" err="1"/>
                        <a:t>Kemarau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Agak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tahan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Tidak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tahan</a:t>
                      </a:r>
                      <a:endParaRPr lang="en-US" dirty="0"/>
                    </a:p>
                    <a:p>
                      <a:r>
                        <a:rPr lang="en-US" dirty="0"/>
                        <a:t>(</a:t>
                      </a:r>
                      <a:r>
                        <a:rPr lang="en-US" dirty="0" err="1"/>
                        <a:t>mudah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kering</a:t>
                      </a:r>
                      <a:r>
                        <a:rPr lang="en-US" baseline="0" dirty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Tidak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tahan</a:t>
                      </a:r>
                      <a:r>
                        <a:rPr lang="en-US" baseline="0" dirty="0"/>
                        <a:t>/</a:t>
                      </a:r>
                      <a:r>
                        <a:rPr lang="en-US" baseline="0" dirty="0" err="1"/>
                        <a:t>perlu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naungan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33076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</TotalTime>
  <Words>1234</Words>
  <Application>Microsoft Office PowerPoint</Application>
  <PresentationFormat>On-screen Show (4:3)</PresentationFormat>
  <Paragraphs>130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Andalus</vt:lpstr>
      <vt:lpstr>Arial</vt:lpstr>
      <vt:lpstr>Baskerville Old Face</vt:lpstr>
      <vt:lpstr>Calibri</vt:lpstr>
      <vt:lpstr>Wingdings</vt:lpstr>
      <vt:lpstr>Office Theme</vt:lpstr>
      <vt:lpstr>Kapulaga</vt:lpstr>
      <vt:lpstr>PowerPoint Presentation</vt:lpstr>
      <vt:lpstr>PowerPoint Presentation</vt:lpstr>
      <vt:lpstr>PowerPoint Presentation</vt:lpstr>
      <vt:lpstr>Kapulaga Sabrang</vt:lpstr>
      <vt:lpstr>PowerPoint Presentation</vt:lpstr>
      <vt:lpstr>Minyak esensial biji kapulaga dapat digunakan sebagai obat, antibakteri, anti-inflamasi, antioksidan, rempah-rempah, penyedap makanan, dan parfum. Selain itu, rimpang dan daun kapulaga juga mengandung minyak esensial.   Kapulaga lokal mengandung minyak atsiri sekitar 2,4% (berupa senyawa aktif sineol, borneol, limonen, dan alfa trepinilasetat),  Kapulaga sabrang memiliki senyawa aktif sineol, borneol, dan limonen antara 3,5 – 7,0 % (Pursebglove et al, 1981).</vt:lpstr>
      <vt:lpstr>Senyawa utama yang terkandung dalam minyak biji kapulaga adalah  1,8-sineole  (36,42 hingga 92,10%), </vt:lpstr>
      <vt:lpstr>PowerPoint Presentation</vt:lpstr>
      <vt:lpstr>Benih</vt:lpstr>
      <vt:lpstr>PowerPoint Presentation</vt:lpstr>
      <vt:lpstr>Anakan yang diambil untuk benih</vt:lpstr>
      <vt:lpstr>Budidaya</vt:lpstr>
      <vt:lpstr>PowerPoint Presentation</vt:lpstr>
      <vt:lpstr>terbuka</vt:lpstr>
      <vt:lpstr>Kondisi lahan yang sesuai dengan syarat tumbuh tanam kapulaga :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Sortasi</vt:lpstr>
      <vt:lpstr>Proses pengeringan</vt:lpstr>
      <vt:lpstr>Pengemasan</vt:lpstr>
      <vt:lpstr>TERIMAKASIH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kapolaga</dc:title>
  <dc:creator>cheppy</dc:creator>
  <cp:lastModifiedBy>user</cp:lastModifiedBy>
  <cp:revision>57</cp:revision>
  <dcterms:created xsi:type="dcterms:W3CDTF">2021-02-28T12:38:23Z</dcterms:created>
  <dcterms:modified xsi:type="dcterms:W3CDTF">2021-09-19T16:39:17Z</dcterms:modified>
</cp:coreProperties>
</file>