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95" r:id="rId2"/>
    <p:sldId id="257" r:id="rId3"/>
    <p:sldId id="258" r:id="rId4"/>
    <p:sldId id="260" r:id="rId5"/>
    <p:sldId id="261" r:id="rId6"/>
    <p:sldId id="262" r:id="rId7"/>
    <p:sldId id="281" r:id="rId8"/>
    <p:sldId id="282" r:id="rId9"/>
    <p:sldId id="283" r:id="rId10"/>
    <p:sldId id="276" r:id="rId11"/>
    <p:sldId id="277" r:id="rId12"/>
    <p:sldId id="278" r:id="rId13"/>
    <p:sldId id="279" r:id="rId14"/>
    <p:sldId id="280" r:id="rId15"/>
    <p:sldId id="286" r:id="rId16"/>
    <p:sldId id="287" r:id="rId17"/>
    <p:sldId id="289" r:id="rId18"/>
    <p:sldId id="290" r:id="rId19"/>
    <p:sldId id="291" r:id="rId20"/>
    <p:sldId id="292" r:id="rId21"/>
    <p:sldId id="293" r:id="rId22"/>
    <p:sldId id="294" r:id="rId23"/>
    <p:sldId id="285" r:id="rId24"/>
  </p:sldIdLst>
  <p:sldSz cx="12166600" cy="6858000"/>
  <p:notesSz cx="12166600" cy="6858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926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7208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891338" y="0"/>
            <a:ext cx="5272087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FC555-62C0-46CA-B7A4-48AF623FB0A9}" type="datetimeFigureOut">
              <a:rPr lang="id-ID" smtClean="0"/>
              <a:pPr/>
              <a:t>02/08/2021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02063" y="514350"/>
            <a:ext cx="456247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6025" y="3257550"/>
            <a:ext cx="973455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7208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891338" y="6513513"/>
            <a:ext cx="5272087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0F3C7-87BC-40B1-B13E-8675B1C3479E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F3C7-87BC-40B1-B13E-8675B1C3479E}" type="slidenum">
              <a:rPr lang="id-ID" smtClean="0"/>
              <a:pPr/>
              <a:t>1</a:t>
            </a:fld>
            <a:endParaRPr lang="id-ID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F3C7-87BC-40B1-B13E-8675B1C3479E}" type="slidenum">
              <a:rPr lang="id-ID" smtClean="0"/>
              <a:pPr/>
              <a:t>9</a:t>
            </a:fld>
            <a:endParaRPr lang="id-ID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02063" y="514350"/>
            <a:ext cx="4562475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B2258-CC34-4B52-9AE4-FBD43B15B553}" type="slidenum">
              <a:rPr lang="id-ID" smtClean="0"/>
              <a:pPr>
                <a:defRPr/>
              </a:pPr>
              <a:t>10</a:t>
            </a:fld>
            <a:endParaRPr lang="id-ID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altLang="en-US" smtClean="0"/>
          </a:p>
        </p:txBody>
      </p:sp>
      <p:sp>
        <p:nvSpPr>
          <p:cNvPr id="2765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4E286C9-31E4-40D6-844C-F20A260BD2F5}" type="slidenum">
              <a:rPr lang="en-AU" altLang="en-US">
                <a:cs typeface="Arial" pitchFamily="34" charset="0"/>
              </a:rPr>
              <a:pPr/>
              <a:t>15</a:t>
            </a:fld>
            <a:endParaRPr lang="en-AU" altLang="en-US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2495" y="2125981"/>
            <a:ext cx="1034161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4990" y="3840481"/>
            <a:ext cx="85166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1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1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8331" y="1577340"/>
            <a:ext cx="529247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65800" y="1577340"/>
            <a:ext cx="529247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70" y="0"/>
            <a:ext cx="1215263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330" y="120650"/>
            <a:ext cx="11927840" cy="660527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10490" y="101600"/>
            <a:ext cx="11907520" cy="6643370"/>
          </a:xfrm>
          <a:custGeom>
            <a:avLst/>
            <a:gdLst/>
            <a:ahLst/>
            <a:cxnLst/>
            <a:rect l="l" t="t" r="r" b="b"/>
            <a:pathLst>
              <a:path w="11907520" h="6643370">
                <a:moveTo>
                  <a:pt x="11898630" y="0"/>
                </a:moveTo>
                <a:lnTo>
                  <a:pt x="450850" y="0"/>
                </a:lnTo>
                <a:lnTo>
                  <a:pt x="401738" y="2646"/>
                </a:lnTo>
                <a:lnTo>
                  <a:pt x="354155" y="10402"/>
                </a:lnTo>
                <a:lnTo>
                  <a:pt x="308376" y="22992"/>
                </a:lnTo>
                <a:lnTo>
                  <a:pt x="264676" y="40140"/>
                </a:lnTo>
                <a:lnTo>
                  <a:pt x="223331" y="61571"/>
                </a:lnTo>
                <a:lnTo>
                  <a:pt x="184617" y="87010"/>
                </a:lnTo>
                <a:lnTo>
                  <a:pt x="148808" y="116181"/>
                </a:lnTo>
                <a:lnTo>
                  <a:pt x="116181" y="148808"/>
                </a:lnTo>
                <a:lnTo>
                  <a:pt x="87010" y="184617"/>
                </a:lnTo>
                <a:lnTo>
                  <a:pt x="61571" y="223331"/>
                </a:lnTo>
                <a:lnTo>
                  <a:pt x="40140" y="264676"/>
                </a:lnTo>
                <a:lnTo>
                  <a:pt x="22992" y="308376"/>
                </a:lnTo>
                <a:lnTo>
                  <a:pt x="10402" y="354155"/>
                </a:lnTo>
                <a:lnTo>
                  <a:pt x="2646" y="401738"/>
                </a:lnTo>
                <a:lnTo>
                  <a:pt x="0" y="450850"/>
                </a:lnTo>
                <a:lnTo>
                  <a:pt x="0" y="6635750"/>
                </a:lnTo>
                <a:lnTo>
                  <a:pt x="7620" y="6643370"/>
                </a:lnTo>
                <a:lnTo>
                  <a:pt x="11455400" y="6643370"/>
                </a:lnTo>
                <a:lnTo>
                  <a:pt x="11504527" y="6640723"/>
                </a:lnTo>
                <a:lnTo>
                  <a:pt x="11552156" y="6632967"/>
                </a:lnTo>
                <a:lnTo>
                  <a:pt x="11598005" y="6620377"/>
                </a:lnTo>
                <a:lnTo>
                  <a:pt x="11641796" y="6603229"/>
                </a:lnTo>
                <a:lnTo>
                  <a:pt x="11683247" y="6581798"/>
                </a:lnTo>
                <a:lnTo>
                  <a:pt x="11722079" y="6556359"/>
                </a:lnTo>
                <a:lnTo>
                  <a:pt x="11758012" y="6527188"/>
                </a:lnTo>
                <a:lnTo>
                  <a:pt x="11790767" y="6494561"/>
                </a:lnTo>
                <a:lnTo>
                  <a:pt x="11820062" y="6458752"/>
                </a:lnTo>
                <a:lnTo>
                  <a:pt x="11845619" y="6420038"/>
                </a:lnTo>
                <a:lnTo>
                  <a:pt x="11867156" y="6378693"/>
                </a:lnTo>
                <a:lnTo>
                  <a:pt x="11884395" y="6334993"/>
                </a:lnTo>
                <a:lnTo>
                  <a:pt x="11897055" y="6289214"/>
                </a:lnTo>
                <a:lnTo>
                  <a:pt x="11904857" y="6241631"/>
                </a:lnTo>
                <a:lnTo>
                  <a:pt x="11907519" y="6192520"/>
                </a:lnTo>
                <a:lnTo>
                  <a:pt x="11907519" y="7620"/>
                </a:lnTo>
                <a:lnTo>
                  <a:pt x="1189863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10490" y="101600"/>
            <a:ext cx="11907520" cy="6643370"/>
          </a:xfrm>
          <a:custGeom>
            <a:avLst/>
            <a:gdLst/>
            <a:ahLst/>
            <a:cxnLst/>
            <a:rect l="l" t="t" r="r" b="b"/>
            <a:pathLst>
              <a:path w="11907520" h="6643370">
                <a:moveTo>
                  <a:pt x="450850" y="0"/>
                </a:moveTo>
                <a:lnTo>
                  <a:pt x="11889740" y="0"/>
                </a:lnTo>
                <a:lnTo>
                  <a:pt x="11898630" y="0"/>
                </a:lnTo>
                <a:lnTo>
                  <a:pt x="11907519" y="7620"/>
                </a:lnTo>
                <a:lnTo>
                  <a:pt x="11907519" y="16509"/>
                </a:lnTo>
                <a:lnTo>
                  <a:pt x="11907519" y="6192520"/>
                </a:lnTo>
                <a:lnTo>
                  <a:pt x="11904857" y="6241631"/>
                </a:lnTo>
                <a:lnTo>
                  <a:pt x="11897055" y="6289214"/>
                </a:lnTo>
                <a:lnTo>
                  <a:pt x="11884395" y="6334993"/>
                </a:lnTo>
                <a:lnTo>
                  <a:pt x="11867156" y="6378693"/>
                </a:lnTo>
                <a:lnTo>
                  <a:pt x="11845619" y="6420038"/>
                </a:lnTo>
                <a:lnTo>
                  <a:pt x="11820062" y="6458752"/>
                </a:lnTo>
                <a:lnTo>
                  <a:pt x="11790767" y="6494561"/>
                </a:lnTo>
                <a:lnTo>
                  <a:pt x="11758012" y="6527188"/>
                </a:lnTo>
                <a:lnTo>
                  <a:pt x="11722079" y="6556359"/>
                </a:lnTo>
                <a:lnTo>
                  <a:pt x="11683247" y="6581798"/>
                </a:lnTo>
                <a:lnTo>
                  <a:pt x="11641796" y="6603229"/>
                </a:lnTo>
                <a:lnTo>
                  <a:pt x="11598005" y="6620377"/>
                </a:lnTo>
                <a:lnTo>
                  <a:pt x="11552156" y="6632967"/>
                </a:lnTo>
                <a:lnTo>
                  <a:pt x="11504527" y="6640723"/>
                </a:lnTo>
                <a:lnTo>
                  <a:pt x="11455400" y="6643370"/>
                </a:lnTo>
                <a:lnTo>
                  <a:pt x="17780" y="6643370"/>
                </a:lnTo>
                <a:lnTo>
                  <a:pt x="7620" y="6643370"/>
                </a:lnTo>
                <a:lnTo>
                  <a:pt x="0" y="6635750"/>
                </a:lnTo>
                <a:lnTo>
                  <a:pt x="0" y="6625590"/>
                </a:lnTo>
                <a:lnTo>
                  <a:pt x="0" y="450850"/>
                </a:lnTo>
                <a:lnTo>
                  <a:pt x="2646" y="401738"/>
                </a:lnTo>
                <a:lnTo>
                  <a:pt x="10402" y="354155"/>
                </a:lnTo>
                <a:lnTo>
                  <a:pt x="22992" y="308376"/>
                </a:lnTo>
                <a:lnTo>
                  <a:pt x="40140" y="264676"/>
                </a:lnTo>
                <a:lnTo>
                  <a:pt x="61571" y="223331"/>
                </a:lnTo>
                <a:lnTo>
                  <a:pt x="87010" y="184617"/>
                </a:lnTo>
                <a:lnTo>
                  <a:pt x="116181" y="148808"/>
                </a:lnTo>
                <a:lnTo>
                  <a:pt x="148808" y="116181"/>
                </a:lnTo>
                <a:lnTo>
                  <a:pt x="184617" y="87010"/>
                </a:lnTo>
                <a:lnTo>
                  <a:pt x="223331" y="61571"/>
                </a:lnTo>
                <a:lnTo>
                  <a:pt x="264676" y="40140"/>
                </a:lnTo>
                <a:lnTo>
                  <a:pt x="308376" y="22992"/>
                </a:lnTo>
                <a:lnTo>
                  <a:pt x="354155" y="10402"/>
                </a:lnTo>
                <a:lnTo>
                  <a:pt x="401738" y="2646"/>
                </a:lnTo>
                <a:lnTo>
                  <a:pt x="450850" y="0"/>
                </a:lnTo>
                <a:close/>
              </a:path>
            </a:pathLst>
          </a:custGeom>
          <a:ln w="38097">
            <a:solidFill>
              <a:srgbClr val="9436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1441" y="82562"/>
            <a:ext cx="11945620" cy="6681470"/>
          </a:xfrm>
          <a:custGeom>
            <a:avLst/>
            <a:gdLst/>
            <a:ahLst/>
            <a:cxnLst/>
            <a:rect l="l" t="t" r="r" b="b"/>
            <a:pathLst>
              <a:path w="11945620" h="6681470">
                <a:moveTo>
                  <a:pt x="38087" y="19037"/>
                </a:moveTo>
                <a:lnTo>
                  <a:pt x="32512" y="5575"/>
                </a:lnTo>
                <a:lnTo>
                  <a:pt x="19050" y="0"/>
                </a:lnTo>
                <a:lnTo>
                  <a:pt x="5575" y="5575"/>
                </a:lnTo>
                <a:lnTo>
                  <a:pt x="0" y="19037"/>
                </a:lnTo>
                <a:lnTo>
                  <a:pt x="5575" y="32512"/>
                </a:lnTo>
                <a:lnTo>
                  <a:pt x="19050" y="38087"/>
                </a:lnTo>
                <a:lnTo>
                  <a:pt x="32512" y="32512"/>
                </a:lnTo>
                <a:lnTo>
                  <a:pt x="38087" y="19037"/>
                </a:lnTo>
                <a:close/>
              </a:path>
              <a:path w="11945620" h="6681470">
                <a:moveTo>
                  <a:pt x="11945607" y="6662407"/>
                </a:moveTo>
                <a:lnTo>
                  <a:pt x="11940032" y="6648945"/>
                </a:lnTo>
                <a:lnTo>
                  <a:pt x="11926570" y="6643370"/>
                </a:lnTo>
                <a:lnTo>
                  <a:pt x="11913095" y="6648945"/>
                </a:lnTo>
                <a:lnTo>
                  <a:pt x="11907520" y="6662407"/>
                </a:lnTo>
                <a:lnTo>
                  <a:pt x="11913095" y="6675882"/>
                </a:lnTo>
                <a:lnTo>
                  <a:pt x="11926570" y="6681457"/>
                </a:lnTo>
                <a:lnTo>
                  <a:pt x="11940032" y="6675882"/>
                </a:lnTo>
                <a:lnTo>
                  <a:pt x="11945607" y="6662407"/>
                </a:lnTo>
                <a:close/>
              </a:path>
            </a:pathLst>
          </a:custGeom>
          <a:solidFill>
            <a:srgbClr val="9436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3970" y="5977890"/>
            <a:ext cx="12114530" cy="878840"/>
          </a:xfrm>
          <a:custGeom>
            <a:avLst/>
            <a:gdLst/>
            <a:ahLst/>
            <a:cxnLst/>
            <a:rect l="l" t="t" r="r" b="b"/>
            <a:pathLst>
              <a:path w="12114530" h="878840">
                <a:moveTo>
                  <a:pt x="0" y="0"/>
                </a:moveTo>
                <a:lnTo>
                  <a:pt x="0" y="878840"/>
                </a:lnTo>
                <a:lnTo>
                  <a:pt x="10510520" y="878840"/>
                </a:lnTo>
                <a:lnTo>
                  <a:pt x="10925844" y="657860"/>
                </a:lnTo>
                <a:lnTo>
                  <a:pt x="2289810" y="657860"/>
                </a:lnTo>
                <a:lnTo>
                  <a:pt x="2249799" y="656974"/>
                </a:lnTo>
                <a:lnTo>
                  <a:pt x="2208945" y="654518"/>
                </a:lnTo>
                <a:lnTo>
                  <a:pt x="2167283" y="650558"/>
                </a:lnTo>
                <a:lnTo>
                  <a:pt x="2124851" y="645161"/>
                </a:lnTo>
                <a:lnTo>
                  <a:pt x="2081683" y="638394"/>
                </a:lnTo>
                <a:lnTo>
                  <a:pt x="2037816" y="630324"/>
                </a:lnTo>
                <a:lnTo>
                  <a:pt x="1993285" y="621018"/>
                </a:lnTo>
                <a:lnTo>
                  <a:pt x="1948127" y="610543"/>
                </a:lnTo>
                <a:lnTo>
                  <a:pt x="1902377" y="598965"/>
                </a:lnTo>
                <a:lnTo>
                  <a:pt x="1856072" y="586352"/>
                </a:lnTo>
                <a:lnTo>
                  <a:pt x="1809247" y="572770"/>
                </a:lnTo>
                <a:lnTo>
                  <a:pt x="1761938" y="558287"/>
                </a:lnTo>
                <a:lnTo>
                  <a:pt x="1714182" y="542969"/>
                </a:lnTo>
                <a:lnTo>
                  <a:pt x="1666014" y="526883"/>
                </a:lnTo>
                <a:lnTo>
                  <a:pt x="1617470" y="510096"/>
                </a:lnTo>
                <a:lnTo>
                  <a:pt x="1519398" y="474687"/>
                </a:lnTo>
                <a:lnTo>
                  <a:pt x="1370370" y="417989"/>
                </a:lnTo>
                <a:lnTo>
                  <a:pt x="868651" y="219677"/>
                </a:lnTo>
                <a:lnTo>
                  <a:pt x="769548" y="182309"/>
                </a:lnTo>
                <a:lnTo>
                  <a:pt x="671530" y="146954"/>
                </a:lnTo>
                <a:lnTo>
                  <a:pt x="623018" y="130199"/>
                </a:lnTo>
                <a:lnTo>
                  <a:pt x="574885" y="114148"/>
                </a:lnTo>
                <a:lnTo>
                  <a:pt x="527166" y="98867"/>
                </a:lnTo>
                <a:lnTo>
                  <a:pt x="479899" y="84425"/>
                </a:lnTo>
                <a:lnTo>
                  <a:pt x="433118" y="70888"/>
                </a:lnTo>
                <a:lnTo>
                  <a:pt x="386861" y="58322"/>
                </a:lnTo>
                <a:lnTo>
                  <a:pt x="341162" y="46795"/>
                </a:lnTo>
                <a:lnTo>
                  <a:pt x="296058" y="36374"/>
                </a:lnTo>
                <a:lnTo>
                  <a:pt x="251584" y="27125"/>
                </a:lnTo>
                <a:lnTo>
                  <a:pt x="207777" y="19116"/>
                </a:lnTo>
                <a:lnTo>
                  <a:pt x="164673" y="12412"/>
                </a:lnTo>
                <a:lnTo>
                  <a:pt x="122307" y="7082"/>
                </a:lnTo>
                <a:lnTo>
                  <a:pt x="80715" y="3192"/>
                </a:lnTo>
                <a:lnTo>
                  <a:pt x="39934" y="809"/>
                </a:lnTo>
                <a:lnTo>
                  <a:pt x="0" y="0"/>
                </a:lnTo>
                <a:close/>
              </a:path>
              <a:path w="12114530" h="878840">
                <a:moveTo>
                  <a:pt x="12114530" y="25400"/>
                </a:moveTo>
                <a:lnTo>
                  <a:pt x="5785439" y="493070"/>
                </a:lnTo>
                <a:lnTo>
                  <a:pt x="3744963" y="607241"/>
                </a:lnTo>
                <a:lnTo>
                  <a:pt x="2289810" y="657860"/>
                </a:lnTo>
                <a:lnTo>
                  <a:pt x="10925844" y="657860"/>
                </a:lnTo>
                <a:lnTo>
                  <a:pt x="12114530" y="254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21" y="6137961"/>
            <a:ext cx="12113260" cy="648918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220" y="6301740"/>
            <a:ext cx="572770" cy="469900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5749" y="2265679"/>
            <a:ext cx="2725420" cy="2964180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0370" y="466090"/>
            <a:ext cx="1376680" cy="1289050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75081" y="115570"/>
            <a:ext cx="10885170" cy="1974850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240521" y="5180329"/>
            <a:ext cx="2907029" cy="88646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8360411" y="5107940"/>
            <a:ext cx="3636010" cy="949960"/>
          </a:xfrm>
          <a:custGeom>
            <a:avLst/>
            <a:gdLst/>
            <a:ahLst/>
            <a:cxnLst/>
            <a:rect l="l" t="t" r="r" b="b"/>
            <a:pathLst>
              <a:path w="3636009" h="949960">
                <a:moveTo>
                  <a:pt x="158750" y="0"/>
                </a:moveTo>
                <a:lnTo>
                  <a:pt x="112003" y="8829"/>
                </a:lnTo>
                <a:lnTo>
                  <a:pt x="68854" y="32837"/>
                </a:lnTo>
                <a:lnTo>
                  <a:pt x="33202" y="68305"/>
                </a:lnTo>
                <a:lnTo>
                  <a:pt x="8950" y="111516"/>
                </a:lnTo>
                <a:lnTo>
                  <a:pt x="0" y="158750"/>
                </a:lnTo>
                <a:lnTo>
                  <a:pt x="0" y="791210"/>
                </a:lnTo>
                <a:lnTo>
                  <a:pt x="8950" y="837956"/>
                </a:lnTo>
                <a:lnTo>
                  <a:pt x="33202" y="881105"/>
                </a:lnTo>
                <a:lnTo>
                  <a:pt x="68854" y="916757"/>
                </a:lnTo>
                <a:lnTo>
                  <a:pt x="112003" y="941009"/>
                </a:lnTo>
                <a:lnTo>
                  <a:pt x="158750" y="949960"/>
                </a:lnTo>
                <a:lnTo>
                  <a:pt x="3477260" y="949960"/>
                </a:lnTo>
                <a:lnTo>
                  <a:pt x="3524493" y="941009"/>
                </a:lnTo>
                <a:lnTo>
                  <a:pt x="3567704" y="916757"/>
                </a:lnTo>
                <a:lnTo>
                  <a:pt x="3603172" y="881105"/>
                </a:lnTo>
                <a:lnTo>
                  <a:pt x="3627180" y="837956"/>
                </a:lnTo>
                <a:lnTo>
                  <a:pt x="3636010" y="791210"/>
                </a:lnTo>
                <a:lnTo>
                  <a:pt x="3636010" y="158750"/>
                </a:lnTo>
                <a:lnTo>
                  <a:pt x="3627180" y="111516"/>
                </a:lnTo>
                <a:lnTo>
                  <a:pt x="3603172" y="68305"/>
                </a:lnTo>
                <a:lnTo>
                  <a:pt x="3567704" y="32837"/>
                </a:lnTo>
                <a:lnTo>
                  <a:pt x="3524493" y="8829"/>
                </a:lnTo>
                <a:lnTo>
                  <a:pt x="3477260" y="0"/>
                </a:lnTo>
                <a:lnTo>
                  <a:pt x="158750" y="0"/>
                </a:lnTo>
                <a:close/>
              </a:path>
            </a:pathLst>
          </a:custGeom>
          <a:ln w="38097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8341360" y="5088902"/>
            <a:ext cx="3674110" cy="988060"/>
          </a:xfrm>
          <a:custGeom>
            <a:avLst/>
            <a:gdLst/>
            <a:ahLst/>
            <a:cxnLst/>
            <a:rect l="l" t="t" r="r" b="b"/>
            <a:pathLst>
              <a:path w="3674109" h="988060">
                <a:moveTo>
                  <a:pt x="38087" y="19037"/>
                </a:moveTo>
                <a:lnTo>
                  <a:pt x="32512" y="5575"/>
                </a:lnTo>
                <a:lnTo>
                  <a:pt x="19050" y="0"/>
                </a:lnTo>
                <a:lnTo>
                  <a:pt x="5575" y="5575"/>
                </a:lnTo>
                <a:lnTo>
                  <a:pt x="0" y="19037"/>
                </a:lnTo>
                <a:lnTo>
                  <a:pt x="5575" y="32512"/>
                </a:lnTo>
                <a:lnTo>
                  <a:pt x="19050" y="38087"/>
                </a:lnTo>
                <a:lnTo>
                  <a:pt x="32512" y="32512"/>
                </a:lnTo>
                <a:lnTo>
                  <a:pt x="38087" y="19037"/>
                </a:lnTo>
                <a:close/>
              </a:path>
              <a:path w="3674109" h="988060">
                <a:moveTo>
                  <a:pt x="3674097" y="968997"/>
                </a:moveTo>
                <a:lnTo>
                  <a:pt x="3668522" y="955535"/>
                </a:lnTo>
                <a:lnTo>
                  <a:pt x="3655060" y="949960"/>
                </a:lnTo>
                <a:lnTo>
                  <a:pt x="3641585" y="955535"/>
                </a:lnTo>
                <a:lnTo>
                  <a:pt x="3636010" y="968997"/>
                </a:lnTo>
                <a:lnTo>
                  <a:pt x="3641585" y="982472"/>
                </a:lnTo>
                <a:lnTo>
                  <a:pt x="3655060" y="988047"/>
                </a:lnTo>
                <a:lnTo>
                  <a:pt x="3668522" y="982472"/>
                </a:lnTo>
                <a:lnTo>
                  <a:pt x="3674097" y="968997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416290" y="5160009"/>
            <a:ext cx="961390" cy="854710"/>
          </a:xfrm>
          <a:custGeom>
            <a:avLst/>
            <a:gdLst/>
            <a:ahLst/>
            <a:cxnLst/>
            <a:rect l="l" t="t" r="r" b="b"/>
            <a:pathLst>
              <a:path w="961390" h="854710">
                <a:moveTo>
                  <a:pt x="819150" y="0"/>
                </a:moveTo>
                <a:lnTo>
                  <a:pt x="142239" y="0"/>
                </a:lnTo>
                <a:lnTo>
                  <a:pt x="100136" y="7965"/>
                </a:lnTo>
                <a:lnTo>
                  <a:pt x="61447" y="29585"/>
                </a:lnTo>
                <a:lnTo>
                  <a:pt x="29585" y="61447"/>
                </a:lnTo>
                <a:lnTo>
                  <a:pt x="7965" y="100136"/>
                </a:lnTo>
                <a:lnTo>
                  <a:pt x="0" y="142239"/>
                </a:lnTo>
                <a:lnTo>
                  <a:pt x="0" y="712469"/>
                </a:lnTo>
                <a:lnTo>
                  <a:pt x="7965" y="754573"/>
                </a:lnTo>
                <a:lnTo>
                  <a:pt x="29585" y="793262"/>
                </a:lnTo>
                <a:lnTo>
                  <a:pt x="61447" y="825124"/>
                </a:lnTo>
                <a:lnTo>
                  <a:pt x="100136" y="846744"/>
                </a:lnTo>
                <a:lnTo>
                  <a:pt x="142239" y="854709"/>
                </a:lnTo>
                <a:lnTo>
                  <a:pt x="819150" y="854709"/>
                </a:lnTo>
                <a:lnTo>
                  <a:pt x="861253" y="846744"/>
                </a:lnTo>
                <a:lnTo>
                  <a:pt x="899942" y="825124"/>
                </a:lnTo>
                <a:lnTo>
                  <a:pt x="931804" y="793262"/>
                </a:lnTo>
                <a:lnTo>
                  <a:pt x="953424" y="754573"/>
                </a:lnTo>
                <a:lnTo>
                  <a:pt x="961389" y="712469"/>
                </a:lnTo>
                <a:lnTo>
                  <a:pt x="961389" y="142239"/>
                </a:lnTo>
                <a:lnTo>
                  <a:pt x="953424" y="100136"/>
                </a:lnTo>
                <a:lnTo>
                  <a:pt x="931804" y="61447"/>
                </a:lnTo>
                <a:lnTo>
                  <a:pt x="899942" y="29585"/>
                </a:lnTo>
                <a:lnTo>
                  <a:pt x="861253" y="7965"/>
                </a:lnTo>
                <a:lnTo>
                  <a:pt x="819150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74380" y="5191761"/>
            <a:ext cx="1021079" cy="75056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933939" y="1177289"/>
            <a:ext cx="1728470" cy="3759200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41570" y="3792220"/>
            <a:ext cx="3655060" cy="27495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1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330" y="274641"/>
            <a:ext cx="10949940" cy="13849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8330" y="6377942"/>
            <a:ext cx="2798318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36644" y="6377942"/>
            <a:ext cx="3893312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59952" y="6377942"/>
            <a:ext cx="2798318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9A482-2A04-4D46-92CA-BF9213F4B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9155" y="609600"/>
            <a:ext cx="9429115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9155" y="2507786"/>
            <a:ext cx="9429115" cy="307777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F3ED1-1515-42CE-9499-2D322A75BAC2}" type="datetimeFigureOut">
              <a:rPr lang="id-ID"/>
              <a:pPr>
                <a:defRPr/>
              </a:pPr>
              <a:t>02/08/2021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03B51-3886-42AA-84D2-753B90D0491B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970" y="30480"/>
            <a:ext cx="12152630" cy="682752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5570" y="119380"/>
            <a:ext cx="11986260" cy="6673850"/>
          </a:xfrm>
          <a:custGeom>
            <a:avLst/>
            <a:gdLst/>
            <a:ahLst/>
            <a:cxnLst/>
            <a:rect l="l" t="t" r="r" b="b"/>
            <a:pathLst>
              <a:path w="11986260" h="6673850">
                <a:moveTo>
                  <a:pt x="11986260" y="0"/>
                </a:moveTo>
                <a:lnTo>
                  <a:pt x="518159" y="0"/>
                </a:lnTo>
                <a:lnTo>
                  <a:pt x="471059" y="2110"/>
                </a:lnTo>
                <a:lnTo>
                  <a:pt x="425131" y="8320"/>
                </a:lnTo>
                <a:lnTo>
                  <a:pt x="380559" y="18450"/>
                </a:lnTo>
                <a:lnTo>
                  <a:pt x="337527" y="32319"/>
                </a:lnTo>
                <a:lnTo>
                  <a:pt x="296220" y="49748"/>
                </a:lnTo>
                <a:lnTo>
                  <a:pt x="256822" y="70555"/>
                </a:lnTo>
                <a:lnTo>
                  <a:pt x="219517" y="94561"/>
                </a:lnTo>
                <a:lnTo>
                  <a:pt x="184489" y="121585"/>
                </a:lnTo>
                <a:lnTo>
                  <a:pt x="151923" y="151447"/>
                </a:lnTo>
                <a:lnTo>
                  <a:pt x="122003" y="183967"/>
                </a:lnTo>
                <a:lnTo>
                  <a:pt x="94913" y="218963"/>
                </a:lnTo>
                <a:lnTo>
                  <a:pt x="70837" y="256257"/>
                </a:lnTo>
                <a:lnTo>
                  <a:pt x="49960" y="295668"/>
                </a:lnTo>
                <a:lnTo>
                  <a:pt x="32466" y="337015"/>
                </a:lnTo>
                <a:lnTo>
                  <a:pt x="18538" y="380118"/>
                </a:lnTo>
                <a:lnTo>
                  <a:pt x="8362" y="424796"/>
                </a:lnTo>
                <a:lnTo>
                  <a:pt x="2121" y="470870"/>
                </a:lnTo>
                <a:lnTo>
                  <a:pt x="0" y="518160"/>
                </a:lnTo>
                <a:lnTo>
                  <a:pt x="0" y="6673850"/>
                </a:lnTo>
                <a:lnTo>
                  <a:pt x="11466830" y="6673850"/>
                </a:lnTo>
                <a:lnTo>
                  <a:pt x="11514130" y="6671728"/>
                </a:lnTo>
                <a:lnTo>
                  <a:pt x="11560236" y="6665487"/>
                </a:lnTo>
                <a:lnTo>
                  <a:pt x="11604966" y="6655311"/>
                </a:lnTo>
                <a:lnTo>
                  <a:pt x="11648135" y="6641383"/>
                </a:lnTo>
                <a:lnTo>
                  <a:pt x="11689561" y="6623889"/>
                </a:lnTo>
                <a:lnTo>
                  <a:pt x="11729061" y="6603012"/>
                </a:lnTo>
                <a:lnTo>
                  <a:pt x="11766452" y="6578936"/>
                </a:lnTo>
                <a:lnTo>
                  <a:pt x="11801552" y="6551846"/>
                </a:lnTo>
                <a:lnTo>
                  <a:pt x="11834177" y="6521926"/>
                </a:lnTo>
                <a:lnTo>
                  <a:pt x="11864144" y="6489360"/>
                </a:lnTo>
                <a:lnTo>
                  <a:pt x="11891271" y="6454332"/>
                </a:lnTo>
                <a:lnTo>
                  <a:pt x="11915375" y="6417027"/>
                </a:lnTo>
                <a:lnTo>
                  <a:pt x="11936272" y="6377629"/>
                </a:lnTo>
                <a:lnTo>
                  <a:pt x="11953780" y="6336322"/>
                </a:lnTo>
                <a:lnTo>
                  <a:pt x="11967715" y="6293290"/>
                </a:lnTo>
                <a:lnTo>
                  <a:pt x="11977896" y="6248718"/>
                </a:lnTo>
                <a:lnTo>
                  <a:pt x="11984138" y="6202790"/>
                </a:lnTo>
                <a:lnTo>
                  <a:pt x="11986260" y="6155690"/>
                </a:lnTo>
                <a:lnTo>
                  <a:pt x="11986260" y="0"/>
                </a:lnTo>
                <a:close/>
              </a:path>
            </a:pathLst>
          </a:custGeom>
          <a:solidFill>
            <a:srgbClr val="FFFFFF">
              <a:alpha val="8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15570" y="119380"/>
            <a:ext cx="11986260" cy="6673850"/>
          </a:xfrm>
          <a:custGeom>
            <a:avLst/>
            <a:gdLst/>
            <a:ahLst/>
            <a:cxnLst/>
            <a:rect l="l" t="t" r="r" b="b"/>
            <a:pathLst>
              <a:path w="11986260" h="6673850">
                <a:moveTo>
                  <a:pt x="518159" y="0"/>
                </a:moveTo>
                <a:lnTo>
                  <a:pt x="11986260" y="0"/>
                </a:lnTo>
                <a:lnTo>
                  <a:pt x="11986260" y="6155690"/>
                </a:lnTo>
                <a:lnTo>
                  <a:pt x="11984138" y="6202790"/>
                </a:lnTo>
                <a:lnTo>
                  <a:pt x="11977896" y="6248718"/>
                </a:lnTo>
                <a:lnTo>
                  <a:pt x="11967715" y="6293290"/>
                </a:lnTo>
                <a:lnTo>
                  <a:pt x="11953780" y="6336322"/>
                </a:lnTo>
                <a:lnTo>
                  <a:pt x="11936272" y="6377629"/>
                </a:lnTo>
                <a:lnTo>
                  <a:pt x="11915375" y="6417027"/>
                </a:lnTo>
                <a:lnTo>
                  <a:pt x="11891271" y="6454332"/>
                </a:lnTo>
                <a:lnTo>
                  <a:pt x="11864144" y="6489360"/>
                </a:lnTo>
                <a:lnTo>
                  <a:pt x="11834177" y="6521926"/>
                </a:lnTo>
                <a:lnTo>
                  <a:pt x="11801552" y="6551846"/>
                </a:lnTo>
                <a:lnTo>
                  <a:pt x="11766452" y="6578936"/>
                </a:lnTo>
                <a:lnTo>
                  <a:pt x="11729061" y="6603012"/>
                </a:lnTo>
                <a:lnTo>
                  <a:pt x="11689561" y="6623889"/>
                </a:lnTo>
                <a:lnTo>
                  <a:pt x="11648135" y="6641383"/>
                </a:lnTo>
                <a:lnTo>
                  <a:pt x="11604966" y="6655311"/>
                </a:lnTo>
                <a:lnTo>
                  <a:pt x="11560236" y="6665487"/>
                </a:lnTo>
                <a:lnTo>
                  <a:pt x="11514130" y="6671728"/>
                </a:lnTo>
                <a:lnTo>
                  <a:pt x="11466830" y="6673850"/>
                </a:lnTo>
                <a:lnTo>
                  <a:pt x="0" y="6673850"/>
                </a:lnTo>
                <a:lnTo>
                  <a:pt x="0" y="518160"/>
                </a:lnTo>
                <a:lnTo>
                  <a:pt x="2121" y="470870"/>
                </a:lnTo>
                <a:lnTo>
                  <a:pt x="8362" y="424796"/>
                </a:lnTo>
                <a:lnTo>
                  <a:pt x="18538" y="380118"/>
                </a:lnTo>
                <a:lnTo>
                  <a:pt x="32466" y="337015"/>
                </a:lnTo>
                <a:lnTo>
                  <a:pt x="49960" y="295668"/>
                </a:lnTo>
                <a:lnTo>
                  <a:pt x="70837" y="256257"/>
                </a:lnTo>
                <a:lnTo>
                  <a:pt x="94913" y="218963"/>
                </a:lnTo>
                <a:lnTo>
                  <a:pt x="122003" y="183967"/>
                </a:lnTo>
                <a:lnTo>
                  <a:pt x="151923" y="151447"/>
                </a:lnTo>
                <a:lnTo>
                  <a:pt x="184489" y="121585"/>
                </a:lnTo>
                <a:lnTo>
                  <a:pt x="219517" y="94561"/>
                </a:lnTo>
                <a:lnTo>
                  <a:pt x="256822" y="70555"/>
                </a:lnTo>
                <a:lnTo>
                  <a:pt x="296220" y="49748"/>
                </a:lnTo>
                <a:lnTo>
                  <a:pt x="337527" y="32319"/>
                </a:lnTo>
                <a:lnTo>
                  <a:pt x="380559" y="18450"/>
                </a:lnTo>
                <a:lnTo>
                  <a:pt x="425131" y="8320"/>
                </a:lnTo>
                <a:lnTo>
                  <a:pt x="471059" y="2110"/>
                </a:lnTo>
                <a:lnTo>
                  <a:pt x="518159" y="0"/>
                </a:lnTo>
                <a:close/>
              </a:path>
            </a:pathLst>
          </a:custGeom>
          <a:ln w="38097">
            <a:solidFill>
              <a:srgbClr val="9436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5469" y="214629"/>
            <a:ext cx="1099566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1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74090" y="1750061"/>
            <a:ext cx="1029271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36644" y="6377941"/>
            <a:ext cx="38933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8330" y="6377941"/>
            <a:ext cx="279831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59952" y="6377941"/>
            <a:ext cx="279831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emf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9.jpeg"/><Relationship Id="rId5" Type="http://schemas.openxmlformats.org/officeDocument/2006/relationships/image" Target="../media/image15.jpeg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3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dium_IMG_20210619_13545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0" y="152400"/>
            <a:ext cx="11887200" cy="6553200"/>
          </a:xfrm>
          <a:prstGeom prst="round2DiagRect">
            <a:avLst/>
          </a:prstGeom>
          <a:solidFill>
            <a:schemeClr val="lt1">
              <a:alpha val="88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760413" y="357191"/>
            <a:ext cx="108358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spc="140" dirty="0" err="1" smtClean="0">
                <a:solidFill>
                  <a:schemeClr val="accent2">
                    <a:lumMod val="75000"/>
                  </a:schemeClr>
                </a:solidFill>
                <a:latin typeface="Cooper Black" pitchFamily="18" charset="0"/>
              </a:rPr>
              <a:t>Kebijakan</a:t>
            </a:r>
            <a:r>
              <a:rPr lang="en-US" sz="2800" spc="140" dirty="0" smtClean="0">
                <a:solidFill>
                  <a:schemeClr val="accent2">
                    <a:lumMod val="75000"/>
                  </a:schemeClr>
                </a:solidFill>
                <a:latin typeface="Cooper Black" pitchFamily="18" charset="0"/>
              </a:rPr>
              <a:t> </a:t>
            </a:r>
            <a:r>
              <a:rPr lang="en-US" sz="2800" spc="140" dirty="0" err="1" smtClean="0">
                <a:solidFill>
                  <a:schemeClr val="accent2">
                    <a:lumMod val="75000"/>
                  </a:schemeClr>
                </a:solidFill>
                <a:latin typeface="Cooper Black" pitchFamily="18" charset="0"/>
              </a:rPr>
              <a:t>Perbenihan</a:t>
            </a:r>
            <a:r>
              <a:rPr lang="en-US" sz="2800" spc="140" dirty="0" smtClean="0">
                <a:solidFill>
                  <a:schemeClr val="accent2">
                    <a:lumMod val="75000"/>
                  </a:schemeClr>
                </a:solidFill>
                <a:latin typeface="Cooper Black" pitchFamily="18" charset="0"/>
              </a:rPr>
              <a:t> Hortikultura </a:t>
            </a:r>
            <a:r>
              <a:rPr lang="en-US" sz="2800" spc="140" dirty="0" err="1" smtClean="0">
                <a:solidFill>
                  <a:schemeClr val="accent2">
                    <a:lumMod val="75000"/>
                  </a:schemeClr>
                </a:solidFill>
                <a:latin typeface="Cooper Black" pitchFamily="18" charset="0"/>
              </a:rPr>
              <a:t>Mendukung</a:t>
            </a:r>
            <a:r>
              <a:rPr lang="en-US" sz="2800" spc="140" dirty="0" smtClean="0">
                <a:solidFill>
                  <a:schemeClr val="accent2">
                    <a:lumMod val="75000"/>
                  </a:schemeClr>
                </a:solidFill>
                <a:latin typeface="Cooper Black" pitchFamily="18" charset="0"/>
              </a:rPr>
              <a:t> </a:t>
            </a:r>
            <a:r>
              <a:rPr lang="en-US" sz="2800" spc="140" dirty="0" err="1" smtClean="0">
                <a:solidFill>
                  <a:schemeClr val="accent2">
                    <a:lumMod val="75000"/>
                  </a:schemeClr>
                </a:solidFill>
                <a:latin typeface="Cooper Black" pitchFamily="18" charset="0"/>
              </a:rPr>
              <a:t>Kawasan</a:t>
            </a:r>
            <a:r>
              <a:rPr lang="en-US" sz="2800" spc="140" dirty="0" smtClean="0">
                <a:solidFill>
                  <a:schemeClr val="accent2">
                    <a:lumMod val="75000"/>
                  </a:schemeClr>
                </a:solidFill>
                <a:latin typeface="Cooper Black" pitchFamily="18" charset="0"/>
              </a:rPr>
              <a:t>/</a:t>
            </a:r>
            <a:r>
              <a:rPr lang="en-US" sz="2800" spc="140" dirty="0" err="1" smtClean="0">
                <a:solidFill>
                  <a:schemeClr val="accent2">
                    <a:lumMod val="75000"/>
                  </a:schemeClr>
                </a:solidFill>
                <a:latin typeface="Cooper Black" pitchFamily="18" charset="0"/>
              </a:rPr>
              <a:t>Kampung</a:t>
            </a:r>
            <a:r>
              <a:rPr lang="en-US" sz="2800" spc="140" dirty="0" smtClean="0">
                <a:solidFill>
                  <a:schemeClr val="accent2">
                    <a:lumMod val="75000"/>
                  </a:schemeClr>
                </a:solidFill>
                <a:latin typeface="Cooper Black" pitchFamily="18" charset="0"/>
              </a:rPr>
              <a:t> </a:t>
            </a:r>
            <a:r>
              <a:rPr lang="en-US" sz="2800" spc="140" dirty="0" err="1" smtClean="0">
                <a:solidFill>
                  <a:schemeClr val="accent2">
                    <a:lumMod val="75000"/>
                  </a:schemeClr>
                </a:solidFill>
                <a:latin typeface="Cooper Black" pitchFamily="18" charset="0"/>
              </a:rPr>
              <a:t>Buah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Constantia" pitchFamily="18" charset="0"/>
              <a:cs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97700" y="1600200"/>
            <a:ext cx="5016533" cy="3505200"/>
            <a:chOff x="5037735" y="1295400"/>
            <a:chExt cx="6083333" cy="4153746"/>
          </a:xfrm>
        </p:grpSpPr>
        <p:pic>
          <p:nvPicPr>
            <p:cNvPr id="8" name="Picture 2" descr="H:\Pamelo Nambangan 201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59606" y="2837088"/>
              <a:ext cx="2661462" cy="180636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aphicFrame>
          <p:nvGraphicFramePr>
            <p:cNvPr id="9" name="Object 10"/>
            <p:cNvGraphicFramePr>
              <a:graphicFrameLocks noChangeAspect="1"/>
            </p:cNvGraphicFramePr>
            <p:nvPr/>
          </p:nvGraphicFramePr>
          <p:xfrm>
            <a:off x="5037735" y="1571625"/>
            <a:ext cx="2838873" cy="2306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7" name="CorelDRAW" r:id="rId6" imgW="1324440" imgH="1275480" progId="">
                    <p:embed/>
                  </p:oleObj>
                </mc:Choice>
                <mc:Fallback>
                  <p:oleObj name="CorelDRAW" r:id="rId6" imgW="1324440" imgH="1275480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37735" y="1571625"/>
                          <a:ext cx="2838873" cy="2306638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" name="Picture 10" descr="E:\photo2\2011\FotoBuah\Jeruk Preemong Lembang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73900" y="1295400"/>
              <a:ext cx="2946619" cy="17680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1" name="Picture 10" descr="Keprok Madura.JPG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6748666" y="3643317"/>
              <a:ext cx="2471358" cy="18058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2" name="Group 11"/>
          <p:cNvGrpSpPr/>
          <p:nvPr/>
        </p:nvGrpSpPr>
        <p:grpSpPr>
          <a:xfrm>
            <a:off x="520700" y="3821381"/>
            <a:ext cx="4800600" cy="2655619"/>
            <a:chOff x="1318049" y="3714751"/>
            <a:chExt cx="4800600" cy="2655619"/>
          </a:xfrm>
        </p:grpSpPr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1318049" y="5708650"/>
              <a:ext cx="4308052" cy="661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600" b="1" dirty="0">
                  <a:solidFill>
                    <a:srgbClr val="002060"/>
                  </a:solidFill>
                  <a:latin typeface="Berlin Sans FB Demi" pitchFamily="34" charset="0"/>
                </a:rPr>
                <a:t>DIREKTORAT JENDERAL HORTIKULTURA</a:t>
              </a:r>
              <a:endParaRPr lang="id-ID" sz="1600" b="1" dirty="0">
                <a:solidFill>
                  <a:srgbClr val="002060"/>
                </a:solidFill>
                <a:latin typeface="Berlin Sans FB Demi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id-ID" sz="1600" b="1" dirty="0" smtClean="0">
                  <a:solidFill>
                    <a:srgbClr val="002060"/>
                  </a:solidFill>
                  <a:latin typeface="Berlin Sans FB Demi" pitchFamily="34" charset="0"/>
                </a:rPr>
                <a:t>KEM</a:t>
              </a:r>
              <a:r>
                <a:rPr lang="en-US" sz="1600" b="1" dirty="0" smtClean="0">
                  <a:solidFill>
                    <a:srgbClr val="002060"/>
                  </a:solidFill>
                  <a:latin typeface="Berlin Sans FB Demi" pitchFamily="34" charset="0"/>
                </a:rPr>
                <a:t>ENTERIAN PERTANIAN</a:t>
              </a:r>
              <a:endParaRPr lang="en-US" sz="1600" b="1" dirty="0">
                <a:solidFill>
                  <a:srgbClr val="002060"/>
                </a:solidFill>
                <a:latin typeface="Berlin Sans FB Demi" pitchFamily="34" charset="0"/>
              </a:endParaRPr>
            </a:p>
          </p:txBody>
        </p:sp>
        <p:pic>
          <p:nvPicPr>
            <p:cNvPr id="14" name="Picture 6" descr="Logo Deptan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537249" y="4465370"/>
              <a:ext cx="1425773" cy="115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6"/>
            <p:cNvSpPr txBox="1">
              <a:spLocks noChangeArrowheads="1"/>
            </p:cNvSpPr>
            <p:nvPr/>
          </p:nvSpPr>
          <p:spPr bwMode="auto">
            <a:xfrm>
              <a:off x="1330723" y="3714751"/>
              <a:ext cx="478792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1" dirty="0" err="1">
                  <a:latin typeface="Berlin Sans FB Demi" pitchFamily="34" charset="0"/>
                </a:rPr>
                <a:t>Oleh</a:t>
              </a:r>
              <a:r>
                <a:rPr lang="en-US" b="1" dirty="0">
                  <a:latin typeface="Berlin Sans FB Demi" pitchFamily="34" charset="0"/>
                </a:rPr>
                <a:t> </a:t>
              </a:r>
              <a:r>
                <a:rPr lang="en-US" b="1" dirty="0" smtClean="0">
                  <a:latin typeface="Berlin Sans FB Demi" pitchFamily="34" charset="0"/>
                </a:rPr>
                <a:t>: </a:t>
              </a:r>
              <a:endParaRPr lang="id-ID" b="1" dirty="0">
                <a:latin typeface="Berlin Sans FB Demi" pitchFamily="34" charset="0"/>
              </a:endParaRPr>
            </a:p>
            <a:p>
              <a:r>
                <a:rPr lang="en-US" b="1" dirty="0" err="1" smtClean="0">
                  <a:latin typeface="Berlin Sans FB Demi" pitchFamily="34" charset="0"/>
                </a:rPr>
                <a:t>Plt</a:t>
              </a:r>
              <a:r>
                <a:rPr lang="en-US" b="1" dirty="0" smtClean="0">
                  <a:latin typeface="Berlin Sans FB Demi" pitchFamily="34" charset="0"/>
                </a:rPr>
                <a:t>. </a:t>
              </a:r>
              <a:r>
                <a:rPr lang="id-ID" b="1" dirty="0" smtClean="0">
                  <a:latin typeface="Berlin Sans FB Demi" pitchFamily="34" charset="0"/>
                </a:rPr>
                <a:t>Direktur </a:t>
              </a:r>
              <a:r>
                <a:rPr lang="id-ID" b="1" dirty="0">
                  <a:latin typeface="Berlin Sans FB Demi" pitchFamily="34" charset="0"/>
                </a:rPr>
                <a:t>Perbenihan Hortikultura </a:t>
              </a:r>
              <a:endParaRPr lang="en-US" b="1" dirty="0">
                <a:latin typeface="Berlin Sans FB Demi" pitchFamily="34" charset="0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88100" y="38100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58900" y="1752600"/>
            <a:ext cx="2564364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271" y="142878"/>
            <a:ext cx="10949940" cy="10001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sz="36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</a:rPr>
              <a:t>Kondisi Perbenihan Jeruk Saat Ini</a:t>
            </a:r>
            <a:endParaRPr lang="id-ID" sz="3600" dirty="0">
              <a:solidFill>
                <a:schemeClr val="accent3">
                  <a:lumMod val="50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570309" y="1071566"/>
            <a:ext cx="10949940" cy="5483225"/>
          </a:xfrm>
        </p:spPr>
        <p:txBody>
          <a:bodyPr>
            <a:normAutofit/>
          </a:bodyPr>
          <a:lstStyle/>
          <a:p>
            <a:pPr marL="596646" indent="-514350" algn="just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id-ID" sz="2400" dirty="0" smtClean="0">
                <a:latin typeface="Arial" pitchFamily="34" charset="0"/>
                <a:cs typeface="Arial" pitchFamily="34" charset="0"/>
              </a:rPr>
              <a:t>Sarana Prasarana produksi benih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jeruk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d-ID" sz="2400" dirty="0" smtClean="0">
                <a:latin typeface="Arial" pitchFamily="34" charset="0"/>
                <a:cs typeface="Arial" pitchFamily="34" charset="0"/>
              </a:rPr>
              <a:t> (screen house BF dan BPMT) tidak terawat dengan baik, bahkan sebagian tidak berfungsi.</a:t>
            </a:r>
          </a:p>
          <a:p>
            <a:pPr marL="596646" indent="-514350" algn="just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id-ID" sz="2400" dirty="0" smtClean="0">
                <a:latin typeface="Arial" pitchFamily="34" charset="0"/>
                <a:cs typeface="Arial" pitchFamily="34" charset="0"/>
              </a:rPr>
              <a:t>Mata entres berasal dari pohon induk yang tidak jelas.</a:t>
            </a:r>
          </a:p>
          <a:p>
            <a:pPr marL="596646" indent="-514350" algn="just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id-ID" sz="2400" dirty="0" smtClean="0">
                <a:latin typeface="Arial" pitchFamily="34" charset="0"/>
                <a:cs typeface="Arial" pitchFamily="34" charset="0"/>
              </a:rPr>
              <a:t>Hasil perbanyakan benih jeruk di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sebagian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besar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d-ID" sz="2400" dirty="0" smtClean="0">
                <a:latin typeface="Arial" pitchFamily="34" charset="0"/>
                <a:cs typeface="Arial" pitchFamily="34" charset="0"/>
              </a:rPr>
              <a:t>penangkar masih rendah kualitasnya dan penanganannya kurang tepat.</a:t>
            </a:r>
          </a:p>
          <a:p>
            <a:pPr marL="596646" indent="-514350" algn="just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id-ID" sz="2400" dirty="0" smtClean="0">
                <a:latin typeface="Arial" pitchFamily="34" charset="0"/>
                <a:cs typeface="Arial" pitchFamily="34" charset="0"/>
              </a:rPr>
              <a:t>Kuantitas dan kualitas SDM pengelola BF dan BPMT jeruk terbatas.</a:t>
            </a:r>
          </a:p>
          <a:p>
            <a:pPr marL="596646" indent="-514350" algn="just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id-ID" sz="2400" dirty="0" smtClean="0">
                <a:latin typeface="Arial" pitchFamily="34" charset="0"/>
                <a:cs typeface="Arial" pitchFamily="34" charset="0"/>
              </a:rPr>
              <a:t>Permintaan benih jeruk dalam skala besar dilakukan tanpa perencanaan yang matang.</a:t>
            </a:r>
          </a:p>
          <a:p>
            <a:pPr marL="596646" indent="-514350" algn="just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id-ID" sz="2400" dirty="0" smtClean="0">
                <a:latin typeface="Arial" pitchFamily="34" charset="0"/>
                <a:cs typeface="Arial" pitchFamily="34" charset="0"/>
              </a:rPr>
              <a:t>Pengawasan dan sertifikasi benih belum berjalan sesuai aturan yang berlaku.</a:t>
            </a:r>
          </a:p>
          <a:p>
            <a:pPr marL="596646" indent="-514350" algn="just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id-ID" sz="2400" dirty="0" smtClean="0">
                <a:latin typeface="Arial" pitchFamily="34" charset="0"/>
                <a:cs typeface="Arial" pitchFamily="34" charset="0"/>
              </a:rPr>
              <a:t>Masih banyak benih yang tidak jelas asal usulnya di perdagangkan. </a:t>
            </a:r>
          </a:p>
          <a:p>
            <a:pPr marL="365760" indent="-283464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id-ID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96900" y="1447800"/>
            <a:ext cx="10835878" cy="5029205"/>
            <a:chOff x="541337" y="620713"/>
            <a:chExt cx="8143931" cy="5029204"/>
          </a:xfrm>
        </p:grpSpPr>
        <p:sp>
          <p:nvSpPr>
            <p:cNvPr id="13317" name="Rectangle 4"/>
            <p:cNvSpPr>
              <a:spLocks noChangeArrowheads="1"/>
            </p:cNvSpPr>
            <p:nvPr/>
          </p:nvSpPr>
          <p:spPr bwMode="auto">
            <a:xfrm>
              <a:off x="827089" y="620713"/>
              <a:ext cx="1984375" cy="990600"/>
            </a:xfrm>
            <a:prstGeom prst="rect">
              <a:avLst/>
            </a:prstGeom>
            <a:solidFill>
              <a:srgbClr val="244890">
                <a:alpha val="79999"/>
              </a:srgbClr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lIns="91430" tIns="45715" rIns="91430" bIns="45715" anchor="ctr"/>
            <a:lstStyle/>
            <a:p>
              <a:pPr algn="ctr" eaLnBrk="0" hangingPunct="0"/>
              <a:r>
                <a:rPr lang="en-US" sz="1600">
                  <a:solidFill>
                    <a:srgbClr val="FFFF66"/>
                  </a:solidFill>
                  <a:latin typeface="Berlin Sans FB Demi" pitchFamily="34" charset="0"/>
                </a:rPr>
                <a:t>PENENTUAN CALON</a:t>
              </a:r>
            </a:p>
            <a:p>
              <a:pPr algn="ctr" eaLnBrk="0" hangingPunct="0"/>
              <a:r>
                <a:rPr lang="en-US" sz="1600">
                  <a:solidFill>
                    <a:srgbClr val="FFFF66"/>
                  </a:solidFill>
                  <a:latin typeface="Berlin Sans FB Demi" pitchFamily="34" charset="0"/>
                </a:rPr>
                <a:t>POHON INDUK</a:t>
              </a:r>
            </a:p>
          </p:txBody>
        </p:sp>
        <p:sp>
          <p:nvSpPr>
            <p:cNvPr id="13318" name="Rectangle 5"/>
            <p:cNvSpPr>
              <a:spLocks noChangeArrowheads="1"/>
            </p:cNvSpPr>
            <p:nvPr/>
          </p:nvSpPr>
          <p:spPr bwMode="auto">
            <a:xfrm>
              <a:off x="3327419" y="642918"/>
              <a:ext cx="1752600" cy="990600"/>
            </a:xfrm>
            <a:prstGeom prst="rect">
              <a:avLst/>
            </a:prstGeom>
            <a:solidFill>
              <a:srgbClr val="3366CC">
                <a:alpha val="79999"/>
              </a:srgbClr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lIns="91430" tIns="45715" rIns="91430" bIns="45715" anchor="ctr"/>
            <a:lstStyle/>
            <a:p>
              <a:pPr algn="ctr" eaLnBrk="0" hangingPunct="0"/>
              <a:r>
                <a:rPr lang="en-US" sz="1600">
                  <a:solidFill>
                    <a:srgbClr val="FFFF66"/>
                  </a:solidFill>
                  <a:latin typeface="Berlin Sans FB Demi" pitchFamily="34" charset="0"/>
                </a:rPr>
                <a:t>PENYAMBUNGAN</a:t>
              </a:r>
            </a:p>
            <a:p>
              <a:pPr algn="ctr" eaLnBrk="0" hangingPunct="0"/>
              <a:r>
                <a:rPr lang="en-US" sz="1600">
                  <a:solidFill>
                    <a:srgbClr val="FFFF66"/>
                  </a:solidFill>
                  <a:latin typeface="Berlin Sans FB Demi" pitchFamily="34" charset="0"/>
                </a:rPr>
                <a:t>TUNAS PUCUK</a:t>
              </a:r>
            </a:p>
          </p:txBody>
        </p:sp>
        <p:sp>
          <p:nvSpPr>
            <p:cNvPr id="13319" name="Rectangle 6"/>
            <p:cNvSpPr>
              <a:spLocks noChangeArrowheads="1"/>
            </p:cNvSpPr>
            <p:nvPr/>
          </p:nvSpPr>
          <p:spPr bwMode="auto">
            <a:xfrm>
              <a:off x="5613434" y="642918"/>
              <a:ext cx="1752600" cy="990600"/>
            </a:xfrm>
            <a:prstGeom prst="rect">
              <a:avLst/>
            </a:prstGeom>
            <a:solidFill>
              <a:srgbClr val="7D9EDF">
                <a:alpha val="79999"/>
              </a:srgbClr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lIns="91430" tIns="45715" rIns="91430" bIns="45715" anchor="ctr"/>
            <a:lstStyle/>
            <a:p>
              <a:pPr algn="ctr" eaLnBrk="0" hangingPunct="0"/>
              <a:r>
                <a:rPr lang="en-US">
                  <a:solidFill>
                    <a:srgbClr val="FFFF66"/>
                  </a:solidFill>
                  <a:latin typeface="Berlin Sans FB Demi" pitchFamily="34" charset="0"/>
                </a:rPr>
                <a:t>INDEKSING</a:t>
              </a:r>
            </a:p>
          </p:txBody>
        </p:sp>
        <p:sp>
          <p:nvSpPr>
            <p:cNvPr id="13320" name="Rectangle 7"/>
            <p:cNvSpPr>
              <a:spLocks noChangeArrowheads="1"/>
            </p:cNvSpPr>
            <p:nvPr/>
          </p:nvSpPr>
          <p:spPr bwMode="auto">
            <a:xfrm>
              <a:off x="6932668" y="2306638"/>
              <a:ext cx="1752600" cy="990600"/>
            </a:xfrm>
            <a:prstGeom prst="rect">
              <a:avLst/>
            </a:prstGeom>
            <a:solidFill>
              <a:srgbClr val="FFCC00">
                <a:alpha val="79999"/>
              </a:srgbClr>
            </a:solidFill>
            <a:ln w="952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lIns="91430" tIns="45715" rIns="91430" bIns="45715" anchor="ctr"/>
            <a:lstStyle/>
            <a:p>
              <a:pPr algn="ctr" eaLnBrk="0" hangingPunct="0"/>
              <a:r>
                <a:rPr lang="en-US">
                  <a:solidFill>
                    <a:srgbClr val="4B3219"/>
                  </a:solidFill>
                  <a:latin typeface="Berlin Sans FB Demi" pitchFamily="34" charset="0"/>
                </a:rPr>
                <a:t>POHON</a:t>
              </a:r>
            </a:p>
            <a:p>
              <a:pPr algn="ctr" eaLnBrk="0" hangingPunct="0"/>
              <a:r>
                <a:rPr lang="en-US">
                  <a:solidFill>
                    <a:srgbClr val="4B3219"/>
                  </a:solidFill>
                  <a:latin typeface="Berlin Sans FB Demi" pitchFamily="34" charset="0"/>
                </a:rPr>
                <a:t>INDUK</a:t>
              </a:r>
            </a:p>
          </p:txBody>
        </p:sp>
        <p:sp>
          <p:nvSpPr>
            <p:cNvPr id="13322" name="Rectangle 9"/>
            <p:cNvSpPr>
              <a:spLocks noChangeArrowheads="1"/>
            </p:cNvSpPr>
            <p:nvPr/>
          </p:nvSpPr>
          <p:spPr bwMode="auto">
            <a:xfrm>
              <a:off x="3805710" y="4049712"/>
              <a:ext cx="1803400" cy="990600"/>
            </a:xfrm>
            <a:prstGeom prst="rect">
              <a:avLst/>
            </a:prstGeom>
            <a:solidFill>
              <a:srgbClr val="714B25">
                <a:alpha val="79999"/>
              </a:srgbClr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lIns="91430" tIns="45715" rIns="91430" bIns="45715" anchor="ctr"/>
            <a:lstStyle/>
            <a:p>
              <a:pPr algn="ctr" eaLnBrk="0" hangingPunct="0"/>
              <a:r>
                <a:rPr lang="en-US" sz="1600">
                  <a:solidFill>
                    <a:srgbClr val="FFFF66"/>
                  </a:solidFill>
                  <a:latin typeface="Berlin Sans FB Demi" pitchFamily="34" charset="0"/>
                </a:rPr>
                <a:t>BLOK </a:t>
              </a:r>
            </a:p>
            <a:p>
              <a:pPr algn="ctr" eaLnBrk="0" hangingPunct="0"/>
              <a:r>
                <a:rPr lang="en-US" sz="1600">
                  <a:solidFill>
                    <a:srgbClr val="FFFF66"/>
                  </a:solidFill>
                  <a:latin typeface="Berlin Sans FB Demi" pitchFamily="34" charset="0"/>
                </a:rPr>
                <a:t>PENGGANDAAN</a:t>
              </a:r>
            </a:p>
            <a:p>
              <a:pPr algn="ctr" eaLnBrk="0" hangingPunct="0"/>
              <a:r>
                <a:rPr lang="en-US" sz="1600">
                  <a:solidFill>
                    <a:srgbClr val="FFFF66"/>
                  </a:solidFill>
                  <a:latin typeface="Berlin Sans FB Demi" pitchFamily="34" charset="0"/>
                </a:rPr>
                <a:t>MATA TEMPEL</a:t>
              </a:r>
            </a:p>
          </p:txBody>
        </p:sp>
        <p:sp>
          <p:nvSpPr>
            <p:cNvPr id="13323" name="Rectangle 10"/>
            <p:cNvSpPr>
              <a:spLocks noChangeArrowheads="1"/>
            </p:cNvSpPr>
            <p:nvPr/>
          </p:nvSpPr>
          <p:spPr bwMode="auto">
            <a:xfrm>
              <a:off x="6861230" y="4033838"/>
              <a:ext cx="1752600" cy="990600"/>
            </a:xfrm>
            <a:prstGeom prst="rect">
              <a:avLst/>
            </a:prstGeom>
            <a:solidFill>
              <a:srgbClr val="4B3219">
                <a:alpha val="79999"/>
              </a:srgbClr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lIns="91430" tIns="45715" rIns="91430" bIns="45715" anchor="ctr"/>
            <a:lstStyle/>
            <a:p>
              <a:pPr algn="ctr" eaLnBrk="0" hangingPunct="0"/>
              <a:r>
                <a:rPr lang="en-US" sz="1600">
                  <a:solidFill>
                    <a:srgbClr val="FFFF66"/>
                  </a:solidFill>
                  <a:latin typeface="Berlin Sans FB Demi" pitchFamily="34" charset="0"/>
                </a:rPr>
                <a:t>BLOK </a:t>
              </a:r>
            </a:p>
            <a:p>
              <a:pPr algn="ctr" eaLnBrk="0" hangingPunct="0"/>
              <a:r>
                <a:rPr lang="en-US" sz="1600">
                  <a:solidFill>
                    <a:srgbClr val="FFFF66"/>
                  </a:solidFill>
                  <a:latin typeface="Berlin Sans FB Demi" pitchFamily="34" charset="0"/>
                </a:rPr>
                <a:t>FONDASI</a:t>
              </a:r>
            </a:p>
          </p:txBody>
        </p:sp>
        <p:sp>
          <p:nvSpPr>
            <p:cNvPr id="13324" name="Rectangle 11"/>
            <p:cNvSpPr>
              <a:spLocks noChangeArrowheads="1"/>
            </p:cNvSpPr>
            <p:nvPr/>
          </p:nvSpPr>
          <p:spPr bwMode="auto">
            <a:xfrm>
              <a:off x="541337" y="4005263"/>
              <a:ext cx="1571636" cy="990600"/>
            </a:xfrm>
            <a:prstGeom prst="rect">
              <a:avLst/>
            </a:prstGeom>
            <a:solidFill>
              <a:srgbClr val="006600">
                <a:alpha val="79999"/>
              </a:srgbClr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lIns="91430" tIns="45715" rIns="91430" bIns="45715" anchor="ctr"/>
            <a:lstStyle/>
            <a:p>
              <a:pPr algn="ctr" eaLnBrk="0" hangingPunct="0"/>
              <a:r>
                <a:rPr lang="en-US">
                  <a:solidFill>
                    <a:srgbClr val="FFFF66"/>
                  </a:solidFill>
                  <a:latin typeface="Berlin Sans FB Demi" pitchFamily="34" charset="0"/>
                </a:rPr>
                <a:t>PETANI</a:t>
              </a:r>
            </a:p>
          </p:txBody>
        </p:sp>
        <p:sp>
          <p:nvSpPr>
            <p:cNvPr id="13325" name="AutoShape 12"/>
            <p:cNvSpPr>
              <a:spLocks noChangeArrowheads="1"/>
            </p:cNvSpPr>
            <p:nvPr/>
          </p:nvSpPr>
          <p:spPr bwMode="auto">
            <a:xfrm>
              <a:off x="2827353" y="858838"/>
              <a:ext cx="457200" cy="5334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FF00"/>
            </a:solidFill>
            <a:ln w="9525">
              <a:solidFill>
                <a:srgbClr val="9966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3326" name="AutoShape 13"/>
            <p:cNvSpPr>
              <a:spLocks noChangeArrowheads="1"/>
            </p:cNvSpPr>
            <p:nvPr/>
          </p:nvSpPr>
          <p:spPr bwMode="auto">
            <a:xfrm>
              <a:off x="5113368" y="877888"/>
              <a:ext cx="457200" cy="5334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FF00"/>
            </a:solidFill>
            <a:ln w="9525">
              <a:solidFill>
                <a:srgbClr val="9966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3327" name="Text Box 14"/>
            <p:cNvSpPr txBox="1">
              <a:spLocks noChangeArrowheads="1"/>
            </p:cNvSpPr>
            <p:nvPr/>
          </p:nvSpPr>
          <p:spPr bwMode="auto">
            <a:xfrm>
              <a:off x="5924690" y="3716338"/>
              <a:ext cx="799891" cy="156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0" tIns="45715" rIns="91430" bIns="45715">
              <a:spAutoFit/>
            </a:bodyPr>
            <a:lstStyle/>
            <a:p>
              <a:pPr eaLnBrk="0" hangingPunct="0"/>
              <a:r>
                <a:rPr lang="en-US" sz="9600" dirty="0">
                  <a:solidFill>
                    <a:srgbClr val="FFFF00"/>
                  </a:solidFill>
                  <a:latin typeface="Tahoma" pitchFamily="34" charset="0"/>
                  <a:sym typeface="Wingdings 3" pitchFamily="18" charset="2"/>
                </a:rPr>
                <a:t></a:t>
              </a:r>
            </a:p>
          </p:txBody>
        </p:sp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4035425" y="5041904"/>
              <a:ext cx="3836988" cy="608013"/>
              <a:chOff x="2451" y="3432"/>
              <a:chExt cx="2417" cy="383"/>
            </a:xfrm>
          </p:grpSpPr>
          <p:sp>
            <p:nvSpPr>
              <p:cNvPr id="13333" name="Freeform 16"/>
              <p:cNvSpPr>
                <a:spLocks/>
              </p:cNvSpPr>
              <p:nvPr/>
            </p:nvSpPr>
            <p:spPr bwMode="auto">
              <a:xfrm>
                <a:off x="2451" y="3432"/>
                <a:ext cx="2417" cy="198"/>
              </a:xfrm>
              <a:custGeom>
                <a:avLst/>
                <a:gdLst>
                  <a:gd name="T0" fmla="*/ 1316 w 2715"/>
                  <a:gd name="T1" fmla="*/ 0 h 238"/>
                  <a:gd name="T2" fmla="*/ 1315 w 2715"/>
                  <a:gd name="T3" fmla="*/ 12 h 238"/>
                  <a:gd name="T4" fmla="*/ 0 w 2715"/>
                  <a:gd name="T5" fmla="*/ 12 h 238"/>
                  <a:gd name="T6" fmla="*/ 3 w 2715"/>
                  <a:gd name="T7" fmla="*/ 2 h 2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15"/>
                  <a:gd name="T13" fmla="*/ 0 h 238"/>
                  <a:gd name="T14" fmla="*/ 2715 w 2715"/>
                  <a:gd name="T15" fmla="*/ 238 h 2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15" h="238">
                    <a:moveTo>
                      <a:pt x="2715" y="0"/>
                    </a:moveTo>
                    <a:lnTo>
                      <a:pt x="2714" y="238"/>
                    </a:lnTo>
                    <a:lnTo>
                      <a:pt x="0" y="238"/>
                    </a:lnTo>
                    <a:lnTo>
                      <a:pt x="3" y="7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26" name="Rectangle 17"/>
              <p:cNvSpPr>
                <a:spLocks noChangeArrowheads="1"/>
              </p:cNvSpPr>
              <p:nvPr/>
            </p:nvSpPr>
            <p:spPr bwMode="auto">
              <a:xfrm>
                <a:off x="2588" y="3575"/>
                <a:ext cx="2208" cy="240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rgbClr val="DDDDDD"/>
                </a:solidFill>
                <a:miter lim="800000"/>
                <a:headEnd/>
                <a:tailEnd/>
              </a:ln>
            </p:spPr>
            <p:txBody>
              <a:bodyPr wrap="none" lIns="91430" tIns="45715" rIns="91430" bIns="45715" anchor="ctr"/>
              <a:lstStyle/>
              <a:p>
                <a:pPr algn="ctr" eaLnBrk="0" hangingPunct="0">
                  <a:defRPr/>
                </a:pPr>
                <a:r>
                  <a:rPr lang="en-US" sz="1500" dirty="0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Berlin Sans FB Demi" pitchFamily="34" charset="0"/>
                    <a:cs typeface="Arial" charset="0"/>
                  </a:rPr>
                  <a:t>PENGAWASAN &amp; SERTIFIKASI BIBIT</a:t>
                </a:r>
              </a:p>
            </p:txBody>
          </p:sp>
        </p:grpSp>
        <p:sp>
          <p:nvSpPr>
            <p:cNvPr id="13329" name="Text Box 18"/>
            <p:cNvSpPr txBox="1">
              <a:spLocks noChangeArrowheads="1"/>
            </p:cNvSpPr>
            <p:nvPr/>
          </p:nvSpPr>
          <p:spPr bwMode="auto">
            <a:xfrm rot="5400000">
              <a:off x="7126573" y="966807"/>
              <a:ext cx="1396516" cy="1295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/>
            <a:p>
              <a:pPr eaLnBrk="0" hangingPunct="0"/>
              <a:r>
                <a:rPr lang="en-US" sz="10600">
                  <a:solidFill>
                    <a:srgbClr val="FFFF00"/>
                  </a:solidFill>
                  <a:latin typeface="Tahoma" pitchFamily="34" charset="0"/>
                  <a:sym typeface="Wingdings 3" pitchFamily="18" charset="2"/>
                </a:rPr>
                <a:t></a:t>
              </a:r>
            </a:p>
          </p:txBody>
        </p:sp>
        <p:sp>
          <p:nvSpPr>
            <p:cNvPr id="13330" name="Text Box 19"/>
            <p:cNvSpPr txBox="1">
              <a:spLocks noChangeArrowheads="1"/>
            </p:cNvSpPr>
            <p:nvPr/>
          </p:nvSpPr>
          <p:spPr bwMode="auto">
            <a:xfrm>
              <a:off x="2660316" y="3744912"/>
              <a:ext cx="1088124" cy="156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0" tIns="45715" rIns="91430" bIns="45715">
              <a:spAutoFit/>
            </a:bodyPr>
            <a:lstStyle/>
            <a:p>
              <a:pPr eaLnBrk="0" hangingPunct="0"/>
              <a:r>
                <a:rPr lang="en-US" sz="9600" dirty="0">
                  <a:solidFill>
                    <a:srgbClr val="FFFF00"/>
                  </a:solidFill>
                  <a:latin typeface="Tahoma" pitchFamily="34" charset="0"/>
                  <a:sym typeface="Wingdings 3" pitchFamily="18" charset="2"/>
                </a:rPr>
                <a:t></a:t>
              </a:r>
            </a:p>
          </p:txBody>
        </p:sp>
        <p:sp>
          <p:nvSpPr>
            <p:cNvPr id="13331" name="Text Box 20"/>
            <p:cNvSpPr txBox="1">
              <a:spLocks noChangeArrowheads="1"/>
            </p:cNvSpPr>
            <p:nvPr/>
          </p:nvSpPr>
          <p:spPr bwMode="auto">
            <a:xfrm rot="16200000">
              <a:off x="7401286" y="3109025"/>
              <a:ext cx="726461" cy="1179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/>
            <a:p>
              <a:pPr eaLnBrk="0" hangingPunct="0"/>
              <a:r>
                <a:rPr lang="en-US" sz="9600">
                  <a:solidFill>
                    <a:srgbClr val="FFFF00"/>
                  </a:solidFill>
                  <a:latin typeface="Tahoma" pitchFamily="34" charset="0"/>
                  <a:sym typeface="Wingdings 3" pitchFamily="18" charset="2"/>
                </a:rPr>
                <a:t></a:t>
              </a:r>
            </a:p>
          </p:txBody>
        </p:sp>
      </p:grp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855465" y="428625"/>
            <a:ext cx="10635213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0000"/>
                </a:solidFill>
                <a:latin typeface="Arial Rounded MT Bold" pitchFamily="34" charset="0"/>
              </a:rPr>
              <a:t>ALUR  PROSES  PRODUKSI  </a:t>
            </a:r>
            <a:r>
              <a:rPr lang="en-US" sz="2400" b="1" dirty="0" smtClean="0">
                <a:solidFill>
                  <a:srgbClr val="FF0000"/>
                </a:solidFill>
                <a:latin typeface="Arial Rounded MT Bold" pitchFamily="34" charset="0"/>
              </a:rPr>
              <a:t>BENIH  </a:t>
            </a:r>
            <a:r>
              <a:rPr lang="en-US" sz="2400" b="1" dirty="0">
                <a:solidFill>
                  <a:srgbClr val="FF0000"/>
                </a:solidFill>
                <a:latin typeface="Arial Rounded MT Bold" pitchFamily="34" charset="0"/>
              </a:rPr>
              <a:t>JERUK  BEBAS  PENYAKIT</a:t>
            </a:r>
          </a:p>
        </p:txBody>
      </p:sp>
      <p:pic>
        <p:nvPicPr>
          <p:cNvPr id="23" name="Picture 2" descr="D:\Documents\Kawasan Buah- Maret 2010\Jeruk So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0900" y="2819400"/>
            <a:ext cx="2193188" cy="170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 descr="F:\PANEN PERDANA KEPROK MADU TERIGAS\100_25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4500" y="2819400"/>
            <a:ext cx="221456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5054" y="214313"/>
            <a:ext cx="11881445" cy="5715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d-ID" sz="3000" dirty="0">
                <a:solidFill>
                  <a:schemeClr val="accent2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itchFamily="34" charset="0"/>
                <a:ea typeface="+mj-ea"/>
                <a:cs typeface="Andalus" pitchFamily="18" charset="-78"/>
              </a:rPr>
              <a:t>ALUR PRODUKSI BENIH JERUK BEBAS PENYAKIT</a:t>
            </a: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2091135" y="1604963"/>
            <a:ext cx="3516908" cy="3929062"/>
            <a:chOff x="2928926" y="928670"/>
            <a:chExt cx="2643206" cy="3929090"/>
          </a:xfrm>
        </p:grpSpPr>
        <p:sp>
          <p:nvSpPr>
            <p:cNvPr id="3" name="Title 1"/>
            <p:cNvSpPr txBox="1">
              <a:spLocks/>
            </p:cNvSpPr>
            <p:nvPr/>
          </p:nvSpPr>
          <p:spPr>
            <a:xfrm>
              <a:off x="2928926" y="928670"/>
              <a:ext cx="2643206" cy="571504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id-ID" sz="2800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haroni" pitchFamily="2" charset="-79"/>
                  <a:ea typeface="+mj-ea"/>
                  <a:cs typeface="Aharoni" pitchFamily="2" charset="-79"/>
                </a:rPr>
                <a:t>BALITJESTRO</a:t>
              </a:r>
            </a:p>
          </p:txBody>
        </p:sp>
        <p:sp>
          <p:nvSpPr>
            <p:cNvPr id="4" name="Title 1"/>
            <p:cNvSpPr txBox="1">
              <a:spLocks/>
            </p:cNvSpPr>
            <p:nvPr/>
          </p:nvSpPr>
          <p:spPr>
            <a:xfrm>
              <a:off x="2928926" y="2000240"/>
              <a:ext cx="2643206" cy="571504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id-ID" sz="2800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haroni" pitchFamily="2" charset="-79"/>
                  <a:ea typeface="+mj-ea"/>
                  <a:cs typeface="Aharoni" pitchFamily="2" charset="-79"/>
                </a:rPr>
                <a:t>BF</a:t>
              </a:r>
            </a:p>
          </p:txBody>
        </p:sp>
        <p:sp>
          <p:nvSpPr>
            <p:cNvPr id="5" name="Title 1"/>
            <p:cNvSpPr txBox="1">
              <a:spLocks/>
            </p:cNvSpPr>
            <p:nvPr/>
          </p:nvSpPr>
          <p:spPr>
            <a:xfrm>
              <a:off x="2928926" y="3143248"/>
              <a:ext cx="2643206" cy="571504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id-ID" sz="2800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haroni" pitchFamily="2" charset="-79"/>
                  <a:ea typeface="+mj-ea"/>
                  <a:cs typeface="Aharoni" pitchFamily="2" charset="-79"/>
                </a:rPr>
                <a:t>BPMT</a:t>
              </a: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>
            <a:xfrm>
              <a:off x="2928926" y="4286256"/>
              <a:ext cx="2643206" cy="571504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id-ID" sz="2800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haroni" pitchFamily="2" charset="-79"/>
                  <a:ea typeface="+mj-ea"/>
                  <a:cs typeface="Aharoni" pitchFamily="2" charset="-79"/>
                </a:rPr>
                <a:t>BPB</a:t>
              </a:r>
            </a:p>
            <a:p>
              <a:pPr algn="ctr" fontAlgn="auto">
                <a:spcAft>
                  <a:spcPts val="0"/>
                </a:spcAft>
                <a:defRPr/>
              </a:pPr>
              <a:endParaRPr lang="id-ID" sz="28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8" name="Straight Arrow Connector 7"/>
            <p:cNvCxnSpPr>
              <a:stCxn id="3" idx="2"/>
              <a:endCxn id="4" idx="0"/>
            </p:cNvCxnSpPr>
            <p:nvPr/>
          </p:nvCxnSpPr>
          <p:spPr>
            <a:xfrm rot="5400000">
              <a:off x="4000495" y="1751001"/>
              <a:ext cx="500067" cy="158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5400000">
              <a:off x="4037008" y="2820983"/>
              <a:ext cx="500067" cy="1587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>
              <a:off x="4037008" y="3963992"/>
              <a:ext cx="500067" cy="1587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 txBox="1">
            <a:spLocks/>
          </p:cNvSpPr>
          <p:nvPr/>
        </p:nvSpPr>
        <p:spPr>
          <a:xfrm>
            <a:off x="5227838" y="2605091"/>
            <a:ext cx="6178351" cy="2928937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d-ID" sz="24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(Label putih dlm screen house)</a:t>
            </a:r>
          </a:p>
          <a:p>
            <a:pPr algn="ctr" fontAlgn="auto">
              <a:spcAft>
                <a:spcPts val="0"/>
              </a:spcAft>
              <a:defRPr/>
            </a:pPr>
            <a:endParaRPr lang="id-ID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id-ID" sz="2800" dirty="0"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id-ID" sz="24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(Label ungu dlm screen house)</a:t>
            </a:r>
          </a:p>
          <a:p>
            <a:pPr algn="ctr" fontAlgn="auto">
              <a:spcAft>
                <a:spcPts val="0"/>
              </a:spcAft>
              <a:defRPr/>
            </a:pPr>
            <a:endParaRPr lang="id-ID" sz="20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id-ID" sz="20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id-ID" sz="24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(label biru di lapangan)</a:t>
            </a:r>
          </a:p>
          <a:p>
            <a:pPr algn="ctr" fontAlgn="auto">
              <a:spcAft>
                <a:spcPts val="0"/>
              </a:spcAft>
              <a:defRPr/>
            </a:pPr>
            <a:endParaRPr lang="id-ID" sz="28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id-ID" sz="28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321300" y="1676400"/>
            <a:ext cx="5465166" cy="71437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d-ID" sz="2400" dirty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(Hasil pembersihan PIT yang dilepas Mentan)</a:t>
            </a:r>
          </a:p>
        </p:txBody>
      </p:sp>
      <p:pic>
        <p:nvPicPr>
          <p:cNvPr id="73742" name="Picture 14" descr="E:\photo2\2011\FotoBuah\Jeruk Keprok Satsu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218" y="1389864"/>
            <a:ext cx="1724294" cy="1727894"/>
          </a:xfrm>
          <a:prstGeom prst="ellipse">
            <a:avLst/>
          </a:prstGeom>
          <a:ln w="285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3743" name="Picture 15" descr="E:\photo2\2011\FotoBuah\Jeruk Keprok S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18" y="3390128"/>
            <a:ext cx="1724294" cy="1727894"/>
          </a:xfrm>
          <a:prstGeom prst="ellipse">
            <a:avLst/>
          </a:prstGeom>
          <a:ln w="381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3744" name="Picture 16" descr="E:\photo2\2011\FotoBuah\Jeruk Gunung Omeh Sumb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115" y="5461830"/>
            <a:ext cx="2096743" cy="1181880"/>
          </a:xfrm>
          <a:prstGeom prst="ellipse">
            <a:avLst/>
          </a:prstGeom>
          <a:ln w="381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596900" y="762000"/>
            <a:ext cx="9315118" cy="615553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id-ID" dirty="0" smtClean="0">
                <a:solidFill>
                  <a:schemeClr val="tx1"/>
                </a:solidFill>
                <a:latin typeface="Berlin Sans FB Demi" pitchFamily="34" charset="0"/>
              </a:rPr>
              <a:t>BF DAN BPMT </a:t>
            </a:r>
            <a:r>
              <a:rPr lang="id-ID" dirty="0" smtClean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65362" y="1428751"/>
            <a:ext cx="11025981" cy="459105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514350" indent="-514350" algn="just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id-ID" sz="2800" dirty="0" smtClean="0"/>
              <a:t>Pohon Induk di dalam screen house BF diproduksi oleh Balitjestro sesuai ketentuan yang berlaku.</a:t>
            </a:r>
          </a:p>
          <a:p>
            <a:pPr marL="514350" indent="-514350" algn="just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id-ID" sz="2800" dirty="0" smtClean="0"/>
              <a:t>Pohon Induk BF harus diindeksing setiap tahun secara individual.</a:t>
            </a:r>
          </a:p>
          <a:p>
            <a:pPr marL="514350" indent="-514350" algn="just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id-ID" sz="2800" dirty="0" smtClean="0"/>
              <a:t>Pohon Induk di dalam screen house BPMT diperoleh dari entres Pohon Induk di screen house BF dengan batang bawah yang ditanam di dalam screen house.</a:t>
            </a:r>
          </a:p>
          <a:p>
            <a:pPr marL="514350" indent="-514350" algn="just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id-ID" sz="2800" dirty="0" smtClean="0"/>
              <a:t>Benih sebar harus berasal dari entris Pohon Induk di BPMT (dalam screen house).</a:t>
            </a:r>
          </a:p>
          <a:p>
            <a:pPr marL="514350" indent="-514350" algn="just" eaLnBrk="1" fontAlgn="auto" hangingPunct="1">
              <a:spcAft>
                <a:spcPts val="0"/>
              </a:spcAft>
              <a:buClrTx/>
              <a:buFont typeface="+mj-lt"/>
              <a:buAutoNum type="arabicPeriod"/>
              <a:defRPr/>
            </a:pPr>
            <a:r>
              <a:rPr lang="id-ID" sz="2800" dirty="0" smtClean="0"/>
              <a:t>Benih sebar yang entresnya tidak berasal dari BPMT tidak boleh disertifikasi dan diedarkan.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855465" y="1428750"/>
            <a:ext cx="1094994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just">
              <a:spcAft>
                <a:spcPct val="50000"/>
              </a:spcAft>
              <a:buFont typeface="Gill Sans MT" pitchFamily="34" charset="0"/>
              <a:buAutoNum type="arabicPeriod"/>
            </a:pPr>
            <a:r>
              <a:rPr lang="id-ID" sz="2400" dirty="0">
                <a:solidFill>
                  <a:srgbClr val="002060"/>
                </a:solidFill>
                <a:latin typeface="Britannic Bold" pitchFamily="34" charset="0"/>
              </a:rPr>
              <a:t>Rehabilitasi dan pembangunan screen house baik di Balai Benih maupun Penangkar.</a:t>
            </a:r>
          </a:p>
          <a:p>
            <a:pPr marL="457200" indent="-457200" algn="just">
              <a:spcAft>
                <a:spcPct val="50000"/>
              </a:spcAft>
              <a:buFont typeface="Gill Sans MT" pitchFamily="34" charset="0"/>
              <a:buAutoNum type="arabicPeriod"/>
            </a:pPr>
            <a:r>
              <a:rPr lang="id-ID" sz="2400" dirty="0">
                <a:solidFill>
                  <a:srgbClr val="002060"/>
                </a:solidFill>
                <a:latin typeface="Britannic Bold" pitchFamily="34" charset="0"/>
              </a:rPr>
              <a:t>Fasilitasi Benih Sumber (BF dan BPMT) sesuai varietas yang akan </a:t>
            </a:r>
            <a:r>
              <a:rPr lang="id-ID" sz="2400" dirty="0" smtClean="0">
                <a:solidFill>
                  <a:srgbClr val="002060"/>
                </a:solidFill>
                <a:latin typeface="Britannic Bold" pitchFamily="34" charset="0"/>
              </a:rPr>
              <a:t>dikembangkan.</a:t>
            </a:r>
            <a:endParaRPr lang="id-ID" sz="2400" dirty="0">
              <a:solidFill>
                <a:srgbClr val="002060"/>
              </a:solidFill>
              <a:latin typeface="Britannic Bold" pitchFamily="34" charset="0"/>
            </a:endParaRPr>
          </a:p>
          <a:p>
            <a:pPr marL="457200" indent="-457200" algn="just">
              <a:spcAft>
                <a:spcPct val="50000"/>
              </a:spcAft>
              <a:buFont typeface="Gill Sans MT" pitchFamily="34" charset="0"/>
              <a:buAutoNum type="arabicPeriod"/>
            </a:pPr>
            <a:r>
              <a:rPr lang="id-ID" sz="2400" dirty="0">
                <a:solidFill>
                  <a:srgbClr val="002060"/>
                </a:solidFill>
                <a:latin typeface="Britannic Bold" pitchFamily="34" charset="0"/>
              </a:rPr>
              <a:t>Peningkatan SDM baik petugas maupun penangkar benih.</a:t>
            </a:r>
          </a:p>
          <a:p>
            <a:pPr marL="457200" indent="-457200" algn="just">
              <a:spcAft>
                <a:spcPct val="50000"/>
              </a:spcAft>
              <a:buFont typeface="Gill Sans MT" pitchFamily="34" charset="0"/>
              <a:buAutoNum type="arabicPeriod"/>
            </a:pPr>
            <a:r>
              <a:rPr lang="id-ID" sz="2400" dirty="0">
                <a:solidFill>
                  <a:srgbClr val="002060"/>
                </a:solidFill>
                <a:latin typeface="Britannic Bold" pitchFamily="34" charset="0"/>
              </a:rPr>
              <a:t>Penumbuhan dan penguatan penangkar benih</a:t>
            </a:r>
          </a:p>
          <a:p>
            <a:pPr marL="457200" indent="-457200" algn="just">
              <a:spcAft>
                <a:spcPct val="50000"/>
              </a:spcAft>
              <a:buFont typeface="Gill Sans MT" pitchFamily="34" charset="0"/>
              <a:buAutoNum type="arabicPeriod"/>
            </a:pPr>
            <a:r>
              <a:rPr lang="id-ID" sz="2400" dirty="0">
                <a:solidFill>
                  <a:srgbClr val="002060"/>
                </a:solidFill>
                <a:latin typeface="Britannic Bold" pitchFamily="34" charset="0"/>
              </a:rPr>
              <a:t>Pembinaan sertifikasi dan pengawasan peredaran benih.</a:t>
            </a:r>
          </a:p>
          <a:p>
            <a:pPr marL="457200" indent="-457200" algn="just">
              <a:spcAft>
                <a:spcPct val="50000"/>
              </a:spcAft>
              <a:buFont typeface="Gill Sans MT" pitchFamily="34" charset="0"/>
              <a:buAutoNum type="arabicPeriod"/>
            </a:pPr>
            <a:r>
              <a:rPr lang="id-ID" sz="2400" dirty="0">
                <a:solidFill>
                  <a:srgbClr val="002060"/>
                </a:solidFill>
                <a:latin typeface="Britannic Bold" pitchFamily="34" charset="0"/>
              </a:rPr>
              <a:t>Promosi penggunaan benih bermutu.</a:t>
            </a:r>
            <a:r>
              <a:rPr lang="en-US" sz="2400" dirty="0">
                <a:solidFill>
                  <a:srgbClr val="002060"/>
                </a:solidFill>
                <a:latin typeface="Century Schoolbook" pitchFamily="18" charset="0"/>
              </a:rPr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665363" y="274638"/>
            <a:ext cx="10930929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 algn="ctr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id-ID" sz="3200" dirty="0">
                <a:solidFill>
                  <a:srgbClr val="002060"/>
                </a:solidFill>
                <a:latin typeface="Berlin Sans FB Demi" pitchFamily="34" charset="0"/>
                <a:cs typeface="+mn-cs"/>
              </a:rPr>
              <a:t>UPAYA PERCEPATAN YANG DILAKUKAN </a:t>
            </a:r>
            <a:r>
              <a:rPr lang="id-ID" sz="3200" dirty="0">
                <a:solidFill>
                  <a:schemeClr val="tx2">
                    <a:satMod val="130000"/>
                  </a:schemeClr>
                </a:solidFill>
                <a:latin typeface="Berlin Sans FB Demi" pitchFamily="34" charset="0"/>
                <a:cs typeface="+mn-cs"/>
              </a:rPr>
              <a:t>: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5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7" descr="D:\DATA_Roni\MAKARYO\Foto Pengadaan 2016-2018 dan 2019 KTP\BPMT Jeruk 2016 Majalengka\WhatsApp Image 2018-08-03 at 08.48.09.jpeg"/>
          <p:cNvPicPr>
            <a:picLocks noChangeAspect="1" noChangeArrowheads="1"/>
          </p:cNvPicPr>
          <p:nvPr/>
        </p:nvPicPr>
        <p:blipFill>
          <a:blip r:embed="rId3"/>
          <a:srcRect t="16425" b="41541"/>
          <a:stretch>
            <a:fillRect/>
          </a:stretch>
        </p:blipFill>
        <p:spPr bwMode="auto">
          <a:xfrm>
            <a:off x="14294" y="31750"/>
            <a:ext cx="122110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: Diagonal Corners Rounded 5"/>
          <p:cNvSpPr/>
          <p:nvPr/>
        </p:nvSpPr>
        <p:spPr>
          <a:xfrm>
            <a:off x="115934" y="119063"/>
            <a:ext cx="11990318" cy="6673850"/>
          </a:xfrm>
          <a:prstGeom prst="round2DiagRect">
            <a:avLst>
              <a:gd name="adj1" fmla="val 7765"/>
              <a:gd name="adj2" fmla="val 0"/>
            </a:avLst>
          </a:prstGeom>
          <a:solidFill>
            <a:srgbClr val="FFFFFF">
              <a:alpha val="85000"/>
            </a:srgbClr>
          </a:solidFill>
          <a:ln w="38100" cap="rnd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kern="0" dirty="0">
                <a:solidFill>
                  <a:srgbClr val="FFFFFF"/>
                </a:solidFill>
                <a:latin typeface="Goudy Old Style" panose="02040603050505030304"/>
                <a:cs typeface="Arial" charset="0"/>
              </a:rPr>
              <a:t>c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type="body" idx="1"/>
          </p:nvPr>
        </p:nvSpPr>
        <p:spPr>
          <a:xfrm>
            <a:off x="-1157741" y="-685800"/>
            <a:ext cx="11596465" cy="553998"/>
          </a:xfrm>
        </p:spPr>
        <p:txBody>
          <a:bodyPr/>
          <a:lstStyle/>
          <a:p>
            <a:pPr marL="514350" indent="-514350">
              <a:buFont typeface="Arial" pitchFamily="34" charset="0"/>
              <a:buNone/>
            </a:pPr>
            <a:r>
              <a:rPr lang="id-ID" altLang="en-US" smtClean="0">
                <a:latin typeface="David" pitchFamily="34" charset="0"/>
                <a:ea typeface="David" pitchFamily="34" charset="0"/>
                <a:cs typeface="David" pitchFamily="34" charset="0"/>
              </a:rPr>
              <a:t>     </a:t>
            </a:r>
            <a:r>
              <a:rPr lang="en-AU" altLang="en-US" smtClean="0">
                <a:latin typeface="David" pitchFamily="34" charset="0"/>
                <a:ea typeface="David" pitchFamily="34" charset="0"/>
                <a:cs typeface="David" pitchFamily="34" charset="0"/>
              </a:rPr>
              <a:t>Pelepasan</a:t>
            </a:r>
            <a:r>
              <a:rPr lang="id-ID" altLang="en-US" smtClean="0">
                <a:latin typeface="David" pitchFamily="34" charset="0"/>
                <a:ea typeface="David" pitchFamily="34" charset="0"/>
                <a:cs typeface="David" pitchFamily="34" charset="0"/>
              </a:rPr>
              <a:t>/Pendaftaran</a:t>
            </a:r>
            <a:r>
              <a:rPr lang="en-AU" altLang="en-US" smtClean="0">
                <a:latin typeface="David" pitchFamily="34" charset="0"/>
                <a:ea typeface="David" pitchFamily="34" charset="0"/>
                <a:cs typeface="David" pitchFamily="34" charset="0"/>
              </a:rPr>
              <a:t> Varietas sampai  Tahun </a:t>
            </a:r>
            <a:r>
              <a:rPr lang="en-US" altLang="en-US" smtClean="0">
                <a:latin typeface="David" pitchFamily="34" charset="0"/>
                <a:ea typeface="David" pitchFamily="34" charset="0"/>
                <a:cs typeface="David" pitchFamily="34" charset="0"/>
              </a:rPr>
              <a:t>2020</a:t>
            </a:r>
            <a:endParaRPr lang="en-AU" altLang="en-US" smtClean="0">
              <a:latin typeface="David" pitchFamily="34" charset="0"/>
              <a:ea typeface="David" pitchFamily="34" charset="0"/>
              <a:cs typeface="David" pitchFamily="34" charset="0"/>
            </a:endParaRPr>
          </a:p>
          <a:p>
            <a:pPr marL="514350" indent="-514350">
              <a:buFont typeface="Calibri Light" pitchFamily="34" charset="0"/>
              <a:buAutoNum type="alphaUcPeriod" startAt="2"/>
            </a:pPr>
            <a:endParaRPr lang="en-AU" altLang="en-US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8516" y="1285875"/>
          <a:ext cx="11820388" cy="5033436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659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2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1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1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69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749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29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98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505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AU" sz="2600" b="1" u="none" strike="noStrike" dirty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No</a:t>
                      </a:r>
                      <a:endParaRPr lang="en-AU" sz="2600" b="1" i="0" u="none" strike="noStrike" dirty="0">
                        <a:solidFill>
                          <a:schemeClr val="bg1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>
                    <a:solidFill>
                      <a:srgbClr val="0070C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AU" sz="2600" b="1" u="none" strike="noStrike" dirty="0" err="1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Kelompok</a:t>
                      </a:r>
                      <a:r>
                        <a:rPr lang="en-AU" sz="2600" b="1" u="none" strike="noStrike" baseline="0" dirty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 </a:t>
                      </a:r>
                      <a:r>
                        <a:rPr lang="en-AU" sz="2600" b="1" u="none" strike="noStrike" dirty="0" err="1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Tanaman</a:t>
                      </a:r>
                      <a:endParaRPr lang="en-AU" sz="2600" b="1" i="0" u="none" strike="noStrike" dirty="0">
                        <a:solidFill>
                          <a:schemeClr val="bg1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id-ID" sz="2600" b="1" u="none" strike="noStrike" baseline="0" dirty="0">
                          <a:latin typeface="Bahnschrift" pitchFamily="34" charset="0"/>
                        </a:rPr>
                        <a:t>           </a:t>
                      </a:r>
                      <a:r>
                        <a:rPr lang="id-ID" sz="2600" b="1" u="none" strike="noStrike" dirty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Dilepas</a:t>
                      </a:r>
                      <a:endParaRPr lang="en-AU" sz="2600" b="1" i="0" u="none" strike="noStrike" dirty="0">
                        <a:solidFill>
                          <a:schemeClr val="bg1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Didaftar</a:t>
                      </a:r>
                      <a:endParaRPr lang="en-AU" sz="2600" b="1" i="0" u="none" strike="noStrike" dirty="0">
                        <a:solidFill>
                          <a:schemeClr val="bg1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en-AU" sz="2600" b="1" u="none" strike="noStrike" dirty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TOTAL</a:t>
                      </a:r>
                      <a:endParaRPr lang="en-AU" sz="2600" b="1" i="0" u="none" strike="noStrike" dirty="0">
                        <a:solidFill>
                          <a:schemeClr val="bg1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>
                    <a:solidFill>
                      <a:srgbClr val="0070C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058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1984 </a:t>
                      </a:r>
                      <a:r>
                        <a:rPr lang="en-AU" sz="2600" b="1" u="none" strike="noStrike" dirty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–</a:t>
                      </a:r>
                      <a:r>
                        <a:rPr lang="id-ID" sz="2600" b="1" u="none" strike="noStrike" dirty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 Juni </a:t>
                      </a:r>
                      <a:r>
                        <a:rPr lang="en-AU" sz="2600" b="1" u="none" strike="noStrike" dirty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201</a:t>
                      </a:r>
                      <a:r>
                        <a:rPr lang="id-ID" sz="2600" b="1" u="none" strike="noStrike" dirty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1</a:t>
                      </a:r>
                      <a:endParaRPr lang="en-AU" sz="2600" b="1" i="0" u="none" strike="noStrike" dirty="0">
                        <a:solidFill>
                          <a:schemeClr val="bg1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Nov 2011 – </a:t>
                      </a:r>
                      <a:r>
                        <a:rPr lang="en-US" sz="2600" b="1" u="none" strike="noStrike" baseline="0" dirty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 Des </a:t>
                      </a:r>
                      <a:r>
                        <a:rPr lang="id-ID" sz="2600" b="1" u="none" strike="noStrike" dirty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2</a:t>
                      </a:r>
                      <a:r>
                        <a:rPr lang="en-US" sz="2600" b="1" u="none" strike="noStrike" dirty="0" smtClean="0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020</a:t>
                      </a:r>
                      <a:endParaRPr lang="en-AU" sz="2600" b="1" i="0" u="none" strike="noStrike" dirty="0">
                        <a:solidFill>
                          <a:schemeClr val="bg1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 fontAlgn="b"/>
                      <a:endParaRPr lang="en-AU" sz="2800" b="1" i="0" u="none" strike="noStrike" dirty="0">
                        <a:solidFill>
                          <a:schemeClr val="bg1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0" marR="11970" marT="900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058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600" b="1" u="none" strike="noStrike" dirty="0" err="1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Jenis</a:t>
                      </a:r>
                      <a:endParaRPr lang="en-AU" sz="2600" b="1" i="0" u="none" strike="noStrike" dirty="0">
                        <a:solidFill>
                          <a:schemeClr val="bg1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600" b="1" u="none" strike="noStrike" dirty="0" err="1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Var</a:t>
                      </a:r>
                      <a:endParaRPr lang="en-AU" sz="2600" b="1" i="0" u="none" strike="noStrike" dirty="0">
                        <a:solidFill>
                          <a:schemeClr val="bg1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600" b="1" u="none" strike="noStrike" dirty="0" err="1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Jenis</a:t>
                      </a:r>
                      <a:endParaRPr lang="en-AU" sz="2600" b="1" i="0" u="none" strike="noStrike" dirty="0">
                        <a:solidFill>
                          <a:schemeClr val="bg1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600" b="1" u="none" strike="noStrike" dirty="0" err="1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Var</a:t>
                      </a:r>
                      <a:endParaRPr lang="en-AU" sz="2600" b="1" i="0" u="none" strike="noStrike" dirty="0">
                        <a:solidFill>
                          <a:schemeClr val="bg1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600" b="1" u="none" strike="noStrike" dirty="0" err="1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Jenis</a:t>
                      </a:r>
                      <a:endParaRPr lang="en-AU" sz="2600" b="1" i="0" u="none" strike="noStrike" dirty="0">
                        <a:solidFill>
                          <a:schemeClr val="bg1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600" b="1" u="none" strike="noStrike" dirty="0" err="1">
                          <a:solidFill>
                            <a:schemeClr val="bg1"/>
                          </a:solidFill>
                          <a:latin typeface="Bahnschrift" pitchFamily="34" charset="0"/>
                        </a:rPr>
                        <a:t>Var</a:t>
                      </a:r>
                      <a:endParaRPr lang="en-AU" sz="2600" b="1" i="0" u="none" strike="noStrike" dirty="0">
                        <a:solidFill>
                          <a:schemeClr val="bg1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312">
                <a:tc>
                  <a:txBody>
                    <a:bodyPr/>
                    <a:lstStyle/>
                    <a:p>
                      <a:pPr algn="ctr" fontAlgn="b"/>
                      <a:r>
                        <a:rPr lang="en-AU" sz="2600" b="1" u="none" strike="noStrike" dirty="0" smtClean="0">
                          <a:latin typeface="Bahnschrift" pitchFamily="34" charset="0"/>
                        </a:rPr>
                        <a:t>1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2600" b="1" u="none" strike="noStrike" dirty="0" smtClean="0">
                          <a:latin typeface="Bahnschrift" pitchFamily="34" charset="0"/>
                        </a:rPr>
                        <a:t> </a:t>
                      </a:r>
                      <a:r>
                        <a:rPr lang="en-AU" sz="2600" b="1" u="none" strike="noStrike" dirty="0" err="1" smtClean="0">
                          <a:latin typeface="Bahnschrift" pitchFamily="34" charset="0"/>
                        </a:rPr>
                        <a:t>Buah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42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608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2</a:t>
                      </a:r>
                      <a:r>
                        <a:rPr lang="en-US" sz="2600" b="1" u="none" strike="noStrike" dirty="0">
                          <a:latin typeface="Bahnschrift" pitchFamily="34" charset="0"/>
                        </a:rPr>
                        <a:t>7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2</a:t>
                      </a:r>
                      <a:r>
                        <a:rPr lang="en-US" sz="2600" b="1" u="none" strike="noStrike" dirty="0">
                          <a:latin typeface="Bahnschrift" pitchFamily="34" charset="0"/>
                        </a:rPr>
                        <a:t>55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600" b="1" dirty="0">
                          <a:latin typeface="Bahnschrift" pitchFamily="34" charset="0"/>
                        </a:rPr>
                        <a:t>4</a:t>
                      </a:r>
                      <a:r>
                        <a:rPr lang="id-ID" sz="2600" b="1" dirty="0">
                          <a:latin typeface="Bahnschrift" pitchFamily="34" charset="0"/>
                        </a:rPr>
                        <a:t>3</a:t>
                      </a:r>
                      <a:endParaRPr lang="en-AU" sz="2600" b="1" dirty="0"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21666" marR="121666" marT="43741" marB="437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600" b="1" dirty="0">
                          <a:latin typeface="Bahnschrift" pitchFamily="34" charset="0"/>
                        </a:rPr>
                        <a:t>8</a:t>
                      </a:r>
                      <a:r>
                        <a:rPr lang="en-US" sz="2600" b="1" dirty="0">
                          <a:latin typeface="Bahnschrift" pitchFamily="34" charset="0"/>
                        </a:rPr>
                        <a:t>63</a:t>
                      </a:r>
                      <a:endParaRPr lang="en-AU" sz="2600" b="1" dirty="0"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21666" marR="121666" marT="43741" marB="4374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312">
                <a:tc>
                  <a:txBody>
                    <a:bodyPr/>
                    <a:lstStyle/>
                    <a:p>
                      <a:pPr algn="ctr" fontAlgn="b"/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2600" b="1" i="0" u="none" strike="noStrike" dirty="0" err="1" smtClean="0">
                          <a:solidFill>
                            <a:srgbClr val="C00000"/>
                          </a:solidFill>
                          <a:latin typeface="Bahnschrift" pitchFamily="34" charset="0"/>
                          <a:cs typeface="David" pitchFamily="34" charset="-79"/>
                        </a:rPr>
                        <a:t>Jeruk</a:t>
                      </a:r>
                      <a:endParaRPr lang="en-AU" sz="2600" b="1" i="0" u="none" strike="noStrike" dirty="0">
                        <a:solidFill>
                          <a:srgbClr val="C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600" b="1" i="0" u="none" strike="noStrike" dirty="0" smtClean="0">
                          <a:solidFill>
                            <a:srgbClr val="C00000"/>
                          </a:solidFill>
                          <a:latin typeface="Bahnschrift" pitchFamily="34" charset="0"/>
                          <a:cs typeface="David" pitchFamily="34" charset="-79"/>
                        </a:rPr>
                        <a:t>5</a:t>
                      </a:r>
                      <a:endParaRPr lang="en-AU" sz="2600" b="1" i="0" u="none" strike="noStrike" dirty="0">
                        <a:solidFill>
                          <a:srgbClr val="C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600" b="1" i="0" u="none" strike="noStrike" dirty="0" smtClean="0">
                          <a:solidFill>
                            <a:srgbClr val="C00000"/>
                          </a:solidFill>
                          <a:latin typeface="Bahnschrift" pitchFamily="34" charset="0"/>
                          <a:cs typeface="David" pitchFamily="34" charset="-79"/>
                        </a:rPr>
                        <a:t>50</a:t>
                      </a:r>
                      <a:endParaRPr lang="en-AU" sz="2600" b="1" i="0" u="none" strike="noStrike" dirty="0">
                        <a:solidFill>
                          <a:srgbClr val="C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600" b="1" i="0" u="none" strike="noStrike" dirty="0" smtClean="0">
                          <a:solidFill>
                            <a:srgbClr val="C00000"/>
                          </a:solidFill>
                          <a:latin typeface="Bahnschrift" pitchFamily="34" charset="0"/>
                          <a:cs typeface="David" pitchFamily="34" charset="-79"/>
                        </a:rPr>
                        <a:t>9</a:t>
                      </a:r>
                      <a:endParaRPr lang="en-AU" sz="2600" b="1" i="0" u="none" strike="noStrike" dirty="0">
                        <a:solidFill>
                          <a:srgbClr val="C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600" b="1" i="0" u="none" strike="noStrike" dirty="0" smtClean="0">
                          <a:solidFill>
                            <a:srgbClr val="C00000"/>
                          </a:solidFill>
                          <a:latin typeface="Bahnschrift" pitchFamily="34" charset="0"/>
                          <a:cs typeface="David" pitchFamily="34" charset="-79"/>
                        </a:rPr>
                        <a:t>24</a:t>
                      </a:r>
                      <a:endParaRPr lang="en-AU" sz="2600" b="1" i="0" u="none" strike="noStrike" dirty="0">
                        <a:solidFill>
                          <a:srgbClr val="C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600" b="1" dirty="0" smtClean="0">
                          <a:solidFill>
                            <a:srgbClr val="C00000"/>
                          </a:solidFill>
                          <a:latin typeface="Bahnschrift" pitchFamily="34" charset="0"/>
                          <a:cs typeface="David" pitchFamily="34" charset="-79"/>
                        </a:rPr>
                        <a:t>9</a:t>
                      </a:r>
                      <a:endParaRPr lang="en-AU" sz="2600" b="1" dirty="0">
                        <a:solidFill>
                          <a:srgbClr val="C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21666" marR="121666" marT="43741" marB="437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600" b="1" dirty="0" smtClean="0">
                          <a:solidFill>
                            <a:srgbClr val="C00000"/>
                          </a:solidFill>
                          <a:latin typeface="Bahnschrift" pitchFamily="34" charset="0"/>
                          <a:cs typeface="David" pitchFamily="34" charset="-79"/>
                        </a:rPr>
                        <a:t>74</a:t>
                      </a:r>
                      <a:endParaRPr lang="en-AU" sz="2600" b="1" dirty="0">
                        <a:solidFill>
                          <a:srgbClr val="C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21666" marR="121666" marT="43741" marB="4374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4312">
                <a:tc>
                  <a:txBody>
                    <a:bodyPr/>
                    <a:lstStyle/>
                    <a:p>
                      <a:pPr algn="ctr" fontAlgn="b"/>
                      <a:r>
                        <a:rPr lang="en-AU" sz="2600" b="1" u="none" strike="noStrike" dirty="0">
                          <a:latin typeface="Bahnschrift" pitchFamily="34" charset="0"/>
                        </a:rPr>
                        <a:t>2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2600" b="1" u="none" strike="noStrike" dirty="0">
                          <a:latin typeface="Bahnschrift" pitchFamily="34" charset="0"/>
                        </a:rPr>
                        <a:t> </a:t>
                      </a:r>
                      <a:r>
                        <a:rPr lang="en-AU" sz="2600" b="1" u="none" strike="noStrike" dirty="0" err="1">
                          <a:latin typeface="Bahnschrift" pitchFamily="34" charset="0"/>
                        </a:rPr>
                        <a:t>Sayur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35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944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3</a:t>
                      </a:r>
                      <a:r>
                        <a:rPr lang="en-US" sz="2600" b="1" u="none" strike="noStrike" dirty="0">
                          <a:latin typeface="Bahnschrift" pitchFamily="34" charset="0"/>
                        </a:rPr>
                        <a:t>9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u="none" strike="noStrike" dirty="0">
                          <a:latin typeface="Bahnschrift" pitchFamily="34" charset="0"/>
                        </a:rPr>
                        <a:t>849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600" b="1" dirty="0">
                          <a:latin typeface="Bahnschrift" pitchFamily="34" charset="0"/>
                        </a:rPr>
                        <a:t>4</a:t>
                      </a:r>
                      <a:r>
                        <a:rPr lang="en-US" sz="2600" b="1" dirty="0">
                          <a:latin typeface="Bahnschrift" pitchFamily="34" charset="0"/>
                        </a:rPr>
                        <a:t>7</a:t>
                      </a:r>
                      <a:endParaRPr lang="en-AU" sz="2600" b="1" dirty="0"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21666" marR="121666" marT="43741" marB="437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600" b="1" dirty="0">
                          <a:latin typeface="Bahnschrift" pitchFamily="34" charset="0"/>
                        </a:rPr>
                        <a:t>1.</a:t>
                      </a:r>
                      <a:r>
                        <a:rPr lang="en-US" sz="2600" b="1" dirty="0">
                          <a:latin typeface="Bahnschrift" pitchFamily="34" charset="0"/>
                        </a:rPr>
                        <a:t>793</a:t>
                      </a:r>
                      <a:endParaRPr lang="en-AU" sz="2600" b="1" dirty="0"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21666" marR="121666" marT="43741" marB="4374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5956">
                <a:tc>
                  <a:txBody>
                    <a:bodyPr/>
                    <a:lstStyle/>
                    <a:p>
                      <a:pPr algn="ctr" fontAlgn="b"/>
                      <a:r>
                        <a:rPr lang="en-AU" sz="2600" b="1" u="none" strike="noStrike" dirty="0">
                          <a:latin typeface="Bahnschrift" pitchFamily="34" charset="0"/>
                        </a:rPr>
                        <a:t>3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2600" b="1" u="none" strike="noStrike" dirty="0">
                          <a:latin typeface="Bahnschrift" pitchFamily="34" charset="0"/>
                        </a:rPr>
                        <a:t> </a:t>
                      </a:r>
                      <a:r>
                        <a:rPr lang="en-AU" sz="2600" b="1" u="none" strike="noStrike" dirty="0" err="1">
                          <a:latin typeface="Bahnschrift" pitchFamily="34" charset="0"/>
                        </a:rPr>
                        <a:t>Florikultura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15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146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11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1</a:t>
                      </a:r>
                      <a:r>
                        <a:rPr lang="en-US" sz="2600" b="1" u="none" strike="noStrike" dirty="0">
                          <a:latin typeface="Bahnschrift" pitchFamily="34" charset="0"/>
                        </a:rPr>
                        <a:t>43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600" b="1" dirty="0">
                          <a:latin typeface="Bahnschrift" pitchFamily="34" charset="0"/>
                        </a:rPr>
                        <a:t>21</a:t>
                      </a:r>
                      <a:endParaRPr lang="en-AU" sz="2600" b="1" dirty="0"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21666" marR="121666" marT="43741" marB="437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600" b="1" dirty="0">
                          <a:latin typeface="Bahnschrift" pitchFamily="34" charset="0"/>
                        </a:rPr>
                        <a:t>2</a:t>
                      </a:r>
                      <a:r>
                        <a:rPr lang="en-US" sz="2600" b="1" dirty="0">
                          <a:latin typeface="Bahnschrift" pitchFamily="34" charset="0"/>
                        </a:rPr>
                        <a:t>89</a:t>
                      </a:r>
                      <a:endParaRPr lang="en-AU" sz="2600" b="1" dirty="0"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21666" marR="121666" marT="43741" marB="43741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4312">
                <a:tc>
                  <a:txBody>
                    <a:bodyPr/>
                    <a:lstStyle/>
                    <a:p>
                      <a:pPr algn="ctr" fontAlgn="b"/>
                      <a:r>
                        <a:rPr lang="en-AU" sz="2600" b="1" u="none" strike="noStrike" dirty="0">
                          <a:latin typeface="Bahnschrift" pitchFamily="34" charset="0"/>
                        </a:rPr>
                        <a:t>4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2600" b="1" u="none" strike="noStrike" dirty="0">
                          <a:latin typeface="Bahnschrift" pitchFamily="34" charset="0"/>
                        </a:rPr>
                        <a:t> </a:t>
                      </a:r>
                      <a:r>
                        <a:rPr lang="id-ID" sz="2600" b="1" u="none" strike="noStrike" dirty="0">
                          <a:latin typeface="Bahnschrift" pitchFamily="34" charset="0"/>
                        </a:rPr>
                        <a:t>Tan. </a:t>
                      </a:r>
                      <a:r>
                        <a:rPr lang="en-AU" sz="2600" b="1" u="none" strike="noStrike" dirty="0" err="1">
                          <a:latin typeface="Bahnschrift" pitchFamily="34" charset="0"/>
                        </a:rPr>
                        <a:t>Obat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6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23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5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7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600" b="1" dirty="0">
                          <a:latin typeface="Bahnschrift" pitchFamily="34" charset="0"/>
                        </a:rPr>
                        <a:t>10</a:t>
                      </a:r>
                      <a:endParaRPr lang="en-AU" sz="2600" b="1" dirty="0"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21666" marR="121666" marT="43741" marB="437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600" b="1" dirty="0">
                          <a:latin typeface="Bahnschrift" pitchFamily="34" charset="0"/>
                        </a:rPr>
                        <a:t>30</a:t>
                      </a:r>
                      <a:endParaRPr lang="en-AU" sz="2600" b="1" dirty="0"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21666" marR="121666" marT="43741" marB="43741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5058">
                <a:tc>
                  <a:txBody>
                    <a:bodyPr/>
                    <a:lstStyle/>
                    <a:p>
                      <a:pPr algn="l" fontAlgn="b"/>
                      <a:r>
                        <a:rPr lang="en-AU" sz="2600" b="1" u="none" strike="noStrike">
                          <a:latin typeface="Bahnschrift" pitchFamily="34" charset="0"/>
                        </a:rPr>
                        <a:t> </a:t>
                      </a:r>
                      <a:endParaRPr lang="en-AU" sz="2600" b="1" i="0" u="none" strike="noStrike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2600" b="1" u="none" strike="noStrike" dirty="0">
                          <a:latin typeface="Bahnschrift" pitchFamily="34" charset="0"/>
                        </a:rPr>
                        <a:t> JUMLAH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98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1.721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75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1.</a:t>
                      </a:r>
                      <a:r>
                        <a:rPr lang="en-US" sz="2600" b="1" u="none" strike="noStrike" dirty="0">
                          <a:latin typeface="Bahnschrift" pitchFamily="34" charset="0"/>
                        </a:rPr>
                        <a:t>254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600" b="1" u="none" strike="noStrike" dirty="0">
                          <a:latin typeface="Bahnschrift" pitchFamily="34" charset="0"/>
                        </a:rPr>
                        <a:t>121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2600" b="1" u="none" strike="noStrike" dirty="0">
                          <a:latin typeface="Bahnschrift" pitchFamily="34" charset="0"/>
                        </a:rPr>
                        <a:t>2.</a:t>
                      </a:r>
                      <a:r>
                        <a:rPr lang="en-US" sz="2600" b="1" u="none" strike="noStrike" dirty="0">
                          <a:latin typeface="Bahnschrift" pitchFamily="34" charset="0"/>
                        </a:rPr>
                        <a:t>975</a:t>
                      </a:r>
                      <a:endParaRPr lang="en-AU" sz="2600" b="1" i="0" u="none" strike="noStrike" dirty="0">
                        <a:solidFill>
                          <a:srgbClr val="000000"/>
                        </a:solidFill>
                        <a:latin typeface="Bahnschrift" pitchFamily="34" charset="0"/>
                        <a:cs typeface="David" pitchFamily="34" charset="-79"/>
                      </a:endParaRPr>
                    </a:p>
                  </a:txBody>
                  <a:tcPr marL="11975" marR="11975" marT="8611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201692" y="258764"/>
            <a:ext cx="11809272" cy="80168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49792" rIns="0" bIns="0" anchor="ctr"/>
          <a:lstStyle/>
          <a:p>
            <a:pPr marL="0" lvl="1" algn="ctr" defTabSz="1355451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z="4000" b="1" i="1" kern="0" dirty="0" err="1">
                <a:solidFill>
                  <a:srgbClr val="FFC000"/>
                </a:solidFill>
                <a:effectLst>
                  <a:glow rad="215900">
                    <a:schemeClr val="accent4">
                      <a:lumMod val="50000"/>
                      <a:alpha val="8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Pelepasan</a:t>
            </a:r>
            <a:r>
              <a:rPr lang="en-US" sz="4000" b="1" i="1" kern="0" dirty="0">
                <a:solidFill>
                  <a:srgbClr val="FFC000"/>
                </a:solidFill>
                <a:effectLst>
                  <a:glow rad="215900">
                    <a:schemeClr val="accent4">
                      <a:lumMod val="50000"/>
                      <a:alpha val="8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/</a:t>
            </a:r>
            <a:r>
              <a:rPr lang="en-US" sz="4000" b="1" i="1" kern="0" dirty="0" err="1">
                <a:solidFill>
                  <a:srgbClr val="FFC000"/>
                </a:solidFill>
                <a:effectLst>
                  <a:glow rad="215900">
                    <a:schemeClr val="accent4">
                      <a:lumMod val="50000"/>
                      <a:alpha val="8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Pendaftaran</a:t>
            </a:r>
            <a:r>
              <a:rPr lang="en-US" sz="4000" b="1" i="1" kern="0" dirty="0">
                <a:solidFill>
                  <a:srgbClr val="FFC000"/>
                </a:solidFill>
                <a:effectLst>
                  <a:glow rad="215900">
                    <a:schemeClr val="accent4">
                      <a:lumMod val="50000"/>
                      <a:alpha val="8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rgbClr val="FFC000"/>
                </a:solidFill>
                <a:effectLst>
                  <a:glow rad="215900">
                    <a:schemeClr val="accent4">
                      <a:lumMod val="50000"/>
                      <a:alpha val="8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Varietas</a:t>
            </a:r>
            <a:r>
              <a:rPr lang="en-US" sz="4000" b="1" i="1" kern="0" dirty="0">
                <a:solidFill>
                  <a:srgbClr val="FFC000"/>
                </a:solidFill>
                <a:effectLst>
                  <a:glow rad="215900">
                    <a:schemeClr val="accent4">
                      <a:lumMod val="50000"/>
                      <a:alpha val="8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rgbClr val="FFC000"/>
                </a:solidFill>
                <a:effectLst>
                  <a:glow rad="215900">
                    <a:schemeClr val="accent4">
                      <a:lumMod val="50000"/>
                      <a:alpha val="8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sampai</a:t>
            </a:r>
            <a:r>
              <a:rPr lang="en-US" sz="4000" b="1" i="1" kern="0" dirty="0">
                <a:solidFill>
                  <a:srgbClr val="FFC000"/>
                </a:solidFill>
                <a:effectLst>
                  <a:glow rad="215900">
                    <a:schemeClr val="accent4">
                      <a:lumMod val="50000"/>
                      <a:alpha val="8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rgbClr val="FFC000"/>
                </a:solidFill>
                <a:effectLst>
                  <a:glow rad="215900">
                    <a:schemeClr val="accent4">
                      <a:lumMod val="50000"/>
                      <a:alpha val="8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Tahun</a:t>
            </a:r>
            <a:r>
              <a:rPr lang="en-US" sz="4000" b="1" i="1" kern="0" dirty="0">
                <a:solidFill>
                  <a:srgbClr val="FFC000"/>
                </a:solidFill>
                <a:effectLst>
                  <a:glow rad="215900">
                    <a:schemeClr val="accent4">
                      <a:lumMod val="50000"/>
                      <a:alpha val="8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2020</a:t>
            </a:r>
            <a:endParaRPr lang="en-US" sz="4000" b="1" i="1" kern="0" dirty="0">
              <a:solidFill>
                <a:schemeClr val="bg1"/>
              </a:solidFill>
              <a:effectLst>
                <a:glow rad="215900">
                  <a:schemeClr val="accent4">
                    <a:lumMod val="50000"/>
                    <a:alpha val="83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5980114"/>
            <a:ext cx="12166600" cy="877887"/>
            <a:chOff x="35496" y="6025070"/>
            <a:chExt cx="9145016" cy="793110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5496" y="6025070"/>
              <a:ext cx="9145016" cy="793110"/>
              <a:chOff x="35496" y="5902919"/>
              <a:chExt cx="9145016" cy="910457"/>
            </a:xfrm>
          </p:grpSpPr>
          <p:sp>
            <p:nvSpPr>
              <p:cNvPr id="13" name="Rectangle 4"/>
              <p:cNvSpPr/>
              <p:nvPr/>
            </p:nvSpPr>
            <p:spPr>
              <a:xfrm>
                <a:off x="35496" y="5902919"/>
                <a:ext cx="9130691" cy="910457"/>
              </a:xfrm>
              <a:custGeom>
                <a:avLst/>
                <a:gdLst>
                  <a:gd name="connsiteX0" fmla="*/ 0 w 7920880"/>
                  <a:gd name="connsiteY0" fmla="*/ 0 h 1008112"/>
                  <a:gd name="connsiteX1" fmla="*/ 7920880 w 7920880"/>
                  <a:gd name="connsiteY1" fmla="*/ 0 h 1008112"/>
                  <a:gd name="connsiteX2" fmla="*/ 7920880 w 7920880"/>
                  <a:gd name="connsiteY2" fmla="*/ 1008112 h 1008112"/>
                  <a:gd name="connsiteX3" fmla="*/ 0 w 7920880"/>
                  <a:gd name="connsiteY3" fmla="*/ 1008112 h 1008112"/>
                  <a:gd name="connsiteX4" fmla="*/ 0 w 7920880"/>
                  <a:gd name="connsiteY4" fmla="*/ 0 h 1008112"/>
                  <a:gd name="connsiteX0-1" fmla="*/ 0 w 7920880"/>
                  <a:gd name="connsiteY0-2" fmla="*/ 0 h 1008112"/>
                  <a:gd name="connsiteX1-3" fmla="*/ 1666627 w 7920880"/>
                  <a:gd name="connsiteY1-4" fmla="*/ 547883 h 1008112"/>
                  <a:gd name="connsiteX2-5" fmla="*/ 7920880 w 7920880"/>
                  <a:gd name="connsiteY2-6" fmla="*/ 0 h 1008112"/>
                  <a:gd name="connsiteX3-7" fmla="*/ 7920880 w 7920880"/>
                  <a:gd name="connsiteY3-8" fmla="*/ 1008112 h 1008112"/>
                  <a:gd name="connsiteX4-9" fmla="*/ 0 w 7920880"/>
                  <a:gd name="connsiteY4-10" fmla="*/ 1008112 h 1008112"/>
                  <a:gd name="connsiteX5" fmla="*/ 0 w 7920880"/>
                  <a:gd name="connsiteY5" fmla="*/ 0 h 1008112"/>
                  <a:gd name="connsiteX0-11" fmla="*/ 0 w 9130248"/>
                  <a:gd name="connsiteY0-12" fmla="*/ 0 h 1008112"/>
                  <a:gd name="connsiteX1-13" fmla="*/ 1666627 w 9130248"/>
                  <a:gd name="connsiteY1-14" fmla="*/ 547883 h 1008112"/>
                  <a:gd name="connsiteX2-15" fmla="*/ 9130248 w 9130248"/>
                  <a:gd name="connsiteY2-16" fmla="*/ 29496 h 1008112"/>
                  <a:gd name="connsiteX3-17" fmla="*/ 7920880 w 9130248"/>
                  <a:gd name="connsiteY3-18" fmla="*/ 1008112 h 1008112"/>
                  <a:gd name="connsiteX4-19" fmla="*/ 0 w 9130248"/>
                  <a:gd name="connsiteY4-20" fmla="*/ 1008112 h 1008112"/>
                  <a:gd name="connsiteX5-21" fmla="*/ 0 w 9130248"/>
                  <a:gd name="connsiteY5-22" fmla="*/ 0 h 1008112"/>
                  <a:gd name="connsiteX0-23" fmla="*/ 0 w 9130248"/>
                  <a:gd name="connsiteY0-24" fmla="*/ 0 h 1008112"/>
                  <a:gd name="connsiteX1-25" fmla="*/ 1725621 w 9130248"/>
                  <a:gd name="connsiteY1-26" fmla="*/ 754361 h 1008112"/>
                  <a:gd name="connsiteX2-27" fmla="*/ 9130248 w 9130248"/>
                  <a:gd name="connsiteY2-28" fmla="*/ 29496 h 1008112"/>
                  <a:gd name="connsiteX3-29" fmla="*/ 7920880 w 9130248"/>
                  <a:gd name="connsiteY3-30" fmla="*/ 1008112 h 1008112"/>
                  <a:gd name="connsiteX4-31" fmla="*/ 0 w 9130248"/>
                  <a:gd name="connsiteY4-32" fmla="*/ 1008112 h 1008112"/>
                  <a:gd name="connsiteX5-33" fmla="*/ 0 w 9130248"/>
                  <a:gd name="connsiteY5-34" fmla="*/ 0 h 1008112"/>
                  <a:gd name="connsiteX0-35" fmla="*/ 0 w 9130248"/>
                  <a:gd name="connsiteY0-36" fmla="*/ 0 h 1008112"/>
                  <a:gd name="connsiteX1-37" fmla="*/ 1725621 w 9130248"/>
                  <a:gd name="connsiteY1-38" fmla="*/ 754361 h 1008112"/>
                  <a:gd name="connsiteX2-39" fmla="*/ 9130248 w 9130248"/>
                  <a:gd name="connsiteY2-40" fmla="*/ 29496 h 1008112"/>
                  <a:gd name="connsiteX3-41" fmla="*/ 7920880 w 9130248"/>
                  <a:gd name="connsiteY3-42" fmla="*/ 1008112 h 1008112"/>
                  <a:gd name="connsiteX4-43" fmla="*/ 0 w 9130248"/>
                  <a:gd name="connsiteY4-44" fmla="*/ 1008112 h 1008112"/>
                  <a:gd name="connsiteX5-45" fmla="*/ 0 w 9130248"/>
                  <a:gd name="connsiteY5-46" fmla="*/ 0 h 100811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9130248" h="1008112">
                    <a:moveTo>
                      <a:pt x="0" y="0"/>
                    </a:moveTo>
                    <a:cubicBezTo>
                      <a:pt x="486717" y="731"/>
                      <a:pt x="1238904" y="753630"/>
                      <a:pt x="1725621" y="754361"/>
                    </a:cubicBezTo>
                    <a:cubicBezTo>
                      <a:pt x="4282321" y="660223"/>
                      <a:pt x="6662039" y="271118"/>
                      <a:pt x="9130248" y="29496"/>
                    </a:cubicBezTo>
                    <a:lnTo>
                      <a:pt x="7920880" y="1008112"/>
                    </a:lnTo>
                    <a:lnTo>
                      <a:pt x="0" y="10081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endParaRPr lang="id-ID"/>
              </a:p>
            </p:txBody>
          </p:sp>
          <p:sp>
            <p:nvSpPr>
              <p:cNvPr id="14" name="Rectangle 4"/>
              <p:cNvSpPr/>
              <p:nvPr/>
            </p:nvSpPr>
            <p:spPr>
              <a:xfrm>
                <a:off x="49821" y="6067559"/>
                <a:ext cx="9130691" cy="673376"/>
              </a:xfrm>
              <a:custGeom>
                <a:avLst/>
                <a:gdLst>
                  <a:gd name="connsiteX0" fmla="*/ 0 w 7920880"/>
                  <a:gd name="connsiteY0" fmla="*/ 0 h 1008112"/>
                  <a:gd name="connsiteX1" fmla="*/ 7920880 w 7920880"/>
                  <a:gd name="connsiteY1" fmla="*/ 0 h 1008112"/>
                  <a:gd name="connsiteX2" fmla="*/ 7920880 w 7920880"/>
                  <a:gd name="connsiteY2" fmla="*/ 1008112 h 1008112"/>
                  <a:gd name="connsiteX3" fmla="*/ 0 w 7920880"/>
                  <a:gd name="connsiteY3" fmla="*/ 1008112 h 1008112"/>
                  <a:gd name="connsiteX4" fmla="*/ 0 w 7920880"/>
                  <a:gd name="connsiteY4" fmla="*/ 0 h 1008112"/>
                  <a:gd name="connsiteX0-1" fmla="*/ 0 w 7920880"/>
                  <a:gd name="connsiteY0-2" fmla="*/ 0 h 1008112"/>
                  <a:gd name="connsiteX1-3" fmla="*/ 1666627 w 7920880"/>
                  <a:gd name="connsiteY1-4" fmla="*/ 547883 h 1008112"/>
                  <a:gd name="connsiteX2-5" fmla="*/ 7920880 w 7920880"/>
                  <a:gd name="connsiteY2-6" fmla="*/ 0 h 1008112"/>
                  <a:gd name="connsiteX3-7" fmla="*/ 7920880 w 7920880"/>
                  <a:gd name="connsiteY3-8" fmla="*/ 1008112 h 1008112"/>
                  <a:gd name="connsiteX4-9" fmla="*/ 0 w 7920880"/>
                  <a:gd name="connsiteY4-10" fmla="*/ 1008112 h 1008112"/>
                  <a:gd name="connsiteX5" fmla="*/ 0 w 7920880"/>
                  <a:gd name="connsiteY5" fmla="*/ 0 h 1008112"/>
                  <a:gd name="connsiteX0-11" fmla="*/ 0 w 9130248"/>
                  <a:gd name="connsiteY0-12" fmla="*/ 0 h 1008112"/>
                  <a:gd name="connsiteX1-13" fmla="*/ 1666627 w 9130248"/>
                  <a:gd name="connsiteY1-14" fmla="*/ 547883 h 1008112"/>
                  <a:gd name="connsiteX2-15" fmla="*/ 9130248 w 9130248"/>
                  <a:gd name="connsiteY2-16" fmla="*/ 29496 h 1008112"/>
                  <a:gd name="connsiteX3-17" fmla="*/ 7920880 w 9130248"/>
                  <a:gd name="connsiteY3-18" fmla="*/ 1008112 h 1008112"/>
                  <a:gd name="connsiteX4-19" fmla="*/ 0 w 9130248"/>
                  <a:gd name="connsiteY4-20" fmla="*/ 1008112 h 1008112"/>
                  <a:gd name="connsiteX5-21" fmla="*/ 0 w 9130248"/>
                  <a:gd name="connsiteY5-22" fmla="*/ 0 h 1008112"/>
                  <a:gd name="connsiteX0-23" fmla="*/ 0 w 9130248"/>
                  <a:gd name="connsiteY0-24" fmla="*/ 0 h 1008112"/>
                  <a:gd name="connsiteX1-25" fmla="*/ 1725621 w 9130248"/>
                  <a:gd name="connsiteY1-26" fmla="*/ 754361 h 1008112"/>
                  <a:gd name="connsiteX2-27" fmla="*/ 9130248 w 9130248"/>
                  <a:gd name="connsiteY2-28" fmla="*/ 29496 h 1008112"/>
                  <a:gd name="connsiteX3-29" fmla="*/ 7920880 w 9130248"/>
                  <a:gd name="connsiteY3-30" fmla="*/ 1008112 h 1008112"/>
                  <a:gd name="connsiteX4-31" fmla="*/ 0 w 9130248"/>
                  <a:gd name="connsiteY4-32" fmla="*/ 1008112 h 1008112"/>
                  <a:gd name="connsiteX5-33" fmla="*/ 0 w 9130248"/>
                  <a:gd name="connsiteY5-34" fmla="*/ 0 h 1008112"/>
                  <a:gd name="connsiteX0-35" fmla="*/ 0 w 9130248"/>
                  <a:gd name="connsiteY0-36" fmla="*/ 0 h 1008112"/>
                  <a:gd name="connsiteX1-37" fmla="*/ 1725621 w 9130248"/>
                  <a:gd name="connsiteY1-38" fmla="*/ 754361 h 1008112"/>
                  <a:gd name="connsiteX2-39" fmla="*/ 9130248 w 9130248"/>
                  <a:gd name="connsiteY2-40" fmla="*/ 29496 h 1008112"/>
                  <a:gd name="connsiteX3-41" fmla="*/ 7920880 w 9130248"/>
                  <a:gd name="connsiteY3-42" fmla="*/ 1008112 h 1008112"/>
                  <a:gd name="connsiteX4-43" fmla="*/ 0 w 9130248"/>
                  <a:gd name="connsiteY4-44" fmla="*/ 1008112 h 1008112"/>
                  <a:gd name="connsiteX5-45" fmla="*/ 0 w 9130248"/>
                  <a:gd name="connsiteY5-46" fmla="*/ 0 h 100811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9130248" h="1008112">
                    <a:moveTo>
                      <a:pt x="0" y="0"/>
                    </a:moveTo>
                    <a:cubicBezTo>
                      <a:pt x="486717" y="731"/>
                      <a:pt x="1238904" y="753630"/>
                      <a:pt x="1725621" y="754361"/>
                    </a:cubicBezTo>
                    <a:cubicBezTo>
                      <a:pt x="4282321" y="660223"/>
                      <a:pt x="6662039" y="271118"/>
                      <a:pt x="9130248" y="29496"/>
                    </a:cubicBezTo>
                    <a:lnTo>
                      <a:pt x="7920880" y="1008112"/>
                    </a:lnTo>
                    <a:lnTo>
                      <a:pt x="0" y="1008112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endParaRPr lang="id-ID"/>
              </a:p>
            </p:txBody>
          </p:sp>
        </p:grpSp>
        <p:pic>
          <p:nvPicPr>
            <p:cNvPr id="18505" name="Picture 11" descr="D:\SAI_NITIP\detik\LOGOKementan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7505" y="6316359"/>
              <a:ext cx="432048" cy="425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:\DATA HANIF\My Document Pasca Desember 2010\BAHAN website\Buku Jeruk Utama\Buku Varietas Unggulan Jeruk _cetak__1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12343" y="0"/>
            <a:ext cx="6876774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2777" y="228601"/>
            <a:ext cx="2464714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Keprok</a:t>
            </a:r>
            <a:r>
              <a:rPr lang="en-US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 GAYO</a:t>
            </a:r>
            <a:endParaRPr lang="en-US" sz="24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:\DATA HANIF\My Document Pasca Desember 2010\BAHAN website\Buku Jeruk Utama\Buku Varietas Unggulan Jeruk _cetak__0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19984" y="67408"/>
            <a:ext cx="6711908" cy="67905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2777" y="228601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SIAM MADU</a:t>
            </a:r>
            <a:endParaRPr lang="en-US" sz="24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:\DATA HANIF\My Document Pasca Desember 2010\BAHAN website\Buku Jeruk Utama\Buku Varietas Unggulan Jeruk _cetak__1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42958" y="-5863"/>
            <a:ext cx="6595875" cy="68638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2777" y="228601"/>
            <a:ext cx="401584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Keprok</a:t>
            </a:r>
            <a:r>
              <a:rPr lang="en-US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 BORNEO PRIMA</a:t>
            </a:r>
            <a:endParaRPr lang="en-US" sz="24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:\DATA HANIF\My Document Pasca Desember 2010\BAHAN website\Buku Jeruk Utama\Buku Varietas Unggulan Jeruk _cetak__0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47203" y="-21981"/>
            <a:ext cx="6691630" cy="686679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2776" y="228601"/>
            <a:ext cx="3416320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SIAM GUNUNG OMEH</a:t>
            </a:r>
            <a:endParaRPr lang="en-US" sz="24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521" y="100331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0" y="19048"/>
                </a:moveTo>
                <a:lnTo>
                  <a:pt x="5579" y="5579"/>
                </a:lnTo>
                <a:lnTo>
                  <a:pt x="19048" y="0"/>
                </a:lnTo>
                <a:lnTo>
                  <a:pt x="32518" y="5579"/>
                </a:lnTo>
                <a:lnTo>
                  <a:pt x="38097" y="19048"/>
                </a:lnTo>
                <a:lnTo>
                  <a:pt x="32518" y="32518"/>
                </a:lnTo>
                <a:lnTo>
                  <a:pt x="19048" y="38097"/>
                </a:lnTo>
                <a:lnTo>
                  <a:pt x="5579" y="32518"/>
                </a:lnTo>
                <a:lnTo>
                  <a:pt x="0" y="19048"/>
                </a:lnTo>
                <a:close/>
              </a:path>
            </a:pathLst>
          </a:custGeom>
          <a:solidFill>
            <a:srgbClr val="9436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033770" y="3307079"/>
            <a:ext cx="151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200" dirty="0">
                <a:solidFill>
                  <a:srgbClr val="FFFFFF"/>
                </a:solidFill>
                <a:latin typeface="Gill Sans MT"/>
                <a:cs typeface="Gill Sans MT"/>
              </a:rPr>
              <a:t>c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" y="1703070"/>
            <a:ext cx="12160250" cy="5154930"/>
            <a:chOff x="0" y="1703070"/>
            <a:chExt cx="12160250" cy="5154930"/>
          </a:xfrm>
        </p:grpSpPr>
        <p:sp>
          <p:nvSpPr>
            <p:cNvPr id="5" name="object 5"/>
            <p:cNvSpPr/>
            <p:nvPr/>
          </p:nvSpPr>
          <p:spPr>
            <a:xfrm>
              <a:off x="0" y="6057900"/>
              <a:ext cx="12160250" cy="800100"/>
            </a:xfrm>
            <a:custGeom>
              <a:avLst/>
              <a:gdLst/>
              <a:ahLst/>
              <a:cxnLst/>
              <a:rect l="l" t="t" r="r" b="b"/>
              <a:pathLst>
                <a:path w="12160250" h="800100">
                  <a:moveTo>
                    <a:pt x="12160250" y="623570"/>
                  </a:moveTo>
                  <a:lnTo>
                    <a:pt x="10855960" y="623570"/>
                  </a:lnTo>
                  <a:lnTo>
                    <a:pt x="9210040" y="623570"/>
                  </a:lnTo>
                  <a:lnTo>
                    <a:pt x="9029700" y="623570"/>
                  </a:lnTo>
                  <a:lnTo>
                    <a:pt x="9034221" y="609981"/>
                  </a:lnTo>
                  <a:lnTo>
                    <a:pt x="9038272" y="595795"/>
                  </a:lnTo>
                  <a:lnTo>
                    <a:pt x="9041841" y="580898"/>
                  </a:lnTo>
                  <a:lnTo>
                    <a:pt x="9044940" y="565150"/>
                  </a:lnTo>
                  <a:lnTo>
                    <a:pt x="9088869" y="536206"/>
                  </a:lnTo>
                  <a:lnTo>
                    <a:pt x="9121140" y="497370"/>
                  </a:lnTo>
                  <a:lnTo>
                    <a:pt x="9141015" y="452107"/>
                  </a:lnTo>
                  <a:lnTo>
                    <a:pt x="9147810" y="403860"/>
                  </a:lnTo>
                  <a:lnTo>
                    <a:pt x="9147810" y="207010"/>
                  </a:lnTo>
                  <a:lnTo>
                    <a:pt x="9149093" y="181610"/>
                  </a:lnTo>
                  <a:lnTo>
                    <a:pt x="9146527" y="142405"/>
                  </a:lnTo>
                  <a:lnTo>
                    <a:pt x="9135300" y="100749"/>
                  </a:lnTo>
                  <a:lnTo>
                    <a:pt x="9110980" y="59690"/>
                  </a:lnTo>
                  <a:lnTo>
                    <a:pt x="9062555" y="19850"/>
                  </a:lnTo>
                  <a:lnTo>
                    <a:pt x="9023998" y="5588"/>
                  </a:lnTo>
                  <a:lnTo>
                    <a:pt x="8975090" y="0"/>
                  </a:lnTo>
                  <a:lnTo>
                    <a:pt x="8470900" y="0"/>
                  </a:lnTo>
                  <a:lnTo>
                    <a:pt x="8465820" y="2540"/>
                  </a:lnTo>
                  <a:lnTo>
                    <a:pt x="8459470" y="0"/>
                  </a:lnTo>
                  <a:lnTo>
                    <a:pt x="8208010" y="0"/>
                  </a:lnTo>
                  <a:lnTo>
                    <a:pt x="8158531" y="5588"/>
                  </a:lnTo>
                  <a:lnTo>
                    <a:pt x="8119897" y="19850"/>
                  </a:lnTo>
                  <a:lnTo>
                    <a:pt x="8070850" y="59690"/>
                  </a:lnTo>
                  <a:lnTo>
                    <a:pt x="8047075" y="100749"/>
                  </a:lnTo>
                  <a:lnTo>
                    <a:pt x="8035925" y="142405"/>
                  </a:lnTo>
                  <a:lnTo>
                    <a:pt x="8033334" y="179527"/>
                  </a:lnTo>
                  <a:lnTo>
                    <a:pt x="8035290" y="207010"/>
                  </a:lnTo>
                  <a:lnTo>
                    <a:pt x="8035290" y="403860"/>
                  </a:lnTo>
                  <a:lnTo>
                    <a:pt x="8043138" y="459066"/>
                  </a:lnTo>
                  <a:lnTo>
                    <a:pt x="8064817" y="504507"/>
                  </a:lnTo>
                  <a:lnTo>
                    <a:pt x="8097431" y="539953"/>
                  </a:lnTo>
                  <a:lnTo>
                    <a:pt x="8138160" y="565150"/>
                  </a:lnTo>
                  <a:lnTo>
                    <a:pt x="8142325" y="580898"/>
                  </a:lnTo>
                  <a:lnTo>
                    <a:pt x="8145780" y="595795"/>
                  </a:lnTo>
                  <a:lnTo>
                    <a:pt x="8149222" y="609981"/>
                  </a:lnTo>
                  <a:lnTo>
                    <a:pt x="8153400" y="623570"/>
                  </a:lnTo>
                  <a:lnTo>
                    <a:pt x="7555230" y="623570"/>
                  </a:lnTo>
                  <a:lnTo>
                    <a:pt x="4789170" y="623570"/>
                  </a:lnTo>
                  <a:lnTo>
                    <a:pt x="0" y="623570"/>
                  </a:lnTo>
                  <a:lnTo>
                    <a:pt x="0" y="800100"/>
                  </a:lnTo>
                  <a:lnTo>
                    <a:pt x="4789170" y="800100"/>
                  </a:lnTo>
                  <a:lnTo>
                    <a:pt x="7555230" y="800100"/>
                  </a:lnTo>
                  <a:lnTo>
                    <a:pt x="8357603" y="800100"/>
                  </a:lnTo>
                  <a:lnTo>
                    <a:pt x="8374062" y="792010"/>
                  </a:lnTo>
                  <a:lnTo>
                    <a:pt x="8394420" y="772033"/>
                  </a:lnTo>
                  <a:lnTo>
                    <a:pt x="8407400" y="745490"/>
                  </a:lnTo>
                  <a:lnTo>
                    <a:pt x="8412239" y="717321"/>
                  </a:lnTo>
                  <a:lnTo>
                    <a:pt x="8408035" y="689610"/>
                  </a:lnTo>
                  <a:lnTo>
                    <a:pt x="8395246" y="664768"/>
                  </a:lnTo>
                  <a:lnTo>
                    <a:pt x="8374380" y="645160"/>
                  </a:lnTo>
                  <a:lnTo>
                    <a:pt x="8362759" y="632244"/>
                  </a:lnTo>
                  <a:lnTo>
                    <a:pt x="8343417" y="602780"/>
                  </a:lnTo>
                  <a:lnTo>
                    <a:pt x="8325256" y="556399"/>
                  </a:lnTo>
                  <a:lnTo>
                    <a:pt x="8317230" y="492760"/>
                  </a:lnTo>
                  <a:lnTo>
                    <a:pt x="8315896" y="474573"/>
                  </a:lnTo>
                  <a:lnTo>
                    <a:pt x="8311350" y="456730"/>
                  </a:lnTo>
                  <a:lnTo>
                    <a:pt x="8289290" y="425450"/>
                  </a:lnTo>
                  <a:lnTo>
                    <a:pt x="8243748" y="401523"/>
                  </a:lnTo>
                  <a:lnTo>
                    <a:pt x="8225790" y="401320"/>
                  </a:lnTo>
                  <a:lnTo>
                    <a:pt x="8223250" y="401320"/>
                  </a:lnTo>
                  <a:lnTo>
                    <a:pt x="8223250" y="398780"/>
                  </a:lnTo>
                  <a:lnTo>
                    <a:pt x="8219440" y="398780"/>
                  </a:lnTo>
                  <a:lnTo>
                    <a:pt x="8219440" y="185420"/>
                  </a:lnTo>
                  <a:lnTo>
                    <a:pt x="8459470" y="185420"/>
                  </a:lnTo>
                  <a:lnTo>
                    <a:pt x="8465820" y="181610"/>
                  </a:lnTo>
                  <a:lnTo>
                    <a:pt x="8470900" y="185420"/>
                  </a:lnTo>
                  <a:lnTo>
                    <a:pt x="8962390" y="185420"/>
                  </a:lnTo>
                  <a:lnTo>
                    <a:pt x="8962390" y="398780"/>
                  </a:lnTo>
                  <a:lnTo>
                    <a:pt x="8959850" y="398780"/>
                  </a:lnTo>
                  <a:lnTo>
                    <a:pt x="8959850" y="401320"/>
                  </a:lnTo>
                  <a:lnTo>
                    <a:pt x="8957310" y="401320"/>
                  </a:lnTo>
                  <a:lnTo>
                    <a:pt x="8907297" y="413829"/>
                  </a:lnTo>
                  <a:lnTo>
                    <a:pt x="8872537" y="456730"/>
                  </a:lnTo>
                  <a:lnTo>
                    <a:pt x="8865870" y="492760"/>
                  </a:lnTo>
                  <a:lnTo>
                    <a:pt x="8857653" y="556399"/>
                  </a:lnTo>
                  <a:lnTo>
                    <a:pt x="8839200" y="602780"/>
                  </a:lnTo>
                  <a:lnTo>
                    <a:pt x="8819782" y="632244"/>
                  </a:lnTo>
                  <a:lnTo>
                    <a:pt x="8808720" y="645160"/>
                  </a:lnTo>
                  <a:lnTo>
                    <a:pt x="8787282" y="664768"/>
                  </a:lnTo>
                  <a:lnTo>
                    <a:pt x="8774430" y="689610"/>
                  </a:lnTo>
                  <a:lnTo>
                    <a:pt x="8770137" y="717321"/>
                  </a:lnTo>
                  <a:lnTo>
                    <a:pt x="8774430" y="745490"/>
                  </a:lnTo>
                  <a:lnTo>
                    <a:pt x="8787994" y="772033"/>
                  </a:lnTo>
                  <a:lnTo>
                    <a:pt x="8808707" y="792010"/>
                  </a:lnTo>
                  <a:lnTo>
                    <a:pt x="8825700" y="800100"/>
                  </a:lnTo>
                  <a:lnTo>
                    <a:pt x="9210040" y="800100"/>
                  </a:lnTo>
                  <a:lnTo>
                    <a:pt x="10855960" y="800100"/>
                  </a:lnTo>
                  <a:lnTo>
                    <a:pt x="12160250" y="800100"/>
                  </a:lnTo>
                  <a:lnTo>
                    <a:pt x="12160250" y="623570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42467" y="1703070"/>
              <a:ext cx="3523932" cy="43370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56372" y="4278332"/>
              <a:ext cx="408305" cy="201295"/>
            </a:xfrm>
            <a:custGeom>
              <a:avLst/>
              <a:gdLst/>
              <a:ahLst/>
              <a:cxnLst/>
              <a:rect l="l" t="t" r="r" b="b"/>
              <a:pathLst>
                <a:path w="408304" h="201295">
                  <a:moveTo>
                    <a:pt x="58935" y="0"/>
                  </a:moveTo>
                  <a:lnTo>
                    <a:pt x="32742" y="11251"/>
                  </a:lnTo>
                  <a:lnTo>
                    <a:pt x="12263" y="32265"/>
                  </a:lnTo>
                  <a:lnTo>
                    <a:pt x="357" y="61257"/>
                  </a:lnTo>
                  <a:lnTo>
                    <a:pt x="0" y="91916"/>
                  </a:lnTo>
                  <a:lnTo>
                    <a:pt x="10834" y="118883"/>
                  </a:lnTo>
                  <a:lnTo>
                    <a:pt x="30718" y="138945"/>
                  </a:lnTo>
                  <a:lnTo>
                    <a:pt x="57507" y="148887"/>
                  </a:lnTo>
                  <a:lnTo>
                    <a:pt x="319127" y="200957"/>
                  </a:lnTo>
                  <a:lnTo>
                    <a:pt x="348376" y="201255"/>
                  </a:lnTo>
                  <a:lnTo>
                    <a:pt x="375007" y="190003"/>
                  </a:lnTo>
                  <a:lnTo>
                    <a:pt x="395922" y="168989"/>
                  </a:lnTo>
                  <a:lnTo>
                    <a:pt x="408027" y="139997"/>
                  </a:lnTo>
                  <a:lnTo>
                    <a:pt x="408146" y="110589"/>
                  </a:lnTo>
                  <a:lnTo>
                    <a:pt x="396597" y="83800"/>
                  </a:lnTo>
                  <a:lnTo>
                    <a:pt x="375523" y="63202"/>
                  </a:lnTo>
                  <a:lnTo>
                    <a:pt x="347067" y="52367"/>
                  </a:lnTo>
                  <a:lnTo>
                    <a:pt x="87987" y="297"/>
                  </a:lnTo>
                  <a:lnTo>
                    <a:pt x="58935" y="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190480" y="4603751"/>
            <a:ext cx="126364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63151" y="1997709"/>
            <a:ext cx="1543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40319" y="2849880"/>
            <a:ext cx="126364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08380" y="302261"/>
            <a:ext cx="1009904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0" i="0" spc="140" dirty="0">
                <a:solidFill>
                  <a:srgbClr val="000000"/>
                </a:solidFill>
                <a:latin typeface="Gill Sans MT"/>
                <a:cs typeface="Gill Sans MT"/>
              </a:rPr>
              <a:t>STRATEGI</a:t>
            </a:r>
            <a:r>
              <a:rPr sz="2900" b="0" i="0" spc="100" dirty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sz="2900" b="0" i="0" spc="135" dirty="0">
                <a:solidFill>
                  <a:srgbClr val="000000"/>
                </a:solidFill>
                <a:latin typeface="Gill Sans MT"/>
                <a:cs typeface="Gill Sans MT"/>
              </a:rPr>
              <a:t>PENGEMBANGAN</a:t>
            </a:r>
            <a:r>
              <a:rPr sz="2900" b="0" i="0" spc="110" dirty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sz="2900" b="0" i="0" spc="15" dirty="0">
                <a:solidFill>
                  <a:srgbClr val="000000"/>
                </a:solidFill>
                <a:latin typeface="Gill Sans MT"/>
                <a:cs typeface="Gill Sans MT"/>
              </a:rPr>
              <a:t>HORTIKULTURA</a:t>
            </a:r>
            <a:r>
              <a:rPr sz="2900" b="0" i="0" spc="114" dirty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sz="2900" b="0" i="0" spc="360" dirty="0">
                <a:solidFill>
                  <a:srgbClr val="000000"/>
                </a:solidFill>
                <a:latin typeface="Gill Sans MT"/>
                <a:cs typeface="Gill Sans MT"/>
              </a:rPr>
              <a:t>2021-2024</a:t>
            </a:r>
            <a:endParaRPr sz="2900">
              <a:latin typeface="Gill Sans MT"/>
              <a:cs typeface="Gill Sans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77800" y="104139"/>
            <a:ext cx="11946890" cy="1841500"/>
            <a:chOff x="177800" y="104139"/>
            <a:chExt cx="11946890" cy="1841500"/>
          </a:xfrm>
        </p:grpSpPr>
        <p:sp>
          <p:nvSpPr>
            <p:cNvPr id="13" name="object 13"/>
            <p:cNvSpPr/>
            <p:nvPr/>
          </p:nvSpPr>
          <p:spPr>
            <a:xfrm>
              <a:off x="880109" y="848359"/>
              <a:ext cx="10706100" cy="5080"/>
            </a:xfrm>
            <a:custGeom>
              <a:avLst/>
              <a:gdLst/>
              <a:ahLst/>
              <a:cxnLst/>
              <a:rect l="l" t="t" r="r" b="b"/>
              <a:pathLst>
                <a:path w="10706100" h="5080">
                  <a:moveTo>
                    <a:pt x="0" y="0"/>
                  </a:moveTo>
                  <a:lnTo>
                    <a:pt x="10706100" y="5079"/>
                  </a:lnTo>
                </a:path>
              </a:pathLst>
            </a:custGeom>
            <a:ln w="38097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78590" y="796289"/>
              <a:ext cx="114300" cy="1143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800" y="115569"/>
              <a:ext cx="767080" cy="7683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20119" y="104139"/>
              <a:ext cx="1004570" cy="69469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78840" y="1148079"/>
              <a:ext cx="609600" cy="797560"/>
            </a:xfrm>
            <a:custGeom>
              <a:avLst/>
              <a:gdLst/>
              <a:ahLst/>
              <a:cxnLst/>
              <a:rect l="l" t="t" r="r" b="b"/>
              <a:pathLst>
                <a:path w="609600" h="797560">
                  <a:moveTo>
                    <a:pt x="508000" y="0"/>
                  </a:moveTo>
                  <a:lnTo>
                    <a:pt x="101600" y="0"/>
                  </a:lnTo>
                  <a:lnTo>
                    <a:pt x="64293" y="8731"/>
                  </a:lnTo>
                  <a:lnTo>
                    <a:pt x="31750" y="31750"/>
                  </a:lnTo>
                  <a:lnTo>
                    <a:pt x="8731" y="64293"/>
                  </a:lnTo>
                  <a:lnTo>
                    <a:pt x="0" y="101600"/>
                  </a:lnTo>
                  <a:lnTo>
                    <a:pt x="0" y="694690"/>
                  </a:lnTo>
                  <a:lnTo>
                    <a:pt x="8731" y="732194"/>
                  </a:lnTo>
                  <a:lnTo>
                    <a:pt x="31750" y="765175"/>
                  </a:lnTo>
                  <a:lnTo>
                    <a:pt x="64293" y="788630"/>
                  </a:lnTo>
                  <a:lnTo>
                    <a:pt x="101600" y="797560"/>
                  </a:lnTo>
                  <a:lnTo>
                    <a:pt x="508000" y="797560"/>
                  </a:lnTo>
                  <a:lnTo>
                    <a:pt x="545306" y="788630"/>
                  </a:lnTo>
                  <a:lnTo>
                    <a:pt x="577849" y="765175"/>
                  </a:lnTo>
                  <a:lnTo>
                    <a:pt x="600868" y="732194"/>
                  </a:lnTo>
                  <a:lnTo>
                    <a:pt x="609600" y="694690"/>
                  </a:lnTo>
                  <a:lnTo>
                    <a:pt x="609600" y="101600"/>
                  </a:lnTo>
                  <a:lnTo>
                    <a:pt x="600868" y="64293"/>
                  </a:lnTo>
                  <a:lnTo>
                    <a:pt x="577850" y="31750"/>
                  </a:lnTo>
                  <a:lnTo>
                    <a:pt x="545306" y="8731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041401" y="1305559"/>
            <a:ext cx="2863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5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endParaRPr sz="3000">
              <a:latin typeface="Gill Sans MT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70050" y="1179829"/>
            <a:ext cx="37553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b="1" spc="260" dirty="0">
                <a:latin typeface="Gill Sans MT"/>
                <a:cs typeface="Gill Sans MT"/>
              </a:rPr>
              <a:t>Pengembangan </a:t>
            </a:r>
            <a:r>
              <a:rPr sz="2000" b="1" spc="240" dirty="0">
                <a:latin typeface="Gill Sans MT"/>
                <a:cs typeface="Gill Sans MT"/>
              </a:rPr>
              <a:t>Kampung </a:t>
            </a:r>
            <a:r>
              <a:rPr sz="2000" b="1" spc="-545" dirty="0">
                <a:latin typeface="Gill Sans MT"/>
                <a:cs typeface="Gill Sans MT"/>
              </a:rPr>
              <a:t> </a:t>
            </a:r>
            <a:r>
              <a:rPr sz="2000" b="1" spc="160" dirty="0">
                <a:latin typeface="Gill Sans MT"/>
                <a:cs typeface="Gill Sans MT"/>
              </a:rPr>
              <a:t>Hortikultura </a:t>
            </a:r>
            <a:r>
              <a:rPr sz="2000" spc="254" dirty="0">
                <a:latin typeface="Gill Sans MT"/>
                <a:cs typeface="Gill Sans MT"/>
              </a:rPr>
              <a:t>(Buah-buahan, </a:t>
            </a:r>
            <a:r>
              <a:rPr sz="2000" spc="-545" dirty="0">
                <a:latin typeface="Gill Sans MT"/>
                <a:cs typeface="Gill Sans MT"/>
              </a:rPr>
              <a:t> </a:t>
            </a:r>
            <a:r>
              <a:rPr sz="2000" spc="265" dirty="0">
                <a:latin typeface="Gill Sans MT"/>
                <a:cs typeface="Gill Sans MT"/>
              </a:rPr>
              <a:t>Sayuran,</a:t>
            </a:r>
            <a:r>
              <a:rPr sz="2000" spc="70" dirty="0">
                <a:latin typeface="Gill Sans MT"/>
                <a:cs typeface="Gill Sans MT"/>
              </a:rPr>
              <a:t> </a:t>
            </a:r>
            <a:r>
              <a:rPr sz="2000" spc="290" dirty="0">
                <a:latin typeface="Gill Sans MT"/>
                <a:cs typeface="Gill Sans MT"/>
              </a:rPr>
              <a:t>dan</a:t>
            </a:r>
            <a:r>
              <a:rPr sz="2000" spc="70" dirty="0">
                <a:latin typeface="Gill Sans MT"/>
                <a:cs typeface="Gill Sans MT"/>
              </a:rPr>
              <a:t> </a:t>
            </a:r>
            <a:r>
              <a:rPr sz="2000" spc="245" dirty="0">
                <a:latin typeface="Gill Sans MT"/>
                <a:cs typeface="Gill Sans MT"/>
              </a:rPr>
              <a:t>Tanaman</a:t>
            </a:r>
            <a:r>
              <a:rPr sz="2000" spc="70" dirty="0">
                <a:latin typeface="Gill Sans MT"/>
                <a:cs typeface="Gill Sans MT"/>
              </a:rPr>
              <a:t> </a:t>
            </a:r>
            <a:r>
              <a:rPr sz="2000" spc="155" dirty="0">
                <a:latin typeface="Gill Sans MT"/>
                <a:cs typeface="Gill Sans MT"/>
              </a:rPr>
              <a:t>Obat)</a:t>
            </a:r>
            <a:endParaRPr sz="2000">
              <a:latin typeface="Gill Sans MT"/>
              <a:cs typeface="Gill Sans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78840" y="2680970"/>
            <a:ext cx="609600" cy="822960"/>
          </a:xfrm>
          <a:custGeom>
            <a:avLst/>
            <a:gdLst/>
            <a:ahLst/>
            <a:cxnLst/>
            <a:rect l="l" t="t" r="r" b="b"/>
            <a:pathLst>
              <a:path w="609600" h="822960">
                <a:moveTo>
                  <a:pt x="508000" y="0"/>
                </a:moveTo>
                <a:lnTo>
                  <a:pt x="101600" y="0"/>
                </a:lnTo>
                <a:lnTo>
                  <a:pt x="64293" y="8731"/>
                </a:lnTo>
                <a:lnTo>
                  <a:pt x="31750" y="31750"/>
                </a:lnTo>
                <a:lnTo>
                  <a:pt x="8731" y="64293"/>
                </a:lnTo>
                <a:lnTo>
                  <a:pt x="0" y="101600"/>
                </a:lnTo>
                <a:lnTo>
                  <a:pt x="0" y="721359"/>
                </a:lnTo>
                <a:lnTo>
                  <a:pt x="8731" y="758666"/>
                </a:lnTo>
                <a:lnTo>
                  <a:pt x="31750" y="791209"/>
                </a:lnTo>
                <a:lnTo>
                  <a:pt x="64293" y="814228"/>
                </a:lnTo>
                <a:lnTo>
                  <a:pt x="101600" y="822959"/>
                </a:lnTo>
                <a:lnTo>
                  <a:pt x="508000" y="822959"/>
                </a:lnTo>
                <a:lnTo>
                  <a:pt x="545306" y="814228"/>
                </a:lnTo>
                <a:lnTo>
                  <a:pt x="577850" y="791209"/>
                </a:lnTo>
                <a:lnTo>
                  <a:pt x="600868" y="758666"/>
                </a:lnTo>
                <a:lnTo>
                  <a:pt x="609600" y="721359"/>
                </a:lnTo>
                <a:lnTo>
                  <a:pt x="609600" y="101600"/>
                </a:lnTo>
                <a:lnTo>
                  <a:pt x="600868" y="64293"/>
                </a:lnTo>
                <a:lnTo>
                  <a:pt x="577850" y="31750"/>
                </a:lnTo>
                <a:lnTo>
                  <a:pt x="545306" y="8731"/>
                </a:lnTo>
                <a:lnTo>
                  <a:pt x="508000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040131" y="2851150"/>
            <a:ext cx="2870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65" dirty="0">
                <a:solidFill>
                  <a:srgbClr val="FFFFFF"/>
                </a:solidFill>
                <a:latin typeface="Gill Sans MT"/>
                <a:cs typeface="Gill Sans MT"/>
              </a:rPr>
              <a:t>B</a:t>
            </a:r>
            <a:endParaRPr sz="3000">
              <a:latin typeface="Gill Sans MT"/>
              <a:cs typeface="Gill Sans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78840" y="4486911"/>
            <a:ext cx="609600" cy="941069"/>
          </a:xfrm>
          <a:custGeom>
            <a:avLst/>
            <a:gdLst/>
            <a:ahLst/>
            <a:cxnLst/>
            <a:rect l="l" t="t" r="r" b="b"/>
            <a:pathLst>
              <a:path w="609600" h="941070">
                <a:moveTo>
                  <a:pt x="508000" y="0"/>
                </a:moveTo>
                <a:lnTo>
                  <a:pt x="101600" y="0"/>
                </a:lnTo>
                <a:lnTo>
                  <a:pt x="64293" y="8731"/>
                </a:lnTo>
                <a:lnTo>
                  <a:pt x="31750" y="31750"/>
                </a:lnTo>
                <a:lnTo>
                  <a:pt x="8731" y="64293"/>
                </a:lnTo>
                <a:lnTo>
                  <a:pt x="0" y="101600"/>
                </a:lnTo>
                <a:lnTo>
                  <a:pt x="0" y="839469"/>
                </a:lnTo>
                <a:lnTo>
                  <a:pt x="8731" y="876776"/>
                </a:lnTo>
                <a:lnTo>
                  <a:pt x="31750" y="909319"/>
                </a:lnTo>
                <a:lnTo>
                  <a:pt x="64293" y="932338"/>
                </a:lnTo>
                <a:lnTo>
                  <a:pt x="101600" y="941069"/>
                </a:lnTo>
                <a:lnTo>
                  <a:pt x="508000" y="941069"/>
                </a:lnTo>
                <a:lnTo>
                  <a:pt x="545306" y="932338"/>
                </a:lnTo>
                <a:lnTo>
                  <a:pt x="577850" y="909319"/>
                </a:lnTo>
                <a:lnTo>
                  <a:pt x="600868" y="876776"/>
                </a:lnTo>
                <a:lnTo>
                  <a:pt x="609600" y="839469"/>
                </a:lnTo>
                <a:lnTo>
                  <a:pt x="609600" y="101600"/>
                </a:lnTo>
                <a:lnTo>
                  <a:pt x="600868" y="64293"/>
                </a:lnTo>
                <a:lnTo>
                  <a:pt x="577850" y="31750"/>
                </a:lnTo>
                <a:lnTo>
                  <a:pt x="545306" y="8731"/>
                </a:lnTo>
                <a:lnTo>
                  <a:pt x="508000" y="0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037590" y="4715509"/>
            <a:ext cx="2914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30" dirty="0">
                <a:solidFill>
                  <a:srgbClr val="FFFFFF"/>
                </a:solidFill>
                <a:latin typeface="Gill Sans MT"/>
                <a:cs typeface="Gill Sans MT"/>
              </a:rPr>
              <a:t>C</a:t>
            </a:r>
            <a:endParaRPr sz="3000">
              <a:latin typeface="Gill Sans MT"/>
              <a:cs typeface="Gill Sans MT"/>
            </a:endParaRPr>
          </a:p>
        </p:txBody>
      </p:sp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30351" y="2609850"/>
            <a:ext cx="5144770" cy="1760220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651000" y="4366259"/>
            <a:ext cx="473011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204" dirty="0">
                <a:latin typeface="Gill Sans MT"/>
                <a:cs typeface="Gill Sans MT"/>
              </a:rPr>
              <a:t>Digitalisasi Pertanian </a:t>
            </a:r>
            <a:r>
              <a:rPr sz="2000" spc="235" dirty="0">
                <a:latin typeface="Gill Sans MT"/>
                <a:cs typeface="Gill Sans MT"/>
              </a:rPr>
              <a:t>melalui </a:t>
            </a:r>
            <a:r>
              <a:rPr sz="2000" spc="240" dirty="0">
                <a:latin typeface="Gill Sans MT"/>
                <a:cs typeface="Gill Sans MT"/>
              </a:rPr>
              <a:t> </a:t>
            </a:r>
            <a:r>
              <a:rPr sz="2000" spc="320" dirty="0">
                <a:latin typeface="Gill Sans MT"/>
                <a:cs typeface="Gill Sans MT"/>
              </a:rPr>
              <a:t>pengembangan </a:t>
            </a:r>
            <a:r>
              <a:rPr sz="2000" b="1" spc="210" dirty="0">
                <a:latin typeface="Gill Sans MT"/>
                <a:cs typeface="Gill Sans MT"/>
              </a:rPr>
              <a:t>Sistem </a:t>
            </a:r>
            <a:r>
              <a:rPr sz="2000" b="1" spc="195" dirty="0">
                <a:latin typeface="Gill Sans MT"/>
                <a:cs typeface="Gill Sans MT"/>
              </a:rPr>
              <a:t>Informasi </a:t>
            </a:r>
            <a:r>
              <a:rPr sz="2000" b="1" spc="200" dirty="0">
                <a:latin typeface="Gill Sans MT"/>
                <a:cs typeface="Gill Sans MT"/>
              </a:rPr>
              <a:t> </a:t>
            </a:r>
            <a:r>
              <a:rPr sz="2000" b="1" spc="145" dirty="0">
                <a:latin typeface="Gill Sans MT"/>
                <a:cs typeface="Gill Sans MT"/>
              </a:rPr>
              <a:t>(SI) </a:t>
            </a:r>
            <a:r>
              <a:rPr sz="2000" i="1" spc="-5" dirty="0">
                <a:latin typeface="Arial"/>
                <a:cs typeface="Arial"/>
              </a:rPr>
              <a:t>Early </a:t>
            </a:r>
            <a:r>
              <a:rPr sz="2000" i="1" spc="-10" dirty="0">
                <a:latin typeface="Arial"/>
                <a:cs typeface="Arial"/>
              </a:rPr>
              <a:t>Warning </a:t>
            </a:r>
            <a:r>
              <a:rPr sz="2000" i="1" dirty="0">
                <a:latin typeface="Arial"/>
                <a:cs typeface="Arial"/>
              </a:rPr>
              <a:t>System (EWS) </a:t>
            </a:r>
            <a:r>
              <a:rPr sz="2000" i="1" spc="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Komoditas Strategis, </a:t>
            </a:r>
            <a:r>
              <a:rPr sz="2000" dirty="0">
                <a:latin typeface="Arial"/>
                <a:cs typeface="Arial"/>
              </a:rPr>
              <a:t>Registrasi </a:t>
            </a:r>
            <a:r>
              <a:rPr sz="2000" spc="-5" dirty="0">
                <a:latin typeface="Arial"/>
                <a:cs typeface="Arial"/>
              </a:rPr>
              <a:t>Kampung </a:t>
            </a:r>
            <a:r>
              <a:rPr sz="2000" spc="-54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Hortikultura, </a:t>
            </a:r>
            <a:r>
              <a:rPr sz="2000" dirty="0">
                <a:latin typeface="Arial"/>
                <a:cs typeface="Arial"/>
              </a:rPr>
              <a:t>Perbenihan </a:t>
            </a:r>
            <a:r>
              <a:rPr sz="2000" spc="-5" dirty="0">
                <a:latin typeface="Arial"/>
                <a:cs typeface="Arial"/>
              </a:rPr>
              <a:t>Horti, </a:t>
            </a:r>
            <a:r>
              <a:rPr sz="2000" dirty="0">
                <a:latin typeface="Arial"/>
                <a:cs typeface="Arial"/>
              </a:rPr>
              <a:t>Gerdal 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Horti,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Digitalisasi Standar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Mutu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9791642" y="5206943"/>
            <a:ext cx="337185" cy="362585"/>
            <a:chOff x="9791641" y="5206941"/>
            <a:chExt cx="337185" cy="362585"/>
          </a:xfrm>
        </p:grpSpPr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18311" y="5422841"/>
              <a:ext cx="309998" cy="14616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91641" y="5206941"/>
              <a:ext cx="71238" cy="91558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9130031" y="4495800"/>
            <a:ext cx="3031490" cy="2199640"/>
            <a:chOff x="9130030" y="4495800"/>
            <a:chExt cx="3031490" cy="2199640"/>
          </a:xfrm>
        </p:grpSpPr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76080" y="4594860"/>
              <a:ext cx="2884170" cy="17526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77020" y="4495800"/>
              <a:ext cx="2984500" cy="175260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30030" y="5029200"/>
              <a:ext cx="2800350" cy="166623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875361" y="5179059"/>
              <a:ext cx="263525" cy="208279"/>
            </a:xfrm>
            <a:custGeom>
              <a:avLst/>
              <a:gdLst/>
              <a:ahLst/>
              <a:cxnLst/>
              <a:rect l="l" t="t" r="r" b="b"/>
              <a:pathLst>
                <a:path w="263525" h="208279">
                  <a:moveTo>
                    <a:pt x="12481" y="144502"/>
                  </a:moveTo>
                  <a:lnTo>
                    <a:pt x="7778" y="158749"/>
                  </a:lnTo>
                  <a:lnTo>
                    <a:pt x="2162" y="179526"/>
                  </a:lnTo>
                  <a:lnTo>
                    <a:pt x="0" y="196373"/>
                  </a:lnTo>
                  <a:lnTo>
                    <a:pt x="6171" y="206791"/>
                  </a:lnTo>
                  <a:lnTo>
                    <a:pt x="25558" y="208279"/>
                  </a:lnTo>
                  <a:lnTo>
                    <a:pt x="30638" y="208279"/>
                  </a:lnTo>
                  <a:lnTo>
                    <a:pt x="34448" y="203199"/>
                  </a:lnTo>
                  <a:lnTo>
                    <a:pt x="39528" y="199389"/>
                  </a:lnTo>
                  <a:lnTo>
                    <a:pt x="44608" y="198119"/>
                  </a:lnTo>
                  <a:lnTo>
                    <a:pt x="49688" y="198119"/>
                  </a:lnTo>
                  <a:lnTo>
                    <a:pt x="53498" y="195579"/>
                  </a:lnTo>
                  <a:lnTo>
                    <a:pt x="60146" y="190400"/>
                  </a:lnTo>
                  <a:lnTo>
                    <a:pt x="62864" y="185578"/>
                  </a:lnTo>
                  <a:lnTo>
                    <a:pt x="64392" y="180042"/>
                  </a:lnTo>
                  <a:lnTo>
                    <a:pt x="67468" y="172719"/>
                  </a:lnTo>
                  <a:lnTo>
                    <a:pt x="11588" y="172719"/>
                  </a:lnTo>
                  <a:lnTo>
                    <a:pt x="11886" y="166965"/>
                  </a:lnTo>
                  <a:lnTo>
                    <a:pt x="13017" y="152399"/>
                  </a:lnTo>
                  <a:lnTo>
                    <a:pt x="12481" y="144502"/>
                  </a:lnTo>
                  <a:close/>
                </a:path>
                <a:path w="263525" h="208279">
                  <a:moveTo>
                    <a:pt x="153828" y="0"/>
                  </a:moveTo>
                  <a:lnTo>
                    <a:pt x="108108" y="26669"/>
                  </a:lnTo>
                  <a:lnTo>
                    <a:pt x="103028" y="29209"/>
                  </a:lnTo>
                  <a:lnTo>
                    <a:pt x="97948" y="29209"/>
                  </a:lnTo>
                  <a:lnTo>
                    <a:pt x="94138" y="31750"/>
                  </a:lnTo>
                  <a:lnTo>
                    <a:pt x="90328" y="35559"/>
                  </a:lnTo>
                  <a:lnTo>
                    <a:pt x="89058" y="41909"/>
                  </a:lnTo>
                  <a:lnTo>
                    <a:pt x="76358" y="54609"/>
                  </a:lnTo>
                  <a:lnTo>
                    <a:pt x="71278" y="58419"/>
                  </a:lnTo>
                  <a:lnTo>
                    <a:pt x="67468" y="60959"/>
                  </a:lnTo>
                  <a:lnTo>
                    <a:pt x="62388" y="63499"/>
                  </a:lnTo>
                  <a:lnTo>
                    <a:pt x="50661" y="73382"/>
                  </a:lnTo>
                  <a:lnTo>
                    <a:pt x="39052" y="86359"/>
                  </a:lnTo>
                  <a:lnTo>
                    <a:pt x="28609" y="100329"/>
                  </a:lnTo>
                  <a:lnTo>
                    <a:pt x="20478" y="113029"/>
                  </a:lnTo>
                  <a:lnTo>
                    <a:pt x="19208" y="118109"/>
                  </a:lnTo>
                  <a:lnTo>
                    <a:pt x="17938" y="121919"/>
                  </a:lnTo>
                  <a:lnTo>
                    <a:pt x="16668" y="126999"/>
                  </a:lnTo>
                  <a:lnTo>
                    <a:pt x="14982" y="139680"/>
                  </a:lnTo>
                  <a:lnTo>
                    <a:pt x="13652" y="153193"/>
                  </a:lnTo>
                  <a:lnTo>
                    <a:pt x="12561" y="165040"/>
                  </a:lnTo>
                  <a:lnTo>
                    <a:pt x="11588" y="172719"/>
                  </a:lnTo>
                  <a:lnTo>
                    <a:pt x="67468" y="172719"/>
                  </a:lnTo>
                  <a:lnTo>
                    <a:pt x="68738" y="167639"/>
                  </a:lnTo>
                  <a:lnTo>
                    <a:pt x="72548" y="163829"/>
                  </a:lnTo>
                  <a:lnTo>
                    <a:pt x="76358" y="158749"/>
                  </a:lnTo>
                  <a:lnTo>
                    <a:pt x="80168" y="157479"/>
                  </a:lnTo>
                  <a:lnTo>
                    <a:pt x="86518" y="157479"/>
                  </a:lnTo>
                  <a:lnTo>
                    <a:pt x="90328" y="154939"/>
                  </a:lnTo>
                  <a:lnTo>
                    <a:pt x="120491" y="123189"/>
                  </a:lnTo>
                  <a:lnTo>
                    <a:pt x="161289" y="103346"/>
                  </a:lnTo>
                  <a:lnTo>
                    <a:pt x="181768" y="100329"/>
                  </a:lnTo>
                  <a:lnTo>
                    <a:pt x="193198" y="98643"/>
                  </a:lnTo>
                  <a:lnTo>
                    <a:pt x="204628" y="97313"/>
                  </a:lnTo>
                  <a:lnTo>
                    <a:pt x="216058" y="96222"/>
                  </a:lnTo>
                  <a:lnTo>
                    <a:pt x="227488" y="95249"/>
                  </a:lnTo>
                  <a:lnTo>
                    <a:pt x="232866" y="94079"/>
                  </a:lnTo>
                  <a:lnTo>
                    <a:pt x="244792" y="90646"/>
                  </a:lnTo>
                  <a:lnTo>
                    <a:pt x="256956" y="85070"/>
                  </a:lnTo>
                  <a:lnTo>
                    <a:pt x="263048" y="77469"/>
                  </a:lnTo>
                  <a:lnTo>
                    <a:pt x="262493" y="70604"/>
                  </a:lnTo>
                  <a:lnTo>
                    <a:pt x="258603" y="62547"/>
                  </a:lnTo>
                  <a:lnTo>
                    <a:pt x="253761" y="54967"/>
                  </a:lnTo>
                  <a:lnTo>
                    <a:pt x="250348" y="49529"/>
                  </a:lnTo>
                  <a:lnTo>
                    <a:pt x="240188" y="44450"/>
                  </a:lnTo>
                  <a:lnTo>
                    <a:pt x="236378" y="40639"/>
                  </a:lnTo>
                  <a:lnTo>
                    <a:pt x="229592" y="34290"/>
                  </a:lnTo>
                  <a:lnTo>
                    <a:pt x="226853" y="30797"/>
                  </a:lnTo>
                  <a:lnTo>
                    <a:pt x="223162" y="27781"/>
                  </a:lnTo>
                  <a:lnTo>
                    <a:pt x="213518" y="22859"/>
                  </a:lnTo>
                  <a:lnTo>
                    <a:pt x="209708" y="20319"/>
                  </a:lnTo>
                  <a:lnTo>
                    <a:pt x="203358" y="20319"/>
                  </a:lnTo>
                  <a:lnTo>
                    <a:pt x="199548" y="17779"/>
                  </a:lnTo>
                  <a:lnTo>
                    <a:pt x="195738" y="16509"/>
                  </a:lnTo>
                  <a:lnTo>
                    <a:pt x="194468" y="11429"/>
                  </a:lnTo>
                  <a:lnTo>
                    <a:pt x="190658" y="8889"/>
                  </a:lnTo>
                  <a:lnTo>
                    <a:pt x="182403" y="6072"/>
                  </a:lnTo>
                  <a:lnTo>
                    <a:pt x="171291" y="3492"/>
                  </a:lnTo>
                  <a:lnTo>
                    <a:pt x="1538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875361" y="5179059"/>
              <a:ext cx="263525" cy="208279"/>
            </a:xfrm>
            <a:custGeom>
              <a:avLst/>
              <a:gdLst/>
              <a:ahLst/>
              <a:cxnLst/>
              <a:rect l="l" t="t" r="r" b="b"/>
              <a:pathLst>
                <a:path w="263525" h="208279">
                  <a:moveTo>
                    <a:pt x="11588" y="172719"/>
                  </a:moveTo>
                  <a:lnTo>
                    <a:pt x="12561" y="165040"/>
                  </a:lnTo>
                  <a:lnTo>
                    <a:pt x="13652" y="153193"/>
                  </a:lnTo>
                  <a:lnTo>
                    <a:pt x="14982" y="139680"/>
                  </a:lnTo>
                  <a:lnTo>
                    <a:pt x="16668" y="126999"/>
                  </a:lnTo>
                  <a:lnTo>
                    <a:pt x="17938" y="121919"/>
                  </a:lnTo>
                  <a:lnTo>
                    <a:pt x="19208" y="118109"/>
                  </a:lnTo>
                  <a:lnTo>
                    <a:pt x="20478" y="113029"/>
                  </a:lnTo>
                  <a:lnTo>
                    <a:pt x="50661" y="73382"/>
                  </a:lnTo>
                  <a:lnTo>
                    <a:pt x="67468" y="60959"/>
                  </a:lnTo>
                  <a:lnTo>
                    <a:pt x="71278" y="58419"/>
                  </a:lnTo>
                  <a:lnTo>
                    <a:pt x="76358" y="54609"/>
                  </a:lnTo>
                  <a:lnTo>
                    <a:pt x="78898" y="52069"/>
                  </a:lnTo>
                  <a:lnTo>
                    <a:pt x="82708" y="48259"/>
                  </a:lnTo>
                  <a:lnTo>
                    <a:pt x="85248" y="45719"/>
                  </a:lnTo>
                  <a:lnTo>
                    <a:pt x="89058" y="41909"/>
                  </a:lnTo>
                  <a:lnTo>
                    <a:pt x="90328" y="35559"/>
                  </a:lnTo>
                  <a:lnTo>
                    <a:pt x="94138" y="31750"/>
                  </a:lnTo>
                  <a:lnTo>
                    <a:pt x="97948" y="29209"/>
                  </a:lnTo>
                  <a:lnTo>
                    <a:pt x="103028" y="29209"/>
                  </a:lnTo>
                  <a:lnTo>
                    <a:pt x="108108" y="26669"/>
                  </a:lnTo>
                  <a:lnTo>
                    <a:pt x="142716" y="2063"/>
                  </a:lnTo>
                  <a:lnTo>
                    <a:pt x="153828" y="0"/>
                  </a:lnTo>
                  <a:lnTo>
                    <a:pt x="160654" y="1389"/>
                  </a:lnTo>
                  <a:lnTo>
                    <a:pt x="171291" y="3492"/>
                  </a:lnTo>
                  <a:lnTo>
                    <a:pt x="182403" y="6072"/>
                  </a:lnTo>
                  <a:lnTo>
                    <a:pt x="190658" y="8889"/>
                  </a:lnTo>
                  <a:lnTo>
                    <a:pt x="194468" y="11429"/>
                  </a:lnTo>
                  <a:lnTo>
                    <a:pt x="195738" y="16509"/>
                  </a:lnTo>
                  <a:lnTo>
                    <a:pt x="199548" y="17779"/>
                  </a:lnTo>
                  <a:lnTo>
                    <a:pt x="203358" y="20319"/>
                  </a:lnTo>
                  <a:lnTo>
                    <a:pt x="209708" y="20319"/>
                  </a:lnTo>
                  <a:lnTo>
                    <a:pt x="213518" y="22859"/>
                  </a:lnTo>
                  <a:lnTo>
                    <a:pt x="223162" y="27781"/>
                  </a:lnTo>
                  <a:lnTo>
                    <a:pt x="226853" y="30797"/>
                  </a:lnTo>
                  <a:lnTo>
                    <a:pt x="229592" y="34290"/>
                  </a:lnTo>
                  <a:lnTo>
                    <a:pt x="236378" y="40639"/>
                  </a:lnTo>
                  <a:lnTo>
                    <a:pt x="240188" y="44450"/>
                  </a:lnTo>
                  <a:lnTo>
                    <a:pt x="245268" y="46989"/>
                  </a:lnTo>
                  <a:lnTo>
                    <a:pt x="250348" y="49529"/>
                  </a:lnTo>
                  <a:lnTo>
                    <a:pt x="253761" y="54967"/>
                  </a:lnTo>
                  <a:lnTo>
                    <a:pt x="258603" y="62547"/>
                  </a:lnTo>
                  <a:lnTo>
                    <a:pt x="262493" y="70604"/>
                  </a:lnTo>
                  <a:lnTo>
                    <a:pt x="227488" y="95249"/>
                  </a:lnTo>
                  <a:lnTo>
                    <a:pt x="216058" y="96222"/>
                  </a:lnTo>
                  <a:lnTo>
                    <a:pt x="204628" y="97313"/>
                  </a:lnTo>
                  <a:lnTo>
                    <a:pt x="193198" y="98643"/>
                  </a:lnTo>
                  <a:lnTo>
                    <a:pt x="181768" y="100329"/>
                  </a:lnTo>
                  <a:lnTo>
                    <a:pt x="172541" y="101540"/>
                  </a:lnTo>
                  <a:lnTo>
                    <a:pt x="129460" y="115609"/>
                  </a:lnTo>
                  <a:lnTo>
                    <a:pt x="90328" y="154939"/>
                  </a:lnTo>
                  <a:lnTo>
                    <a:pt x="86518" y="157479"/>
                  </a:lnTo>
                  <a:lnTo>
                    <a:pt x="80168" y="157479"/>
                  </a:lnTo>
                  <a:lnTo>
                    <a:pt x="76358" y="158749"/>
                  </a:lnTo>
                  <a:lnTo>
                    <a:pt x="72548" y="163829"/>
                  </a:lnTo>
                  <a:lnTo>
                    <a:pt x="68738" y="167639"/>
                  </a:lnTo>
                  <a:lnTo>
                    <a:pt x="67468" y="172719"/>
                  </a:lnTo>
                  <a:lnTo>
                    <a:pt x="64392" y="180042"/>
                  </a:lnTo>
                  <a:lnTo>
                    <a:pt x="62864" y="185578"/>
                  </a:lnTo>
                  <a:lnTo>
                    <a:pt x="60146" y="190400"/>
                  </a:lnTo>
                  <a:lnTo>
                    <a:pt x="53498" y="195579"/>
                  </a:lnTo>
                  <a:lnTo>
                    <a:pt x="49688" y="198119"/>
                  </a:lnTo>
                  <a:lnTo>
                    <a:pt x="44608" y="198119"/>
                  </a:lnTo>
                  <a:lnTo>
                    <a:pt x="39528" y="199389"/>
                  </a:lnTo>
                  <a:lnTo>
                    <a:pt x="34448" y="203199"/>
                  </a:lnTo>
                  <a:lnTo>
                    <a:pt x="30638" y="208279"/>
                  </a:lnTo>
                  <a:lnTo>
                    <a:pt x="25558" y="208279"/>
                  </a:lnTo>
                  <a:lnTo>
                    <a:pt x="6171" y="206791"/>
                  </a:lnTo>
                  <a:lnTo>
                    <a:pt x="0" y="196373"/>
                  </a:lnTo>
                  <a:lnTo>
                    <a:pt x="2162" y="179526"/>
                  </a:lnTo>
                  <a:lnTo>
                    <a:pt x="7778" y="158749"/>
                  </a:lnTo>
                  <a:lnTo>
                    <a:pt x="12481" y="144502"/>
                  </a:lnTo>
                  <a:lnTo>
                    <a:pt x="13017" y="152399"/>
                  </a:lnTo>
                  <a:lnTo>
                    <a:pt x="11886" y="166965"/>
                  </a:lnTo>
                  <a:lnTo>
                    <a:pt x="11588" y="172719"/>
                  </a:lnTo>
                  <a:close/>
                </a:path>
              </a:pathLst>
            </a:custGeom>
            <a:ln w="255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851327" y="5166309"/>
              <a:ext cx="302895" cy="239395"/>
            </a:xfrm>
            <a:custGeom>
              <a:avLst/>
              <a:gdLst/>
              <a:ahLst/>
              <a:cxnLst/>
              <a:rect l="l" t="t" r="r" b="b"/>
              <a:pathLst>
                <a:path w="302895" h="239395">
                  <a:moveTo>
                    <a:pt x="25514" y="12750"/>
                  </a:moveTo>
                  <a:lnTo>
                    <a:pt x="21780" y="3733"/>
                  </a:lnTo>
                  <a:lnTo>
                    <a:pt x="12763" y="0"/>
                  </a:lnTo>
                  <a:lnTo>
                    <a:pt x="3733" y="3733"/>
                  </a:lnTo>
                  <a:lnTo>
                    <a:pt x="0" y="12750"/>
                  </a:lnTo>
                  <a:lnTo>
                    <a:pt x="3733" y="21780"/>
                  </a:lnTo>
                  <a:lnTo>
                    <a:pt x="12763" y="25514"/>
                  </a:lnTo>
                  <a:lnTo>
                    <a:pt x="21780" y="21780"/>
                  </a:lnTo>
                  <a:lnTo>
                    <a:pt x="25514" y="12750"/>
                  </a:lnTo>
                  <a:close/>
                </a:path>
                <a:path w="302895" h="239395">
                  <a:moveTo>
                    <a:pt x="302374" y="226110"/>
                  </a:moveTo>
                  <a:lnTo>
                    <a:pt x="298640" y="217093"/>
                  </a:lnTo>
                  <a:lnTo>
                    <a:pt x="289623" y="213360"/>
                  </a:lnTo>
                  <a:lnTo>
                    <a:pt x="280593" y="217093"/>
                  </a:lnTo>
                  <a:lnTo>
                    <a:pt x="276860" y="226110"/>
                  </a:lnTo>
                  <a:lnTo>
                    <a:pt x="280593" y="235140"/>
                  </a:lnTo>
                  <a:lnTo>
                    <a:pt x="289623" y="238874"/>
                  </a:lnTo>
                  <a:lnTo>
                    <a:pt x="298640" y="235140"/>
                  </a:lnTo>
                  <a:lnTo>
                    <a:pt x="302374" y="2261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D:\DATA HANIF\My Document Pasca Desember 2010\BAHAN website\Buku Jeruk Utama\Buku Varietas Unggulan Jeruk _cetak__1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332962" y="4038600"/>
            <a:ext cx="6603095" cy="2819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2777" y="228601"/>
            <a:ext cx="2682145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Keprok</a:t>
            </a:r>
            <a:r>
              <a:rPr lang="en-US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 GARUT</a:t>
            </a:r>
            <a:endParaRPr lang="en-US" sz="24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D:\[BALITJESTRO]\Suhariyono\foto buah jeruk\keprok garu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757" y="533401"/>
            <a:ext cx="589531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:\DATA HANIF\My Document Pasca Desember 2010\BAHAN website\Buku Jeruk Utama\Buku Varietas Unggulan Jeruk _cetak__1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18048" y="0"/>
            <a:ext cx="912495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2777" y="228601"/>
            <a:ext cx="284847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Keprok</a:t>
            </a:r>
            <a:r>
              <a:rPr lang="en-US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Batu</a:t>
            </a:r>
            <a:r>
              <a:rPr lang="en-US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 55</a:t>
            </a:r>
            <a:endParaRPr lang="en-US" sz="24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:\DATA HANIF\My Document Pasca Desember 2010\BAHAN website\Buku Jeruk Utama\Buku Varietas Unggulan Jeruk _cetak__1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97891" y="0"/>
            <a:ext cx="7038167" cy="68155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2778" y="228601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Keprok</a:t>
            </a:r>
            <a:r>
              <a:rPr lang="en-US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 MADURA</a:t>
            </a:r>
            <a:endParaRPr lang="en-US" sz="24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0826" y="142852"/>
            <a:ext cx="9010888" cy="13462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dirty="0" smtClean="0">
                <a:solidFill>
                  <a:srgbClr val="0070C0"/>
                </a:solidFill>
                <a:latin typeface="Cooper Black" pitchFamily="18" charset="0"/>
              </a:rPr>
              <a:t>TERIMA KASIH</a:t>
            </a:r>
            <a:endParaRPr lang="id-ID" dirty="0">
              <a:solidFill>
                <a:srgbClr val="0070C0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035300" y="2057400"/>
            <a:ext cx="8744744" cy="3214688"/>
            <a:chOff x="2259681" y="2357430"/>
            <a:chExt cx="4478499" cy="2500320"/>
          </a:xfrm>
        </p:grpSpPr>
        <p:pic>
          <p:nvPicPr>
            <p:cNvPr id="13" name="Picture 14" descr="E:\photo2\2011\FotoBuah\Jeruk Keprok Satsuma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59681" y="2379085"/>
              <a:ext cx="740683" cy="987950"/>
            </a:xfrm>
            <a:prstGeom prst="ellipse">
              <a:avLst/>
            </a:prstGeom>
            <a:ln w="28575" cap="rnd">
              <a:solidFill>
                <a:schemeClr val="accent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4" name="Picture 15" descr="E:\photo2\2011\FotoBuah\Jeruk Keprok So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57438" y="3857248"/>
              <a:ext cx="740683" cy="987950"/>
            </a:xfrm>
            <a:prstGeom prst="ellipse">
              <a:avLst/>
            </a:prstGeom>
            <a:ln w="38100" cap="rnd">
              <a:solidFill>
                <a:schemeClr val="accent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5" name="Picture 16" descr="E:\photo2\2011\FotoBuah\Jeruk Gunung Omeh Sumba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43312" y="3857248"/>
              <a:ext cx="785812" cy="1000502"/>
            </a:xfrm>
            <a:prstGeom prst="ellipse">
              <a:avLst/>
            </a:prstGeom>
            <a:ln w="38100" cap="rnd">
              <a:solidFill>
                <a:schemeClr val="accent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6" name="Picture 5" descr="D:\Balitjestro dll\JERUK\koleksi keprok\keprok tejakula.pn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4143372" y="2379085"/>
              <a:ext cx="785812" cy="1000502"/>
            </a:xfrm>
            <a:prstGeom prst="ellipse">
              <a:avLst/>
            </a:prstGeom>
            <a:ln w="38100" cap="rnd">
              <a:solidFill>
                <a:schemeClr val="accent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7" name="Picture 16" descr="Keprok Madura.JPG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 bwMode="auto">
            <a:xfrm>
              <a:off x="4857752" y="3857248"/>
              <a:ext cx="785812" cy="1000502"/>
            </a:xfrm>
            <a:prstGeom prst="ellipse">
              <a:avLst/>
            </a:prstGeom>
            <a:ln w="38100" cap="rnd">
              <a:solidFill>
                <a:schemeClr val="accent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8" name="Picture 10" descr="E:\photo2\2011\FotoBuah\Jeruk Preemong Lembang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00750" y="3803650"/>
              <a:ext cx="714375" cy="1054100"/>
            </a:xfrm>
            <a:prstGeom prst="ellipse">
              <a:avLst/>
            </a:prstGeom>
            <a:ln w="38100" cap="rnd">
              <a:solidFill>
                <a:schemeClr val="accent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9" name="Picture 11" descr="E:\photo2\2011\FotoBuah\Jeruk Siam Simalungun Sumut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00760" y="2357430"/>
              <a:ext cx="737420" cy="1022157"/>
            </a:xfrm>
            <a:prstGeom prst="ellipse">
              <a:avLst/>
            </a:prstGeom>
            <a:ln w="38100" cap="rnd">
              <a:solidFill>
                <a:schemeClr val="accent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0" name="TextBox 19"/>
          <p:cNvSpPr txBox="1"/>
          <p:nvPr/>
        </p:nvSpPr>
        <p:spPr>
          <a:xfrm>
            <a:off x="0" y="5630308"/>
            <a:ext cx="1216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rgbClr val="EE95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erlin Sans FB Demi" pitchFamily="34" charset="0"/>
              </a:rPr>
              <a:t>QUALITY SEED FOR  A  BETTER FUTURE</a:t>
            </a:r>
            <a:endParaRPr lang="en-AU" sz="3200" b="1" dirty="0">
              <a:solidFill>
                <a:srgbClr val="EE95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erlin Sans FB Dem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5900" y="2057400"/>
            <a:ext cx="23431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70" y="30480"/>
            <a:ext cx="12152630" cy="6827520"/>
            <a:chOff x="13970" y="30480"/>
            <a:chExt cx="12152630" cy="6827520"/>
          </a:xfrm>
        </p:grpSpPr>
        <p:sp>
          <p:nvSpPr>
            <p:cNvPr id="3" name="object 3"/>
            <p:cNvSpPr/>
            <p:nvPr/>
          </p:nvSpPr>
          <p:spPr>
            <a:xfrm>
              <a:off x="96520" y="100342"/>
              <a:ext cx="12024360" cy="6711950"/>
            </a:xfrm>
            <a:custGeom>
              <a:avLst/>
              <a:gdLst/>
              <a:ahLst/>
              <a:cxnLst/>
              <a:rect l="l" t="t" r="r" b="b"/>
              <a:pathLst>
                <a:path w="12024360" h="6711950">
                  <a:moveTo>
                    <a:pt x="38087" y="19037"/>
                  </a:moveTo>
                  <a:lnTo>
                    <a:pt x="32512" y="5575"/>
                  </a:lnTo>
                  <a:lnTo>
                    <a:pt x="19050" y="0"/>
                  </a:lnTo>
                  <a:lnTo>
                    <a:pt x="5575" y="5575"/>
                  </a:lnTo>
                  <a:lnTo>
                    <a:pt x="0" y="19037"/>
                  </a:lnTo>
                  <a:lnTo>
                    <a:pt x="5575" y="32512"/>
                  </a:lnTo>
                  <a:lnTo>
                    <a:pt x="19050" y="38087"/>
                  </a:lnTo>
                  <a:lnTo>
                    <a:pt x="32512" y="32512"/>
                  </a:lnTo>
                  <a:lnTo>
                    <a:pt x="38087" y="19037"/>
                  </a:lnTo>
                  <a:close/>
                </a:path>
                <a:path w="12024360" h="6711950">
                  <a:moveTo>
                    <a:pt x="12024347" y="6692887"/>
                  </a:moveTo>
                  <a:lnTo>
                    <a:pt x="12018772" y="6679425"/>
                  </a:lnTo>
                  <a:lnTo>
                    <a:pt x="12005310" y="6673850"/>
                  </a:lnTo>
                  <a:lnTo>
                    <a:pt x="11991835" y="6679425"/>
                  </a:lnTo>
                  <a:lnTo>
                    <a:pt x="11986260" y="6692887"/>
                  </a:lnTo>
                  <a:lnTo>
                    <a:pt x="11991835" y="6706362"/>
                  </a:lnTo>
                  <a:lnTo>
                    <a:pt x="12005310" y="6711937"/>
                  </a:lnTo>
                  <a:lnTo>
                    <a:pt x="12018772" y="6706362"/>
                  </a:lnTo>
                  <a:lnTo>
                    <a:pt x="12024347" y="6692887"/>
                  </a:lnTo>
                  <a:close/>
                </a:path>
              </a:pathLst>
            </a:custGeom>
            <a:solidFill>
              <a:srgbClr val="9436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2230" y="2844800"/>
              <a:ext cx="1372870" cy="13157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6479" y="4349750"/>
              <a:ext cx="1797050" cy="9093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039" y="91440"/>
              <a:ext cx="10831830" cy="77342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01039" y="783589"/>
              <a:ext cx="10709910" cy="8890"/>
            </a:xfrm>
            <a:custGeom>
              <a:avLst/>
              <a:gdLst/>
              <a:ahLst/>
              <a:cxnLst/>
              <a:rect l="l" t="t" r="r" b="b"/>
              <a:pathLst>
                <a:path w="10709910" h="8890">
                  <a:moveTo>
                    <a:pt x="0" y="0"/>
                  </a:moveTo>
                  <a:lnTo>
                    <a:pt x="10709910" y="8889"/>
                  </a:lnTo>
                </a:path>
              </a:pathLst>
            </a:custGeom>
            <a:ln w="38097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03329" y="735330"/>
              <a:ext cx="114300" cy="1143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3370" y="80010"/>
              <a:ext cx="817880" cy="8191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20729" y="45720"/>
              <a:ext cx="1078229" cy="7467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7570" y="4077970"/>
              <a:ext cx="2529839" cy="12852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65479" y="2664459"/>
              <a:ext cx="1082040" cy="732790"/>
            </a:xfrm>
            <a:custGeom>
              <a:avLst/>
              <a:gdLst/>
              <a:ahLst/>
              <a:cxnLst/>
              <a:rect l="l" t="t" r="r" b="b"/>
              <a:pathLst>
                <a:path w="1082039" h="732789">
                  <a:moveTo>
                    <a:pt x="541020" y="0"/>
                  </a:moveTo>
                  <a:lnTo>
                    <a:pt x="484296" y="1833"/>
                  </a:lnTo>
                  <a:lnTo>
                    <a:pt x="429532" y="7225"/>
                  </a:lnTo>
                  <a:lnTo>
                    <a:pt x="376964" y="16014"/>
                  </a:lnTo>
                  <a:lnTo>
                    <a:pt x="326826" y="28039"/>
                  </a:lnTo>
                  <a:lnTo>
                    <a:pt x="279352" y="43136"/>
                  </a:lnTo>
                  <a:lnTo>
                    <a:pt x="234776" y="61146"/>
                  </a:lnTo>
                  <a:lnTo>
                    <a:pt x="193333" y="81904"/>
                  </a:lnTo>
                  <a:lnTo>
                    <a:pt x="155257" y="105251"/>
                  </a:lnTo>
                  <a:lnTo>
                    <a:pt x="120783" y="131023"/>
                  </a:lnTo>
                  <a:lnTo>
                    <a:pt x="90145" y="159060"/>
                  </a:lnTo>
                  <a:lnTo>
                    <a:pt x="63577" y="189198"/>
                  </a:lnTo>
                  <a:lnTo>
                    <a:pt x="41314" y="221277"/>
                  </a:lnTo>
                  <a:lnTo>
                    <a:pt x="23591" y="255135"/>
                  </a:lnTo>
                  <a:lnTo>
                    <a:pt x="2699" y="327538"/>
                  </a:lnTo>
                  <a:lnTo>
                    <a:pt x="0" y="365760"/>
                  </a:lnTo>
                  <a:lnTo>
                    <a:pt x="2699" y="404205"/>
                  </a:lnTo>
                  <a:lnTo>
                    <a:pt x="23591" y="476973"/>
                  </a:lnTo>
                  <a:lnTo>
                    <a:pt x="41314" y="510976"/>
                  </a:lnTo>
                  <a:lnTo>
                    <a:pt x="63577" y="543178"/>
                  </a:lnTo>
                  <a:lnTo>
                    <a:pt x="90145" y="573419"/>
                  </a:lnTo>
                  <a:lnTo>
                    <a:pt x="120783" y="601540"/>
                  </a:lnTo>
                  <a:lnTo>
                    <a:pt x="155257" y="627379"/>
                  </a:lnTo>
                  <a:lnTo>
                    <a:pt x="193333" y="650778"/>
                  </a:lnTo>
                  <a:lnTo>
                    <a:pt x="234776" y="671576"/>
                  </a:lnTo>
                  <a:lnTo>
                    <a:pt x="279352" y="689614"/>
                  </a:lnTo>
                  <a:lnTo>
                    <a:pt x="326826" y="704730"/>
                  </a:lnTo>
                  <a:lnTo>
                    <a:pt x="376964" y="716766"/>
                  </a:lnTo>
                  <a:lnTo>
                    <a:pt x="429532" y="725561"/>
                  </a:lnTo>
                  <a:lnTo>
                    <a:pt x="484296" y="730956"/>
                  </a:lnTo>
                  <a:lnTo>
                    <a:pt x="541020" y="732789"/>
                  </a:lnTo>
                  <a:lnTo>
                    <a:pt x="597534" y="730956"/>
                  </a:lnTo>
                  <a:lnTo>
                    <a:pt x="652142" y="725561"/>
                  </a:lnTo>
                  <a:lnTo>
                    <a:pt x="704603" y="716766"/>
                  </a:lnTo>
                  <a:lnTo>
                    <a:pt x="754677" y="704730"/>
                  </a:lnTo>
                  <a:lnTo>
                    <a:pt x="802124" y="689614"/>
                  </a:lnTo>
                  <a:lnTo>
                    <a:pt x="846705" y="671576"/>
                  </a:lnTo>
                  <a:lnTo>
                    <a:pt x="888179" y="650778"/>
                  </a:lnTo>
                  <a:lnTo>
                    <a:pt x="926306" y="627379"/>
                  </a:lnTo>
                  <a:lnTo>
                    <a:pt x="960846" y="601540"/>
                  </a:lnTo>
                  <a:lnTo>
                    <a:pt x="991559" y="573419"/>
                  </a:lnTo>
                  <a:lnTo>
                    <a:pt x="1018206" y="543178"/>
                  </a:lnTo>
                  <a:lnTo>
                    <a:pt x="1040546" y="510976"/>
                  </a:lnTo>
                  <a:lnTo>
                    <a:pt x="1058340" y="476973"/>
                  </a:lnTo>
                  <a:lnTo>
                    <a:pt x="1079326" y="404205"/>
                  </a:lnTo>
                  <a:lnTo>
                    <a:pt x="1082039" y="365760"/>
                  </a:lnTo>
                  <a:lnTo>
                    <a:pt x="1079326" y="327538"/>
                  </a:lnTo>
                  <a:lnTo>
                    <a:pt x="1058340" y="255135"/>
                  </a:lnTo>
                  <a:lnTo>
                    <a:pt x="1040546" y="221277"/>
                  </a:lnTo>
                  <a:lnTo>
                    <a:pt x="1018206" y="189198"/>
                  </a:lnTo>
                  <a:lnTo>
                    <a:pt x="991559" y="159060"/>
                  </a:lnTo>
                  <a:lnTo>
                    <a:pt x="960846" y="131023"/>
                  </a:lnTo>
                  <a:lnTo>
                    <a:pt x="926306" y="105251"/>
                  </a:lnTo>
                  <a:lnTo>
                    <a:pt x="888179" y="81904"/>
                  </a:lnTo>
                  <a:lnTo>
                    <a:pt x="846705" y="61146"/>
                  </a:lnTo>
                  <a:lnTo>
                    <a:pt x="802124" y="43136"/>
                  </a:lnTo>
                  <a:lnTo>
                    <a:pt x="754677" y="28039"/>
                  </a:lnTo>
                  <a:lnTo>
                    <a:pt x="704603" y="16014"/>
                  </a:lnTo>
                  <a:lnTo>
                    <a:pt x="652142" y="7225"/>
                  </a:lnTo>
                  <a:lnTo>
                    <a:pt x="597534" y="1833"/>
                  </a:lnTo>
                  <a:lnTo>
                    <a:pt x="541020" y="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19480" y="2881629"/>
            <a:ext cx="572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245" dirty="0">
                <a:solidFill>
                  <a:srgbClr val="FFFFFF"/>
                </a:solidFill>
                <a:latin typeface="Gill Sans MT"/>
                <a:cs typeface="Gill Sans MT"/>
              </a:rPr>
              <a:t>5</a:t>
            </a:r>
            <a:r>
              <a:rPr sz="18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Gill Sans MT"/>
                <a:cs typeface="Gill Sans MT"/>
              </a:rPr>
              <a:t>HA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86329" y="2667000"/>
            <a:ext cx="1084580" cy="731520"/>
          </a:xfrm>
          <a:custGeom>
            <a:avLst/>
            <a:gdLst/>
            <a:ahLst/>
            <a:cxnLst/>
            <a:rect l="l" t="t" r="r" b="b"/>
            <a:pathLst>
              <a:path w="1084579" h="731520">
                <a:moveTo>
                  <a:pt x="542289" y="0"/>
                </a:moveTo>
                <a:lnTo>
                  <a:pt x="485551" y="1819"/>
                </a:lnTo>
                <a:lnTo>
                  <a:pt x="430748" y="7173"/>
                </a:lnTo>
                <a:lnTo>
                  <a:pt x="378117" y="15906"/>
                </a:lnTo>
                <a:lnTo>
                  <a:pt x="327898" y="27860"/>
                </a:lnTo>
                <a:lnTo>
                  <a:pt x="280327" y="42881"/>
                </a:lnTo>
                <a:lnTo>
                  <a:pt x="235644" y="60811"/>
                </a:lnTo>
                <a:lnTo>
                  <a:pt x="194086" y="81494"/>
                </a:lnTo>
                <a:lnTo>
                  <a:pt x="155892" y="104775"/>
                </a:lnTo>
                <a:lnTo>
                  <a:pt x="121299" y="130496"/>
                </a:lnTo>
                <a:lnTo>
                  <a:pt x="90547" y="158501"/>
                </a:lnTo>
                <a:lnTo>
                  <a:pt x="63872" y="188635"/>
                </a:lnTo>
                <a:lnTo>
                  <a:pt x="41513" y="220741"/>
                </a:lnTo>
                <a:lnTo>
                  <a:pt x="23708" y="254663"/>
                </a:lnTo>
                <a:lnTo>
                  <a:pt x="2713" y="327328"/>
                </a:lnTo>
                <a:lnTo>
                  <a:pt x="0" y="365760"/>
                </a:lnTo>
                <a:lnTo>
                  <a:pt x="2713" y="403981"/>
                </a:lnTo>
                <a:lnTo>
                  <a:pt x="23708" y="476384"/>
                </a:lnTo>
                <a:lnTo>
                  <a:pt x="41513" y="510242"/>
                </a:lnTo>
                <a:lnTo>
                  <a:pt x="63872" y="542321"/>
                </a:lnTo>
                <a:lnTo>
                  <a:pt x="90547" y="572459"/>
                </a:lnTo>
                <a:lnTo>
                  <a:pt x="121299" y="600496"/>
                </a:lnTo>
                <a:lnTo>
                  <a:pt x="155892" y="626268"/>
                </a:lnTo>
                <a:lnTo>
                  <a:pt x="194086" y="649615"/>
                </a:lnTo>
                <a:lnTo>
                  <a:pt x="235644" y="670373"/>
                </a:lnTo>
                <a:lnTo>
                  <a:pt x="280327" y="688383"/>
                </a:lnTo>
                <a:lnTo>
                  <a:pt x="327898" y="703480"/>
                </a:lnTo>
                <a:lnTo>
                  <a:pt x="378117" y="715505"/>
                </a:lnTo>
                <a:lnTo>
                  <a:pt x="430748" y="724294"/>
                </a:lnTo>
                <a:lnTo>
                  <a:pt x="485551" y="729686"/>
                </a:lnTo>
                <a:lnTo>
                  <a:pt x="542289" y="731520"/>
                </a:lnTo>
                <a:lnTo>
                  <a:pt x="599028" y="729686"/>
                </a:lnTo>
                <a:lnTo>
                  <a:pt x="653831" y="724294"/>
                </a:lnTo>
                <a:lnTo>
                  <a:pt x="706462" y="715505"/>
                </a:lnTo>
                <a:lnTo>
                  <a:pt x="756681" y="703480"/>
                </a:lnTo>
                <a:lnTo>
                  <a:pt x="804252" y="688383"/>
                </a:lnTo>
                <a:lnTo>
                  <a:pt x="848935" y="670373"/>
                </a:lnTo>
                <a:lnTo>
                  <a:pt x="890493" y="649615"/>
                </a:lnTo>
                <a:lnTo>
                  <a:pt x="928687" y="626268"/>
                </a:lnTo>
                <a:lnTo>
                  <a:pt x="963280" y="600496"/>
                </a:lnTo>
                <a:lnTo>
                  <a:pt x="994032" y="572459"/>
                </a:lnTo>
                <a:lnTo>
                  <a:pt x="1020707" y="542321"/>
                </a:lnTo>
                <a:lnTo>
                  <a:pt x="1043066" y="510242"/>
                </a:lnTo>
                <a:lnTo>
                  <a:pt x="1060871" y="476384"/>
                </a:lnTo>
                <a:lnTo>
                  <a:pt x="1081866" y="403981"/>
                </a:lnTo>
                <a:lnTo>
                  <a:pt x="1084580" y="365760"/>
                </a:lnTo>
                <a:lnTo>
                  <a:pt x="1081866" y="327328"/>
                </a:lnTo>
                <a:lnTo>
                  <a:pt x="1060871" y="254663"/>
                </a:lnTo>
                <a:lnTo>
                  <a:pt x="1043066" y="220741"/>
                </a:lnTo>
                <a:lnTo>
                  <a:pt x="1020707" y="188635"/>
                </a:lnTo>
                <a:lnTo>
                  <a:pt x="994032" y="158501"/>
                </a:lnTo>
                <a:lnTo>
                  <a:pt x="963280" y="130496"/>
                </a:lnTo>
                <a:lnTo>
                  <a:pt x="928687" y="104775"/>
                </a:lnTo>
                <a:lnTo>
                  <a:pt x="890493" y="81494"/>
                </a:lnTo>
                <a:lnTo>
                  <a:pt x="848935" y="60811"/>
                </a:lnTo>
                <a:lnTo>
                  <a:pt x="804252" y="42881"/>
                </a:lnTo>
                <a:lnTo>
                  <a:pt x="756681" y="27860"/>
                </a:lnTo>
                <a:lnTo>
                  <a:pt x="706462" y="15906"/>
                </a:lnTo>
                <a:lnTo>
                  <a:pt x="653831" y="7173"/>
                </a:lnTo>
                <a:lnTo>
                  <a:pt x="599028" y="1819"/>
                </a:lnTo>
                <a:lnTo>
                  <a:pt x="542289" y="0"/>
                </a:lnTo>
                <a:close/>
              </a:path>
            </a:pathLst>
          </a:custGeom>
          <a:solidFill>
            <a:srgbClr val="9436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750820" y="2745740"/>
            <a:ext cx="354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4">
              <a:lnSpc>
                <a:spcPct val="100000"/>
              </a:lnSpc>
              <a:spcBef>
                <a:spcPts val="100"/>
              </a:spcBef>
            </a:pPr>
            <a:r>
              <a:rPr sz="1800" spc="240" dirty="0">
                <a:solidFill>
                  <a:srgbClr val="FFFFFF"/>
                </a:solidFill>
                <a:latin typeface="Gill Sans MT"/>
                <a:cs typeface="Gill Sans MT"/>
              </a:rPr>
              <a:t>10</a:t>
            </a:r>
            <a:endParaRPr sz="18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1800" spc="45" dirty="0">
                <a:solidFill>
                  <a:srgbClr val="FFFFFF"/>
                </a:solidFill>
                <a:latin typeface="Gill Sans MT"/>
                <a:cs typeface="Gill Sans MT"/>
              </a:rPr>
              <a:t>H</a:t>
            </a:r>
            <a:r>
              <a:rPr sz="1800" spc="3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1569" y="2237740"/>
            <a:ext cx="2586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latin typeface="Arial"/>
                <a:cs typeface="Arial"/>
              </a:rPr>
              <a:t>One</a:t>
            </a:r>
            <a:r>
              <a:rPr sz="1800" b="1" i="1" spc="-25" dirty="0">
                <a:latin typeface="Arial"/>
                <a:cs typeface="Arial"/>
              </a:rPr>
              <a:t> </a:t>
            </a:r>
            <a:r>
              <a:rPr sz="1800" b="1" i="1" spc="-15" dirty="0">
                <a:latin typeface="Arial"/>
                <a:cs typeface="Arial"/>
              </a:rPr>
              <a:t>Village</a:t>
            </a:r>
            <a:r>
              <a:rPr sz="1800" b="1" i="1" spc="-2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One</a:t>
            </a:r>
            <a:r>
              <a:rPr sz="1800" b="1" i="1" spc="-20" dirty="0">
                <a:latin typeface="Arial"/>
                <a:cs typeface="Arial"/>
              </a:rPr>
              <a:t> Variety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766810" y="2208529"/>
            <a:ext cx="21145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204" dirty="0">
                <a:latin typeface="Arial Unicode MS"/>
                <a:cs typeface="Arial Unicode MS"/>
              </a:rPr>
              <a:t>❖</a:t>
            </a:r>
            <a:endParaRPr sz="1600">
              <a:latin typeface="Arial Unicode MS"/>
              <a:cs typeface="Arial Unicode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66810" y="2938779"/>
            <a:ext cx="21145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204" dirty="0">
                <a:latin typeface="Arial Unicode MS"/>
                <a:cs typeface="Arial Unicode MS"/>
              </a:rPr>
              <a:t>❖</a:t>
            </a:r>
            <a:endParaRPr sz="1600">
              <a:latin typeface="Arial Unicode MS"/>
              <a:cs typeface="Arial Unicode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66810" y="3425190"/>
            <a:ext cx="21145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204" dirty="0">
                <a:latin typeface="Arial Unicode MS"/>
                <a:cs typeface="Arial Unicode MS"/>
              </a:rPr>
              <a:t>❖</a:t>
            </a:r>
            <a:endParaRPr sz="1600">
              <a:latin typeface="Arial Unicode MS"/>
              <a:cs typeface="Arial Unicode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766810" y="3911600"/>
            <a:ext cx="21145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204" dirty="0">
                <a:latin typeface="Arial Unicode MS"/>
                <a:cs typeface="Arial Unicode MS"/>
              </a:rPr>
              <a:t>❖</a:t>
            </a:r>
            <a:endParaRPr sz="1600">
              <a:latin typeface="Arial Unicode MS"/>
              <a:cs typeface="Arial Unicode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09710" y="2228850"/>
            <a:ext cx="2788285" cy="2216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38760">
              <a:lnSpc>
                <a:spcPct val="99700"/>
              </a:lnSpc>
              <a:spcBef>
                <a:spcPts val="105"/>
              </a:spcBef>
            </a:pPr>
            <a:r>
              <a:rPr sz="1600" spc="215" dirty="0">
                <a:latin typeface="Gill Sans MT"/>
                <a:cs typeface="Gill Sans MT"/>
              </a:rPr>
              <a:t>Pemenuhan </a:t>
            </a:r>
            <a:r>
              <a:rPr sz="1600" spc="190" dirty="0">
                <a:latin typeface="Gill Sans MT"/>
                <a:cs typeface="Gill Sans MT"/>
              </a:rPr>
              <a:t>kebutuhan </a:t>
            </a:r>
            <a:r>
              <a:rPr sz="1600" spc="195" dirty="0">
                <a:latin typeface="Gill Sans MT"/>
                <a:cs typeface="Gill Sans MT"/>
              </a:rPr>
              <a:t> </a:t>
            </a:r>
            <a:r>
              <a:rPr sz="1600" spc="135" dirty="0">
                <a:latin typeface="Gill Sans MT"/>
                <a:cs typeface="Gill Sans MT"/>
              </a:rPr>
              <a:t>produk</a:t>
            </a:r>
            <a:r>
              <a:rPr sz="1600" spc="40" dirty="0">
                <a:latin typeface="Gill Sans MT"/>
                <a:cs typeface="Gill Sans MT"/>
              </a:rPr>
              <a:t> </a:t>
            </a:r>
            <a:r>
              <a:rPr sz="1600" spc="210" dirty="0">
                <a:latin typeface="Gill Sans MT"/>
                <a:cs typeface="Gill Sans MT"/>
              </a:rPr>
              <a:t>segar</a:t>
            </a:r>
            <a:r>
              <a:rPr sz="1600" spc="40" dirty="0">
                <a:latin typeface="Gill Sans MT"/>
                <a:cs typeface="Gill Sans MT"/>
              </a:rPr>
              <a:t> </a:t>
            </a:r>
            <a:r>
              <a:rPr sz="1600" spc="235" dirty="0">
                <a:latin typeface="Gill Sans MT"/>
                <a:cs typeface="Gill Sans MT"/>
              </a:rPr>
              <a:t>dan</a:t>
            </a:r>
            <a:r>
              <a:rPr sz="1600" spc="35" dirty="0">
                <a:latin typeface="Gill Sans MT"/>
                <a:cs typeface="Gill Sans MT"/>
              </a:rPr>
              <a:t> </a:t>
            </a:r>
            <a:r>
              <a:rPr sz="1600" spc="195" dirty="0">
                <a:latin typeface="Gill Sans MT"/>
                <a:cs typeface="Gill Sans MT"/>
              </a:rPr>
              <a:t>olahan </a:t>
            </a:r>
            <a:r>
              <a:rPr sz="1600" spc="-430" dirty="0">
                <a:latin typeface="Gill Sans MT"/>
                <a:cs typeface="Gill Sans MT"/>
              </a:rPr>
              <a:t> </a:t>
            </a:r>
            <a:r>
              <a:rPr sz="1600" spc="235" dirty="0">
                <a:latin typeface="Gill Sans MT"/>
                <a:cs typeface="Gill Sans MT"/>
              </a:rPr>
              <a:t>dalam</a:t>
            </a:r>
            <a:r>
              <a:rPr sz="1600" spc="45" dirty="0">
                <a:latin typeface="Gill Sans MT"/>
                <a:cs typeface="Gill Sans MT"/>
              </a:rPr>
              <a:t> </a:t>
            </a:r>
            <a:r>
              <a:rPr sz="1600" spc="175" dirty="0">
                <a:latin typeface="Gill Sans MT"/>
                <a:cs typeface="Gill Sans MT"/>
              </a:rPr>
              <a:t>negeri</a:t>
            </a:r>
            <a:endParaRPr sz="1600">
              <a:latin typeface="Gill Sans MT"/>
              <a:cs typeface="Gill Sans MT"/>
            </a:endParaRPr>
          </a:p>
          <a:p>
            <a:pPr marL="12700" marR="5080">
              <a:lnSpc>
                <a:spcPct val="100000"/>
              </a:lnSpc>
              <a:tabLst>
                <a:tab pos="1719580" algn="l"/>
              </a:tabLst>
            </a:pPr>
            <a:r>
              <a:rPr sz="1600" spc="190" dirty="0">
                <a:latin typeface="Gill Sans MT"/>
                <a:cs typeface="Gill Sans MT"/>
              </a:rPr>
              <a:t>Peningkatan</a:t>
            </a:r>
            <a:r>
              <a:rPr sz="1600" spc="45" dirty="0">
                <a:latin typeface="Gill Sans MT"/>
                <a:cs typeface="Gill Sans MT"/>
              </a:rPr>
              <a:t> </a:t>
            </a:r>
            <a:r>
              <a:rPr sz="1600" spc="145" dirty="0">
                <a:latin typeface="Gill Sans MT"/>
                <a:cs typeface="Gill Sans MT"/>
              </a:rPr>
              <a:t>ekspor</a:t>
            </a:r>
            <a:r>
              <a:rPr sz="1600" spc="50" dirty="0">
                <a:latin typeface="Gill Sans MT"/>
                <a:cs typeface="Gill Sans MT"/>
              </a:rPr>
              <a:t> </a:t>
            </a:r>
            <a:r>
              <a:rPr sz="1600" spc="135" dirty="0">
                <a:latin typeface="Gill Sans MT"/>
                <a:cs typeface="Gill Sans MT"/>
              </a:rPr>
              <a:t>produk </a:t>
            </a:r>
            <a:r>
              <a:rPr sz="1600" spc="-430" dirty="0">
                <a:latin typeface="Gill Sans MT"/>
                <a:cs typeface="Gill Sans MT"/>
              </a:rPr>
              <a:t> </a:t>
            </a:r>
            <a:r>
              <a:rPr sz="1600" spc="125" dirty="0">
                <a:latin typeface="Gill Sans MT"/>
                <a:cs typeface="Gill Sans MT"/>
              </a:rPr>
              <a:t>hortikultura </a:t>
            </a:r>
            <a:r>
              <a:rPr sz="1600" spc="130" dirty="0">
                <a:latin typeface="Gill Sans MT"/>
                <a:cs typeface="Gill Sans MT"/>
              </a:rPr>
              <a:t> </a:t>
            </a:r>
            <a:r>
              <a:rPr sz="1600" spc="240" dirty="0">
                <a:latin typeface="Gill Sans MT"/>
                <a:cs typeface="Gill Sans MT"/>
              </a:rPr>
              <a:t>Pengembangan</a:t>
            </a:r>
            <a:r>
              <a:rPr sz="1600" dirty="0">
                <a:latin typeface="Gill Sans MT"/>
                <a:cs typeface="Gill Sans MT"/>
              </a:rPr>
              <a:t> </a:t>
            </a:r>
            <a:r>
              <a:rPr sz="1600" spc="180" dirty="0">
                <a:latin typeface="Gill Sans MT"/>
                <a:cs typeface="Gill Sans MT"/>
              </a:rPr>
              <a:t>agrowisata </a:t>
            </a:r>
            <a:r>
              <a:rPr sz="1600" spc="-430" dirty="0">
                <a:latin typeface="Gill Sans MT"/>
                <a:cs typeface="Gill Sans MT"/>
              </a:rPr>
              <a:t> </a:t>
            </a:r>
            <a:r>
              <a:rPr sz="1600" spc="229" dirty="0">
                <a:latin typeface="Gill Sans MT"/>
                <a:cs typeface="Gill Sans MT"/>
              </a:rPr>
              <a:t>dan </a:t>
            </a:r>
            <a:r>
              <a:rPr sz="1600" spc="185" dirty="0">
                <a:latin typeface="Gill Sans MT"/>
                <a:cs typeface="Gill Sans MT"/>
              </a:rPr>
              <a:t>agroeduwisata </a:t>
            </a:r>
            <a:r>
              <a:rPr sz="1600" spc="190" dirty="0">
                <a:latin typeface="Gill Sans MT"/>
                <a:cs typeface="Gill Sans MT"/>
              </a:rPr>
              <a:t> </a:t>
            </a:r>
            <a:r>
              <a:rPr sz="1600" spc="240" dirty="0">
                <a:latin typeface="Gill Sans MT"/>
                <a:cs typeface="Gill Sans MT"/>
              </a:rPr>
              <a:t>Pengembangan	</a:t>
            </a:r>
            <a:r>
              <a:rPr sz="1600" spc="65" dirty="0">
                <a:latin typeface="Gill Sans MT"/>
                <a:cs typeface="Gill Sans MT"/>
              </a:rPr>
              <a:t>UMKM </a:t>
            </a:r>
            <a:r>
              <a:rPr sz="1600" spc="70" dirty="0">
                <a:latin typeface="Gill Sans MT"/>
                <a:cs typeface="Gill Sans MT"/>
              </a:rPr>
              <a:t> </a:t>
            </a:r>
            <a:r>
              <a:rPr sz="1600" spc="110" dirty="0">
                <a:latin typeface="Gill Sans MT"/>
                <a:cs typeface="Gill Sans MT"/>
              </a:rPr>
              <a:t>Hortikultura</a:t>
            </a:r>
            <a:endParaRPr sz="1600">
              <a:latin typeface="Gill Sans MT"/>
              <a:cs typeface="Gill Sans M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36843" y="1037274"/>
            <a:ext cx="7878445" cy="4783455"/>
            <a:chOff x="136842" y="1037272"/>
            <a:chExt cx="7878445" cy="4783455"/>
          </a:xfrm>
        </p:grpSpPr>
        <p:sp>
          <p:nvSpPr>
            <p:cNvPr id="23" name="object 23"/>
            <p:cNvSpPr/>
            <p:nvPr/>
          </p:nvSpPr>
          <p:spPr>
            <a:xfrm>
              <a:off x="149859" y="1736090"/>
              <a:ext cx="4099560" cy="4070350"/>
            </a:xfrm>
            <a:custGeom>
              <a:avLst/>
              <a:gdLst/>
              <a:ahLst/>
              <a:cxnLst/>
              <a:rect l="l" t="t" r="r" b="b"/>
              <a:pathLst>
                <a:path w="4099560" h="4070350">
                  <a:moveTo>
                    <a:pt x="2049779" y="0"/>
                  </a:moveTo>
                  <a:lnTo>
                    <a:pt x="2099412" y="537"/>
                  </a:lnTo>
                  <a:lnTo>
                    <a:pt x="2148698" y="2144"/>
                  </a:lnTo>
                  <a:lnTo>
                    <a:pt x="2197626" y="4808"/>
                  </a:lnTo>
                  <a:lnTo>
                    <a:pt x="2246186" y="8520"/>
                  </a:lnTo>
                  <a:lnTo>
                    <a:pt x="2294368" y="13268"/>
                  </a:lnTo>
                  <a:lnTo>
                    <a:pt x="2342160" y="19043"/>
                  </a:lnTo>
                  <a:lnTo>
                    <a:pt x="2389551" y="25833"/>
                  </a:lnTo>
                  <a:lnTo>
                    <a:pt x="2436532" y="33627"/>
                  </a:lnTo>
                  <a:lnTo>
                    <a:pt x="2483091" y="42416"/>
                  </a:lnTo>
                  <a:lnTo>
                    <a:pt x="2529217" y="52188"/>
                  </a:lnTo>
                  <a:lnTo>
                    <a:pt x="2574901" y="62933"/>
                  </a:lnTo>
                  <a:lnTo>
                    <a:pt x="2620130" y="74640"/>
                  </a:lnTo>
                  <a:lnTo>
                    <a:pt x="2664895" y="87299"/>
                  </a:lnTo>
                  <a:lnTo>
                    <a:pt x="2709184" y="100898"/>
                  </a:lnTo>
                  <a:lnTo>
                    <a:pt x="2752987" y="115428"/>
                  </a:lnTo>
                  <a:lnTo>
                    <a:pt x="2796293" y="130878"/>
                  </a:lnTo>
                  <a:lnTo>
                    <a:pt x="2839092" y="147236"/>
                  </a:lnTo>
                  <a:lnTo>
                    <a:pt x="2881372" y="164493"/>
                  </a:lnTo>
                  <a:lnTo>
                    <a:pt x="2923123" y="182638"/>
                  </a:lnTo>
                  <a:lnTo>
                    <a:pt x="2964335" y="201659"/>
                  </a:lnTo>
                  <a:lnTo>
                    <a:pt x="3004996" y="221547"/>
                  </a:lnTo>
                  <a:lnTo>
                    <a:pt x="3045096" y="242291"/>
                  </a:lnTo>
                  <a:lnTo>
                    <a:pt x="3084624" y="263880"/>
                  </a:lnTo>
                  <a:lnTo>
                    <a:pt x="3123569" y="286303"/>
                  </a:lnTo>
                  <a:lnTo>
                    <a:pt x="3161920" y="309550"/>
                  </a:lnTo>
                  <a:lnTo>
                    <a:pt x="3199668" y="333611"/>
                  </a:lnTo>
                  <a:lnTo>
                    <a:pt x="3236801" y="358474"/>
                  </a:lnTo>
                  <a:lnTo>
                    <a:pt x="3273308" y="384129"/>
                  </a:lnTo>
                  <a:lnTo>
                    <a:pt x="3309178" y="410565"/>
                  </a:lnTo>
                  <a:lnTo>
                    <a:pt x="3344402" y="437772"/>
                  </a:lnTo>
                  <a:lnTo>
                    <a:pt x="3378968" y="465739"/>
                  </a:lnTo>
                  <a:lnTo>
                    <a:pt x="3412865" y="494455"/>
                  </a:lnTo>
                  <a:lnTo>
                    <a:pt x="3446083" y="523910"/>
                  </a:lnTo>
                  <a:lnTo>
                    <a:pt x="3478611" y="554093"/>
                  </a:lnTo>
                  <a:lnTo>
                    <a:pt x="3510438" y="584993"/>
                  </a:lnTo>
                  <a:lnTo>
                    <a:pt x="3541554" y="616600"/>
                  </a:lnTo>
                  <a:lnTo>
                    <a:pt x="3571948" y="648904"/>
                  </a:lnTo>
                  <a:lnTo>
                    <a:pt x="3601608" y="681893"/>
                  </a:lnTo>
                  <a:lnTo>
                    <a:pt x="3630525" y="715557"/>
                  </a:lnTo>
                  <a:lnTo>
                    <a:pt x="3658688" y="749885"/>
                  </a:lnTo>
                  <a:lnTo>
                    <a:pt x="3686086" y="784866"/>
                  </a:lnTo>
                  <a:lnTo>
                    <a:pt x="3712707" y="820491"/>
                  </a:lnTo>
                  <a:lnTo>
                    <a:pt x="3738542" y="856747"/>
                  </a:lnTo>
                  <a:lnTo>
                    <a:pt x="3763580" y="893626"/>
                  </a:lnTo>
                  <a:lnTo>
                    <a:pt x="3787810" y="931115"/>
                  </a:lnTo>
                  <a:lnTo>
                    <a:pt x="3811221" y="969205"/>
                  </a:lnTo>
                  <a:lnTo>
                    <a:pt x="3833803" y="1007885"/>
                  </a:lnTo>
                  <a:lnTo>
                    <a:pt x="3855544" y="1047144"/>
                  </a:lnTo>
                  <a:lnTo>
                    <a:pt x="3876434" y="1086971"/>
                  </a:lnTo>
                  <a:lnTo>
                    <a:pt x="3896463" y="1127356"/>
                  </a:lnTo>
                  <a:lnTo>
                    <a:pt x="3915619" y="1168288"/>
                  </a:lnTo>
                  <a:lnTo>
                    <a:pt x="3933893" y="1209757"/>
                  </a:lnTo>
                  <a:lnTo>
                    <a:pt x="3951272" y="1251751"/>
                  </a:lnTo>
                  <a:lnTo>
                    <a:pt x="3967747" y="1294261"/>
                  </a:lnTo>
                  <a:lnTo>
                    <a:pt x="3983306" y="1337276"/>
                  </a:lnTo>
                  <a:lnTo>
                    <a:pt x="3997939" y="1380784"/>
                  </a:lnTo>
                  <a:lnTo>
                    <a:pt x="4011636" y="1424776"/>
                  </a:lnTo>
                  <a:lnTo>
                    <a:pt x="4024385" y="1469240"/>
                  </a:lnTo>
                  <a:lnTo>
                    <a:pt x="4036175" y="1514167"/>
                  </a:lnTo>
                  <a:lnTo>
                    <a:pt x="4046997" y="1559545"/>
                  </a:lnTo>
                  <a:lnTo>
                    <a:pt x="4056839" y="1605363"/>
                  </a:lnTo>
                  <a:lnTo>
                    <a:pt x="4065691" y="1651612"/>
                  </a:lnTo>
                  <a:lnTo>
                    <a:pt x="4073541" y="1698280"/>
                  </a:lnTo>
                  <a:lnTo>
                    <a:pt x="4080379" y="1745357"/>
                  </a:lnTo>
                  <a:lnTo>
                    <a:pt x="4086195" y="1792833"/>
                  </a:lnTo>
                  <a:lnTo>
                    <a:pt x="4090978" y="1840695"/>
                  </a:lnTo>
                  <a:lnTo>
                    <a:pt x="4094716" y="1888935"/>
                  </a:lnTo>
                  <a:lnTo>
                    <a:pt x="4097400" y="1937541"/>
                  </a:lnTo>
                  <a:lnTo>
                    <a:pt x="4099018" y="1986503"/>
                  </a:lnTo>
                  <a:lnTo>
                    <a:pt x="4099560" y="2035810"/>
                  </a:lnTo>
                  <a:lnTo>
                    <a:pt x="4099018" y="2085062"/>
                  </a:lnTo>
                  <a:lnTo>
                    <a:pt x="4097400" y="2133972"/>
                  </a:lnTo>
                  <a:lnTo>
                    <a:pt x="4094716" y="2182527"/>
                  </a:lnTo>
                  <a:lnTo>
                    <a:pt x="4090978" y="2230718"/>
                  </a:lnTo>
                  <a:lnTo>
                    <a:pt x="4086195" y="2278533"/>
                  </a:lnTo>
                  <a:lnTo>
                    <a:pt x="4080379" y="2325962"/>
                  </a:lnTo>
                  <a:lnTo>
                    <a:pt x="4073541" y="2372995"/>
                  </a:lnTo>
                  <a:lnTo>
                    <a:pt x="4065691" y="2419619"/>
                  </a:lnTo>
                  <a:lnTo>
                    <a:pt x="4056839" y="2465826"/>
                  </a:lnTo>
                  <a:lnTo>
                    <a:pt x="4046997" y="2511604"/>
                  </a:lnTo>
                  <a:lnTo>
                    <a:pt x="4036175" y="2556943"/>
                  </a:lnTo>
                  <a:lnTo>
                    <a:pt x="4024385" y="2601831"/>
                  </a:lnTo>
                  <a:lnTo>
                    <a:pt x="4011636" y="2646259"/>
                  </a:lnTo>
                  <a:lnTo>
                    <a:pt x="3997939" y="2690215"/>
                  </a:lnTo>
                  <a:lnTo>
                    <a:pt x="3983306" y="2733689"/>
                  </a:lnTo>
                  <a:lnTo>
                    <a:pt x="3967747" y="2776671"/>
                  </a:lnTo>
                  <a:lnTo>
                    <a:pt x="3951272" y="2819149"/>
                  </a:lnTo>
                  <a:lnTo>
                    <a:pt x="3933893" y="2861113"/>
                  </a:lnTo>
                  <a:lnTo>
                    <a:pt x="3915619" y="2902552"/>
                  </a:lnTo>
                  <a:lnTo>
                    <a:pt x="3896463" y="2943456"/>
                  </a:lnTo>
                  <a:lnTo>
                    <a:pt x="3876434" y="2983814"/>
                  </a:lnTo>
                  <a:lnTo>
                    <a:pt x="3855544" y="3023615"/>
                  </a:lnTo>
                  <a:lnTo>
                    <a:pt x="3833803" y="3062848"/>
                  </a:lnTo>
                  <a:lnTo>
                    <a:pt x="3811221" y="3101504"/>
                  </a:lnTo>
                  <a:lnTo>
                    <a:pt x="3787810" y="3139571"/>
                  </a:lnTo>
                  <a:lnTo>
                    <a:pt x="3763580" y="3177038"/>
                  </a:lnTo>
                  <a:lnTo>
                    <a:pt x="3738542" y="3213896"/>
                  </a:lnTo>
                  <a:lnTo>
                    <a:pt x="3712707" y="3250133"/>
                  </a:lnTo>
                  <a:lnTo>
                    <a:pt x="3686086" y="3285738"/>
                  </a:lnTo>
                  <a:lnTo>
                    <a:pt x="3658688" y="3320701"/>
                  </a:lnTo>
                  <a:lnTo>
                    <a:pt x="3630525" y="3355012"/>
                  </a:lnTo>
                  <a:lnTo>
                    <a:pt x="3601608" y="3388659"/>
                  </a:lnTo>
                  <a:lnTo>
                    <a:pt x="3571948" y="3421633"/>
                  </a:lnTo>
                  <a:lnTo>
                    <a:pt x="3541554" y="3453921"/>
                  </a:lnTo>
                  <a:lnTo>
                    <a:pt x="3510438" y="3485515"/>
                  </a:lnTo>
                  <a:lnTo>
                    <a:pt x="3478611" y="3516402"/>
                  </a:lnTo>
                  <a:lnTo>
                    <a:pt x="3446083" y="3546572"/>
                  </a:lnTo>
                  <a:lnTo>
                    <a:pt x="3412865" y="3576015"/>
                  </a:lnTo>
                  <a:lnTo>
                    <a:pt x="3378968" y="3604721"/>
                  </a:lnTo>
                  <a:lnTo>
                    <a:pt x="3344402" y="3632677"/>
                  </a:lnTo>
                  <a:lnTo>
                    <a:pt x="3309178" y="3659874"/>
                  </a:lnTo>
                  <a:lnTo>
                    <a:pt x="3273308" y="3686302"/>
                  </a:lnTo>
                  <a:lnTo>
                    <a:pt x="3236801" y="3711948"/>
                  </a:lnTo>
                  <a:lnTo>
                    <a:pt x="3199668" y="3736803"/>
                  </a:lnTo>
                  <a:lnTo>
                    <a:pt x="3161920" y="3760856"/>
                  </a:lnTo>
                  <a:lnTo>
                    <a:pt x="3123569" y="3784097"/>
                  </a:lnTo>
                  <a:lnTo>
                    <a:pt x="3084624" y="3806514"/>
                  </a:lnTo>
                  <a:lnTo>
                    <a:pt x="3045096" y="3828097"/>
                  </a:lnTo>
                  <a:lnTo>
                    <a:pt x="3004996" y="3848836"/>
                  </a:lnTo>
                  <a:lnTo>
                    <a:pt x="2964335" y="3868719"/>
                  </a:lnTo>
                  <a:lnTo>
                    <a:pt x="2923123" y="3887737"/>
                  </a:lnTo>
                  <a:lnTo>
                    <a:pt x="2881372" y="3905877"/>
                  </a:lnTo>
                  <a:lnTo>
                    <a:pt x="2839092" y="3923131"/>
                  </a:lnTo>
                  <a:lnTo>
                    <a:pt x="2796293" y="3939486"/>
                  </a:lnTo>
                  <a:lnTo>
                    <a:pt x="2752987" y="3954933"/>
                  </a:lnTo>
                  <a:lnTo>
                    <a:pt x="2709184" y="3969461"/>
                  </a:lnTo>
                  <a:lnTo>
                    <a:pt x="2664895" y="3983058"/>
                  </a:lnTo>
                  <a:lnTo>
                    <a:pt x="2620130" y="3995715"/>
                  </a:lnTo>
                  <a:lnTo>
                    <a:pt x="2574901" y="4007421"/>
                  </a:lnTo>
                  <a:lnTo>
                    <a:pt x="2529217" y="4018165"/>
                  </a:lnTo>
                  <a:lnTo>
                    <a:pt x="2483091" y="4027936"/>
                  </a:lnTo>
                  <a:lnTo>
                    <a:pt x="2436532" y="4036724"/>
                  </a:lnTo>
                  <a:lnTo>
                    <a:pt x="2389551" y="4044518"/>
                  </a:lnTo>
                  <a:lnTo>
                    <a:pt x="2342160" y="4051307"/>
                  </a:lnTo>
                  <a:lnTo>
                    <a:pt x="2294368" y="4057081"/>
                  </a:lnTo>
                  <a:lnTo>
                    <a:pt x="2246186" y="4061829"/>
                  </a:lnTo>
                  <a:lnTo>
                    <a:pt x="2197626" y="4065541"/>
                  </a:lnTo>
                  <a:lnTo>
                    <a:pt x="2148698" y="4068205"/>
                  </a:lnTo>
                  <a:lnTo>
                    <a:pt x="2099412" y="4069812"/>
                  </a:lnTo>
                  <a:lnTo>
                    <a:pt x="2049779" y="4070350"/>
                  </a:lnTo>
                  <a:lnTo>
                    <a:pt x="2000094" y="4069812"/>
                  </a:lnTo>
                  <a:lnTo>
                    <a:pt x="1950759" y="4068205"/>
                  </a:lnTo>
                  <a:lnTo>
                    <a:pt x="1901783" y="4065541"/>
                  </a:lnTo>
                  <a:lnTo>
                    <a:pt x="1853179" y="4061829"/>
                  </a:lnTo>
                  <a:lnTo>
                    <a:pt x="1804956" y="4057081"/>
                  </a:lnTo>
                  <a:lnTo>
                    <a:pt x="1757126" y="4051307"/>
                  </a:lnTo>
                  <a:lnTo>
                    <a:pt x="1709699" y="4044518"/>
                  </a:lnTo>
                  <a:lnTo>
                    <a:pt x="1662685" y="4036724"/>
                  </a:lnTo>
                  <a:lnTo>
                    <a:pt x="1616096" y="4027936"/>
                  </a:lnTo>
                  <a:lnTo>
                    <a:pt x="1569942" y="4018165"/>
                  </a:lnTo>
                  <a:lnTo>
                    <a:pt x="1524233" y="4007421"/>
                  </a:lnTo>
                  <a:lnTo>
                    <a:pt x="1478981" y="3995715"/>
                  </a:lnTo>
                  <a:lnTo>
                    <a:pt x="1434195" y="3983058"/>
                  </a:lnTo>
                  <a:lnTo>
                    <a:pt x="1389887" y="3969461"/>
                  </a:lnTo>
                  <a:lnTo>
                    <a:pt x="1346068" y="3954933"/>
                  </a:lnTo>
                  <a:lnTo>
                    <a:pt x="1302748" y="3939486"/>
                  </a:lnTo>
                  <a:lnTo>
                    <a:pt x="1259937" y="3923131"/>
                  </a:lnTo>
                  <a:lnTo>
                    <a:pt x="1217646" y="3905877"/>
                  </a:lnTo>
                  <a:lnTo>
                    <a:pt x="1175887" y="3887737"/>
                  </a:lnTo>
                  <a:lnTo>
                    <a:pt x="1134669" y="3868719"/>
                  </a:lnTo>
                  <a:lnTo>
                    <a:pt x="1094003" y="3848836"/>
                  </a:lnTo>
                  <a:lnTo>
                    <a:pt x="1053900" y="3828097"/>
                  </a:lnTo>
                  <a:lnTo>
                    <a:pt x="1014371" y="3806514"/>
                  </a:lnTo>
                  <a:lnTo>
                    <a:pt x="975426" y="3784097"/>
                  </a:lnTo>
                  <a:lnTo>
                    <a:pt x="937076" y="3760856"/>
                  </a:lnTo>
                  <a:lnTo>
                    <a:pt x="899332" y="3736803"/>
                  </a:lnTo>
                  <a:lnTo>
                    <a:pt x="862204" y="3711948"/>
                  </a:lnTo>
                  <a:lnTo>
                    <a:pt x="825703" y="3686302"/>
                  </a:lnTo>
                  <a:lnTo>
                    <a:pt x="789839" y="3659874"/>
                  </a:lnTo>
                  <a:lnTo>
                    <a:pt x="754624" y="3632677"/>
                  </a:lnTo>
                  <a:lnTo>
                    <a:pt x="720068" y="3604721"/>
                  </a:lnTo>
                  <a:lnTo>
                    <a:pt x="686181" y="3576015"/>
                  </a:lnTo>
                  <a:lnTo>
                    <a:pt x="652974" y="3546572"/>
                  </a:lnTo>
                  <a:lnTo>
                    <a:pt x="620459" y="3516402"/>
                  </a:lnTo>
                  <a:lnTo>
                    <a:pt x="588644" y="3485515"/>
                  </a:lnTo>
                  <a:lnTo>
                    <a:pt x="557543" y="3453921"/>
                  </a:lnTo>
                  <a:lnTo>
                    <a:pt x="527164" y="3421633"/>
                  </a:lnTo>
                  <a:lnTo>
                    <a:pt x="497518" y="3388659"/>
                  </a:lnTo>
                  <a:lnTo>
                    <a:pt x="468617" y="3355012"/>
                  </a:lnTo>
                  <a:lnTo>
                    <a:pt x="440471" y="3320701"/>
                  </a:lnTo>
                  <a:lnTo>
                    <a:pt x="413090" y="3285738"/>
                  </a:lnTo>
                  <a:lnTo>
                    <a:pt x="386486" y="3250133"/>
                  </a:lnTo>
                  <a:lnTo>
                    <a:pt x="360668" y="3213896"/>
                  </a:lnTo>
                  <a:lnTo>
                    <a:pt x="335648" y="3177038"/>
                  </a:lnTo>
                  <a:lnTo>
                    <a:pt x="311436" y="3139571"/>
                  </a:lnTo>
                  <a:lnTo>
                    <a:pt x="288043" y="3101504"/>
                  </a:lnTo>
                  <a:lnTo>
                    <a:pt x="265480" y="3062848"/>
                  </a:lnTo>
                  <a:lnTo>
                    <a:pt x="243757" y="3023615"/>
                  </a:lnTo>
                  <a:lnTo>
                    <a:pt x="222884" y="2983814"/>
                  </a:lnTo>
                  <a:lnTo>
                    <a:pt x="202874" y="2943456"/>
                  </a:lnTo>
                  <a:lnTo>
                    <a:pt x="183735" y="2902552"/>
                  </a:lnTo>
                  <a:lnTo>
                    <a:pt x="165479" y="2861113"/>
                  </a:lnTo>
                  <a:lnTo>
                    <a:pt x="148117" y="2819149"/>
                  </a:lnTo>
                  <a:lnTo>
                    <a:pt x="131659" y="2776671"/>
                  </a:lnTo>
                  <a:lnTo>
                    <a:pt x="116116" y="2733689"/>
                  </a:lnTo>
                  <a:lnTo>
                    <a:pt x="101498" y="2690215"/>
                  </a:lnTo>
                  <a:lnTo>
                    <a:pt x="87816" y="2646259"/>
                  </a:lnTo>
                  <a:lnTo>
                    <a:pt x="75082" y="2601831"/>
                  </a:lnTo>
                  <a:lnTo>
                    <a:pt x="63304" y="2556943"/>
                  </a:lnTo>
                  <a:lnTo>
                    <a:pt x="52495" y="2511604"/>
                  </a:lnTo>
                  <a:lnTo>
                    <a:pt x="42665" y="2465826"/>
                  </a:lnTo>
                  <a:lnTo>
                    <a:pt x="33824" y="2419619"/>
                  </a:lnTo>
                  <a:lnTo>
                    <a:pt x="25984" y="2372995"/>
                  </a:lnTo>
                  <a:lnTo>
                    <a:pt x="19154" y="2325962"/>
                  </a:lnTo>
                  <a:lnTo>
                    <a:pt x="13346" y="2278533"/>
                  </a:lnTo>
                  <a:lnTo>
                    <a:pt x="8569" y="2230718"/>
                  </a:lnTo>
                  <a:lnTo>
                    <a:pt x="4836" y="2182527"/>
                  </a:lnTo>
                  <a:lnTo>
                    <a:pt x="2156" y="2133972"/>
                  </a:lnTo>
                  <a:lnTo>
                    <a:pt x="540" y="2085062"/>
                  </a:lnTo>
                  <a:lnTo>
                    <a:pt x="0" y="2035810"/>
                  </a:lnTo>
                  <a:lnTo>
                    <a:pt x="540" y="1986503"/>
                  </a:lnTo>
                  <a:lnTo>
                    <a:pt x="2156" y="1937541"/>
                  </a:lnTo>
                  <a:lnTo>
                    <a:pt x="4836" y="1888935"/>
                  </a:lnTo>
                  <a:lnTo>
                    <a:pt x="8569" y="1840695"/>
                  </a:lnTo>
                  <a:lnTo>
                    <a:pt x="13346" y="1792833"/>
                  </a:lnTo>
                  <a:lnTo>
                    <a:pt x="19154" y="1745357"/>
                  </a:lnTo>
                  <a:lnTo>
                    <a:pt x="25984" y="1698280"/>
                  </a:lnTo>
                  <a:lnTo>
                    <a:pt x="33824" y="1651612"/>
                  </a:lnTo>
                  <a:lnTo>
                    <a:pt x="42665" y="1605363"/>
                  </a:lnTo>
                  <a:lnTo>
                    <a:pt x="52495" y="1559545"/>
                  </a:lnTo>
                  <a:lnTo>
                    <a:pt x="63304" y="1514167"/>
                  </a:lnTo>
                  <a:lnTo>
                    <a:pt x="75082" y="1469240"/>
                  </a:lnTo>
                  <a:lnTo>
                    <a:pt x="87816" y="1424776"/>
                  </a:lnTo>
                  <a:lnTo>
                    <a:pt x="101498" y="1380784"/>
                  </a:lnTo>
                  <a:lnTo>
                    <a:pt x="116116" y="1337276"/>
                  </a:lnTo>
                  <a:lnTo>
                    <a:pt x="131659" y="1294261"/>
                  </a:lnTo>
                  <a:lnTo>
                    <a:pt x="148117" y="1251751"/>
                  </a:lnTo>
                  <a:lnTo>
                    <a:pt x="165479" y="1209757"/>
                  </a:lnTo>
                  <a:lnTo>
                    <a:pt x="183735" y="1168288"/>
                  </a:lnTo>
                  <a:lnTo>
                    <a:pt x="202874" y="1127356"/>
                  </a:lnTo>
                  <a:lnTo>
                    <a:pt x="222884" y="1086971"/>
                  </a:lnTo>
                  <a:lnTo>
                    <a:pt x="243757" y="1047144"/>
                  </a:lnTo>
                  <a:lnTo>
                    <a:pt x="265480" y="1007885"/>
                  </a:lnTo>
                  <a:lnTo>
                    <a:pt x="288043" y="969205"/>
                  </a:lnTo>
                  <a:lnTo>
                    <a:pt x="311436" y="931115"/>
                  </a:lnTo>
                  <a:lnTo>
                    <a:pt x="335648" y="893626"/>
                  </a:lnTo>
                  <a:lnTo>
                    <a:pt x="360668" y="856747"/>
                  </a:lnTo>
                  <a:lnTo>
                    <a:pt x="386486" y="820491"/>
                  </a:lnTo>
                  <a:lnTo>
                    <a:pt x="413090" y="784866"/>
                  </a:lnTo>
                  <a:lnTo>
                    <a:pt x="440471" y="749885"/>
                  </a:lnTo>
                  <a:lnTo>
                    <a:pt x="468617" y="715557"/>
                  </a:lnTo>
                  <a:lnTo>
                    <a:pt x="497518" y="681893"/>
                  </a:lnTo>
                  <a:lnTo>
                    <a:pt x="527164" y="648904"/>
                  </a:lnTo>
                  <a:lnTo>
                    <a:pt x="557543" y="616600"/>
                  </a:lnTo>
                  <a:lnTo>
                    <a:pt x="588644" y="584993"/>
                  </a:lnTo>
                  <a:lnTo>
                    <a:pt x="620459" y="554093"/>
                  </a:lnTo>
                  <a:lnTo>
                    <a:pt x="652974" y="523910"/>
                  </a:lnTo>
                  <a:lnTo>
                    <a:pt x="686181" y="494455"/>
                  </a:lnTo>
                  <a:lnTo>
                    <a:pt x="720068" y="465739"/>
                  </a:lnTo>
                  <a:lnTo>
                    <a:pt x="754624" y="437772"/>
                  </a:lnTo>
                  <a:lnTo>
                    <a:pt x="789839" y="410565"/>
                  </a:lnTo>
                  <a:lnTo>
                    <a:pt x="825703" y="384129"/>
                  </a:lnTo>
                  <a:lnTo>
                    <a:pt x="862204" y="358474"/>
                  </a:lnTo>
                  <a:lnTo>
                    <a:pt x="899332" y="333611"/>
                  </a:lnTo>
                  <a:lnTo>
                    <a:pt x="937076" y="309550"/>
                  </a:lnTo>
                  <a:lnTo>
                    <a:pt x="975426" y="286303"/>
                  </a:lnTo>
                  <a:lnTo>
                    <a:pt x="1014371" y="263880"/>
                  </a:lnTo>
                  <a:lnTo>
                    <a:pt x="1053900" y="242291"/>
                  </a:lnTo>
                  <a:lnTo>
                    <a:pt x="1094003" y="221547"/>
                  </a:lnTo>
                  <a:lnTo>
                    <a:pt x="1134669" y="201659"/>
                  </a:lnTo>
                  <a:lnTo>
                    <a:pt x="1175887" y="182638"/>
                  </a:lnTo>
                  <a:lnTo>
                    <a:pt x="1217646" y="164493"/>
                  </a:lnTo>
                  <a:lnTo>
                    <a:pt x="1259937" y="147236"/>
                  </a:lnTo>
                  <a:lnTo>
                    <a:pt x="1302748" y="130878"/>
                  </a:lnTo>
                  <a:lnTo>
                    <a:pt x="1346068" y="115428"/>
                  </a:lnTo>
                  <a:lnTo>
                    <a:pt x="1389887" y="100898"/>
                  </a:lnTo>
                  <a:lnTo>
                    <a:pt x="1434195" y="87299"/>
                  </a:lnTo>
                  <a:lnTo>
                    <a:pt x="1478981" y="74640"/>
                  </a:lnTo>
                  <a:lnTo>
                    <a:pt x="1524233" y="62933"/>
                  </a:lnTo>
                  <a:lnTo>
                    <a:pt x="1569942" y="52188"/>
                  </a:lnTo>
                  <a:lnTo>
                    <a:pt x="1616096" y="42416"/>
                  </a:lnTo>
                  <a:lnTo>
                    <a:pt x="1662685" y="33627"/>
                  </a:lnTo>
                  <a:lnTo>
                    <a:pt x="1709699" y="25833"/>
                  </a:lnTo>
                  <a:lnTo>
                    <a:pt x="1757126" y="19043"/>
                  </a:lnTo>
                  <a:lnTo>
                    <a:pt x="1804956" y="13268"/>
                  </a:lnTo>
                  <a:lnTo>
                    <a:pt x="1853179" y="8520"/>
                  </a:lnTo>
                  <a:lnTo>
                    <a:pt x="1901783" y="4808"/>
                  </a:lnTo>
                  <a:lnTo>
                    <a:pt x="1950759" y="2144"/>
                  </a:lnTo>
                  <a:lnTo>
                    <a:pt x="2000094" y="537"/>
                  </a:lnTo>
                  <a:lnTo>
                    <a:pt x="2049779" y="0"/>
                  </a:lnTo>
                  <a:close/>
                </a:path>
              </a:pathLst>
            </a:custGeom>
            <a:ln w="25518">
              <a:solidFill>
                <a:srgbClr val="375C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7096" y="1723338"/>
              <a:ext cx="4126865" cy="4097654"/>
            </a:xfrm>
            <a:custGeom>
              <a:avLst/>
              <a:gdLst/>
              <a:ahLst/>
              <a:cxnLst/>
              <a:rect l="l" t="t" r="r" b="b"/>
              <a:pathLst>
                <a:path w="4126865" h="4097654">
                  <a:moveTo>
                    <a:pt x="25514" y="12750"/>
                  </a:moveTo>
                  <a:lnTo>
                    <a:pt x="21780" y="3733"/>
                  </a:lnTo>
                  <a:lnTo>
                    <a:pt x="12763" y="0"/>
                  </a:lnTo>
                  <a:lnTo>
                    <a:pt x="3733" y="3733"/>
                  </a:lnTo>
                  <a:lnTo>
                    <a:pt x="0" y="12750"/>
                  </a:lnTo>
                  <a:lnTo>
                    <a:pt x="3733" y="21780"/>
                  </a:lnTo>
                  <a:lnTo>
                    <a:pt x="12763" y="25514"/>
                  </a:lnTo>
                  <a:lnTo>
                    <a:pt x="21780" y="21780"/>
                  </a:lnTo>
                  <a:lnTo>
                    <a:pt x="25514" y="12750"/>
                  </a:lnTo>
                  <a:close/>
                </a:path>
                <a:path w="4126865" h="4097654">
                  <a:moveTo>
                    <a:pt x="4126344" y="4084370"/>
                  </a:moveTo>
                  <a:lnTo>
                    <a:pt x="4122610" y="4075353"/>
                  </a:lnTo>
                  <a:lnTo>
                    <a:pt x="4113593" y="4071620"/>
                  </a:lnTo>
                  <a:lnTo>
                    <a:pt x="4104563" y="4075353"/>
                  </a:lnTo>
                  <a:lnTo>
                    <a:pt x="4100830" y="4084370"/>
                  </a:lnTo>
                  <a:lnTo>
                    <a:pt x="4104563" y="4093400"/>
                  </a:lnTo>
                  <a:lnTo>
                    <a:pt x="4113593" y="4097134"/>
                  </a:lnTo>
                  <a:lnTo>
                    <a:pt x="4122610" y="4093400"/>
                  </a:lnTo>
                  <a:lnTo>
                    <a:pt x="4126344" y="4084370"/>
                  </a:lnTo>
                  <a:close/>
                </a:path>
              </a:pathLst>
            </a:custGeom>
            <a:solidFill>
              <a:srgbClr val="375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23239" y="1050290"/>
              <a:ext cx="7479030" cy="458470"/>
            </a:xfrm>
            <a:custGeom>
              <a:avLst/>
              <a:gdLst/>
              <a:ahLst/>
              <a:cxnLst/>
              <a:rect l="l" t="t" r="r" b="b"/>
              <a:pathLst>
                <a:path w="7479030" h="458469">
                  <a:moveTo>
                    <a:pt x="7402830" y="0"/>
                  </a:moveTo>
                  <a:lnTo>
                    <a:pt x="76200" y="0"/>
                  </a:lnTo>
                  <a:lnTo>
                    <a:pt x="48220" y="6548"/>
                  </a:lnTo>
                  <a:lnTo>
                    <a:pt x="23812" y="23812"/>
                  </a:lnTo>
                  <a:lnTo>
                    <a:pt x="6548" y="48220"/>
                  </a:lnTo>
                  <a:lnTo>
                    <a:pt x="0" y="76200"/>
                  </a:lnTo>
                  <a:lnTo>
                    <a:pt x="0" y="382270"/>
                  </a:lnTo>
                  <a:lnTo>
                    <a:pt x="6548" y="410249"/>
                  </a:lnTo>
                  <a:lnTo>
                    <a:pt x="23812" y="434657"/>
                  </a:lnTo>
                  <a:lnTo>
                    <a:pt x="48220" y="451921"/>
                  </a:lnTo>
                  <a:lnTo>
                    <a:pt x="76200" y="458470"/>
                  </a:lnTo>
                  <a:lnTo>
                    <a:pt x="7402830" y="458470"/>
                  </a:lnTo>
                  <a:lnTo>
                    <a:pt x="7430809" y="451921"/>
                  </a:lnTo>
                  <a:lnTo>
                    <a:pt x="7455217" y="434657"/>
                  </a:lnTo>
                  <a:lnTo>
                    <a:pt x="7472481" y="410249"/>
                  </a:lnTo>
                  <a:lnTo>
                    <a:pt x="7479030" y="382270"/>
                  </a:lnTo>
                  <a:lnTo>
                    <a:pt x="7479030" y="76200"/>
                  </a:lnTo>
                  <a:lnTo>
                    <a:pt x="7472481" y="48220"/>
                  </a:lnTo>
                  <a:lnTo>
                    <a:pt x="7455217" y="23812"/>
                  </a:lnTo>
                  <a:lnTo>
                    <a:pt x="7430809" y="6548"/>
                  </a:lnTo>
                  <a:lnTo>
                    <a:pt x="7402830" y="0"/>
                  </a:lnTo>
                  <a:close/>
                </a:path>
              </a:pathLst>
            </a:custGeom>
            <a:solidFill>
              <a:srgbClr val="F1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23239" y="1050290"/>
              <a:ext cx="7479030" cy="458470"/>
            </a:xfrm>
            <a:custGeom>
              <a:avLst/>
              <a:gdLst/>
              <a:ahLst/>
              <a:cxnLst/>
              <a:rect l="l" t="t" r="r" b="b"/>
              <a:pathLst>
                <a:path w="7479030" h="458469">
                  <a:moveTo>
                    <a:pt x="76200" y="0"/>
                  </a:moveTo>
                  <a:lnTo>
                    <a:pt x="48220" y="6548"/>
                  </a:lnTo>
                  <a:lnTo>
                    <a:pt x="23812" y="23812"/>
                  </a:lnTo>
                  <a:lnTo>
                    <a:pt x="6548" y="48220"/>
                  </a:lnTo>
                  <a:lnTo>
                    <a:pt x="0" y="76200"/>
                  </a:lnTo>
                  <a:lnTo>
                    <a:pt x="0" y="382270"/>
                  </a:lnTo>
                  <a:lnTo>
                    <a:pt x="6548" y="410249"/>
                  </a:lnTo>
                  <a:lnTo>
                    <a:pt x="23812" y="434657"/>
                  </a:lnTo>
                  <a:lnTo>
                    <a:pt x="48220" y="451921"/>
                  </a:lnTo>
                  <a:lnTo>
                    <a:pt x="76200" y="458470"/>
                  </a:lnTo>
                  <a:lnTo>
                    <a:pt x="7402830" y="458470"/>
                  </a:lnTo>
                  <a:lnTo>
                    <a:pt x="7430809" y="451921"/>
                  </a:lnTo>
                  <a:lnTo>
                    <a:pt x="7455217" y="434657"/>
                  </a:lnTo>
                  <a:lnTo>
                    <a:pt x="7472481" y="410249"/>
                  </a:lnTo>
                  <a:lnTo>
                    <a:pt x="7479030" y="382270"/>
                  </a:lnTo>
                  <a:lnTo>
                    <a:pt x="7479030" y="76200"/>
                  </a:lnTo>
                  <a:lnTo>
                    <a:pt x="7472481" y="48220"/>
                  </a:lnTo>
                  <a:lnTo>
                    <a:pt x="7455217" y="23812"/>
                  </a:lnTo>
                  <a:lnTo>
                    <a:pt x="7430809" y="6548"/>
                  </a:lnTo>
                  <a:lnTo>
                    <a:pt x="7402830" y="0"/>
                  </a:lnTo>
                  <a:lnTo>
                    <a:pt x="76200" y="0"/>
                  </a:lnTo>
                  <a:close/>
                </a:path>
              </a:pathLst>
            </a:custGeom>
            <a:ln w="25518">
              <a:solidFill>
                <a:srgbClr val="375C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10476" y="1037538"/>
              <a:ext cx="7505065" cy="484505"/>
            </a:xfrm>
            <a:custGeom>
              <a:avLst/>
              <a:gdLst/>
              <a:ahLst/>
              <a:cxnLst/>
              <a:rect l="l" t="t" r="r" b="b"/>
              <a:pathLst>
                <a:path w="7505065" h="484505">
                  <a:moveTo>
                    <a:pt x="25514" y="12750"/>
                  </a:moveTo>
                  <a:lnTo>
                    <a:pt x="21780" y="3733"/>
                  </a:lnTo>
                  <a:lnTo>
                    <a:pt x="12763" y="0"/>
                  </a:lnTo>
                  <a:lnTo>
                    <a:pt x="3733" y="3733"/>
                  </a:lnTo>
                  <a:lnTo>
                    <a:pt x="0" y="12750"/>
                  </a:lnTo>
                  <a:lnTo>
                    <a:pt x="3733" y="21780"/>
                  </a:lnTo>
                  <a:lnTo>
                    <a:pt x="12763" y="25514"/>
                  </a:lnTo>
                  <a:lnTo>
                    <a:pt x="21780" y="21780"/>
                  </a:lnTo>
                  <a:lnTo>
                    <a:pt x="25514" y="12750"/>
                  </a:lnTo>
                  <a:close/>
                </a:path>
                <a:path w="7505065" h="484505">
                  <a:moveTo>
                    <a:pt x="7504544" y="471220"/>
                  </a:moveTo>
                  <a:lnTo>
                    <a:pt x="7500810" y="462203"/>
                  </a:lnTo>
                  <a:lnTo>
                    <a:pt x="7491793" y="458470"/>
                  </a:lnTo>
                  <a:lnTo>
                    <a:pt x="7482764" y="462203"/>
                  </a:lnTo>
                  <a:lnTo>
                    <a:pt x="7479030" y="471220"/>
                  </a:lnTo>
                  <a:lnTo>
                    <a:pt x="7482764" y="480250"/>
                  </a:lnTo>
                  <a:lnTo>
                    <a:pt x="7491793" y="483984"/>
                  </a:lnTo>
                  <a:lnTo>
                    <a:pt x="7500810" y="480250"/>
                  </a:lnTo>
                  <a:lnTo>
                    <a:pt x="7504544" y="471220"/>
                  </a:lnTo>
                  <a:close/>
                </a:path>
              </a:pathLst>
            </a:custGeom>
            <a:solidFill>
              <a:srgbClr val="375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932816" y="1066800"/>
            <a:ext cx="705548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85720" marR="5080" indent="-2573020">
              <a:lnSpc>
                <a:spcPct val="100000"/>
              </a:lnSpc>
              <a:spcBef>
                <a:spcPts val="100"/>
              </a:spcBef>
            </a:pPr>
            <a:r>
              <a:rPr sz="2400" b="0" i="0" spc="275" dirty="0">
                <a:solidFill>
                  <a:srgbClr val="000000"/>
                </a:solidFill>
                <a:latin typeface="Agency FB" pitchFamily="34" charset="0"/>
              </a:rPr>
              <a:t>Terbangunnya</a:t>
            </a:r>
            <a:r>
              <a:rPr sz="2400" b="0" i="0" spc="85" dirty="0">
                <a:solidFill>
                  <a:srgbClr val="000000"/>
                </a:solidFill>
                <a:latin typeface="Agency FB" pitchFamily="34" charset="0"/>
              </a:rPr>
              <a:t> </a:t>
            </a:r>
            <a:r>
              <a:rPr sz="2400" b="0" i="0" spc="305" dirty="0">
                <a:solidFill>
                  <a:srgbClr val="000000"/>
                </a:solidFill>
                <a:latin typeface="Agency FB" pitchFamily="34" charset="0"/>
              </a:rPr>
              <a:t>Kawasan</a:t>
            </a:r>
            <a:r>
              <a:rPr sz="2400" b="0" i="0" spc="110" dirty="0">
                <a:solidFill>
                  <a:srgbClr val="000000"/>
                </a:solidFill>
                <a:latin typeface="Agency FB" pitchFamily="34" charset="0"/>
              </a:rPr>
              <a:t> </a:t>
            </a:r>
            <a:r>
              <a:rPr sz="2400" b="0" i="0" spc="170" dirty="0">
                <a:solidFill>
                  <a:srgbClr val="000000"/>
                </a:solidFill>
                <a:latin typeface="Agency FB" pitchFamily="34" charset="0"/>
              </a:rPr>
              <a:t>Hortikultura</a:t>
            </a:r>
            <a:r>
              <a:rPr sz="2400" b="0" i="0" spc="90" dirty="0">
                <a:solidFill>
                  <a:srgbClr val="000000"/>
                </a:solidFill>
                <a:latin typeface="Agency FB" pitchFamily="34" charset="0"/>
              </a:rPr>
              <a:t> </a:t>
            </a:r>
            <a:r>
              <a:rPr sz="2400" b="0" i="0" spc="330" dirty="0">
                <a:solidFill>
                  <a:srgbClr val="000000"/>
                </a:solidFill>
                <a:latin typeface="Agency FB" pitchFamily="34" charset="0"/>
              </a:rPr>
              <a:t>Skala </a:t>
            </a:r>
            <a:r>
              <a:rPr sz="2400" b="0" i="0" spc="-650" dirty="0">
                <a:solidFill>
                  <a:srgbClr val="000000"/>
                </a:solidFill>
                <a:latin typeface="Agency FB" pitchFamily="34" charset="0"/>
              </a:rPr>
              <a:t> </a:t>
            </a:r>
            <a:r>
              <a:rPr sz="2400" b="0" i="0" spc="235" dirty="0">
                <a:solidFill>
                  <a:srgbClr val="000000"/>
                </a:solidFill>
                <a:latin typeface="Agency FB" pitchFamily="34" charset="0"/>
              </a:rPr>
              <a:t>Ekonomi</a:t>
            </a:r>
            <a:endParaRPr sz="2400">
              <a:latin typeface="Agency FB" pitchFamily="34" charset="0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8602980" y="4371340"/>
            <a:ext cx="3369310" cy="2358390"/>
            <a:chOff x="8602980" y="4371340"/>
            <a:chExt cx="3369310" cy="2358390"/>
          </a:xfrm>
        </p:grpSpPr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09250" y="4371340"/>
              <a:ext cx="1451609" cy="91186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002520" y="5328920"/>
              <a:ext cx="567690" cy="436880"/>
            </a:xfrm>
            <a:custGeom>
              <a:avLst/>
              <a:gdLst/>
              <a:ahLst/>
              <a:cxnLst/>
              <a:rect l="l" t="t" r="r" b="b"/>
              <a:pathLst>
                <a:path w="567690" h="436879">
                  <a:moveTo>
                    <a:pt x="567689" y="218439"/>
                  </a:moveTo>
                  <a:lnTo>
                    <a:pt x="0" y="218439"/>
                  </a:lnTo>
                  <a:lnTo>
                    <a:pt x="283209" y="436879"/>
                  </a:lnTo>
                  <a:lnTo>
                    <a:pt x="567689" y="218439"/>
                  </a:lnTo>
                  <a:close/>
                </a:path>
                <a:path w="567690" h="436879">
                  <a:moveTo>
                    <a:pt x="425450" y="0"/>
                  </a:moveTo>
                  <a:lnTo>
                    <a:pt x="142239" y="0"/>
                  </a:lnTo>
                  <a:lnTo>
                    <a:pt x="142239" y="218439"/>
                  </a:lnTo>
                  <a:lnTo>
                    <a:pt x="425450" y="218439"/>
                  </a:lnTo>
                  <a:lnTo>
                    <a:pt x="425450" y="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002520" y="5328920"/>
              <a:ext cx="567690" cy="436880"/>
            </a:xfrm>
            <a:custGeom>
              <a:avLst/>
              <a:gdLst/>
              <a:ahLst/>
              <a:cxnLst/>
              <a:rect l="l" t="t" r="r" b="b"/>
              <a:pathLst>
                <a:path w="567690" h="436879">
                  <a:moveTo>
                    <a:pt x="142239" y="0"/>
                  </a:moveTo>
                  <a:lnTo>
                    <a:pt x="142239" y="218439"/>
                  </a:lnTo>
                  <a:lnTo>
                    <a:pt x="0" y="218439"/>
                  </a:lnTo>
                  <a:lnTo>
                    <a:pt x="283209" y="436879"/>
                  </a:lnTo>
                  <a:lnTo>
                    <a:pt x="567689" y="218439"/>
                  </a:lnTo>
                  <a:lnTo>
                    <a:pt x="425450" y="218439"/>
                  </a:lnTo>
                  <a:lnTo>
                    <a:pt x="425450" y="0"/>
                  </a:lnTo>
                  <a:lnTo>
                    <a:pt x="142239" y="0"/>
                  </a:lnTo>
                  <a:close/>
                </a:path>
              </a:pathLst>
            </a:custGeom>
            <a:ln w="25518">
              <a:solidFill>
                <a:srgbClr val="9436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989757" y="5316169"/>
              <a:ext cx="593725" cy="462915"/>
            </a:xfrm>
            <a:custGeom>
              <a:avLst/>
              <a:gdLst/>
              <a:ahLst/>
              <a:cxnLst/>
              <a:rect l="l" t="t" r="r" b="b"/>
              <a:pathLst>
                <a:path w="593725" h="462914">
                  <a:moveTo>
                    <a:pt x="25514" y="12750"/>
                  </a:moveTo>
                  <a:lnTo>
                    <a:pt x="21780" y="3733"/>
                  </a:lnTo>
                  <a:lnTo>
                    <a:pt x="12763" y="0"/>
                  </a:lnTo>
                  <a:lnTo>
                    <a:pt x="3733" y="3733"/>
                  </a:lnTo>
                  <a:lnTo>
                    <a:pt x="0" y="12750"/>
                  </a:lnTo>
                  <a:lnTo>
                    <a:pt x="3733" y="21780"/>
                  </a:lnTo>
                  <a:lnTo>
                    <a:pt x="12763" y="25514"/>
                  </a:lnTo>
                  <a:lnTo>
                    <a:pt x="21780" y="21780"/>
                  </a:lnTo>
                  <a:lnTo>
                    <a:pt x="25514" y="12750"/>
                  </a:lnTo>
                  <a:close/>
                </a:path>
                <a:path w="593725" h="462914">
                  <a:moveTo>
                    <a:pt x="593204" y="449630"/>
                  </a:moveTo>
                  <a:lnTo>
                    <a:pt x="589470" y="440613"/>
                  </a:lnTo>
                  <a:lnTo>
                    <a:pt x="580453" y="436880"/>
                  </a:lnTo>
                  <a:lnTo>
                    <a:pt x="571423" y="440613"/>
                  </a:lnTo>
                  <a:lnTo>
                    <a:pt x="567690" y="449630"/>
                  </a:lnTo>
                  <a:lnTo>
                    <a:pt x="571423" y="458660"/>
                  </a:lnTo>
                  <a:lnTo>
                    <a:pt x="580453" y="462394"/>
                  </a:lnTo>
                  <a:lnTo>
                    <a:pt x="589470" y="458660"/>
                  </a:lnTo>
                  <a:lnTo>
                    <a:pt x="593204" y="449630"/>
                  </a:lnTo>
                  <a:close/>
                </a:path>
              </a:pathLst>
            </a:custGeom>
            <a:solidFill>
              <a:srgbClr val="9436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602980" y="5826760"/>
              <a:ext cx="3369310" cy="902969"/>
            </a:xfrm>
            <a:custGeom>
              <a:avLst/>
              <a:gdLst/>
              <a:ahLst/>
              <a:cxnLst/>
              <a:rect l="l" t="t" r="r" b="b"/>
              <a:pathLst>
                <a:path w="3369309" h="902970">
                  <a:moveTo>
                    <a:pt x="3218179" y="0"/>
                  </a:moveTo>
                  <a:lnTo>
                    <a:pt x="149860" y="0"/>
                  </a:lnTo>
                  <a:lnTo>
                    <a:pt x="105501" y="8402"/>
                  </a:lnTo>
                  <a:lnTo>
                    <a:pt x="64739" y="31252"/>
                  </a:lnTo>
                  <a:lnTo>
                    <a:pt x="31170" y="65013"/>
                  </a:lnTo>
                  <a:lnTo>
                    <a:pt x="8392" y="106151"/>
                  </a:lnTo>
                  <a:lnTo>
                    <a:pt x="0" y="151129"/>
                  </a:lnTo>
                  <a:lnTo>
                    <a:pt x="0" y="751839"/>
                  </a:lnTo>
                  <a:lnTo>
                    <a:pt x="8392" y="796818"/>
                  </a:lnTo>
                  <a:lnTo>
                    <a:pt x="31170" y="837956"/>
                  </a:lnTo>
                  <a:lnTo>
                    <a:pt x="64739" y="871717"/>
                  </a:lnTo>
                  <a:lnTo>
                    <a:pt x="105501" y="894567"/>
                  </a:lnTo>
                  <a:lnTo>
                    <a:pt x="149860" y="902969"/>
                  </a:lnTo>
                  <a:lnTo>
                    <a:pt x="3218179" y="902969"/>
                  </a:lnTo>
                  <a:lnTo>
                    <a:pt x="3262670" y="894567"/>
                  </a:lnTo>
                  <a:lnTo>
                    <a:pt x="3303747" y="871717"/>
                  </a:lnTo>
                  <a:lnTo>
                    <a:pt x="3337692" y="837956"/>
                  </a:lnTo>
                  <a:lnTo>
                    <a:pt x="3360785" y="796818"/>
                  </a:lnTo>
                  <a:lnTo>
                    <a:pt x="3369310" y="751839"/>
                  </a:lnTo>
                  <a:lnTo>
                    <a:pt x="3369310" y="151129"/>
                  </a:lnTo>
                  <a:lnTo>
                    <a:pt x="3360785" y="106151"/>
                  </a:lnTo>
                  <a:lnTo>
                    <a:pt x="3337692" y="65013"/>
                  </a:lnTo>
                  <a:lnTo>
                    <a:pt x="3303747" y="31252"/>
                  </a:lnTo>
                  <a:lnTo>
                    <a:pt x="3262670" y="8402"/>
                  </a:lnTo>
                  <a:lnTo>
                    <a:pt x="3218179" y="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8733790" y="5807711"/>
            <a:ext cx="3103880" cy="941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200"/>
              </a:lnSpc>
              <a:spcBef>
                <a:spcPts val="95"/>
              </a:spcBef>
            </a:pPr>
            <a:r>
              <a:rPr sz="2000" b="1" spc="245" dirty="0">
                <a:solidFill>
                  <a:srgbClr val="FFFFFF"/>
                </a:solidFill>
                <a:latin typeface="Gill Sans MT"/>
                <a:cs typeface="Gill Sans MT"/>
              </a:rPr>
              <a:t>Meningkatnya </a:t>
            </a:r>
            <a:r>
              <a:rPr sz="2000" b="1" spc="25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b="1" spc="220" dirty="0">
                <a:solidFill>
                  <a:srgbClr val="FFFFFF"/>
                </a:solidFill>
                <a:latin typeface="Gill Sans MT"/>
                <a:cs typeface="Gill Sans MT"/>
              </a:rPr>
              <a:t>Kesejahteraan</a:t>
            </a:r>
            <a:r>
              <a:rPr sz="2000" b="1" spc="8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b="1" spc="204" dirty="0">
                <a:solidFill>
                  <a:srgbClr val="FFFFFF"/>
                </a:solidFill>
                <a:latin typeface="Gill Sans MT"/>
                <a:cs typeface="Gill Sans MT"/>
              </a:rPr>
              <a:t>Petani </a:t>
            </a:r>
            <a:r>
              <a:rPr sz="2000" b="1" spc="-5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b="1" spc="204" dirty="0">
                <a:solidFill>
                  <a:srgbClr val="FFFFFF"/>
                </a:solidFill>
                <a:latin typeface="Gill Sans MT"/>
                <a:cs typeface="Gill Sans MT"/>
              </a:rPr>
              <a:t>di</a:t>
            </a:r>
            <a:r>
              <a:rPr sz="2000" b="1" spc="1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b="1" spc="229" dirty="0">
                <a:solidFill>
                  <a:srgbClr val="FFFFFF"/>
                </a:solidFill>
                <a:latin typeface="Gill Sans MT"/>
                <a:cs typeface="Gill Sans MT"/>
              </a:rPr>
              <a:t>Kampung/Desa</a:t>
            </a:r>
            <a:endParaRPr sz="2000">
              <a:latin typeface="Gill Sans MT"/>
              <a:cs typeface="Gill Sans MT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787900" y="1676400"/>
            <a:ext cx="3279775" cy="3265804"/>
            <a:chOff x="4777422" y="1590992"/>
            <a:chExt cx="3279775" cy="3265804"/>
          </a:xfrm>
        </p:grpSpPr>
        <p:sp>
          <p:nvSpPr>
            <p:cNvPr id="37" name="object 37"/>
            <p:cNvSpPr/>
            <p:nvPr/>
          </p:nvSpPr>
          <p:spPr>
            <a:xfrm>
              <a:off x="4841239" y="2157730"/>
              <a:ext cx="3173730" cy="2684780"/>
            </a:xfrm>
            <a:custGeom>
              <a:avLst/>
              <a:gdLst/>
              <a:ahLst/>
              <a:cxnLst/>
              <a:rect l="l" t="t" r="r" b="b"/>
              <a:pathLst>
                <a:path w="3173729" h="2684779">
                  <a:moveTo>
                    <a:pt x="3125469" y="0"/>
                  </a:moveTo>
                  <a:lnTo>
                    <a:pt x="49530" y="0"/>
                  </a:lnTo>
                  <a:lnTo>
                    <a:pt x="31075" y="4147"/>
                  </a:lnTo>
                  <a:lnTo>
                    <a:pt x="15240" y="15081"/>
                  </a:lnTo>
                  <a:lnTo>
                    <a:pt x="4167" y="30539"/>
                  </a:lnTo>
                  <a:lnTo>
                    <a:pt x="0" y="48260"/>
                  </a:lnTo>
                  <a:lnTo>
                    <a:pt x="0" y="2635250"/>
                  </a:lnTo>
                  <a:lnTo>
                    <a:pt x="4167" y="2653168"/>
                  </a:lnTo>
                  <a:lnTo>
                    <a:pt x="15239" y="2669063"/>
                  </a:lnTo>
                  <a:lnTo>
                    <a:pt x="31075" y="2680434"/>
                  </a:lnTo>
                  <a:lnTo>
                    <a:pt x="49530" y="2684780"/>
                  </a:lnTo>
                  <a:lnTo>
                    <a:pt x="3125469" y="2684780"/>
                  </a:lnTo>
                  <a:lnTo>
                    <a:pt x="3143190" y="2680434"/>
                  </a:lnTo>
                  <a:lnTo>
                    <a:pt x="3158648" y="2669063"/>
                  </a:lnTo>
                  <a:lnTo>
                    <a:pt x="3169582" y="2653168"/>
                  </a:lnTo>
                  <a:lnTo>
                    <a:pt x="3173730" y="2635250"/>
                  </a:lnTo>
                  <a:lnTo>
                    <a:pt x="3173730" y="48260"/>
                  </a:lnTo>
                  <a:lnTo>
                    <a:pt x="3169582" y="30539"/>
                  </a:lnTo>
                  <a:lnTo>
                    <a:pt x="3158648" y="15081"/>
                  </a:lnTo>
                  <a:lnTo>
                    <a:pt x="3143190" y="4147"/>
                  </a:lnTo>
                  <a:lnTo>
                    <a:pt x="3125469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841239" y="2157730"/>
              <a:ext cx="3173730" cy="2684780"/>
            </a:xfrm>
            <a:custGeom>
              <a:avLst/>
              <a:gdLst/>
              <a:ahLst/>
              <a:cxnLst/>
              <a:rect l="l" t="t" r="r" b="b"/>
              <a:pathLst>
                <a:path w="3173729" h="2684779">
                  <a:moveTo>
                    <a:pt x="49530" y="0"/>
                  </a:moveTo>
                  <a:lnTo>
                    <a:pt x="31075" y="4147"/>
                  </a:lnTo>
                  <a:lnTo>
                    <a:pt x="15240" y="15081"/>
                  </a:lnTo>
                  <a:lnTo>
                    <a:pt x="4167" y="30539"/>
                  </a:lnTo>
                  <a:lnTo>
                    <a:pt x="0" y="48260"/>
                  </a:lnTo>
                  <a:lnTo>
                    <a:pt x="0" y="2635250"/>
                  </a:lnTo>
                  <a:lnTo>
                    <a:pt x="4167" y="2653168"/>
                  </a:lnTo>
                  <a:lnTo>
                    <a:pt x="15239" y="2669063"/>
                  </a:lnTo>
                  <a:lnTo>
                    <a:pt x="31075" y="2680434"/>
                  </a:lnTo>
                  <a:lnTo>
                    <a:pt x="49530" y="2684780"/>
                  </a:lnTo>
                  <a:lnTo>
                    <a:pt x="3125469" y="2684780"/>
                  </a:lnTo>
                  <a:lnTo>
                    <a:pt x="3143190" y="2680434"/>
                  </a:lnTo>
                  <a:lnTo>
                    <a:pt x="3158648" y="2669063"/>
                  </a:lnTo>
                  <a:lnTo>
                    <a:pt x="3169582" y="2653168"/>
                  </a:lnTo>
                  <a:lnTo>
                    <a:pt x="3173730" y="2635250"/>
                  </a:lnTo>
                  <a:lnTo>
                    <a:pt x="3173730" y="48260"/>
                  </a:lnTo>
                  <a:lnTo>
                    <a:pt x="3169582" y="30539"/>
                  </a:lnTo>
                  <a:lnTo>
                    <a:pt x="3158648" y="15081"/>
                  </a:lnTo>
                  <a:lnTo>
                    <a:pt x="3143190" y="4147"/>
                  </a:lnTo>
                  <a:lnTo>
                    <a:pt x="3125469" y="0"/>
                  </a:lnTo>
                  <a:lnTo>
                    <a:pt x="49530" y="0"/>
                  </a:lnTo>
                  <a:close/>
                </a:path>
              </a:pathLst>
            </a:custGeom>
            <a:ln w="28393">
              <a:solidFill>
                <a:srgbClr val="FFB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827041" y="2143543"/>
              <a:ext cx="3202305" cy="2713355"/>
            </a:xfrm>
            <a:custGeom>
              <a:avLst/>
              <a:gdLst/>
              <a:ahLst/>
              <a:cxnLst/>
              <a:rect l="l" t="t" r="r" b="b"/>
              <a:pathLst>
                <a:path w="3202304" h="2713354">
                  <a:moveTo>
                    <a:pt x="28384" y="14185"/>
                  </a:moveTo>
                  <a:lnTo>
                    <a:pt x="24231" y="4152"/>
                  </a:lnTo>
                  <a:lnTo>
                    <a:pt x="14198" y="0"/>
                  </a:lnTo>
                  <a:lnTo>
                    <a:pt x="4152" y="4152"/>
                  </a:lnTo>
                  <a:lnTo>
                    <a:pt x="0" y="14185"/>
                  </a:lnTo>
                  <a:lnTo>
                    <a:pt x="4152" y="24231"/>
                  </a:lnTo>
                  <a:lnTo>
                    <a:pt x="14198" y="28384"/>
                  </a:lnTo>
                  <a:lnTo>
                    <a:pt x="24231" y="24231"/>
                  </a:lnTo>
                  <a:lnTo>
                    <a:pt x="28384" y="14185"/>
                  </a:lnTo>
                  <a:close/>
                </a:path>
                <a:path w="3202304" h="2713354">
                  <a:moveTo>
                    <a:pt x="3202114" y="2698966"/>
                  </a:moveTo>
                  <a:lnTo>
                    <a:pt x="3197961" y="2688933"/>
                  </a:lnTo>
                  <a:lnTo>
                    <a:pt x="3187928" y="2684780"/>
                  </a:lnTo>
                  <a:lnTo>
                    <a:pt x="3177883" y="2688933"/>
                  </a:lnTo>
                  <a:lnTo>
                    <a:pt x="3173730" y="2698966"/>
                  </a:lnTo>
                  <a:lnTo>
                    <a:pt x="3177883" y="2709011"/>
                  </a:lnTo>
                  <a:lnTo>
                    <a:pt x="3187928" y="2713164"/>
                  </a:lnTo>
                  <a:lnTo>
                    <a:pt x="3197961" y="2709011"/>
                  </a:lnTo>
                  <a:lnTo>
                    <a:pt x="3202114" y="269896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791709" y="1605280"/>
              <a:ext cx="3251200" cy="519430"/>
            </a:xfrm>
            <a:custGeom>
              <a:avLst/>
              <a:gdLst/>
              <a:ahLst/>
              <a:cxnLst/>
              <a:rect l="l" t="t" r="r" b="b"/>
              <a:pathLst>
                <a:path w="3251200" h="519430">
                  <a:moveTo>
                    <a:pt x="3163569" y="0"/>
                  </a:moveTo>
                  <a:lnTo>
                    <a:pt x="87629" y="0"/>
                  </a:lnTo>
                  <a:lnTo>
                    <a:pt x="55185" y="7421"/>
                  </a:lnTo>
                  <a:lnTo>
                    <a:pt x="27146" y="26987"/>
                  </a:lnTo>
                  <a:lnTo>
                    <a:pt x="7441" y="54649"/>
                  </a:lnTo>
                  <a:lnTo>
                    <a:pt x="0" y="86360"/>
                  </a:lnTo>
                  <a:lnTo>
                    <a:pt x="0" y="431800"/>
                  </a:lnTo>
                  <a:lnTo>
                    <a:pt x="7441" y="463708"/>
                  </a:lnTo>
                  <a:lnTo>
                    <a:pt x="27146" y="491807"/>
                  </a:lnTo>
                  <a:lnTo>
                    <a:pt x="55185" y="511810"/>
                  </a:lnTo>
                  <a:lnTo>
                    <a:pt x="87629" y="519430"/>
                  </a:lnTo>
                  <a:lnTo>
                    <a:pt x="3163569" y="519430"/>
                  </a:lnTo>
                  <a:lnTo>
                    <a:pt x="3195478" y="511810"/>
                  </a:lnTo>
                  <a:lnTo>
                    <a:pt x="3223577" y="491807"/>
                  </a:lnTo>
                  <a:lnTo>
                    <a:pt x="3243579" y="463708"/>
                  </a:lnTo>
                  <a:lnTo>
                    <a:pt x="3251199" y="431800"/>
                  </a:lnTo>
                  <a:lnTo>
                    <a:pt x="3251199" y="86360"/>
                  </a:lnTo>
                  <a:lnTo>
                    <a:pt x="3243579" y="54649"/>
                  </a:lnTo>
                  <a:lnTo>
                    <a:pt x="3223577" y="26987"/>
                  </a:lnTo>
                  <a:lnTo>
                    <a:pt x="3195478" y="7421"/>
                  </a:lnTo>
                  <a:lnTo>
                    <a:pt x="31635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791709" y="1605280"/>
              <a:ext cx="3251200" cy="519430"/>
            </a:xfrm>
            <a:custGeom>
              <a:avLst/>
              <a:gdLst/>
              <a:ahLst/>
              <a:cxnLst/>
              <a:rect l="l" t="t" r="r" b="b"/>
              <a:pathLst>
                <a:path w="3251200" h="519430">
                  <a:moveTo>
                    <a:pt x="87629" y="0"/>
                  </a:moveTo>
                  <a:lnTo>
                    <a:pt x="55185" y="7421"/>
                  </a:lnTo>
                  <a:lnTo>
                    <a:pt x="27146" y="26987"/>
                  </a:lnTo>
                  <a:lnTo>
                    <a:pt x="7441" y="54649"/>
                  </a:lnTo>
                  <a:lnTo>
                    <a:pt x="0" y="86360"/>
                  </a:lnTo>
                  <a:lnTo>
                    <a:pt x="0" y="431800"/>
                  </a:lnTo>
                  <a:lnTo>
                    <a:pt x="7441" y="463708"/>
                  </a:lnTo>
                  <a:lnTo>
                    <a:pt x="27146" y="491807"/>
                  </a:lnTo>
                  <a:lnTo>
                    <a:pt x="55185" y="511810"/>
                  </a:lnTo>
                  <a:lnTo>
                    <a:pt x="87629" y="519430"/>
                  </a:lnTo>
                  <a:lnTo>
                    <a:pt x="3163569" y="519430"/>
                  </a:lnTo>
                  <a:lnTo>
                    <a:pt x="3195478" y="511810"/>
                  </a:lnTo>
                  <a:lnTo>
                    <a:pt x="3223577" y="491807"/>
                  </a:lnTo>
                  <a:lnTo>
                    <a:pt x="3243579" y="463708"/>
                  </a:lnTo>
                  <a:lnTo>
                    <a:pt x="3251199" y="431800"/>
                  </a:lnTo>
                  <a:lnTo>
                    <a:pt x="3251199" y="86360"/>
                  </a:lnTo>
                  <a:lnTo>
                    <a:pt x="3243579" y="54649"/>
                  </a:lnTo>
                  <a:lnTo>
                    <a:pt x="3223577" y="26987"/>
                  </a:lnTo>
                  <a:lnTo>
                    <a:pt x="3195478" y="7421"/>
                  </a:lnTo>
                  <a:lnTo>
                    <a:pt x="3163569" y="0"/>
                  </a:lnTo>
                  <a:lnTo>
                    <a:pt x="87629" y="0"/>
                  </a:lnTo>
                  <a:close/>
                </a:path>
              </a:pathLst>
            </a:custGeom>
            <a:ln w="28393">
              <a:solidFill>
                <a:srgbClr val="365F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777511" y="1591093"/>
              <a:ext cx="3279775" cy="548005"/>
            </a:xfrm>
            <a:custGeom>
              <a:avLst/>
              <a:gdLst/>
              <a:ahLst/>
              <a:cxnLst/>
              <a:rect l="l" t="t" r="r" b="b"/>
              <a:pathLst>
                <a:path w="3279775" h="548005">
                  <a:moveTo>
                    <a:pt x="28384" y="14185"/>
                  </a:moveTo>
                  <a:lnTo>
                    <a:pt x="24231" y="4152"/>
                  </a:lnTo>
                  <a:lnTo>
                    <a:pt x="14198" y="0"/>
                  </a:lnTo>
                  <a:lnTo>
                    <a:pt x="4152" y="4152"/>
                  </a:lnTo>
                  <a:lnTo>
                    <a:pt x="0" y="14185"/>
                  </a:lnTo>
                  <a:lnTo>
                    <a:pt x="4152" y="24231"/>
                  </a:lnTo>
                  <a:lnTo>
                    <a:pt x="14198" y="28384"/>
                  </a:lnTo>
                  <a:lnTo>
                    <a:pt x="24231" y="24231"/>
                  </a:lnTo>
                  <a:lnTo>
                    <a:pt x="28384" y="14185"/>
                  </a:lnTo>
                  <a:close/>
                </a:path>
                <a:path w="3279775" h="548005">
                  <a:moveTo>
                    <a:pt x="3279584" y="533615"/>
                  </a:moveTo>
                  <a:lnTo>
                    <a:pt x="3275431" y="523582"/>
                  </a:lnTo>
                  <a:lnTo>
                    <a:pt x="3265398" y="519430"/>
                  </a:lnTo>
                  <a:lnTo>
                    <a:pt x="3255353" y="523582"/>
                  </a:lnTo>
                  <a:lnTo>
                    <a:pt x="3251200" y="533615"/>
                  </a:lnTo>
                  <a:lnTo>
                    <a:pt x="3255353" y="543661"/>
                  </a:lnTo>
                  <a:lnTo>
                    <a:pt x="3265398" y="547814"/>
                  </a:lnTo>
                  <a:lnTo>
                    <a:pt x="3275431" y="543661"/>
                  </a:lnTo>
                  <a:lnTo>
                    <a:pt x="3279584" y="533615"/>
                  </a:lnTo>
                  <a:close/>
                </a:path>
              </a:pathLst>
            </a:custGeom>
            <a:solidFill>
              <a:srgbClr val="365F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4918710" y="1699259"/>
            <a:ext cx="29927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Bantuan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yang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diberikan:</a:t>
            </a:r>
            <a:endParaRPr sz="2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922521" y="2144367"/>
            <a:ext cx="2989580" cy="1513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250" spc="160" dirty="0">
                <a:solidFill>
                  <a:srgbClr val="BF0000"/>
                </a:solidFill>
                <a:latin typeface="Arial Unicode MS"/>
                <a:cs typeface="Arial Unicode MS"/>
              </a:rPr>
              <a:t>✓</a:t>
            </a:r>
            <a:r>
              <a:rPr sz="2250" spc="165" dirty="0">
                <a:solidFill>
                  <a:srgbClr val="BF0000"/>
                </a:solidFill>
                <a:latin typeface="Arial Unicode MS"/>
                <a:cs typeface="Arial Unicode MS"/>
              </a:rPr>
              <a:t> </a:t>
            </a:r>
            <a:r>
              <a:rPr sz="2250" spc="-7" baseline="3703" dirty="0">
                <a:latin typeface="Arial"/>
                <a:cs typeface="Arial"/>
              </a:rPr>
              <a:t>Benih</a:t>
            </a:r>
            <a:r>
              <a:rPr sz="2250" baseline="3703" dirty="0">
                <a:latin typeface="Arial"/>
                <a:cs typeface="Arial"/>
              </a:rPr>
              <a:t> </a:t>
            </a:r>
            <a:r>
              <a:rPr sz="2250" spc="-7" baseline="3703" dirty="0">
                <a:latin typeface="Arial"/>
                <a:cs typeface="Arial"/>
              </a:rPr>
              <a:t>Bermutu</a:t>
            </a:r>
            <a:endParaRPr sz="2250" baseline="3703">
              <a:latin typeface="Arial"/>
              <a:cs typeface="Arial"/>
            </a:endParaRPr>
          </a:p>
          <a:p>
            <a:pPr marL="339725" marR="5080" indent="-340360">
              <a:lnSpc>
                <a:spcPts val="1730"/>
              </a:lnSpc>
              <a:spcBef>
                <a:spcPts val="605"/>
              </a:spcBef>
            </a:pPr>
            <a:r>
              <a:rPr sz="2250" spc="160" dirty="0">
                <a:solidFill>
                  <a:srgbClr val="BF0000"/>
                </a:solidFill>
                <a:latin typeface="Arial Unicode MS"/>
                <a:cs typeface="Arial Unicode MS"/>
              </a:rPr>
              <a:t>✓ </a:t>
            </a:r>
            <a:r>
              <a:rPr sz="2250" spc="-7" baseline="1851" dirty="0">
                <a:latin typeface="Arial"/>
                <a:cs typeface="Arial"/>
              </a:rPr>
              <a:t>Saprodi </a:t>
            </a:r>
            <a:r>
              <a:rPr sz="2250" baseline="1851" dirty="0">
                <a:latin typeface="Arial"/>
                <a:cs typeface="Arial"/>
              </a:rPr>
              <a:t>(Pupuk Organik, </a:t>
            </a:r>
            <a:r>
              <a:rPr sz="2250" spc="-607" baseline="1851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Anorganik,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Kaptan,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dll)</a:t>
            </a:r>
            <a:endParaRPr sz="1500">
              <a:latin typeface="Arial"/>
              <a:cs typeface="Arial"/>
            </a:endParaRPr>
          </a:p>
          <a:p>
            <a:pPr marL="355600" indent="-355600">
              <a:lnSpc>
                <a:spcPct val="100000"/>
              </a:lnSpc>
              <a:spcBef>
                <a:spcPts val="515"/>
              </a:spcBef>
            </a:pPr>
            <a:r>
              <a:rPr sz="2250" spc="160" dirty="0">
                <a:solidFill>
                  <a:srgbClr val="BF0000"/>
                </a:solidFill>
                <a:latin typeface="Arial Unicode MS"/>
                <a:cs typeface="Arial Unicode MS"/>
              </a:rPr>
              <a:t>✓</a:t>
            </a:r>
            <a:r>
              <a:rPr sz="2250" spc="150" dirty="0">
                <a:solidFill>
                  <a:srgbClr val="BF0000"/>
                </a:solidFill>
                <a:latin typeface="Arial Unicode MS"/>
                <a:cs typeface="Arial Unicode MS"/>
              </a:rPr>
              <a:t> </a:t>
            </a:r>
            <a:r>
              <a:rPr sz="2250" spc="-7" baseline="1851">
                <a:latin typeface="Arial"/>
                <a:cs typeface="Arial"/>
              </a:rPr>
              <a:t>Pengendali</a:t>
            </a:r>
            <a:r>
              <a:rPr sz="2250" spc="-22" baseline="1851">
                <a:latin typeface="Arial"/>
                <a:cs typeface="Arial"/>
              </a:rPr>
              <a:t> </a:t>
            </a:r>
            <a:r>
              <a:rPr sz="2250" baseline="1851" smtClean="0">
                <a:latin typeface="Arial"/>
                <a:cs typeface="Arial"/>
              </a:rPr>
              <a:t>Organisme Pengganggu Tanaman Ramah</a:t>
            </a:r>
            <a:endParaRPr sz="2250" baseline="1851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922520" y="3657774"/>
            <a:ext cx="3022600" cy="1295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9725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Arial"/>
                <a:cs typeface="Arial"/>
              </a:rPr>
              <a:t>Lingkungan</a:t>
            </a:r>
            <a:endParaRPr sz="1500">
              <a:latin typeface="Arial"/>
              <a:cs typeface="Arial"/>
            </a:endParaRPr>
          </a:p>
          <a:p>
            <a:pPr marL="339725" marR="5080" indent="-340360">
              <a:lnSpc>
                <a:spcPts val="1720"/>
              </a:lnSpc>
              <a:spcBef>
                <a:spcPts val="695"/>
              </a:spcBef>
            </a:pPr>
            <a:r>
              <a:rPr sz="2250" spc="160" dirty="0">
                <a:solidFill>
                  <a:srgbClr val="BF0000"/>
                </a:solidFill>
                <a:latin typeface="Arial Unicode MS"/>
                <a:cs typeface="Arial Unicode MS"/>
              </a:rPr>
              <a:t>✓</a:t>
            </a:r>
            <a:r>
              <a:rPr sz="2250" spc="185" dirty="0">
                <a:solidFill>
                  <a:srgbClr val="BF0000"/>
                </a:solidFill>
                <a:latin typeface="Arial Unicode MS"/>
                <a:cs typeface="Arial Unicode MS"/>
              </a:rPr>
              <a:t> </a:t>
            </a:r>
            <a:r>
              <a:rPr sz="2250" spc="-7" baseline="1851" dirty="0">
                <a:latin typeface="Arial"/>
                <a:cs typeface="Arial"/>
              </a:rPr>
              <a:t>Sarana</a:t>
            </a:r>
            <a:r>
              <a:rPr sz="2250" spc="7" baseline="1851" dirty="0">
                <a:latin typeface="Arial"/>
                <a:cs typeface="Arial"/>
              </a:rPr>
              <a:t> </a:t>
            </a:r>
            <a:r>
              <a:rPr sz="2250" baseline="1851" dirty="0">
                <a:latin typeface="Arial"/>
                <a:cs typeface="Arial"/>
              </a:rPr>
              <a:t>dan </a:t>
            </a:r>
            <a:r>
              <a:rPr sz="2250" spc="-7" baseline="1851" dirty="0">
                <a:latin typeface="Arial"/>
                <a:cs typeface="Arial"/>
              </a:rPr>
              <a:t>Prasarana </a:t>
            </a:r>
            <a:r>
              <a:rPr sz="2250" baseline="1851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Pascapanen,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serta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Pengolahan</a:t>
            </a:r>
            <a:endParaRPr sz="1500">
              <a:latin typeface="Arial"/>
              <a:cs typeface="Arial"/>
            </a:endParaRPr>
          </a:p>
          <a:p>
            <a:pPr marL="339725" marR="579755" indent="-340360">
              <a:lnSpc>
                <a:spcPts val="1720"/>
              </a:lnSpc>
              <a:spcBef>
                <a:spcPts val="650"/>
              </a:spcBef>
            </a:pPr>
            <a:r>
              <a:rPr sz="2250" spc="160" dirty="0">
                <a:solidFill>
                  <a:srgbClr val="BF0000"/>
                </a:solidFill>
                <a:latin typeface="Arial Unicode MS"/>
                <a:cs typeface="Arial Unicode MS"/>
              </a:rPr>
              <a:t>✓ </a:t>
            </a:r>
            <a:r>
              <a:rPr sz="2250" baseline="1851" dirty="0">
                <a:latin typeface="Arial"/>
                <a:cs typeface="Arial"/>
              </a:rPr>
              <a:t>Registrasi Kampung dan </a:t>
            </a:r>
            <a:r>
              <a:rPr sz="2250" spc="-607" baseline="1851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Sertifikasi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Produk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4272216" y="890282"/>
            <a:ext cx="7030784" cy="4519918"/>
            <a:chOff x="4272216" y="890282"/>
            <a:chExt cx="7030784" cy="4519918"/>
          </a:xfrm>
        </p:grpSpPr>
        <p:sp>
          <p:nvSpPr>
            <p:cNvPr id="48" name="object 48"/>
            <p:cNvSpPr/>
            <p:nvPr/>
          </p:nvSpPr>
          <p:spPr>
            <a:xfrm>
              <a:off x="9123679" y="909319"/>
              <a:ext cx="2160270" cy="861060"/>
            </a:xfrm>
            <a:custGeom>
              <a:avLst/>
              <a:gdLst/>
              <a:ahLst/>
              <a:cxnLst/>
              <a:rect l="l" t="t" r="r" b="b"/>
              <a:pathLst>
                <a:path w="2160270" h="861060">
                  <a:moveTo>
                    <a:pt x="1369060" y="0"/>
                  </a:moveTo>
                  <a:lnTo>
                    <a:pt x="789940" y="0"/>
                  </a:lnTo>
                  <a:lnTo>
                    <a:pt x="288290" y="115569"/>
                  </a:lnTo>
                  <a:lnTo>
                    <a:pt x="0" y="314959"/>
                  </a:lnTo>
                  <a:lnTo>
                    <a:pt x="0" y="546100"/>
                  </a:lnTo>
                  <a:lnTo>
                    <a:pt x="288290" y="745489"/>
                  </a:lnTo>
                  <a:lnTo>
                    <a:pt x="789940" y="861059"/>
                  </a:lnTo>
                  <a:lnTo>
                    <a:pt x="1369060" y="861059"/>
                  </a:lnTo>
                  <a:lnTo>
                    <a:pt x="1870710" y="745489"/>
                  </a:lnTo>
                  <a:lnTo>
                    <a:pt x="2160270" y="546100"/>
                  </a:lnTo>
                  <a:lnTo>
                    <a:pt x="2160270" y="314959"/>
                  </a:lnTo>
                  <a:lnTo>
                    <a:pt x="1870710" y="115569"/>
                  </a:lnTo>
                  <a:lnTo>
                    <a:pt x="1369060" y="0"/>
                  </a:lnTo>
                  <a:close/>
                </a:path>
              </a:pathLst>
            </a:custGeom>
            <a:solidFill>
              <a:srgbClr val="FFFFFF">
                <a:alpha val="8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123679" y="909319"/>
              <a:ext cx="2160270" cy="861060"/>
            </a:xfrm>
            <a:custGeom>
              <a:avLst/>
              <a:gdLst/>
              <a:ahLst/>
              <a:cxnLst/>
              <a:rect l="l" t="t" r="r" b="b"/>
              <a:pathLst>
                <a:path w="2160270" h="861060">
                  <a:moveTo>
                    <a:pt x="0" y="314959"/>
                  </a:moveTo>
                  <a:lnTo>
                    <a:pt x="288290" y="115569"/>
                  </a:lnTo>
                  <a:lnTo>
                    <a:pt x="789940" y="0"/>
                  </a:lnTo>
                  <a:lnTo>
                    <a:pt x="1369060" y="0"/>
                  </a:lnTo>
                  <a:lnTo>
                    <a:pt x="1870710" y="115569"/>
                  </a:lnTo>
                  <a:lnTo>
                    <a:pt x="2160270" y="314959"/>
                  </a:lnTo>
                  <a:lnTo>
                    <a:pt x="2160270" y="546100"/>
                  </a:lnTo>
                  <a:lnTo>
                    <a:pt x="1870710" y="745489"/>
                  </a:lnTo>
                  <a:lnTo>
                    <a:pt x="1369060" y="861059"/>
                  </a:lnTo>
                  <a:lnTo>
                    <a:pt x="789940" y="861059"/>
                  </a:lnTo>
                  <a:lnTo>
                    <a:pt x="288290" y="745489"/>
                  </a:lnTo>
                  <a:lnTo>
                    <a:pt x="0" y="546100"/>
                  </a:lnTo>
                  <a:lnTo>
                    <a:pt x="0" y="314959"/>
                  </a:lnTo>
                  <a:close/>
                </a:path>
              </a:pathLst>
            </a:custGeom>
            <a:ln w="38097">
              <a:solidFill>
                <a:srgbClr val="BF4F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104630" y="890282"/>
              <a:ext cx="2198370" cy="899160"/>
            </a:xfrm>
            <a:custGeom>
              <a:avLst/>
              <a:gdLst/>
              <a:ahLst/>
              <a:cxnLst/>
              <a:rect l="l" t="t" r="r" b="b"/>
              <a:pathLst>
                <a:path w="2198370" h="899160">
                  <a:moveTo>
                    <a:pt x="38087" y="19037"/>
                  </a:moveTo>
                  <a:lnTo>
                    <a:pt x="32512" y="5575"/>
                  </a:lnTo>
                  <a:lnTo>
                    <a:pt x="19050" y="0"/>
                  </a:lnTo>
                  <a:lnTo>
                    <a:pt x="5575" y="5575"/>
                  </a:lnTo>
                  <a:lnTo>
                    <a:pt x="0" y="19037"/>
                  </a:lnTo>
                  <a:lnTo>
                    <a:pt x="5575" y="32512"/>
                  </a:lnTo>
                  <a:lnTo>
                    <a:pt x="19050" y="38087"/>
                  </a:lnTo>
                  <a:lnTo>
                    <a:pt x="32512" y="32512"/>
                  </a:lnTo>
                  <a:lnTo>
                    <a:pt x="38087" y="19037"/>
                  </a:lnTo>
                  <a:close/>
                </a:path>
                <a:path w="2198370" h="899160">
                  <a:moveTo>
                    <a:pt x="2198357" y="880097"/>
                  </a:moveTo>
                  <a:lnTo>
                    <a:pt x="2192782" y="866635"/>
                  </a:lnTo>
                  <a:lnTo>
                    <a:pt x="2179320" y="861060"/>
                  </a:lnTo>
                  <a:lnTo>
                    <a:pt x="2165845" y="866635"/>
                  </a:lnTo>
                  <a:lnTo>
                    <a:pt x="2160270" y="880097"/>
                  </a:lnTo>
                  <a:lnTo>
                    <a:pt x="2165845" y="893572"/>
                  </a:lnTo>
                  <a:lnTo>
                    <a:pt x="2179320" y="899147"/>
                  </a:lnTo>
                  <a:lnTo>
                    <a:pt x="2192782" y="893572"/>
                  </a:lnTo>
                  <a:lnTo>
                    <a:pt x="2198357" y="880097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59570" y="914399"/>
              <a:ext cx="2018029" cy="93345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0002520" y="1828800"/>
              <a:ext cx="567690" cy="435609"/>
            </a:xfrm>
            <a:custGeom>
              <a:avLst/>
              <a:gdLst/>
              <a:ahLst/>
              <a:cxnLst/>
              <a:rect l="l" t="t" r="r" b="b"/>
              <a:pathLst>
                <a:path w="567690" h="435610">
                  <a:moveTo>
                    <a:pt x="567689" y="217169"/>
                  </a:moveTo>
                  <a:lnTo>
                    <a:pt x="0" y="217169"/>
                  </a:lnTo>
                  <a:lnTo>
                    <a:pt x="283209" y="435609"/>
                  </a:lnTo>
                  <a:lnTo>
                    <a:pt x="567689" y="217169"/>
                  </a:lnTo>
                  <a:close/>
                </a:path>
                <a:path w="567690" h="435610">
                  <a:moveTo>
                    <a:pt x="425450" y="0"/>
                  </a:moveTo>
                  <a:lnTo>
                    <a:pt x="142239" y="0"/>
                  </a:lnTo>
                  <a:lnTo>
                    <a:pt x="142239" y="217169"/>
                  </a:lnTo>
                  <a:lnTo>
                    <a:pt x="425450" y="217169"/>
                  </a:lnTo>
                  <a:lnTo>
                    <a:pt x="425450" y="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002520" y="1828800"/>
              <a:ext cx="567690" cy="435609"/>
            </a:xfrm>
            <a:custGeom>
              <a:avLst/>
              <a:gdLst/>
              <a:ahLst/>
              <a:cxnLst/>
              <a:rect l="l" t="t" r="r" b="b"/>
              <a:pathLst>
                <a:path w="567690" h="435610">
                  <a:moveTo>
                    <a:pt x="142239" y="0"/>
                  </a:moveTo>
                  <a:lnTo>
                    <a:pt x="142239" y="217169"/>
                  </a:lnTo>
                  <a:lnTo>
                    <a:pt x="0" y="217169"/>
                  </a:lnTo>
                  <a:lnTo>
                    <a:pt x="283209" y="435609"/>
                  </a:lnTo>
                  <a:lnTo>
                    <a:pt x="567689" y="217169"/>
                  </a:lnTo>
                  <a:lnTo>
                    <a:pt x="425450" y="217169"/>
                  </a:lnTo>
                  <a:lnTo>
                    <a:pt x="425450" y="0"/>
                  </a:lnTo>
                  <a:lnTo>
                    <a:pt x="142239" y="0"/>
                  </a:lnTo>
                  <a:close/>
                </a:path>
              </a:pathLst>
            </a:custGeom>
            <a:ln w="25518">
              <a:solidFill>
                <a:srgbClr val="9436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989756" y="1893518"/>
              <a:ext cx="593725" cy="461645"/>
            </a:xfrm>
            <a:custGeom>
              <a:avLst/>
              <a:gdLst/>
              <a:ahLst/>
              <a:cxnLst/>
              <a:rect l="l" t="t" r="r" b="b"/>
              <a:pathLst>
                <a:path w="593725" h="461644">
                  <a:moveTo>
                    <a:pt x="25514" y="12750"/>
                  </a:moveTo>
                  <a:lnTo>
                    <a:pt x="21780" y="3733"/>
                  </a:lnTo>
                  <a:lnTo>
                    <a:pt x="12763" y="0"/>
                  </a:lnTo>
                  <a:lnTo>
                    <a:pt x="3733" y="3733"/>
                  </a:lnTo>
                  <a:lnTo>
                    <a:pt x="0" y="12750"/>
                  </a:lnTo>
                  <a:lnTo>
                    <a:pt x="3733" y="21780"/>
                  </a:lnTo>
                  <a:lnTo>
                    <a:pt x="12763" y="25514"/>
                  </a:lnTo>
                  <a:lnTo>
                    <a:pt x="21780" y="21780"/>
                  </a:lnTo>
                  <a:lnTo>
                    <a:pt x="25514" y="12750"/>
                  </a:lnTo>
                  <a:close/>
                </a:path>
                <a:path w="593725" h="461644">
                  <a:moveTo>
                    <a:pt x="593204" y="448360"/>
                  </a:moveTo>
                  <a:lnTo>
                    <a:pt x="589470" y="439343"/>
                  </a:lnTo>
                  <a:lnTo>
                    <a:pt x="580453" y="435610"/>
                  </a:lnTo>
                  <a:lnTo>
                    <a:pt x="571423" y="439343"/>
                  </a:lnTo>
                  <a:lnTo>
                    <a:pt x="567690" y="448360"/>
                  </a:lnTo>
                  <a:lnTo>
                    <a:pt x="571423" y="457390"/>
                  </a:lnTo>
                  <a:lnTo>
                    <a:pt x="580453" y="461124"/>
                  </a:lnTo>
                  <a:lnTo>
                    <a:pt x="589470" y="457390"/>
                  </a:lnTo>
                  <a:lnTo>
                    <a:pt x="593204" y="448360"/>
                  </a:lnTo>
                  <a:close/>
                </a:path>
              </a:pathLst>
            </a:custGeom>
            <a:solidFill>
              <a:srgbClr val="9436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971540" y="4953000"/>
              <a:ext cx="681990" cy="454659"/>
            </a:xfrm>
            <a:custGeom>
              <a:avLst/>
              <a:gdLst/>
              <a:ahLst/>
              <a:cxnLst/>
              <a:rect l="l" t="t" r="r" b="b"/>
              <a:pathLst>
                <a:path w="681990" h="454660">
                  <a:moveTo>
                    <a:pt x="511810" y="440689"/>
                  </a:moveTo>
                  <a:lnTo>
                    <a:pt x="170180" y="440689"/>
                  </a:lnTo>
                  <a:lnTo>
                    <a:pt x="170180" y="454659"/>
                  </a:lnTo>
                  <a:lnTo>
                    <a:pt x="511810" y="454659"/>
                  </a:lnTo>
                  <a:lnTo>
                    <a:pt x="511810" y="440689"/>
                  </a:lnTo>
                  <a:close/>
                </a:path>
                <a:path w="681990" h="454660">
                  <a:moveTo>
                    <a:pt x="511810" y="397509"/>
                  </a:moveTo>
                  <a:lnTo>
                    <a:pt x="170180" y="397509"/>
                  </a:lnTo>
                  <a:lnTo>
                    <a:pt x="170180" y="426719"/>
                  </a:lnTo>
                  <a:lnTo>
                    <a:pt x="511810" y="426719"/>
                  </a:lnTo>
                  <a:lnTo>
                    <a:pt x="511810" y="397509"/>
                  </a:lnTo>
                  <a:close/>
                </a:path>
                <a:path w="681990" h="454660">
                  <a:moveTo>
                    <a:pt x="511810" y="227329"/>
                  </a:moveTo>
                  <a:lnTo>
                    <a:pt x="170180" y="227329"/>
                  </a:lnTo>
                  <a:lnTo>
                    <a:pt x="170180" y="383539"/>
                  </a:lnTo>
                  <a:lnTo>
                    <a:pt x="511810" y="383539"/>
                  </a:lnTo>
                  <a:lnTo>
                    <a:pt x="511810" y="227329"/>
                  </a:lnTo>
                  <a:close/>
                </a:path>
                <a:path w="681990" h="454660">
                  <a:moveTo>
                    <a:pt x="341630" y="0"/>
                  </a:moveTo>
                  <a:lnTo>
                    <a:pt x="0" y="227329"/>
                  </a:lnTo>
                  <a:lnTo>
                    <a:pt x="681989" y="227329"/>
                  </a:lnTo>
                  <a:lnTo>
                    <a:pt x="341630" y="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971540" y="4955541"/>
              <a:ext cx="681990" cy="454659"/>
            </a:xfrm>
            <a:custGeom>
              <a:avLst/>
              <a:gdLst/>
              <a:ahLst/>
              <a:cxnLst/>
              <a:rect l="l" t="t" r="r" b="b"/>
              <a:pathLst>
                <a:path w="681990" h="454660">
                  <a:moveTo>
                    <a:pt x="170180" y="454659"/>
                  </a:moveTo>
                  <a:lnTo>
                    <a:pt x="170180" y="440689"/>
                  </a:lnTo>
                  <a:lnTo>
                    <a:pt x="511810" y="440689"/>
                  </a:lnTo>
                  <a:lnTo>
                    <a:pt x="511810" y="454659"/>
                  </a:lnTo>
                  <a:lnTo>
                    <a:pt x="170180" y="454659"/>
                  </a:lnTo>
                  <a:close/>
                </a:path>
                <a:path w="681990" h="454660">
                  <a:moveTo>
                    <a:pt x="170180" y="426719"/>
                  </a:moveTo>
                  <a:lnTo>
                    <a:pt x="170180" y="397509"/>
                  </a:lnTo>
                  <a:lnTo>
                    <a:pt x="511810" y="397509"/>
                  </a:lnTo>
                  <a:lnTo>
                    <a:pt x="511810" y="426719"/>
                  </a:lnTo>
                  <a:lnTo>
                    <a:pt x="170180" y="426719"/>
                  </a:lnTo>
                  <a:close/>
                </a:path>
                <a:path w="681990" h="454660">
                  <a:moveTo>
                    <a:pt x="170180" y="383539"/>
                  </a:moveTo>
                  <a:lnTo>
                    <a:pt x="170180" y="227329"/>
                  </a:lnTo>
                  <a:lnTo>
                    <a:pt x="0" y="227329"/>
                  </a:lnTo>
                  <a:lnTo>
                    <a:pt x="341630" y="0"/>
                  </a:lnTo>
                  <a:lnTo>
                    <a:pt x="681989" y="227329"/>
                  </a:lnTo>
                  <a:lnTo>
                    <a:pt x="511810" y="227329"/>
                  </a:lnTo>
                  <a:lnTo>
                    <a:pt x="511810" y="383539"/>
                  </a:lnTo>
                  <a:lnTo>
                    <a:pt x="170180" y="383539"/>
                  </a:lnTo>
                  <a:close/>
                </a:path>
              </a:pathLst>
            </a:custGeom>
            <a:ln w="25518">
              <a:solidFill>
                <a:srgbClr val="9436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958776" y="4861509"/>
              <a:ext cx="708025" cy="480695"/>
            </a:xfrm>
            <a:custGeom>
              <a:avLst/>
              <a:gdLst/>
              <a:ahLst/>
              <a:cxnLst/>
              <a:rect l="l" t="t" r="r" b="b"/>
              <a:pathLst>
                <a:path w="708025" h="480695">
                  <a:moveTo>
                    <a:pt x="25514" y="467410"/>
                  </a:moveTo>
                  <a:lnTo>
                    <a:pt x="21780" y="458393"/>
                  </a:lnTo>
                  <a:lnTo>
                    <a:pt x="12763" y="454660"/>
                  </a:lnTo>
                  <a:lnTo>
                    <a:pt x="3733" y="458393"/>
                  </a:lnTo>
                  <a:lnTo>
                    <a:pt x="0" y="467410"/>
                  </a:lnTo>
                  <a:lnTo>
                    <a:pt x="3733" y="476440"/>
                  </a:lnTo>
                  <a:lnTo>
                    <a:pt x="12763" y="480174"/>
                  </a:lnTo>
                  <a:lnTo>
                    <a:pt x="21780" y="476440"/>
                  </a:lnTo>
                  <a:lnTo>
                    <a:pt x="25514" y="467410"/>
                  </a:lnTo>
                  <a:close/>
                </a:path>
                <a:path w="708025" h="480695">
                  <a:moveTo>
                    <a:pt x="707504" y="12750"/>
                  </a:moveTo>
                  <a:lnTo>
                    <a:pt x="703770" y="3733"/>
                  </a:lnTo>
                  <a:lnTo>
                    <a:pt x="694753" y="0"/>
                  </a:lnTo>
                  <a:lnTo>
                    <a:pt x="685723" y="3733"/>
                  </a:lnTo>
                  <a:lnTo>
                    <a:pt x="681990" y="12750"/>
                  </a:lnTo>
                  <a:lnTo>
                    <a:pt x="685723" y="21780"/>
                  </a:lnTo>
                  <a:lnTo>
                    <a:pt x="694753" y="25514"/>
                  </a:lnTo>
                  <a:lnTo>
                    <a:pt x="703770" y="21780"/>
                  </a:lnTo>
                  <a:lnTo>
                    <a:pt x="707504" y="12750"/>
                  </a:lnTo>
                  <a:close/>
                </a:path>
              </a:pathLst>
            </a:custGeom>
            <a:solidFill>
              <a:srgbClr val="9436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284980" y="3215639"/>
              <a:ext cx="453390" cy="681990"/>
            </a:xfrm>
            <a:custGeom>
              <a:avLst/>
              <a:gdLst/>
              <a:ahLst/>
              <a:cxnLst/>
              <a:rect l="l" t="t" r="r" b="b"/>
              <a:pathLst>
                <a:path w="453389" h="681989">
                  <a:moveTo>
                    <a:pt x="13970" y="171450"/>
                  </a:moveTo>
                  <a:lnTo>
                    <a:pt x="0" y="171450"/>
                  </a:lnTo>
                  <a:lnTo>
                    <a:pt x="0" y="511810"/>
                  </a:lnTo>
                  <a:lnTo>
                    <a:pt x="13970" y="511810"/>
                  </a:lnTo>
                  <a:lnTo>
                    <a:pt x="13970" y="171450"/>
                  </a:lnTo>
                  <a:close/>
                </a:path>
                <a:path w="453389" h="681989">
                  <a:moveTo>
                    <a:pt x="55880" y="171450"/>
                  </a:moveTo>
                  <a:lnTo>
                    <a:pt x="27940" y="171450"/>
                  </a:lnTo>
                  <a:lnTo>
                    <a:pt x="27940" y="511810"/>
                  </a:lnTo>
                  <a:lnTo>
                    <a:pt x="55880" y="511810"/>
                  </a:lnTo>
                  <a:lnTo>
                    <a:pt x="55880" y="171450"/>
                  </a:lnTo>
                  <a:close/>
                </a:path>
                <a:path w="453389" h="681989">
                  <a:moveTo>
                    <a:pt x="226060" y="0"/>
                  </a:moveTo>
                  <a:lnTo>
                    <a:pt x="226060" y="171450"/>
                  </a:lnTo>
                  <a:lnTo>
                    <a:pt x="69850" y="171450"/>
                  </a:lnTo>
                  <a:lnTo>
                    <a:pt x="69850" y="511810"/>
                  </a:lnTo>
                  <a:lnTo>
                    <a:pt x="226060" y="511810"/>
                  </a:lnTo>
                  <a:lnTo>
                    <a:pt x="226060" y="681990"/>
                  </a:lnTo>
                  <a:lnTo>
                    <a:pt x="453390" y="341630"/>
                  </a:lnTo>
                  <a:lnTo>
                    <a:pt x="226060" y="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284980" y="3215639"/>
              <a:ext cx="453390" cy="681990"/>
            </a:xfrm>
            <a:custGeom>
              <a:avLst/>
              <a:gdLst/>
              <a:ahLst/>
              <a:cxnLst/>
              <a:rect l="l" t="t" r="r" b="b"/>
              <a:pathLst>
                <a:path w="453389" h="681989">
                  <a:moveTo>
                    <a:pt x="0" y="171450"/>
                  </a:moveTo>
                  <a:lnTo>
                    <a:pt x="13970" y="171450"/>
                  </a:lnTo>
                  <a:lnTo>
                    <a:pt x="13970" y="511810"/>
                  </a:lnTo>
                  <a:lnTo>
                    <a:pt x="0" y="511810"/>
                  </a:lnTo>
                  <a:lnTo>
                    <a:pt x="0" y="171450"/>
                  </a:lnTo>
                  <a:close/>
                </a:path>
                <a:path w="453389" h="681989">
                  <a:moveTo>
                    <a:pt x="27940" y="171450"/>
                  </a:moveTo>
                  <a:lnTo>
                    <a:pt x="55880" y="171450"/>
                  </a:lnTo>
                  <a:lnTo>
                    <a:pt x="55880" y="511810"/>
                  </a:lnTo>
                  <a:lnTo>
                    <a:pt x="27940" y="511810"/>
                  </a:lnTo>
                  <a:lnTo>
                    <a:pt x="27940" y="171450"/>
                  </a:lnTo>
                  <a:close/>
                </a:path>
                <a:path w="453389" h="681989">
                  <a:moveTo>
                    <a:pt x="69850" y="171450"/>
                  </a:moveTo>
                  <a:lnTo>
                    <a:pt x="226060" y="171450"/>
                  </a:lnTo>
                  <a:lnTo>
                    <a:pt x="226060" y="0"/>
                  </a:lnTo>
                  <a:lnTo>
                    <a:pt x="453390" y="341630"/>
                  </a:lnTo>
                  <a:lnTo>
                    <a:pt x="226060" y="681990"/>
                  </a:lnTo>
                  <a:lnTo>
                    <a:pt x="226060" y="511810"/>
                  </a:lnTo>
                  <a:lnTo>
                    <a:pt x="69850" y="511810"/>
                  </a:lnTo>
                  <a:lnTo>
                    <a:pt x="69850" y="171450"/>
                  </a:lnTo>
                  <a:close/>
                </a:path>
              </a:pathLst>
            </a:custGeom>
            <a:ln w="25518">
              <a:solidFill>
                <a:srgbClr val="9436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272216" y="3202888"/>
              <a:ext cx="479425" cy="708025"/>
            </a:xfrm>
            <a:custGeom>
              <a:avLst/>
              <a:gdLst/>
              <a:ahLst/>
              <a:cxnLst/>
              <a:rect l="l" t="t" r="r" b="b"/>
              <a:pathLst>
                <a:path w="479425" h="708025">
                  <a:moveTo>
                    <a:pt x="25514" y="12750"/>
                  </a:moveTo>
                  <a:lnTo>
                    <a:pt x="21780" y="3733"/>
                  </a:lnTo>
                  <a:lnTo>
                    <a:pt x="12763" y="0"/>
                  </a:lnTo>
                  <a:lnTo>
                    <a:pt x="3733" y="3733"/>
                  </a:lnTo>
                  <a:lnTo>
                    <a:pt x="0" y="12750"/>
                  </a:lnTo>
                  <a:lnTo>
                    <a:pt x="3733" y="21780"/>
                  </a:lnTo>
                  <a:lnTo>
                    <a:pt x="12763" y="25514"/>
                  </a:lnTo>
                  <a:lnTo>
                    <a:pt x="21780" y="21780"/>
                  </a:lnTo>
                  <a:lnTo>
                    <a:pt x="25514" y="12750"/>
                  </a:lnTo>
                  <a:close/>
                </a:path>
                <a:path w="479425" h="708025">
                  <a:moveTo>
                    <a:pt x="478904" y="694740"/>
                  </a:moveTo>
                  <a:lnTo>
                    <a:pt x="475170" y="685723"/>
                  </a:lnTo>
                  <a:lnTo>
                    <a:pt x="466153" y="681990"/>
                  </a:lnTo>
                  <a:lnTo>
                    <a:pt x="457123" y="685723"/>
                  </a:lnTo>
                  <a:lnTo>
                    <a:pt x="453390" y="694740"/>
                  </a:lnTo>
                  <a:lnTo>
                    <a:pt x="457123" y="703770"/>
                  </a:lnTo>
                  <a:lnTo>
                    <a:pt x="466153" y="707504"/>
                  </a:lnTo>
                  <a:lnTo>
                    <a:pt x="475170" y="703770"/>
                  </a:lnTo>
                  <a:lnTo>
                    <a:pt x="478904" y="694740"/>
                  </a:lnTo>
                  <a:close/>
                </a:path>
              </a:pathLst>
            </a:custGeom>
            <a:solidFill>
              <a:srgbClr val="9436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096250" y="3091179"/>
              <a:ext cx="454659" cy="680720"/>
            </a:xfrm>
            <a:custGeom>
              <a:avLst/>
              <a:gdLst/>
              <a:ahLst/>
              <a:cxnLst/>
              <a:rect l="l" t="t" r="r" b="b"/>
              <a:pathLst>
                <a:path w="454659" h="680720">
                  <a:moveTo>
                    <a:pt x="13970" y="170180"/>
                  </a:moveTo>
                  <a:lnTo>
                    <a:pt x="0" y="170180"/>
                  </a:lnTo>
                  <a:lnTo>
                    <a:pt x="0" y="510540"/>
                  </a:lnTo>
                  <a:lnTo>
                    <a:pt x="13970" y="510540"/>
                  </a:lnTo>
                  <a:lnTo>
                    <a:pt x="13970" y="170180"/>
                  </a:lnTo>
                  <a:close/>
                </a:path>
                <a:path w="454659" h="680720">
                  <a:moveTo>
                    <a:pt x="55879" y="170180"/>
                  </a:moveTo>
                  <a:lnTo>
                    <a:pt x="27940" y="170180"/>
                  </a:lnTo>
                  <a:lnTo>
                    <a:pt x="27940" y="510540"/>
                  </a:lnTo>
                  <a:lnTo>
                    <a:pt x="55879" y="510540"/>
                  </a:lnTo>
                  <a:lnTo>
                    <a:pt x="55879" y="170180"/>
                  </a:lnTo>
                  <a:close/>
                </a:path>
                <a:path w="454659" h="680720">
                  <a:moveTo>
                    <a:pt x="227329" y="0"/>
                  </a:moveTo>
                  <a:lnTo>
                    <a:pt x="227329" y="170180"/>
                  </a:lnTo>
                  <a:lnTo>
                    <a:pt x="71120" y="170180"/>
                  </a:lnTo>
                  <a:lnTo>
                    <a:pt x="71120" y="510540"/>
                  </a:lnTo>
                  <a:lnTo>
                    <a:pt x="227329" y="510540"/>
                  </a:lnTo>
                  <a:lnTo>
                    <a:pt x="227329" y="680720"/>
                  </a:lnTo>
                  <a:lnTo>
                    <a:pt x="454659" y="340360"/>
                  </a:lnTo>
                  <a:lnTo>
                    <a:pt x="227329" y="0"/>
                  </a:lnTo>
                  <a:close/>
                </a:path>
              </a:pathLst>
            </a:custGeom>
            <a:solidFill>
              <a:srgbClr val="BF4F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096250" y="3091179"/>
              <a:ext cx="454659" cy="680720"/>
            </a:xfrm>
            <a:custGeom>
              <a:avLst/>
              <a:gdLst/>
              <a:ahLst/>
              <a:cxnLst/>
              <a:rect l="l" t="t" r="r" b="b"/>
              <a:pathLst>
                <a:path w="454659" h="680720">
                  <a:moveTo>
                    <a:pt x="0" y="170180"/>
                  </a:moveTo>
                  <a:lnTo>
                    <a:pt x="13970" y="170180"/>
                  </a:lnTo>
                  <a:lnTo>
                    <a:pt x="13970" y="510540"/>
                  </a:lnTo>
                  <a:lnTo>
                    <a:pt x="0" y="510540"/>
                  </a:lnTo>
                  <a:lnTo>
                    <a:pt x="0" y="170180"/>
                  </a:lnTo>
                  <a:close/>
                </a:path>
                <a:path w="454659" h="680720">
                  <a:moveTo>
                    <a:pt x="27940" y="170180"/>
                  </a:moveTo>
                  <a:lnTo>
                    <a:pt x="55879" y="170180"/>
                  </a:lnTo>
                  <a:lnTo>
                    <a:pt x="55879" y="510540"/>
                  </a:lnTo>
                  <a:lnTo>
                    <a:pt x="27940" y="510540"/>
                  </a:lnTo>
                  <a:lnTo>
                    <a:pt x="27940" y="170180"/>
                  </a:lnTo>
                  <a:close/>
                </a:path>
                <a:path w="454659" h="680720">
                  <a:moveTo>
                    <a:pt x="71120" y="170180"/>
                  </a:moveTo>
                  <a:lnTo>
                    <a:pt x="227329" y="170180"/>
                  </a:lnTo>
                  <a:lnTo>
                    <a:pt x="227329" y="0"/>
                  </a:lnTo>
                  <a:lnTo>
                    <a:pt x="454659" y="340360"/>
                  </a:lnTo>
                  <a:lnTo>
                    <a:pt x="227329" y="680720"/>
                  </a:lnTo>
                  <a:lnTo>
                    <a:pt x="227329" y="510540"/>
                  </a:lnTo>
                  <a:lnTo>
                    <a:pt x="71120" y="510540"/>
                  </a:lnTo>
                  <a:lnTo>
                    <a:pt x="71120" y="170180"/>
                  </a:lnTo>
                  <a:close/>
                </a:path>
              </a:pathLst>
            </a:custGeom>
            <a:ln w="25518">
              <a:solidFill>
                <a:srgbClr val="9436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083486" y="3078428"/>
              <a:ext cx="480695" cy="706755"/>
            </a:xfrm>
            <a:custGeom>
              <a:avLst/>
              <a:gdLst/>
              <a:ahLst/>
              <a:cxnLst/>
              <a:rect l="l" t="t" r="r" b="b"/>
              <a:pathLst>
                <a:path w="480695" h="706754">
                  <a:moveTo>
                    <a:pt x="25514" y="12750"/>
                  </a:moveTo>
                  <a:lnTo>
                    <a:pt x="21780" y="3733"/>
                  </a:lnTo>
                  <a:lnTo>
                    <a:pt x="12763" y="0"/>
                  </a:lnTo>
                  <a:lnTo>
                    <a:pt x="3733" y="3733"/>
                  </a:lnTo>
                  <a:lnTo>
                    <a:pt x="0" y="12750"/>
                  </a:lnTo>
                  <a:lnTo>
                    <a:pt x="3733" y="21780"/>
                  </a:lnTo>
                  <a:lnTo>
                    <a:pt x="12763" y="25514"/>
                  </a:lnTo>
                  <a:lnTo>
                    <a:pt x="21780" y="21780"/>
                  </a:lnTo>
                  <a:lnTo>
                    <a:pt x="25514" y="12750"/>
                  </a:lnTo>
                  <a:close/>
                </a:path>
                <a:path w="480695" h="706754">
                  <a:moveTo>
                    <a:pt x="480174" y="693470"/>
                  </a:moveTo>
                  <a:lnTo>
                    <a:pt x="476440" y="684453"/>
                  </a:lnTo>
                  <a:lnTo>
                    <a:pt x="467423" y="680720"/>
                  </a:lnTo>
                  <a:lnTo>
                    <a:pt x="458393" y="684453"/>
                  </a:lnTo>
                  <a:lnTo>
                    <a:pt x="454660" y="693470"/>
                  </a:lnTo>
                  <a:lnTo>
                    <a:pt x="458393" y="702500"/>
                  </a:lnTo>
                  <a:lnTo>
                    <a:pt x="467423" y="706234"/>
                  </a:lnTo>
                  <a:lnTo>
                    <a:pt x="476440" y="702500"/>
                  </a:lnTo>
                  <a:lnTo>
                    <a:pt x="480174" y="693470"/>
                  </a:lnTo>
                  <a:close/>
                </a:path>
              </a:pathLst>
            </a:custGeom>
            <a:solidFill>
              <a:srgbClr val="9436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4342130" y="5445760"/>
            <a:ext cx="3789679" cy="1332929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53060" marR="5080" indent="-340360">
              <a:lnSpc>
                <a:spcPts val="1720"/>
              </a:lnSpc>
              <a:spcBef>
                <a:spcPts val="220"/>
              </a:spcBef>
            </a:pPr>
            <a:r>
              <a:rPr sz="2250" spc="160" dirty="0">
                <a:solidFill>
                  <a:srgbClr val="BF0000"/>
                </a:solidFill>
                <a:latin typeface="Arial Unicode MS"/>
                <a:cs typeface="Arial Unicode MS"/>
              </a:rPr>
              <a:t>✓</a:t>
            </a:r>
            <a:r>
              <a:rPr sz="2250" spc="185" dirty="0">
                <a:solidFill>
                  <a:srgbClr val="BF0000"/>
                </a:solidFill>
                <a:latin typeface="Arial Unicode MS"/>
                <a:cs typeface="Arial Unicode MS"/>
              </a:rPr>
              <a:t> </a:t>
            </a:r>
            <a:r>
              <a:rPr sz="2250" spc="-7" baseline="3703" dirty="0">
                <a:latin typeface="Arial"/>
                <a:cs typeface="Arial"/>
              </a:rPr>
              <a:t>Pengawalan</a:t>
            </a:r>
            <a:r>
              <a:rPr sz="2250" spc="7" baseline="3703" dirty="0">
                <a:latin typeface="Arial"/>
                <a:cs typeface="Arial"/>
              </a:rPr>
              <a:t> </a:t>
            </a:r>
            <a:r>
              <a:rPr sz="2250" baseline="3703" dirty="0">
                <a:latin typeface="Arial"/>
                <a:cs typeface="Arial"/>
              </a:rPr>
              <a:t>dan</a:t>
            </a:r>
            <a:r>
              <a:rPr sz="2250" spc="22" baseline="3703" dirty="0">
                <a:latin typeface="Arial"/>
                <a:cs typeface="Arial"/>
              </a:rPr>
              <a:t> </a:t>
            </a:r>
            <a:r>
              <a:rPr sz="2250" spc="-7" baseline="3703" dirty="0">
                <a:latin typeface="Arial"/>
                <a:cs typeface="Arial"/>
              </a:rPr>
              <a:t>Pendampingan</a:t>
            </a:r>
            <a:r>
              <a:rPr sz="2250" spc="7" baseline="3703" dirty="0">
                <a:latin typeface="Arial"/>
                <a:cs typeface="Arial"/>
              </a:rPr>
              <a:t> </a:t>
            </a:r>
            <a:r>
              <a:rPr sz="2250" baseline="3703" dirty="0">
                <a:latin typeface="Arial"/>
                <a:cs typeface="Arial"/>
              </a:rPr>
              <a:t>intensif </a:t>
            </a:r>
            <a:r>
              <a:rPr sz="2250" spc="-600" baseline="3703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dari hulu</a:t>
            </a:r>
            <a:r>
              <a:rPr sz="1500" spc="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hingga</a:t>
            </a:r>
            <a:r>
              <a:rPr sz="1500" spc="-1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hilir</a:t>
            </a:r>
            <a:endParaRPr sz="1500">
              <a:latin typeface="Arial"/>
              <a:cs typeface="Arial"/>
            </a:endParaRPr>
          </a:p>
          <a:p>
            <a:pPr marL="353060" marR="204470" indent="-340360">
              <a:lnSpc>
                <a:spcPct val="97800"/>
              </a:lnSpc>
              <a:spcBef>
                <a:spcPts val="570"/>
              </a:spcBef>
            </a:pPr>
            <a:r>
              <a:rPr sz="2250" spc="160" dirty="0">
                <a:solidFill>
                  <a:srgbClr val="BF0000"/>
                </a:solidFill>
                <a:latin typeface="Arial Unicode MS"/>
                <a:cs typeface="Arial Unicode MS"/>
              </a:rPr>
              <a:t>✓</a:t>
            </a:r>
            <a:r>
              <a:rPr sz="2250" spc="175" dirty="0">
                <a:solidFill>
                  <a:srgbClr val="BF0000"/>
                </a:solidFill>
                <a:latin typeface="Arial Unicode MS"/>
                <a:cs typeface="Arial Unicode MS"/>
              </a:rPr>
              <a:t> </a:t>
            </a:r>
            <a:r>
              <a:rPr sz="2250" baseline="1851" dirty="0">
                <a:latin typeface="Arial"/>
                <a:cs typeface="Arial"/>
              </a:rPr>
              <a:t>Fasilitasi</a:t>
            </a:r>
            <a:r>
              <a:rPr sz="2250" spc="-15" baseline="1851" dirty="0">
                <a:latin typeface="Arial"/>
                <a:cs typeface="Arial"/>
              </a:rPr>
              <a:t> </a:t>
            </a:r>
            <a:r>
              <a:rPr sz="2250" baseline="1851" dirty="0">
                <a:latin typeface="Arial"/>
                <a:cs typeface="Arial"/>
              </a:rPr>
              <a:t>akses permodalan </a:t>
            </a:r>
            <a:r>
              <a:rPr sz="2250" spc="-7" baseline="1851" dirty="0">
                <a:latin typeface="Arial"/>
                <a:cs typeface="Arial"/>
              </a:rPr>
              <a:t>(KUR), </a:t>
            </a:r>
            <a:r>
              <a:rPr sz="2250" baseline="1851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mekanisasi, pengairan, kelembagaan, </a:t>
            </a:r>
            <a:r>
              <a:rPr sz="1500" spc="-40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pemasaran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0"/>
            <a:ext cx="12160250" cy="6858000"/>
            <a:chOff x="0" y="0"/>
            <a:chExt cx="1216025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27500" y="7620"/>
              <a:ext cx="3712209" cy="68313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39709" y="0"/>
              <a:ext cx="4320540" cy="6845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12750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5729" y="946150"/>
              <a:ext cx="3879850" cy="5717540"/>
            </a:xfrm>
            <a:custGeom>
              <a:avLst/>
              <a:gdLst/>
              <a:ahLst/>
              <a:cxnLst/>
              <a:rect l="l" t="t" r="r" b="b"/>
              <a:pathLst>
                <a:path w="3879850" h="5717540">
                  <a:moveTo>
                    <a:pt x="3665220" y="0"/>
                  </a:moveTo>
                  <a:lnTo>
                    <a:pt x="214629" y="0"/>
                  </a:lnTo>
                  <a:lnTo>
                    <a:pt x="168750" y="6224"/>
                  </a:lnTo>
                  <a:lnTo>
                    <a:pt x="124870" y="23667"/>
                  </a:lnTo>
                  <a:lnTo>
                    <a:pt x="84834" y="50485"/>
                  </a:lnTo>
                  <a:lnTo>
                    <a:pt x="50485" y="84834"/>
                  </a:lnTo>
                  <a:lnTo>
                    <a:pt x="23667" y="124870"/>
                  </a:lnTo>
                  <a:lnTo>
                    <a:pt x="6224" y="168750"/>
                  </a:lnTo>
                  <a:lnTo>
                    <a:pt x="0" y="214629"/>
                  </a:lnTo>
                  <a:lnTo>
                    <a:pt x="0" y="5501640"/>
                  </a:lnTo>
                  <a:lnTo>
                    <a:pt x="6224" y="5547589"/>
                  </a:lnTo>
                  <a:lnTo>
                    <a:pt x="23667" y="5591650"/>
                  </a:lnTo>
                  <a:lnTo>
                    <a:pt x="50485" y="5631935"/>
                  </a:lnTo>
                  <a:lnTo>
                    <a:pt x="84834" y="5666554"/>
                  </a:lnTo>
                  <a:lnTo>
                    <a:pt x="124870" y="5693621"/>
                  </a:lnTo>
                  <a:lnTo>
                    <a:pt x="168750" y="5711245"/>
                  </a:lnTo>
                  <a:lnTo>
                    <a:pt x="214629" y="5717540"/>
                  </a:lnTo>
                  <a:lnTo>
                    <a:pt x="3665220" y="5717540"/>
                  </a:lnTo>
                  <a:lnTo>
                    <a:pt x="3710699" y="5711245"/>
                  </a:lnTo>
                  <a:lnTo>
                    <a:pt x="3754423" y="5693621"/>
                  </a:lnTo>
                  <a:lnTo>
                    <a:pt x="3794482" y="5666554"/>
                  </a:lnTo>
                  <a:lnTo>
                    <a:pt x="3828964" y="5631935"/>
                  </a:lnTo>
                  <a:lnTo>
                    <a:pt x="3855960" y="5591650"/>
                  </a:lnTo>
                  <a:lnTo>
                    <a:pt x="3873559" y="5547589"/>
                  </a:lnTo>
                  <a:lnTo>
                    <a:pt x="3879850" y="5501640"/>
                  </a:lnTo>
                  <a:lnTo>
                    <a:pt x="3879850" y="214629"/>
                  </a:lnTo>
                  <a:lnTo>
                    <a:pt x="3873559" y="168750"/>
                  </a:lnTo>
                  <a:lnTo>
                    <a:pt x="3855960" y="124870"/>
                  </a:lnTo>
                  <a:lnTo>
                    <a:pt x="3828964" y="84834"/>
                  </a:lnTo>
                  <a:lnTo>
                    <a:pt x="3794482" y="50485"/>
                  </a:lnTo>
                  <a:lnTo>
                    <a:pt x="3754423" y="23667"/>
                  </a:lnTo>
                  <a:lnTo>
                    <a:pt x="3710699" y="6224"/>
                  </a:lnTo>
                  <a:lnTo>
                    <a:pt x="3665220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5729" y="946150"/>
              <a:ext cx="3879850" cy="5717540"/>
            </a:xfrm>
            <a:custGeom>
              <a:avLst/>
              <a:gdLst/>
              <a:ahLst/>
              <a:cxnLst/>
              <a:rect l="l" t="t" r="r" b="b"/>
              <a:pathLst>
                <a:path w="3879850" h="5717540">
                  <a:moveTo>
                    <a:pt x="214629" y="0"/>
                  </a:moveTo>
                  <a:lnTo>
                    <a:pt x="168750" y="6224"/>
                  </a:lnTo>
                  <a:lnTo>
                    <a:pt x="124870" y="23667"/>
                  </a:lnTo>
                  <a:lnTo>
                    <a:pt x="84834" y="50485"/>
                  </a:lnTo>
                  <a:lnTo>
                    <a:pt x="50485" y="84834"/>
                  </a:lnTo>
                  <a:lnTo>
                    <a:pt x="23667" y="124870"/>
                  </a:lnTo>
                  <a:lnTo>
                    <a:pt x="6224" y="168750"/>
                  </a:lnTo>
                  <a:lnTo>
                    <a:pt x="0" y="214629"/>
                  </a:lnTo>
                  <a:lnTo>
                    <a:pt x="0" y="5501640"/>
                  </a:lnTo>
                  <a:lnTo>
                    <a:pt x="6224" y="5547589"/>
                  </a:lnTo>
                  <a:lnTo>
                    <a:pt x="23667" y="5591650"/>
                  </a:lnTo>
                  <a:lnTo>
                    <a:pt x="50485" y="5631935"/>
                  </a:lnTo>
                  <a:lnTo>
                    <a:pt x="84834" y="5666554"/>
                  </a:lnTo>
                  <a:lnTo>
                    <a:pt x="124870" y="5693621"/>
                  </a:lnTo>
                  <a:lnTo>
                    <a:pt x="168750" y="5711245"/>
                  </a:lnTo>
                  <a:lnTo>
                    <a:pt x="214629" y="5717540"/>
                  </a:lnTo>
                  <a:lnTo>
                    <a:pt x="3665220" y="5717540"/>
                  </a:lnTo>
                  <a:lnTo>
                    <a:pt x="3710699" y="5711245"/>
                  </a:lnTo>
                  <a:lnTo>
                    <a:pt x="3754423" y="5693621"/>
                  </a:lnTo>
                  <a:lnTo>
                    <a:pt x="3794482" y="5666554"/>
                  </a:lnTo>
                  <a:lnTo>
                    <a:pt x="3828964" y="5631935"/>
                  </a:lnTo>
                  <a:lnTo>
                    <a:pt x="3855960" y="5591650"/>
                  </a:lnTo>
                  <a:lnTo>
                    <a:pt x="3873559" y="5547589"/>
                  </a:lnTo>
                  <a:lnTo>
                    <a:pt x="3879850" y="5501640"/>
                  </a:lnTo>
                  <a:lnTo>
                    <a:pt x="3879850" y="214629"/>
                  </a:lnTo>
                  <a:lnTo>
                    <a:pt x="3873559" y="168750"/>
                  </a:lnTo>
                  <a:lnTo>
                    <a:pt x="3855960" y="124870"/>
                  </a:lnTo>
                  <a:lnTo>
                    <a:pt x="3828964" y="84834"/>
                  </a:lnTo>
                  <a:lnTo>
                    <a:pt x="3794482" y="50485"/>
                  </a:lnTo>
                  <a:lnTo>
                    <a:pt x="3754423" y="23667"/>
                  </a:lnTo>
                  <a:lnTo>
                    <a:pt x="3710699" y="6224"/>
                  </a:lnTo>
                  <a:lnTo>
                    <a:pt x="3665220" y="0"/>
                  </a:lnTo>
                  <a:lnTo>
                    <a:pt x="214629" y="0"/>
                  </a:lnTo>
                  <a:close/>
                </a:path>
              </a:pathLst>
            </a:custGeom>
            <a:ln w="25518">
              <a:solidFill>
                <a:srgbClr val="DCD8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2966" y="933398"/>
              <a:ext cx="3905885" cy="5743575"/>
            </a:xfrm>
            <a:custGeom>
              <a:avLst/>
              <a:gdLst/>
              <a:ahLst/>
              <a:cxnLst/>
              <a:rect l="l" t="t" r="r" b="b"/>
              <a:pathLst>
                <a:path w="3905885" h="5743575">
                  <a:moveTo>
                    <a:pt x="25514" y="12750"/>
                  </a:moveTo>
                  <a:lnTo>
                    <a:pt x="21780" y="3733"/>
                  </a:lnTo>
                  <a:lnTo>
                    <a:pt x="12763" y="0"/>
                  </a:lnTo>
                  <a:lnTo>
                    <a:pt x="3733" y="3733"/>
                  </a:lnTo>
                  <a:lnTo>
                    <a:pt x="0" y="12750"/>
                  </a:lnTo>
                  <a:lnTo>
                    <a:pt x="3733" y="21780"/>
                  </a:lnTo>
                  <a:lnTo>
                    <a:pt x="12763" y="25514"/>
                  </a:lnTo>
                  <a:lnTo>
                    <a:pt x="21780" y="21780"/>
                  </a:lnTo>
                  <a:lnTo>
                    <a:pt x="25514" y="12750"/>
                  </a:lnTo>
                  <a:close/>
                </a:path>
                <a:path w="3905885" h="5743575">
                  <a:moveTo>
                    <a:pt x="3905364" y="5730291"/>
                  </a:moveTo>
                  <a:lnTo>
                    <a:pt x="3901630" y="5721274"/>
                  </a:lnTo>
                  <a:lnTo>
                    <a:pt x="3892613" y="5717540"/>
                  </a:lnTo>
                  <a:lnTo>
                    <a:pt x="3883583" y="5721274"/>
                  </a:lnTo>
                  <a:lnTo>
                    <a:pt x="3879850" y="5730291"/>
                  </a:lnTo>
                  <a:lnTo>
                    <a:pt x="3883583" y="5739320"/>
                  </a:lnTo>
                  <a:lnTo>
                    <a:pt x="3892613" y="5743054"/>
                  </a:lnTo>
                  <a:lnTo>
                    <a:pt x="3901630" y="5739320"/>
                  </a:lnTo>
                  <a:lnTo>
                    <a:pt x="3905364" y="5730291"/>
                  </a:lnTo>
                  <a:close/>
                </a:path>
              </a:pathLst>
            </a:custGeom>
            <a:solidFill>
              <a:srgbClr val="DCD8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439659" y="901700"/>
              <a:ext cx="4460240" cy="5942330"/>
            </a:xfrm>
            <a:custGeom>
              <a:avLst/>
              <a:gdLst/>
              <a:ahLst/>
              <a:cxnLst/>
              <a:rect l="l" t="t" r="r" b="b"/>
              <a:pathLst>
                <a:path w="4460240" h="5942330">
                  <a:moveTo>
                    <a:pt x="4212590" y="0"/>
                  </a:moveTo>
                  <a:lnTo>
                    <a:pt x="247650" y="0"/>
                  </a:lnTo>
                  <a:lnTo>
                    <a:pt x="201639" y="5536"/>
                  </a:lnTo>
                  <a:lnTo>
                    <a:pt x="156983" y="21193"/>
                  </a:lnTo>
                  <a:lnTo>
                    <a:pt x="115155" y="45541"/>
                  </a:lnTo>
                  <a:lnTo>
                    <a:pt x="77628" y="77152"/>
                  </a:lnTo>
                  <a:lnTo>
                    <a:pt x="45876" y="114597"/>
                  </a:lnTo>
                  <a:lnTo>
                    <a:pt x="21371" y="156448"/>
                  </a:lnTo>
                  <a:lnTo>
                    <a:pt x="5588" y="201275"/>
                  </a:lnTo>
                  <a:lnTo>
                    <a:pt x="0" y="247650"/>
                  </a:lnTo>
                  <a:lnTo>
                    <a:pt x="0" y="5694680"/>
                  </a:lnTo>
                  <a:lnTo>
                    <a:pt x="5588" y="5740690"/>
                  </a:lnTo>
                  <a:lnTo>
                    <a:pt x="21371" y="5785346"/>
                  </a:lnTo>
                  <a:lnTo>
                    <a:pt x="45876" y="5827174"/>
                  </a:lnTo>
                  <a:lnTo>
                    <a:pt x="77628" y="5864701"/>
                  </a:lnTo>
                  <a:lnTo>
                    <a:pt x="115155" y="5896453"/>
                  </a:lnTo>
                  <a:lnTo>
                    <a:pt x="156983" y="5920958"/>
                  </a:lnTo>
                  <a:lnTo>
                    <a:pt x="201639" y="5936741"/>
                  </a:lnTo>
                  <a:lnTo>
                    <a:pt x="247650" y="5942330"/>
                  </a:lnTo>
                  <a:lnTo>
                    <a:pt x="4212590" y="5942330"/>
                  </a:lnTo>
                  <a:lnTo>
                    <a:pt x="4258600" y="5936741"/>
                  </a:lnTo>
                  <a:lnTo>
                    <a:pt x="4303256" y="5920958"/>
                  </a:lnTo>
                  <a:lnTo>
                    <a:pt x="4345084" y="5896453"/>
                  </a:lnTo>
                  <a:lnTo>
                    <a:pt x="4382611" y="5864701"/>
                  </a:lnTo>
                  <a:lnTo>
                    <a:pt x="4414363" y="5827174"/>
                  </a:lnTo>
                  <a:lnTo>
                    <a:pt x="4438868" y="5785346"/>
                  </a:lnTo>
                  <a:lnTo>
                    <a:pt x="4454651" y="5740690"/>
                  </a:lnTo>
                  <a:lnTo>
                    <a:pt x="4460240" y="5694680"/>
                  </a:lnTo>
                  <a:lnTo>
                    <a:pt x="4460240" y="247650"/>
                  </a:lnTo>
                  <a:lnTo>
                    <a:pt x="4454651" y="201275"/>
                  </a:lnTo>
                  <a:lnTo>
                    <a:pt x="4438868" y="156448"/>
                  </a:lnTo>
                  <a:lnTo>
                    <a:pt x="4414363" y="114597"/>
                  </a:lnTo>
                  <a:lnTo>
                    <a:pt x="4382611" y="77152"/>
                  </a:lnTo>
                  <a:lnTo>
                    <a:pt x="4345084" y="45541"/>
                  </a:lnTo>
                  <a:lnTo>
                    <a:pt x="4303256" y="21193"/>
                  </a:lnTo>
                  <a:lnTo>
                    <a:pt x="4258600" y="5536"/>
                  </a:lnTo>
                  <a:lnTo>
                    <a:pt x="4212590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439659" y="901700"/>
              <a:ext cx="4460240" cy="5942330"/>
            </a:xfrm>
            <a:custGeom>
              <a:avLst/>
              <a:gdLst/>
              <a:ahLst/>
              <a:cxnLst/>
              <a:rect l="l" t="t" r="r" b="b"/>
              <a:pathLst>
                <a:path w="4460240" h="5942330">
                  <a:moveTo>
                    <a:pt x="247650" y="0"/>
                  </a:moveTo>
                  <a:lnTo>
                    <a:pt x="201639" y="5536"/>
                  </a:lnTo>
                  <a:lnTo>
                    <a:pt x="156983" y="21193"/>
                  </a:lnTo>
                  <a:lnTo>
                    <a:pt x="115155" y="45541"/>
                  </a:lnTo>
                  <a:lnTo>
                    <a:pt x="77628" y="77152"/>
                  </a:lnTo>
                  <a:lnTo>
                    <a:pt x="45876" y="114597"/>
                  </a:lnTo>
                  <a:lnTo>
                    <a:pt x="21371" y="156448"/>
                  </a:lnTo>
                  <a:lnTo>
                    <a:pt x="5588" y="201275"/>
                  </a:lnTo>
                  <a:lnTo>
                    <a:pt x="0" y="247650"/>
                  </a:lnTo>
                  <a:lnTo>
                    <a:pt x="0" y="5694680"/>
                  </a:lnTo>
                  <a:lnTo>
                    <a:pt x="5588" y="5740690"/>
                  </a:lnTo>
                  <a:lnTo>
                    <a:pt x="21371" y="5785346"/>
                  </a:lnTo>
                  <a:lnTo>
                    <a:pt x="45876" y="5827174"/>
                  </a:lnTo>
                  <a:lnTo>
                    <a:pt x="77628" y="5864701"/>
                  </a:lnTo>
                  <a:lnTo>
                    <a:pt x="115155" y="5896453"/>
                  </a:lnTo>
                  <a:lnTo>
                    <a:pt x="156983" y="5920958"/>
                  </a:lnTo>
                  <a:lnTo>
                    <a:pt x="201639" y="5936741"/>
                  </a:lnTo>
                  <a:lnTo>
                    <a:pt x="247650" y="5942330"/>
                  </a:lnTo>
                  <a:lnTo>
                    <a:pt x="4212590" y="5942330"/>
                  </a:lnTo>
                  <a:lnTo>
                    <a:pt x="4258600" y="5936741"/>
                  </a:lnTo>
                  <a:lnTo>
                    <a:pt x="4303256" y="5920958"/>
                  </a:lnTo>
                  <a:lnTo>
                    <a:pt x="4345084" y="5896453"/>
                  </a:lnTo>
                  <a:lnTo>
                    <a:pt x="4382611" y="5864701"/>
                  </a:lnTo>
                  <a:lnTo>
                    <a:pt x="4414363" y="5827174"/>
                  </a:lnTo>
                  <a:lnTo>
                    <a:pt x="4438868" y="5785346"/>
                  </a:lnTo>
                  <a:lnTo>
                    <a:pt x="4454651" y="5740690"/>
                  </a:lnTo>
                  <a:lnTo>
                    <a:pt x="4460240" y="5694680"/>
                  </a:lnTo>
                  <a:lnTo>
                    <a:pt x="4460240" y="247650"/>
                  </a:lnTo>
                  <a:lnTo>
                    <a:pt x="4454651" y="201275"/>
                  </a:lnTo>
                  <a:lnTo>
                    <a:pt x="4438868" y="156448"/>
                  </a:lnTo>
                  <a:lnTo>
                    <a:pt x="4414363" y="114597"/>
                  </a:lnTo>
                  <a:lnTo>
                    <a:pt x="4382611" y="77152"/>
                  </a:lnTo>
                  <a:lnTo>
                    <a:pt x="4345084" y="45541"/>
                  </a:lnTo>
                  <a:lnTo>
                    <a:pt x="4303256" y="21193"/>
                  </a:lnTo>
                  <a:lnTo>
                    <a:pt x="4258600" y="5536"/>
                  </a:lnTo>
                  <a:lnTo>
                    <a:pt x="4212590" y="0"/>
                  </a:lnTo>
                  <a:lnTo>
                    <a:pt x="247650" y="0"/>
                  </a:lnTo>
                  <a:close/>
                </a:path>
              </a:pathLst>
            </a:custGeom>
            <a:ln w="25518">
              <a:solidFill>
                <a:srgbClr val="DCD8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26897" y="888948"/>
              <a:ext cx="4486275" cy="5968365"/>
            </a:xfrm>
            <a:custGeom>
              <a:avLst/>
              <a:gdLst/>
              <a:ahLst/>
              <a:cxnLst/>
              <a:rect l="l" t="t" r="r" b="b"/>
              <a:pathLst>
                <a:path w="4486275" h="5968365">
                  <a:moveTo>
                    <a:pt x="25514" y="12750"/>
                  </a:moveTo>
                  <a:lnTo>
                    <a:pt x="21780" y="3733"/>
                  </a:lnTo>
                  <a:lnTo>
                    <a:pt x="12763" y="0"/>
                  </a:lnTo>
                  <a:lnTo>
                    <a:pt x="3733" y="3733"/>
                  </a:lnTo>
                  <a:lnTo>
                    <a:pt x="0" y="12750"/>
                  </a:lnTo>
                  <a:lnTo>
                    <a:pt x="3733" y="21780"/>
                  </a:lnTo>
                  <a:lnTo>
                    <a:pt x="12763" y="25514"/>
                  </a:lnTo>
                  <a:lnTo>
                    <a:pt x="21780" y="21780"/>
                  </a:lnTo>
                  <a:lnTo>
                    <a:pt x="25514" y="12750"/>
                  </a:lnTo>
                  <a:close/>
                </a:path>
                <a:path w="4486275" h="5968365">
                  <a:moveTo>
                    <a:pt x="4485754" y="5955081"/>
                  </a:moveTo>
                  <a:lnTo>
                    <a:pt x="4482020" y="5946064"/>
                  </a:lnTo>
                  <a:lnTo>
                    <a:pt x="4473003" y="5942330"/>
                  </a:lnTo>
                  <a:lnTo>
                    <a:pt x="4463974" y="5946064"/>
                  </a:lnTo>
                  <a:lnTo>
                    <a:pt x="4460240" y="5955081"/>
                  </a:lnTo>
                  <a:lnTo>
                    <a:pt x="4463974" y="5964110"/>
                  </a:lnTo>
                  <a:lnTo>
                    <a:pt x="4473003" y="5967844"/>
                  </a:lnTo>
                  <a:lnTo>
                    <a:pt x="4482020" y="5964110"/>
                  </a:lnTo>
                  <a:lnTo>
                    <a:pt x="4485754" y="5955081"/>
                  </a:lnTo>
                  <a:close/>
                </a:path>
              </a:pathLst>
            </a:custGeom>
            <a:solidFill>
              <a:srgbClr val="DCD8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305300" y="2286000"/>
              <a:ext cx="2767330" cy="2581910"/>
            </a:xfrm>
            <a:custGeom>
              <a:avLst/>
              <a:gdLst/>
              <a:ahLst/>
              <a:cxnLst/>
              <a:rect l="l" t="t" r="r" b="b"/>
              <a:pathLst>
                <a:path w="2767329" h="2581910">
                  <a:moveTo>
                    <a:pt x="1383029" y="0"/>
                  </a:moveTo>
                  <a:lnTo>
                    <a:pt x="1332191" y="788"/>
                  </a:lnTo>
                  <a:lnTo>
                    <a:pt x="1281901" y="3137"/>
                  </a:lnTo>
                  <a:lnTo>
                    <a:pt x="1232183" y="7023"/>
                  </a:lnTo>
                  <a:lnTo>
                    <a:pt x="1183065" y="12422"/>
                  </a:lnTo>
                  <a:lnTo>
                    <a:pt x="1134571" y="19312"/>
                  </a:lnTo>
                  <a:lnTo>
                    <a:pt x="1086728" y="27667"/>
                  </a:lnTo>
                  <a:lnTo>
                    <a:pt x="1039560" y="37464"/>
                  </a:lnTo>
                  <a:lnTo>
                    <a:pt x="993094" y="48679"/>
                  </a:lnTo>
                  <a:lnTo>
                    <a:pt x="947354" y="61290"/>
                  </a:lnTo>
                  <a:lnTo>
                    <a:pt x="902367" y="75271"/>
                  </a:lnTo>
                  <a:lnTo>
                    <a:pt x="858159" y="90600"/>
                  </a:lnTo>
                  <a:lnTo>
                    <a:pt x="814754" y="107252"/>
                  </a:lnTo>
                  <a:lnTo>
                    <a:pt x="772178" y="125204"/>
                  </a:lnTo>
                  <a:lnTo>
                    <a:pt x="730457" y="144432"/>
                  </a:lnTo>
                  <a:lnTo>
                    <a:pt x="689617" y="164913"/>
                  </a:lnTo>
                  <a:lnTo>
                    <a:pt x="649683" y="186622"/>
                  </a:lnTo>
                  <a:lnTo>
                    <a:pt x="610681" y="209536"/>
                  </a:lnTo>
                  <a:lnTo>
                    <a:pt x="572636" y="233632"/>
                  </a:lnTo>
                  <a:lnTo>
                    <a:pt x="535574" y="258885"/>
                  </a:lnTo>
                  <a:lnTo>
                    <a:pt x="499521" y="285272"/>
                  </a:lnTo>
                  <a:lnTo>
                    <a:pt x="464502" y="312769"/>
                  </a:lnTo>
                  <a:lnTo>
                    <a:pt x="430542" y="341352"/>
                  </a:lnTo>
                  <a:lnTo>
                    <a:pt x="397668" y="370998"/>
                  </a:lnTo>
                  <a:lnTo>
                    <a:pt x="365905" y="401683"/>
                  </a:lnTo>
                  <a:lnTo>
                    <a:pt x="335279" y="433383"/>
                  </a:lnTo>
                  <a:lnTo>
                    <a:pt x="305814" y="466075"/>
                  </a:lnTo>
                  <a:lnTo>
                    <a:pt x="277537" y="499734"/>
                  </a:lnTo>
                  <a:lnTo>
                    <a:pt x="250474" y="534338"/>
                  </a:lnTo>
                  <a:lnTo>
                    <a:pt x="224650" y="569861"/>
                  </a:lnTo>
                  <a:lnTo>
                    <a:pt x="200090" y="606282"/>
                  </a:lnTo>
                  <a:lnTo>
                    <a:pt x="176820" y="643575"/>
                  </a:lnTo>
                  <a:lnTo>
                    <a:pt x="154866" y="681717"/>
                  </a:lnTo>
                  <a:lnTo>
                    <a:pt x="134254" y="720685"/>
                  </a:lnTo>
                  <a:lnTo>
                    <a:pt x="115008" y="760455"/>
                  </a:lnTo>
                  <a:lnTo>
                    <a:pt x="97155" y="801002"/>
                  </a:lnTo>
                  <a:lnTo>
                    <a:pt x="80720" y="842304"/>
                  </a:lnTo>
                  <a:lnTo>
                    <a:pt x="65728" y="884337"/>
                  </a:lnTo>
                  <a:lnTo>
                    <a:pt x="52207" y="927076"/>
                  </a:lnTo>
                  <a:lnTo>
                    <a:pt x="40180" y="970498"/>
                  </a:lnTo>
                  <a:lnTo>
                    <a:pt x="29673" y="1014580"/>
                  </a:lnTo>
                  <a:lnTo>
                    <a:pt x="20713" y="1059297"/>
                  </a:lnTo>
                  <a:lnTo>
                    <a:pt x="13324" y="1104627"/>
                  </a:lnTo>
                  <a:lnTo>
                    <a:pt x="7533" y="1150544"/>
                  </a:lnTo>
                  <a:lnTo>
                    <a:pt x="3365" y="1197027"/>
                  </a:lnTo>
                  <a:lnTo>
                    <a:pt x="845" y="1244049"/>
                  </a:lnTo>
                  <a:lnTo>
                    <a:pt x="0" y="1291589"/>
                  </a:lnTo>
                  <a:lnTo>
                    <a:pt x="845" y="1339048"/>
                  </a:lnTo>
                  <a:lnTo>
                    <a:pt x="3365" y="1385994"/>
                  </a:lnTo>
                  <a:lnTo>
                    <a:pt x="7533" y="1432402"/>
                  </a:lnTo>
                  <a:lnTo>
                    <a:pt x="13324" y="1478249"/>
                  </a:lnTo>
                  <a:lnTo>
                    <a:pt x="20713" y="1523511"/>
                  </a:lnTo>
                  <a:lnTo>
                    <a:pt x="29673" y="1568164"/>
                  </a:lnTo>
                  <a:lnTo>
                    <a:pt x="40180" y="1612185"/>
                  </a:lnTo>
                  <a:lnTo>
                    <a:pt x="52207" y="1655549"/>
                  </a:lnTo>
                  <a:lnTo>
                    <a:pt x="65728" y="1698233"/>
                  </a:lnTo>
                  <a:lnTo>
                    <a:pt x="80720" y="1740214"/>
                  </a:lnTo>
                  <a:lnTo>
                    <a:pt x="97155" y="1781466"/>
                  </a:lnTo>
                  <a:lnTo>
                    <a:pt x="115008" y="1821967"/>
                  </a:lnTo>
                  <a:lnTo>
                    <a:pt x="134254" y="1861693"/>
                  </a:lnTo>
                  <a:lnTo>
                    <a:pt x="154866" y="1900619"/>
                  </a:lnTo>
                  <a:lnTo>
                    <a:pt x="176820" y="1938723"/>
                  </a:lnTo>
                  <a:lnTo>
                    <a:pt x="200090" y="1975980"/>
                  </a:lnTo>
                  <a:lnTo>
                    <a:pt x="224650" y="2012366"/>
                  </a:lnTo>
                  <a:lnTo>
                    <a:pt x="250474" y="2047858"/>
                  </a:lnTo>
                  <a:lnTo>
                    <a:pt x="277537" y="2082432"/>
                  </a:lnTo>
                  <a:lnTo>
                    <a:pt x="305814" y="2116063"/>
                  </a:lnTo>
                  <a:lnTo>
                    <a:pt x="335279" y="2148730"/>
                  </a:lnTo>
                  <a:lnTo>
                    <a:pt x="365905" y="2180406"/>
                  </a:lnTo>
                  <a:lnTo>
                    <a:pt x="397668" y="2211070"/>
                  </a:lnTo>
                  <a:lnTo>
                    <a:pt x="430542" y="2240696"/>
                  </a:lnTo>
                  <a:lnTo>
                    <a:pt x="464502" y="2269261"/>
                  </a:lnTo>
                  <a:lnTo>
                    <a:pt x="499521" y="2296741"/>
                  </a:lnTo>
                  <a:lnTo>
                    <a:pt x="535574" y="2323113"/>
                  </a:lnTo>
                  <a:lnTo>
                    <a:pt x="572636" y="2348353"/>
                  </a:lnTo>
                  <a:lnTo>
                    <a:pt x="610681" y="2372437"/>
                  </a:lnTo>
                  <a:lnTo>
                    <a:pt x="649683" y="2395340"/>
                  </a:lnTo>
                  <a:lnTo>
                    <a:pt x="689617" y="2417040"/>
                  </a:lnTo>
                  <a:lnTo>
                    <a:pt x="730457" y="2437513"/>
                  </a:lnTo>
                  <a:lnTo>
                    <a:pt x="772178" y="2456734"/>
                  </a:lnTo>
                  <a:lnTo>
                    <a:pt x="814754" y="2474680"/>
                  </a:lnTo>
                  <a:lnTo>
                    <a:pt x="858159" y="2491327"/>
                  </a:lnTo>
                  <a:lnTo>
                    <a:pt x="902367" y="2506651"/>
                  </a:lnTo>
                  <a:lnTo>
                    <a:pt x="947354" y="2520629"/>
                  </a:lnTo>
                  <a:lnTo>
                    <a:pt x="993094" y="2533236"/>
                  </a:lnTo>
                  <a:lnTo>
                    <a:pt x="1039560" y="2544450"/>
                  </a:lnTo>
                  <a:lnTo>
                    <a:pt x="1086728" y="2554245"/>
                  </a:lnTo>
                  <a:lnTo>
                    <a:pt x="1134571" y="2562599"/>
                  </a:lnTo>
                  <a:lnTo>
                    <a:pt x="1183065" y="2569487"/>
                  </a:lnTo>
                  <a:lnTo>
                    <a:pt x="1232183" y="2574886"/>
                  </a:lnTo>
                  <a:lnTo>
                    <a:pt x="1281901" y="2578772"/>
                  </a:lnTo>
                  <a:lnTo>
                    <a:pt x="1332191" y="2581121"/>
                  </a:lnTo>
                  <a:lnTo>
                    <a:pt x="1383029" y="2581910"/>
                  </a:lnTo>
                  <a:lnTo>
                    <a:pt x="1433949" y="2581121"/>
                  </a:lnTo>
                  <a:lnTo>
                    <a:pt x="1484317" y="2578772"/>
                  </a:lnTo>
                  <a:lnTo>
                    <a:pt x="1534108" y="2574886"/>
                  </a:lnTo>
                  <a:lnTo>
                    <a:pt x="1583297" y="2569487"/>
                  </a:lnTo>
                  <a:lnTo>
                    <a:pt x="1631858" y="2562599"/>
                  </a:lnTo>
                  <a:lnTo>
                    <a:pt x="1679766" y="2554245"/>
                  </a:lnTo>
                  <a:lnTo>
                    <a:pt x="1726995" y="2544450"/>
                  </a:lnTo>
                  <a:lnTo>
                    <a:pt x="1773519" y="2533236"/>
                  </a:lnTo>
                  <a:lnTo>
                    <a:pt x="1819314" y="2520629"/>
                  </a:lnTo>
                  <a:lnTo>
                    <a:pt x="1864353" y="2506651"/>
                  </a:lnTo>
                  <a:lnTo>
                    <a:pt x="1908611" y="2491327"/>
                  </a:lnTo>
                  <a:lnTo>
                    <a:pt x="1952063" y="2474680"/>
                  </a:lnTo>
                  <a:lnTo>
                    <a:pt x="1994682" y="2456734"/>
                  </a:lnTo>
                  <a:lnTo>
                    <a:pt x="2036444" y="2437513"/>
                  </a:lnTo>
                  <a:lnTo>
                    <a:pt x="2077323" y="2417040"/>
                  </a:lnTo>
                  <a:lnTo>
                    <a:pt x="2117293" y="2395340"/>
                  </a:lnTo>
                  <a:lnTo>
                    <a:pt x="2156330" y="2372437"/>
                  </a:lnTo>
                  <a:lnTo>
                    <a:pt x="2194406" y="2348353"/>
                  </a:lnTo>
                  <a:lnTo>
                    <a:pt x="2231498" y="2323113"/>
                  </a:lnTo>
                  <a:lnTo>
                    <a:pt x="2267579" y="2296741"/>
                  </a:lnTo>
                  <a:lnTo>
                    <a:pt x="2302623" y="2269261"/>
                  </a:lnTo>
                  <a:lnTo>
                    <a:pt x="2336606" y="2240696"/>
                  </a:lnTo>
                  <a:lnTo>
                    <a:pt x="2369502" y="2211070"/>
                  </a:lnTo>
                  <a:lnTo>
                    <a:pt x="2401285" y="2180406"/>
                  </a:lnTo>
                  <a:lnTo>
                    <a:pt x="2431930" y="2148730"/>
                  </a:lnTo>
                  <a:lnTo>
                    <a:pt x="2461411" y="2116063"/>
                  </a:lnTo>
                  <a:lnTo>
                    <a:pt x="2489702" y="2082432"/>
                  </a:lnTo>
                  <a:lnTo>
                    <a:pt x="2516779" y="2047858"/>
                  </a:lnTo>
                  <a:lnTo>
                    <a:pt x="2542615" y="2012366"/>
                  </a:lnTo>
                  <a:lnTo>
                    <a:pt x="2567186" y="1975980"/>
                  </a:lnTo>
                  <a:lnTo>
                    <a:pt x="2590465" y="1938723"/>
                  </a:lnTo>
                  <a:lnTo>
                    <a:pt x="2612427" y="1900619"/>
                  </a:lnTo>
                  <a:lnTo>
                    <a:pt x="2633047" y="1861693"/>
                  </a:lnTo>
                  <a:lnTo>
                    <a:pt x="2652299" y="1821967"/>
                  </a:lnTo>
                  <a:lnTo>
                    <a:pt x="2670157" y="1781466"/>
                  </a:lnTo>
                  <a:lnTo>
                    <a:pt x="2686596" y="1740214"/>
                  </a:lnTo>
                  <a:lnTo>
                    <a:pt x="2701591" y="1698233"/>
                  </a:lnTo>
                  <a:lnTo>
                    <a:pt x="2715116" y="1655549"/>
                  </a:lnTo>
                  <a:lnTo>
                    <a:pt x="2727145" y="1612185"/>
                  </a:lnTo>
                  <a:lnTo>
                    <a:pt x="2737653" y="1568164"/>
                  </a:lnTo>
                  <a:lnTo>
                    <a:pt x="2746614" y="1523511"/>
                  </a:lnTo>
                  <a:lnTo>
                    <a:pt x="2754004" y="1478249"/>
                  </a:lnTo>
                  <a:lnTo>
                    <a:pt x="2759796" y="1432402"/>
                  </a:lnTo>
                  <a:lnTo>
                    <a:pt x="2763964" y="1385994"/>
                  </a:lnTo>
                  <a:lnTo>
                    <a:pt x="2766484" y="1339048"/>
                  </a:lnTo>
                  <a:lnTo>
                    <a:pt x="2767329" y="1291589"/>
                  </a:lnTo>
                  <a:lnTo>
                    <a:pt x="2766484" y="1244049"/>
                  </a:lnTo>
                  <a:lnTo>
                    <a:pt x="2763964" y="1197027"/>
                  </a:lnTo>
                  <a:lnTo>
                    <a:pt x="2759796" y="1150544"/>
                  </a:lnTo>
                  <a:lnTo>
                    <a:pt x="2754004" y="1104627"/>
                  </a:lnTo>
                  <a:lnTo>
                    <a:pt x="2746614" y="1059297"/>
                  </a:lnTo>
                  <a:lnTo>
                    <a:pt x="2737653" y="1014580"/>
                  </a:lnTo>
                  <a:lnTo>
                    <a:pt x="2727145" y="970498"/>
                  </a:lnTo>
                  <a:lnTo>
                    <a:pt x="2715116" y="927076"/>
                  </a:lnTo>
                  <a:lnTo>
                    <a:pt x="2701591" y="884337"/>
                  </a:lnTo>
                  <a:lnTo>
                    <a:pt x="2686596" y="842304"/>
                  </a:lnTo>
                  <a:lnTo>
                    <a:pt x="2670157" y="801002"/>
                  </a:lnTo>
                  <a:lnTo>
                    <a:pt x="2652299" y="760455"/>
                  </a:lnTo>
                  <a:lnTo>
                    <a:pt x="2633047" y="720685"/>
                  </a:lnTo>
                  <a:lnTo>
                    <a:pt x="2612427" y="681717"/>
                  </a:lnTo>
                  <a:lnTo>
                    <a:pt x="2590465" y="643575"/>
                  </a:lnTo>
                  <a:lnTo>
                    <a:pt x="2567186" y="606282"/>
                  </a:lnTo>
                  <a:lnTo>
                    <a:pt x="2542615" y="569861"/>
                  </a:lnTo>
                  <a:lnTo>
                    <a:pt x="2516779" y="534338"/>
                  </a:lnTo>
                  <a:lnTo>
                    <a:pt x="2489702" y="499734"/>
                  </a:lnTo>
                  <a:lnTo>
                    <a:pt x="2461411" y="466075"/>
                  </a:lnTo>
                  <a:lnTo>
                    <a:pt x="2431930" y="433383"/>
                  </a:lnTo>
                  <a:lnTo>
                    <a:pt x="2401285" y="401683"/>
                  </a:lnTo>
                  <a:lnTo>
                    <a:pt x="2369502" y="370998"/>
                  </a:lnTo>
                  <a:lnTo>
                    <a:pt x="2336606" y="341352"/>
                  </a:lnTo>
                  <a:lnTo>
                    <a:pt x="2302623" y="312769"/>
                  </a:lnTo>
                  <a:lnTo>
                    <a:pt x="2267579" y="285272"/>
                  </a:lnTo>
                  <a:lnTo>
                    <a:pt x="2231498" y="258885"/>
                  </a:lnTo>
                  <a:lnTo>
                    <a:pt x="2194406" y="233632"/>
                  </a:lnTo>
                  <a:lnTo>
                    <a:pt x="2156330" y="209536"/>
                  </a:lnTo>
                  <a:lnTo>
                    <a:pt x="2117293" y="186622"/>
                  </a:lnTo>
                  <a:lnTo>
                    <a:pt x="2077323" y="164913"/>
                  </a:lnTo>
                  <a:lnTo>
                    <a:pt x="2036444" y="144432"/>
                  </a:lnTo>
                  <a:lnTo>
                    <a:pt x="1994682" y="125204"/>
                  </a:lnTo>
                  <a:lnTo>
                    <a:pt x="1952063" y="107252"/>
                  </a:lnTo>
                  <a:lnTo>
                    <a:pt x="1908611" y="90600"/>
                  </a:lnTo>
                  <a:lnTo>
                    <a:pt x="1864353" y="75271"/>
                  </a:lnTo>
                  <a:lnTo>
                    <a:pt x="1819314" y="61290"/>
                  </a:lnTo>
                  <a:lnTo>
                    <a:pt x="1773519" y="48679"/>
                  </a:lnTo>
                  <a:lnTo>
                    <a:pt x="1726995" y="37464"/>
                  </a:lnTo>
                  <a:lnTo>
                    <a:pt x="1679766" y="27667"/>
                  </a:lnTo>
                  <a:lnTo>
                    <a:pt x="1631858" y="19312"/>
                  </a:lnTo>
                  <a:lnTo>
                    <a:pt x="1583297" y="12422"/>
                  </a:lnTo>
                  <a:lnTo>
                    <a:pt x="1534108" y="7023"/>
                  </a:lnTo>
                  <a:lnTo>
                    <a:pt x="1484317" y="3137"/>
                  </a:lnTo>
                  <a:lnTo>
                    <a:pt x="1433949" y="788"/>
                  </a:lnTo>
                  <a:lnTo>
                    <a:pt x="1383029" y="0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305300" y="2286000"/>
              <a:ext cx="2767330" cy="2581910"/>
            </a:xfrm>
            <a:custGeom>
              <a:avLst/>
              <a:gdLst/>
              <a:ahLst/>
              <a:cxnLst/>
              <a:rect l="l" t="t" r="r" b="b"/>
              <a:pathLst>
                <a:path w="2767329" h="2581910">
                  <a:moveTo>
                    <a:pt x="1383029" y="0"/>
                  </a:moveTo>
                  <a:lnTo>
                    <a:pt x="1433949" y="788"/>
                  </a:lnTo>
                  <a:lnTo>
                    <a:pt x="1484317" y="3137"/>
                  </a:lnTo>
                  <a:lnTo>
                    <a:pt x="1534108" y="7023"/>
                  </a:lnTo>
                  <a:lnTo>
                    <a:pt x="1583297" y="12422"/>
                  </a:lnTo>
                  <a:lnTo>
                    <a:pt x="1631858" y="19312"/>
                  </a:lnTo>
                  <a:lnTo>
                    <a:pt x="1679766" y="27667"/>
                  </a:lnTo>
                  <a:lnTo>
                    <a:pt x="1726995" y="37464"/>
                  </a:lnTo>
                  <a:lnTo>
                    <a:pt x="1773519" y="48679"/>
                  </a:lnTo>
                  <a:lnTo>
                    <a:pt x="1819314" y="61290"/>
                  </a:lnTo>
                  <a:lnTo>
                    <a:pt x="1864353" y="75271"/>
                  </a:lnTo>
                  <a:lnTo>
                    <a:pt x="1908611" y="90600"/>
                  </a:lnTo>
                  <a:lnTo>
                    <a:pt x="1952063" y="107252"/>
                  </a:lnTo>
                  <a:lnTo>
                    <a:pt x="1994682" y="125204"/>
                  </a:lnTo>
                  <a:lnTo>
                    <a:pt x="2036444" y="144432"/>
                  </a:lnTo>
                  <a:lnTo>
                    <a:pt x="2077323" y="164913"/>
                  </a:lnTo>
                  <a:lnTo>
                    <a:pt x="2117293" y="186622"/>
                  </a:lnTo>
                  <a:lnTo>
                    <a:pt x="2156330" y="209536"/>
                  </a:lnTo>
                  <a:lnTo>
                    <a:pt x="2194406" y="233632"/>
                  </a:lnTo>
                  <a:lnTo>
                    <a:pt x="2231498" y="258885"/>
                  </a:lnTo>
                  <a:lnTo>
                    <a:pt x="2267579" y="285272"/>
                  </a:lnTo>
                  <a:lnTo>
                    <a:pt x="2302623" y="312769"/>
                  </a:lnTo>
                  <a:lnTo>
                    <a:pt x="2336606" y="341352"/>
                  </a:lnTo>
                  <a:lnTo>
                    <a:pt x="2369502" y="370998"/>
                  </a:lnTo>
                  <a:lnTo>
                    <a:pt x="2401285" y="401683"/>
                  </a:lnTo>
                  <a:lnTo>
                    <a:pt x="2431930" y="433383"/>
                  </a:lnTo>
                  <a:lnTo>
                    <a:pt x="2461411" y="466075"/>
                  </a:lnTo>
                  <a:lnTo>
                    <a:pt x="2489702" y="499734"/>
                  </a:lnTo>
                  <a:lnTo>
                    <a:pt x="2516779" y="534338"/>
                  </a:lnTo>
                  <a:lnTo>
                    <a:pt x="2542615" y="569861"/>
                  </a:lnTo>
                  <a:lnTo>
                    <a:pt x="2567186" y="606282"/>
                  </a:lnTo>
                  <a:lnTo>
                    <a:pt x="2590465" y="643575"/>
                  </a:lnTo>
                  <a:lnTo>
                    <a:pt x="2612427" y="681717"/>
                  </a:lnTo>
                  <a:lnTo>
                    <a:pt x="2633047" y="720685"/>
                  </a:lnTo>
                  <a:lnTo>
                    <a:pt x="2652299" y="760455"/>
                  </a:lnTo>
                  <a:lnTo>
                    <a:pt x="2670157" y="801002"/>
                  </a:lnTo>
                  <a:lnTo>
                    <a:pt x="2686596" y="842304"/>
                  </a:lnTo>
                  <a:lnTo>
                    <a:pt x="2701591" y="884337"/>
                  </a:lnTo>
                  <a:lnTo>
                    <a:pt x="2715116" y="927076"/>
                  </a:lnTo>
                  <a:lnTo>
                    <a:pt x="2727145" y="970498"/>
                  </a:lnTo>
                  <a:lnTo>
                    <a:pt x="2737653" y="1014580"/>
                  </a:lnTo>
                  <a:lnTo>
                    <a:pt x="2746614" y="1059297"/>
                  </a:lnTo>
                  <a:lnTo>
                    <a:pt x="2754004" y="1104627"/>
                  </a:lnTo>
                  <a:lnTo>
                    <a:pt x="2759796" y="1150544"/>
                  </a:lnTo>
                  <a:lnTo>
                    <a:pt x="2763964" y="1197027"/>
                  </a:lnTo>
                  <a:lnTo>
                    <a:pt x="2766484" y="1244049"/>
                  </a:lnTo>
                  <a:lnTo>
                    <a:pt x="2767329" y="1291589"/>
                  </a:lnTo>
                  <a:lnTo>
                    <a:pt x="2766484" y="1339048"/>
                  </a:lnTo>
                  <a:lnTo>
                    <a:pt x="2763964" y="1385994"/>
                  </a:lnTo>
                  <a:lnTo>
                    <a:pt x="2759796" y="1432402"/>
                  </a:lnTo>
                  <a:lnTo>
                    <a:pt x="2754004" y="1478249"/>
                  </a:lnTo>
                  <a:lnTo>
                    <a:pt x="2746614" y="1523511"/>
                  </a:lnTo>
                  <a:lnTo>
                    <a:pt x="2737653" y="1568164"/>
                  </a:lnTo>
                  <a:lnTo>
                    <a:pt x="2727145" y="1612185"/>
                  </a:lnTo>
                  <a:lnTo>
                    <a:pt x="2715116" y="1655549"/>
                  </a:lnTo>
                  <a:lnTo>
                    <a:pt x="2701591" y="1698233"/>
                  </a:lnTo>
                  <a:lnTo>
                    <a:pt x="2686596" y="1740214"/>
                  </a:lnTo>
                  <a:lnTo>
                    <a:pt x="2670157" y="1781466"/>
                  </a:lnTo>
                  <a:lnTo>
                    <a:pt x="2652299" y="1821967"/>
                  </a:lnTo>
                  <a:lnTo>
                    <a:pt x="2633047" y="1861693"/>
                  </a:lnTo>
                  <a:lnTo>
                    <a:pt x="2612427" y="1900619"/>
                  </a:lnTo>
                  <a:lnTo>
                    <a:pt x="2590465" y="1938723"/>
                  </a:lnTo>
                  <a:lnTo>
                    <a:pt x="2567186" y="1975980"/>
                  </a:lnTo>
                  <a:lnTo>
                    <a:pt x="2542615" y="2012366"/>
                  </a:lnTo>
                  <a:lnTo>
                    <a:pt x="2516779" y="2047858"/>
                  </a:lnTo>
                  <a:lnTo>
                    <a:pt x="2489702" y="2082432"/>
                  </a:lnTo>
                  <a:lnTo>
                    <a:pt x="2461411" y="2116063"/>
                  </a:lnTo>
                  <a:lnTo>
                    <a:pt x="2431930" y="2148730"/>
                  </a:lnTo>
                  <a:lnTo>
                    <a:pt x="2401285" y="2180406"/>
                  </a:lnTo>
                  <a:lnTo>
                    <a:pt x="2369502" y="2211070"/>
                  </a:lnTo>
                  <a:lnTo>
                    <a:pt x="2336606" y="2240696"/>
                  </a:lnTo>
                  <a:lnTo>
                    <a:pt x="2302623" y="2269261"/>
                  </a:lnTo>
                  <a:lnTo>
                    <a:pt x="2267579" y="2296741"/>
                  </a:lnTo>
                  <a:lnTo>
                    <a:pt x="2231498" y="2323113"/>
                  </a:lnTo>
                  <a:lnTo>
                    <a:pt x="2194406" y="2348353"/>
                  </a:lnTo>
                  <a:lnTo>
                    <a:pt x="2156330" y="2372437"/>
                  </a:lnTo>
                  <a:lnTo>
                    <a:pt x="2117293" y="2395340"/>
                  </a:lnTo>
                  <a:lnTo>
                    <a:pt x="2077323" y="2417040"/>
                  </a:lnTo>
                  <a:lnTo>
                    <a:pt x="2036444" y="2437513"/>
                  </a:lnTo>
                  <a:lnTo>
                    <a:pt x="1994682" y="2456734"/>
                  </a:lnTo>
                  <a:lnTo>
                    <a:pt x="1952063" y="2474680"/>
                  </a:lnTo>
                  <a:lnTo>
                    <a:pt x="1908611" y="2491327"/>
                  </a:lnTo>
                  <a:lnTo>
                    <a:pt x="1864353" y="2506651"/>
                  </a:lnTo>
                  <a:lnTo>
                    <a:pt x="1819314" y="2520629"/>
                  </a:lnTo>
                  <a:lnTo>
                    <a:pt x="1773519" y="2533236"/>
                  </a:lnTo>
                  <a:lnTo>
                    <a:pt x="1726995" y="2544450"/>
                  </a:lnTo>
                  <a:lnTo>
                    <a:pt x="1679766" y="2554245"/>
                  </a:lnTo>
                  <a:lnTo>
                    <a:pt x="1631858" y="2562599"/>
                  </a:lnTo>
                  <a:lnTo>
                    <a:pt x="1583297" y="2569487"/>
                  </a:lnTo>
                  <a:lnTo>
                    <a:pt x="1534108" y="2574886"/>
                  </a:lnTo>
                  <a:lnTo>
                    <a:pt x="1484317" y="2578772"/>
                  </a:lnTo>
                  <a:lnTo>
                    <a:pt x="1433949" y="2581121"/>
                  </a:lnTo>
                  <a:lnTo>
                    <a:pt x="1383029" y="2581910"/>
                  </a:lnTo>
                  <a:lnTo>
                    <a:pt x="1332191" y="2581121"/>
                  </a:lnTo>
                  <a:lnTo>
                    <a:pt x="1281901" y="2578772"/>
                  </a:lnTo>
                  <a:lnTo>
                    <a:pt x="1232183" y="2574886"/>
                  </a:lnTo>
                  <a:lnTo>
                    <a:pt x="1183065" y="2569487"/>
                  </a:lnTo>
                  <a:lnTo>
                    <a:pt x="1134571" y="2562599"/>
                  </a:lnTo>
                  <a:lnTo>
                    <a:pt x="1086728" y="2554245"/>
                  </a:lnTo>
                  <a:lnTo>
                    <a:pt x="1039560" y="2544450"/>
                  </a:lnTo>
                  <a:lnTo>
                    <a:pt x="993094" y="2533236"/>
                  </a:lnTo>
                  <a:lnTo>
                    <a:pt x="947354" y="2520629"/>
                  </a:lnTo>
                  <a:lnTo>
                    <a:pt x="902367" y="2506651"/>
                  </a:lnTo>
                  <a:lnTo>
                    <a:pt x="858159" y="2491327"/>
                  </a:lnTo>
                  <a:lnTo>
                    <a:pt x="814754" y="2474680"/>
                  </a:lnTo>
                  <a:lnTo>
                    <a:pt x="772178" y="2456734"/>
                  </a:lnTo>
                  <a:lnTo>
                    <a:pt x="730457" y="2437513"/>
                  </a:lnTo>
                  <a:lnTo>
                    <a:pt x="689617" y="2417040"/>
                  </a:lnTo>
                  <a:lnTo>
                    <a:pt x="649683" y="2395340"/>
                  </a:lnTo>
                  <a:lnTo>
                    <a:pt x="610681" y="2372437"/>
                  </a:lnTo>
                  <a:lnTo>
                    <a:pt x="572636" y="2348353"/>
                  </a:lnTo>
                  <a:lnTo>
                    <a:pt x="535574" y="2323113"/>
                  </a:lnTo>
                  <a:lnTo>
                    <a:pt x="499521" y="2296741"/>
                  </a:lnTo>
                  <a:lnTo>
                    <a:pt x="464502" y="2269261"/>
                  </a:lnTo>
                  <a:lnTo>
                    <a:pt x="430542" y="2240696"/>
                  </a:lnTo>
                  <a:lnTo>
                    <a:pt x="397668" y="2211070"/>
                  </a:lnTo>
                  <a:lnTo>
                    <a:pt x="365905" y="2180406"/>
                  </a:lnTo>
                  <a:lnTo>
                    <a:pt x="335279" y="2148730"/>
                  </a:lnTo>
                  <a:lnTo>
                    <a:pt x="305814" y="2116063"/>
                  </a:lnTo>
                  <a:lnTo>
                    <a:pt x="277537" y="2082432"/>
                  </a:lnTo>
                  <a:lnTo>
                    <a:pt x="250474" y="2047858"/>
                  </a:lnTo>
                  <a:lnTo>
                    <a:pt x="224650" y="2012366"/>
                  </a:lnTo>
                  <a:lnTo>
                    <a:pt x="200090" y="1975980"/>
                  </a:lnTo>
                  <a:lnTo>
                    <a:pt x="176820" y="1938723"/>
                  </a:lnTo>
                  <a:lnTo>
                    <a:pt x="154866" y="1900619"/>
                  </a:lnTo>
                  <a:lnTo>
                    <a:pt x="134254" y="1861693"/>
                  </a:lnTo>
                  <a:lnTo>
                    <a:pt x="115008" y="1821967"/>
                  </a:lnTo>
                  <a:lnTo>
                    <a:pt x="97155" y="1781466"/>
                  </a:lnTo>
                  <a:lnTo>
                    <a:pt x="80720" y="1740214"/>
                  </a:lnTo>
                  <a:lnTo>
                    <a:pt x="65728" y="1698233"/>
                  </a:lnTo>
                  <a:lnTo>
                    <a:pt x="52207" y="1655549"/>
                  </a:lnTo>
                  <a:lnTo>
                    <a:pt x="40180" y="1612185"/>
                  </a:lnTo>
                  <a:lnTo>
                    <a:pt x="29673" y="1568164"/>
                  </a:lnTo>
                  <a:lnTo>
                    <a:pt x="20713" y="1523511"/>
                  </a:lnTo>
                  <a:lnTo>
                    <a:pt x="13324" y="1478249"/>
                  </a:lnTo>
                  <a:lnTo>
                    <a:pt x="7533" y="1432402"/>
                  </a:lnTo>
                  <a:lnTo>
                    <a:pt x="3365" y="1385994"/>
                  </a:lnTo>
                  <a:lnTo>
                    <a:pt x="845" y="1339048"/>
                  </a:lnTo>
                  <a:lnTo>
                    <a:pt x="0" y="1291589"/>
                  </a:lnTo>
                  <a:lnTo>
                    <a:pt x="845" y="1244049"/>
                  </a:lnTo>
                  <a:lnTo>
                    <a:pt x="3365" y="1197027"/>
                  </a:lnTo>
                  <a:lnTo>
                    <a:pt x="7533" y="1150544"/>
                  </a:lnTo>
                  <a:lnTo>
                    <a:pt x="13324" y="1104627"/>
                  </a:lnTo>
                  <a:lnTo>
                    <a:pt x="20713" y="1059297"/>
                  </a:lnTo>
                  <a:lnTo>
                    <a:pt x="29673" y="1014580"/>
                  </a:lnTo>
                  <a:lnTo>
                    <a:pt x="40180" y="970498"/>
                  </a:lnTo>
                  <a:lnTo>
                    <a:pt x="52207" y="927076"/>
                  </a:lnTo>
                  <a:lnTo>
                    <a:pt x="65728" y="884337"/>
                  </a:lnTo>
                  <a:lnTo>
                    <a:pt x="80720" y="842304"/>
                  </a:lnTo>
                  <a:lnTo>
                    <a:pt x="97155" y="801002"/>
                  </a:lnTo>
                  <a:lnTo>
                    <a:pt x="115008" y="760455"/>
                  </a:lnTo>
                  <a:lnTo>
                    <a:pt x="134254" y="720685"/>
                  </a:lnTo>
                  <a:lnTo>
                    <a:pt x="154866" y="681717"/>
                  </a:lnTo>
                  <a:lnTo>
                    <a:pt x="176820" y="643575"/>
                  </a:lnTo>
                  <a:lnTo>
                    <a:pt x="200090" y="606282"/>
                  </a:lnTo>
                  <a:lnTo>
                    <a:pt x="224650" y="569861"/>
                  </a:lnTo>
                  <a:lnTo>
                    <a:pt x="250474" y="534338"/>
                  </a:lnTo>
                  <a:lnTo>
                    <a:pt x="277537" y="499734"/>
                  </a:lnTo>
                  <a:lnTo>
                    <a:pt x="305814" y="466075"/>
                  </a:lnTo>
                  <a:lnTo>
                    <a:pt x="335279" y="433383"/>
                  </a:lnTo>
                  <a:lnTo>
                    <a:pt x="365905" y="401683"/>
                  </a:lnTo>
                  <a:lnTo>
                    <a:pt x="397668" y="370998"/>
                  </a:lnTo>
                  <a:lnTo>
                    <a:pt x="430542" y="341352"/>
                  </a:lnTo>
                  <a:lnTo>
                    <a:pt x="464502" y="312769"/>
                  </a:lnTo>
                  <a:lnTo>
                    <a:pt x="499521" y="285272"/>
                  </a:lnTo>
                  <a:lnTo>
                    <a:pt x="535574" y="258885"/>
                  </a:lnTo>
                  <a:lnTo>
                    <a:pt x="572636" y="233632"/>
                  </a:lnTo>
                  <a:lnTo>
                    <a:pt x="610681" y="209536"/>
                  </a:lnTo>
                  <a:lnTo>
                    <a:pt x="649683" y="186622"/>
                  </a:lnTo>
                  <a:lnTo>
                    <a:pt x="689617" y="164913"/>
                  </a:lnTo>
                  <a:lnTo>
                    <a:pt x="730457" y="144432"/>
                  </a:lnTo>
                  <a:lnTo>
                    <a:pt x="772178" y="125204"/>
                  </a:lnTo>
                  <a:lnTo>
                    <a:pt x="814754" y="107252"/>
                  </a:lnTo>
                  <a:lnTo>
                    <a:pt x="858159" y="90600"/>
                  </a:lnTo>
                  <a:lnTo>
                    <a:pt x="902367" y="75271"/>
                  </a:lnTo>
                  <a:lnTo>
                    <a:pt x="947354" y="61290"/>
                  </a:lnTo>
                  <a:lnTo>
                    <a:pt x="993094" y="48679"/>
                  </a:lnTo>
                  <a:lnTo>
                    <a:pt x="1039560" y="37464"/>
                  </a:lnTo>
                  <a:lnTo>
                    <a:pt x="1086728" y="27667"/>
                  </a:lnTo>
                  <a:lnTo>
                    <a:pt x="1134571" y="19312"/>
                  </a:lnTo>
                  <a:lnTo>
                    <a:pt x="1183065" y="12422"/>
                  </a:lnTo>
                  <a:lnTo>
                    <a:pt x="1232183" y="7023"/>
                  </a:lnTo>
                  <a:lnTo>
                    <a:pt x="1281901" y="3137"/>
                  </a:lnTo>
                  <a:lnTo>
                    <a:pt x="1332191" y="788"/>
                  </a:lnTo>
                  <a:lnTo>
                    <a:pt x="1383029" y="0"/>
                  </a:lnTo>
                  <a:close/>
                </a:path>
              </a:pathLst>
            </a:custGeom>
            <a:ln w="25518">
              <a:solidFill>
                <a:srgbClr val="375C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292536" y="2273249"/>
              <a:ext cx="2793365" cy="2609215"/>
            </a:xfrm>
            <a:custGeom>
              <a:avLst/>
              <a:gdLst/>
              <a:ahLst/>
              <a:cxnLst/>
              <a:rect l="l" t="t" r="r" b="b"/>
              <a:pathLst>
                <a:path w="2793365" h="2609215">
                  <a:moveTo>
                    <a:pt x="25514" y="12750"/>
                  </a:moveTo>
                  <a:lnTo>
                    <a:pt x="21780" y="3733"/>
                  </a:lnTo>
                  <a:lnTo>
                    <a:pt x="12763" y="0"/>
                  </a:lnTo>
                  <a:lnTo>
                    <a:pt x="3733" y="3733"/>
                  </a:lnTo>
                  <a:lnTo>
                    <a:pt x="0" y="12750"/>
                  </a:lnTo>
                  <a:lnTo>
                    <a:pt x="3733" y="21780"/>
                  </a:lnTo>
                  <a:lnTo>
                    <a:pt x="12763" y="25514"/>
                  </a:lnTo>
                  <a:lnTo>
                    <a:pt x="21780" y="21780"/>
                  </a:lnTo>
                  <a:lnTo>
                    <a:pt x="25514" y="12750"/>
                  </a:lnTo>
                  <a:close/>
                </a:path>
                <a:path w="2793365" h="2609215">
                  <a:moveTo>
                    <a:pt x="2792844" y="2595930"/>
                  </a:moveTo>
                  <a:lnTo>
                    <a:pt x="2789110" y="2586913"/>
                  </a:lnTo>
                  <a:lnTo>
                    <a:pt x="2780093" y="2583180"/>
                  </a:lnTo>
                  <a:lnTo>
                    <a:pt x="2771063" y="2586913"/>
                  </a:lnTo>
                  <a:lnTo>
                    <a:pt x="2767330" y="2595930"/>
                  </a:lnTo>
                  <a:lnTo>
                    <a:pt x="2771063" y="2604960"/>
                  </a:lnTo>
                  <a:lnTo>
                    <a:pt x="2780093" y="2608694"/>
                  </a:lnTo>
                  <a:lnTo>
                    <a:pt x="2789110" y="2604960"/>
                  </a:lnTo>
                  <a:lnTo>
                    <a:pt x="2792844" y="2595930"/>
                  </a:lnTo>
                  <a:close/>
                </a:path>
              </a:pathLst>
            </a:custGeom>
            <a:solidFill>
              <a:srgbClr val="375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88459" y="2352039"/>
              <a:ext cx="2994660" cy="175006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630420" y="3858259"/>
            <a:ext cx="2125980" cy="755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99700"/>
              </a:lnSpc>
              <a:spcBef>
                <a:spcPts val="105"/>
              </a:spcBef>
            </a:pP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(Sayur,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Buah,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 Florikultura,</a:t>
            </a:r>
            <a:r>
              <a:rPr sz="16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Tanaman </a:t>
            </a:r>
            <a:r>
              <a:rPr sz="1600" b="1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Obat)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629525" y="1421764"/>
            <a:ext cx="4160520" cy="5382260"/>
            <a:chOff x="7629525" y="1421764"/>
            <a:chExt cx="4160520" cy="5382260"/>
          </a:xfrm>
        </p:grpSpPr>
        <p:sp>
          <p:nvSpPr>
            <p:cNvPr id="18" name="object 18"/>
            <p:cNvSpPr/>
            <p:nvPr/>
          </p:nvSpPr>
          <p:spPr>
            <a:xfrm>
              <a:off x="7658100" y="1450339"/>
              <a:ext cx="4030979" cy="1456690"/>
            </a:xfrm>
            <a:custGeom>
              <a:avLst/>
              <a:gdLst/>
              <a:ahLst/>
              <a:cxnLst/>
              <a:rect l="l" t="t" r="r" b="b"/>
              <a:pathLst>
                <a:path w="4030979" h="1456689">
                  <a:moveTo>
                    <a:pt x="3788409" y="0"/>
                  </a:moveTo>
                  <a:lnTo>
                    <a:pt x="242570" y="0"/>
                  </a:lnTo>
                  <a:lnTo>
                    <a:pt x="197507" y="5474"/>
                  </a:lnTo>
                  <a:lnTo>
                    <a:pt x="153769" y="20935"/>
                  </a:lnTo>
                  <a:lnTo>
                    <a:pt x="112799" y="44938"/>
                  </a:lnTo>
                  <a:lnTo>
                    <a:pt x="76041" y="76041"/>
                  </a:lnTo>
                  <a:lnTo>
                    <a:pt x="44938" y="112799"/>
                  </a:lnTo>
                  <a:lnTo>
                    <a:pt x="20935" y="153769"/>
                  </a:lnTo>
                  <a:lnTo>
                    <a:pt x="5474" y="197507"/>
                  </a:lnTo>
                  <a:lnTo>
                    <a:pt x="0" y="242570"/>
                  </a:lnTo>
                  <a:lnTo>
                    <a:pt x="0" y="1214120"/>
                  </a:lnTo>
                  <a:lnTo>
                    <a:pt x="5474" y="1259182"/>
                  </a:lnTo>
                  <a:lnTo>
                    <a:pt x="20935" y="1302920"/>
                  </a:lnTo>
                  <a:lnTo>
                    <a:pt x="44938" y="1343890"/>
                  </a:lnTo>
                  <a:lnTo>
                    <a:pt x="76041" y="1380648"/>
                  </a:lnTo>
                  <a:lnTo>
                    <a:pt x="112799" y="1411751"/>
                  </a:lnTo>
                  <a:lnTo>
                    <a:pt x="153769" y="1435754"/>
                  </a:lnTo>
                  <a:lnTo>
                    <a:pt x="197507" y="1451215"/>
                  </a:lnTo>
                  <a:lnTo>
                    <a:pt x="242570" y="1456689"/>
                  </a:lnTo>
                  <a:lnTo>
                    <a:pt x="3788409" y="1456689"/>
                  </a:lnTo>
                  <a:lnTo>
                    <a:pt x="3833472" y="1451215"/>
                  </a:lnTo>
                  <a:lnTo>
                    <a:pt x="3877210" y="1435754"/>
                  </a:lnTo>
                  <a:lnTo>
                    <a:pt x="3918180" y="1411751"/>
                  </a:lnTo>
                  <a:lnTo>
                    <a:pt x="3954938" y="1380648"/>
                  </a:lnTo>
                  <a:lnTo>
                    <a:pt x="3986041" y="1343890"/>
                  </a:lnTo>
                  <a:lnTo>
                    <a:pt x="4010044" y="1302920"/>
                  </a:lnTo>
                  <a:lnTo>
                    <a:pt x="4025505" y="1259182"/>
                  </a:lnTo>
                  <a:lnTo>
                    <a:pt x="4030979" y="1214120"/>
                  </a:lnTo>
                  <a:lnTo>
                    <a:pt x="4030979" y="242570"/>
                  </a:lnTo>
                  <a:lnTo>
                    <a:pt x="4025505" y="197507"/>
                  </a:lnTo>
                  <a:lnTo>
                    <a:pt x="4010044" y="153769"/>
                  </a:lnTo>
                  <a:lnTo>
                    <a:pt x="3986041" y="112799"/>
                  </a:lnTo>
                  <a:lnTo>
                    <a:pt x="3954938" y="76041"/>
                  </a:lnTo>
                  <a:lnTo>
                    <a:pt x="3918180" y="44938"/>
                  </a:lnTo>
                  <a:lnTo>
                    <a:pt x="3877210" y="20935"/>
                  </a:lnTo>
                  <a:lnTo>
                    <a:pt x="3833472" y="5474"/>
                  </a:lnTo>
                  <a:lnTo>
                    <a:pt x="37884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658100" y="1450339"/>
              <a:ext cx="4030979" cy="1456690"/>
            </a:xfrm>
            <a:custGeom>
              <a:avLst/>
              <a:gdLst/>
              <a:ahLst/>
              <a:cxnLst/>
              <a:rect l="l" t="t" r="r" b="b"/>
              <a:pathLst>
                <a:path w="4030979" h="1456689">
                  <a:moveTo>
                    <a:pt x="242570" y="0"/>
                  </a:moveTo>
                  <a:lnTo>
                    <a:pt x="197507" y="5474"/>
                  </a:lnTo>
                  <a:lnTo>
                    <a:pt x="153769" y="20935"/>
                  </a:lnTo>
                  <a:lnTo>
                    <a:pt x="112799" y="44938"/>
                  </a:lnTo>
                  <a:lnTo>
                    <a:pt x="76041" y="76041"/>
                  </a:lnTo>
                  <a:lnTo>
                    <a:pt x="44938" y="112799"/>
                  </a:lnTo>
                  <a:lnTo>
                    <a:pt x="20935" y="153769"/>
                  </a:lnTo>
                  <a:lnTo>
                    <a:pt x="5474" y="197507"/>
                  </a:lnTo>
                  <a:lnTo>
                    <a:pt x="0" y="242570"/>
                  </a:lnTo>
                  <a:lnTo>
                    <a:pt x="0" y="1214120"/>
                  </a:lnTo>
                  <a:lnTo>
                    <a:pt x="5474" y="1259182"/>
                  </a:lnTo>
                  <a:lnTo>
                    <a:pt x="20935" y="1302920"/>
                  </a:lnTo>
                  <a:lnTo>
                    <a:pt x="44938" y="1343890"/>
                  </a:lnTo>
                  <a:lnTo>
                    <a:pt x="76041" y="1380648"/>
                  </a:lnTo>
                  <a:lnTo>
                    <a:pt x="112799" y="1411751"/>
                  </a:lnTo>
                  <a:lnTo>
                    <a:pt x="153769" y="1435754"/>
                  </a:lnTo>
                  <a:lnTo>
                    <a:pt x="197507" y="1451215"/>
                  </a:lnTo>
                  <a:lnTo>
                    <a:pt x="242570" y="1456689"/>
                  </a:lnTo>
                  <a:lnTo>
                    <a:pt x="3788409" y="1456689"/>
                  </a:lnTo>
                  <a:lnTo>
                    <a:pt x="3833472" y="1451215"/>
                  </a:lnTo>
                  <a:lnTo>
                    <a:pt x="3877210" y="1435754"/>
                  </a:lnTo>
                  <a:lnTo>
                    <a:pt x="3918180" y="1411751"/>
                  </a:lnTo>
                  <a:lnTo>
                    <a:pt x="3954938" y="1380648"/>
                  </a:lnTo>
                  <a:lnTo>
                    <a:pt x="3986041" y="1343890"/>
                  </a:lnTo>
                  <a:lnTo>
                    <a:pt x="4010044" y="1302920"/>
                  </a:lnTo>
                  <a:lnTo>
                    <a:pt x="4025505" y="1259182"/>
                  </a:lnTo>
                  <a:lnTo>
                    <a:pt x="4030979" y="1214120"/>
                  </a:lnTo>
                  <a:lnTo>
                    <a:pt x="4030979" y="242570"/>
                  </a:lnTo>
                  <a:lnTo>
                    <a:pt x="4025505" y="197507"/>
                  </a:lnTo>
                  <a:lnTo>
                    <a:pt x="4010044" y="153769"/>
                  </a:lnTo>
                  <a:lnTo>
                    <a:pt x="3986041" y="112799"/>
                  </a:lnTo>
                  <a:lnTo>
                    <a:pt x="3954938" y="76041"/>
                  </a:lnTo>
                  <a:lnTo>
                    <a:pt x="3918180" y="44938"/>
                  </a:lnTo>
                  <a:lnTo>
                    <a:pt x="3877210" y="20935"/>
                  </a:lnTo>
                  <a:lnTo>
                    <a:pt x="3833472" y="5474"/>
                  </a:lnTo>
                  <a:lnTo>
                    <a:pt x="3788409" y="0"/>
                  </a:lnTo>
                  <a:lnTo>
                    <a:pt x="242570" y="0"/>
                  </a:lnTo>
                  <a:close/>
                </a:path>
              </a:pathLst>
            </a:custGeom>
            <a:ln w="57146">
              <a:solidFill>
                <a:srgbClr val="00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629525" y="1421777"/>
              <a:ext cx="4088129" cy="1513840"/>
            </a:xfrm>
            <a:custGeom>
              <a:avLst/>
              <a:gdLst/>
              <a:ahLst/>
              <a:cxnLst/>
              <a:rect l="l" t="t" r="r" b="b"/>
              <a:pathLst>
                <a:path w="4088129" h="1513839">
                  <a:moveTo>
                    <a:pt x="57137" y="28562"/>
                  </a:moveTo>
                  <a:lnTo>
                    <a:pt x="48768" y="8369"/>
                  </a:lnTo>
                  <a:lnTo>
                    <a:pt x="28575" y="0"/>
                  </a:lnTo>
                  <a:lnTo>
                    <a:pt x="8369" y="8369"/>
                  </a:lnTo>
                  <a:lnTo>
                    <a:pt x="0" y="28562"/>
                  </a:lnTo>
                  <a:lnTo>
                    <a:pt x="8369" y="48768"/>
                  </a:lnTo>
                  <a:lnTo>
                    <a:pt x="28575" y="57137"/>
                  </a:lnTo>
                  <a:lnTo>
                    <a:pt x="48768" y="48768"/>
                  </a:lnTo>
                  <a:lnTo>
                    <a:pt x="57137" y="28562"/>
                  </a:lnTo>
                  <a:close/>
                </a:path>
                <a:path w="4088129" h="1513839">
                  <a:moveTo>
                    <a:pt x="4088117" y="1485252"/>
                  </a:moveTo>
                  <a:lnTo>
                    <a:pt x="4079748" y="1465059"/>
                  </a:lnTo>
                  <a:lnTo>
                    <a:pt x="4059555" y="1456690"/>
                  </a:lnTo>
                  <a:lnTo>
                    <a:pt x="4039349" y="1465059"/>
                  </a:lnTo>
                  <a:lnTo>
                    <a:pt x="4030980" y="1485252"/>
                  </a:lnTo>
                  <a:lnTo>
                    <a:pt x="4039349" y="1505458"/>
                  </a:lnTo>
                  <a:lnTo>
                    <a:pt x="4059555" y="1513827"/>
                  </a:lnTo>
                  <a:lnTo>
                    <a:pt x="4079748" y="1505458"/>
                  </a:lnTo>
                  <a:lnTo>
                    <a:pt x="4088117" y="1485252"/>
                  </a:lnTo>
                  <a:close/>
                </a:path>
              </a:pathLst>
            </a:custGeom>
            <a:solidFill>
              <a:srgbClr val="00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706360" y="3530600"/>
              <a:ext cx="4032250" cy="1314450"/>
            </a:xfrm>
            <a:custGeom>
              <a:avLst/>
              <a:gdLst/>
              <a:ahLst/>
              <a:cxnLst/>
              <a:rect l="l" t="t" r="r" b="b"/>
              <a:pathLst>
                <a:path w="4032250" h="1314450">
                  <a:moveTo>
                    <a:pt x="3812540" y="0"/>
                  </a:moveTo>
                  <a:lnTo>
                    <a:pt x="218440" y="0"/>
                  </a:lnTo>
                  <a:lnTo>
                    <a:pt x="171949" y="6368"/>
                  </a:lnTo>
                  <a:lnTo>
                    <a:pt x="127370" y="24200"/>
                  </a:lnTo>
                  <a:lnTo>
                    <a:pt x="86611" y="51584"/>
                  </a:lnTo>
                  <a:lnTo>
                    <a:pt x="51584" y="86611"/>
                  </a:lnTo>
                  <a:lnTo>
                    <a:pt x="24200" y="127370"/>
                  </a:lnTo>
                  <a:lnTo>
                    <a:pt x="6368" y="171949"/>
                  </a:lnTo>
                  <a:lnTo>
                    <a:pt x="0" y="218439"/>
                  </a:lnTo>
                  <a:lnTo>
                    <a:pt x="0" y="1094739"/>
                  </a:lnTo>
                  <a:lnTo>
                    <a:pt x="6368" y="1141300"/>
                  </a:lnTo>
                  <a:lnTo>
                    <a:pt x="24200" y="1186061"/>
                  </a:lnTo>
                  <a:lnTo>
                    <a:pt x="51584" y="1227068"/>
                  </a:lnTo>
                  <a:lnTo>
                    <a:pt x="86611" y="1262365"/>
                  </a:lnTo>
                  <a:lnTo>
                    <a:pt x="127370" y="1289997"/>
                  </a:lnTo>
                  <a:lnTo>
                    <a:pt x="171949" y="1308011"/>
                  </a:lnTo>
                  <a:lnTo>
                    <a:pt x="218440" y="1314450"/>
                  </a:lnTo>
                  <a:lnTo>
                    <a:pt x="3812540" y="1314450"/>
                  </a:lnTo>
                  <a:lnTo>
                    <a:pt x="3859100" y="1308011"/>
                  </a:lnTo>
                  <a:lnTo>
                    <a:pt x="3903861" y="1289997"/>
                  </a:lnTo>
                  <a:lnTo>
                    <a:pt x="3944868" y="1262365"/>
                  </a:lnTo>
                  <a:lnTo>
                    <a:pt x="3980165" y="1227068"/>
                  </a:lnTo>
                  <a:lnTo>
                    <a:pt x="4007797" y="1186061"/>
                  </a:lnTo>
                  <a:lnTo>
                    <a:pt x="4025811" y="1141300"/>
                  </a:lnTo>
                  <a:lnTo>
                    <a:pt x="4032250" y="1094739"/>
                  </a:lnTo>
                  <a:lnTo>
                    <a:pt x="4032250" y="218439"/>
                  </a:lnTo>
                  <a:lnTo>
                    <a:pt x="4025811" y="171949"/>
                  </a:lnTo>
                  <a:lnTo>
                    <a:pt x="4007797" y="127370"/>
                  </a:lnTo>
                  <a:lnTo>
                    <a:pt x="3980165" y="86611"/>
                  </a:lnTo>
                  <a:lnTo>
                    <a:pt x="3944868" y="51584"/>
                  </a:lnTo>
                  <a:lnTo>
                    <a:pt x="3903861" y="24200"/>
                  </a:lnTo>
                  <a:lnTo>
                    <a:pt x="3859100" y="6368"/>
                  </a:lnTo>
                  <a:lnTo>
                    <a:pt x="38125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706360" y="3530600"/>
              <a:ext cx="4032250" cy="1314450"/>
            </a:xfrm>
            <a:custGeom>
              <a:avLst/>
              <a:gdLst/>
              <a:ahLst/>
              <a:cxnLst/>
              <a:rect l="l" t="t" r="r" b="b"/>
              <a:pathLst>
                <a:path w="4032250" h="1314450">
                  <a:moveTo>
                    <a:pt x="218440" y="0"/>
                  </a:moveTo>
                  <a:lnTo>
                    <a:pt x="171949" y="6368"/>
                  </a:lnTo>
                  <a:lnTo>
                    <a:pt x="127370" y="24200"/>
                  </a:lnTo>
                  <a:lnTo>
                    <a:pt x="86611" y="51584"/>
                  </a:lnTo>
                  <a:lnTo>
                    <a:pt x="51584" y="86611"/>
                  </a:lnTo>
                  <a:lnTo>
                    <a:pt x="24200" y="127370"/>
                  </a:lnTo>
                  <a:lnTo>
                    <a:pt x="6368" y="171949"/>
                  </a:lnTo>
                  <a:lnTo>
                    <a:pt x="0" y="218439"/>
                  </a:lnTo>
                  <a:lnTo>
                    <a:pt x="0" y="1094739"/>
                  </a:lnTo>
                  <a:lnTo>
                    <a:pt x="6368" y="1141300"/>
                  </a:lnTo>
                  <a:lnTo>
                    <a:pt x="24200" y="1186061"/>
                  </a:lnTo>
                  <a:lnTo>
                    <a:pt x="51584" y="1227068"/>
                  </a:lnTo>
                  <a:lnTo>
                    <a:pt x="86611" y="1262365"/>
                  </a:lnTo>
                  <a:lnTo>
                    <a:pt x="127370" y="1289997"/>
                  </a:lnTo>
                  <a:lnTo>
                    <a:pt x="171949" y="1308011"/>
                  </a:lnTo>
                  <a:lnTo>
                    <a:pt x="218440" y="1314450"/>
                  </a:lnTo>
                  <a:lnTo>
                    <a:pt x="3812540" y="1314450"/>
                  </a:lnTo>
                  <a:lnTo>
                    <a:pt x="3859100" y="1308011"/>
                  </a:lnTo>
                  <a:lnTo>
                    <a:pt x="3903861" y="1289997"/>
                  </a:lnTo>
                  <a:lnTo>
                    <a:pt x="3944868" y="1262365"/>
                  </a:lnTo>
                  <a:lnTo>
                    <a:pt x="3980165" y="1227068"/>
                  </a:lnTo>
                  <a:lnTo>
                    <a:pt x="4007797" y="1186061"/>
                  </a:lnTo>
                  <a:lnTo>
                    <a:pt x="4025811" y="1141300"/>
                  </a:lnTo>
                  <a:lnTo>
                    <a:pt x="4032250" y="1094739"/>
                  </a:lnTo>
                  <a:lnTo>
                    <a:pt x="4032250" y="218439"/>
                  </a:lnTo>
                  <a:lnTo>
                    <a:pt x="4025811" y="171949"/>
                  </a:lnTo>
                  <a:lnTo>
                    <a:pt x="4007797" y="127370"/>
                  </a:lnTo>
                  <a:lnTo>
                    <a:pt x="3980165" y="86611"/>
                  </a:lnTo>
                  <a:lnTo>
                    <a:pt x="3944868" y="51584"/>
                  </a:lnTo>
                  <a:lnTo>
                    <a:pt x="3903861" y="24200"/>
                  </a:lnTo>
                  <a:lnTo>
                    <a:pt x="3859100" y="6368"/>
                  </a:lnTo>
                  <a:lnTo>
                    <a:pt x="3812540" y="0"/>
                  </a:lnTo>
                  <a:lnTo>
                    <a:pt x="218440" y="0"/>
                  </a:lnTo>
                  <a:close/>
                </a:path>
              </a:pathLst>
            </a:custGeom>
            <a:ln w="57146">
              <a:solidFill>
                <a:srgbClr val="00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677785" y="3502037"/>
              <a:ext cx="4089400" cy="1371600"/>
            </a:xfrm>
            <a:custGeom>
              <a:avLst/>
              <a:gdLst/>
              <a:ahLst/>
              <a:cxnLst/>
              <a:rect l="l" t="t" r="r" b="b"/>
              <a:pathLst>
                <a:path w="4089400" h="1371600">
                  <a:moveTo>
                    <a:pt x="57137" y="28562"/>
                  </a:moveTo>
                  <a:lnTo>
                    <a:pt x="48768" y="8369"/>
                  </a:lnTo>
                  <a:lnTo>
                    <a:pt x="28575" y="0"/>
                  </a:lnTo>
                  <a:lnTo>
                    <a:pt x="8369" y="8369"/>
                  </a:lnTo>
                  <a:lnTo>
                    <a:pt x="0" y="28562"/>
                  </a:lnTo>
                  <a:lnTo>
                    <a:pt x="8369" y="48768"/>
                  </a:lnTo>
                  <a:lnTo>
                    <a:pt x="28575" y="57137"/>
                  </a:lnTo>
                  <a:lnTo>
                    <a:pt x="48768" y="48768"/>
                  </a:lnTo>
                  <a:lnTo>
                    <a:pt x="57137" y="28562"/>
                  </a:lnTo>
                  <a:close/>
                </a:path>
                <a:path w="4089400" h="1371600">
                  <a:moveTo>
                    <a:pt x="4089387" y="1343012"/>
                  </a:moveTo>
                  <a:lnTo>
                    <a:pt x="4081018" y="1322819"/>
                  </a:lnTo>
                  <a:lnTo>
                    <a:pt x="4060825" y="1314450"/>
                  </a:lnTo>
                  <a:lnTo>
                    <a:pt x="4040619" y="1322819"/>
                  </a:lnTo>
                  <a:lnTo>
                    <a:pt x="4032250" y="1343012"/>
                  </a:lnTo>
                  <a:lnTo>
                    <a:pt x="4040619" y="1363218"/>
                  </a:lnTo>
                  <a:lnTo>
                    <a:pt x="4060825" y="1371587"/>
                  </a:lnTo>
                  <a:lnTo>
                    <a:pt x="4081018" y="1363218"/>
                  </a:lnTo>
                  <a:lnTo>
                    <a:pt x="4089387" y="1343012"/>
                  </a:lnTo>
                  <a:close/>
                </a:path>
              </a:pathLst>
            </a:custGeom>
            <a:solidFill>
              <a:srgbClr val="00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729219" y="5459730"/>
              <a:ext cx="4032250" cy="1315720"/>
            </a:xfrm>
            <a:custGeom>
              <a:avLst/>
              <a:gdLst/>
              <a:ahLst/>
              <a:cxnLst/>
              <a:rect l="l" t="t" r="r" b="b"/>
              <a:pathLst>
                <a:path w="4032250" h="1315720">
                  <a:moveTo>
                    <a:pt x="3812539" y="0"/>
                  </a:moveTo>
                  <a:lnTo>
                    <a:pt x="219709" y="0"/>
                  </a:lnTo>
                  <a:lnTo>
                    <a:pt x="172749" y="6368"/>
                  </a:lnTo>
                  <a:lnTo>
                    <a:pt x="127833" y="24200"/>
                  </a:lnTo>
                  <a:lnTo>
                    <a:pt x="86848" y="51584"/>
                  </a:lnTo>
                  <a:lnTo>
                    <a:pt x="51684" y="86611"/>
                  </a:lnTo>
                  <a:lnTo>
                    <a:pt x="24229" y="127370"/>
                  </a:lnTo>
                  <a:lnTo>
                    <a:pt x="6372" y="171949"/>
                  </a:lnTo>
                  <a:lnTo>
                    <a:pt x="0" y="218440"/>
                  </a:lnTo>
                  <a:lnTo>
                    <a:pt x="0" y="1096010"/>
                  </a:lnTo>
                  <a:lnTo>
                    <a:pt x="6372" y="1142970"/>
                  </a:lnTo>
                  <a:lnTo>
                    <a:pt x="24229" y="1187886"/>
                  </a:lnTo>
                  <a:lnTo>
                    <a:pt x="51684" y="1228871"/>
                  </a:lnTo>
                  <a:lnTo>
                    <a:pt x="86848" y="1264035"/>
                  </a:lnTo>
                  <a:lnTo>
                    <a:pt x="127833" y="1291490"/>
                  </a:lnTo>
                  <a:lnTo>
                    <a:pt x="172749" y="1309347"/>
                  </a:lnTo>
                  <a:lnTo>
                    <a:pt x="219709" y="1315720"/>
                  </a:lnTo>
                  <a:lnTo>
                    <a:pt x="3812539" y="1315720"/>
                  </a:lnTo>
                  <a:lnTo>
                    <a:pt x="3859500" y="1309347"/>
                  </a:lnTo>
                  <a:lnTo>
                    <a:pt x="3904416" y="1291490"/>
                  </a:lnTo>
                  <a:lnTo>
                    <a:pt x="3945401" y="1264035"/>
                  </a:lnTo>
                  <a:lnTo>
                    <a:pt x="3980565" y="1228871"/>
                  </a:lnTo>
                  <a:lnTo>
                    <a:pt x="4008020" y="1187886"/>
                  </a:lnTo>
                  <a:lnTo>
                    <a:pt x="4025877" y="1142970"/>
                  </a:lnTo>
                  <a:lnTo>
                    <a:pt x="4032250" y="1096010"/>
                  </a:lnTo>
                  <a:lnTo>
                    <a:pt x="4032250" y="218440"/>
                  </a:lnTo>
                  <a:lnTo>
                    <a:pt x="4025877" y="171949"/>
                  </a:lnTo>
                  <a:lnTo>
                    <a:pt x="4008020" y="127370"/>
                  </a:lnTo>
                  <a:lnTo>
                    <a:pt x="3980565" y="86611"/>
                  </a:lnTo>
                  <a:lnTo>
                    <a:pt x="3945401" y="51584"/>
                  </a:lnTo>
                  <a:lnTo>
                    <a:pt x="3904416" y="24200"/>
                  </a:lnTo>
                  <a:lnTo>
                    <a:pt x="3859500" y="6368"/>
                  </a:lnTo>
                  <a:lnTo>
                    <a:pt x="38125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729219" y="5459730"/>
              <a:ext cx="4032250" cy="1315720"/>
            </a:xfrm>
            <a:custGeom>
              <a:avLst/>
              <a:gdLst/>
              <a:ahLst/>
              <a:cxnLst/>
              <a:rect l="l" t="t" r="r" b="b"/>
              <a:pathLst>
                <a:path w="4032250" h="1315720">
                  <a:moveTo>
                    <a:pt x="219709" y="0"/>
                  </a:moveTo>
                  <a:lnTo>
                    <a:pt x="172749" y="6368"/>
                  </a:lnTo>
                  <a:lnTo>
                    <a:pt x="127833" y="24200"/>
                  </a:lnTo>
                  <a:lnTo>
                    <a:pt x="86848" y="51584"/>
                  </a:lnTo>
                  <a:lnTo>
                    <a:pt x="51684" y="86611"/>
                  </a:lnTo>
                  <a:lnTo>
                    <a:pt x="24229" y="127370"/>
                  </a:lnTo>
                  <a:lnTo>
                    <a:pt x="6372" y="171949"/>
                  </a:lnTo>
                  <a:lnTo>
                    <a:pt x="0" y="218440"/>
                  </a:lnTo>
                  <a:lnTo>
                    <a:pt x="0" y="1096010"/>
                  </a:lnTo>
                  <a:lnTo>
                    <a:pt x="6372" y="1142970"/>
                  </a:lnTo>
                  <a:lnTo>
                    <a:pt x="24229" y="1187886"/>
                  </a:lnTo>
                  <a:lnTo>
                    <a:pt x="51684" y="1228871"/>
                  </a:lnTo>
                  <a:lnTo>
                    <a:pt x="86848" y="1264035"/>
                  </a:lnTo>
                  <a:lnTo>
                    <a:pt x="127833" y="1291490"/>
                  </a:lnTo>
                  <a:lnTo>
                    <a:pt x="172749" y="1309347"/>
                  </a:lnTo>
                  <a:lnTo>
                    <a:pt x="219709" y="1315720"/>
                  </a:lnTo>
                  <a:lnTo>
                    <a:pt x="3812539" y="1315720"/>
                  </a:lnTo>
                  <a:lnTo>
                    <a:pt x="3859500" y="1309347"/>
                  </a:lnTo>
                  <a:lnTo>
                    <a:pt x="3904416" y="1291490"/>
                  </a:lnTo>
                  <a:lnTo>
                    <a:pt x="3945401" y="1264035"/>
                  </a:lnTo>
                  <a:lnTo>
                    <a:pt x="3980565" y="1228871"/>
                  </a:lnTo>
                  <a:lnTo>
                    <a:pt x="4008020" y="1187886"/>
                  </a:lnTo>
                  <a:lnTo>
                    <a:pt x="4025877" y="1142970"/>
                  </a:lnTo>
                  <a:lnTo>
                    <a:pt x="4032250" y="1096010"/>
                  </a:lnTo>
                  <a:lnTo>
                    <a:pt x="4032250" y="218440"/>
                  </a:lnTo>
                  <a:lnTo>
                    <a:pt x="4025877" y="171949"/>
                  </a:lnTo>
                  <a:lnTo>
                    <a:pt x="4008020" y="127370"/>
                  </a:lnTo>
                  <a:lnTo>
                    <a:pt x="3980565" y="86611"/>
                  </a:lnTo>
                  <a:lnTo>
                    <a:pt x="3945401" y="51584"/>
                  </a:lnTo>
                  <a:lnTo>
                    <a:pt x="3904416" y="24200"/>
                  </a:lnTo>
                  <a:lnTo>
                    <a:pt x="3859500" y="6368"/>
                  </a:lnTo>
                  <a:lnTo>
                    <a:pt x="3812539" y="0"/>
                  </a:lnTo>
                  <a:lnTo>
                    <a:pt x="219709" y="0"/>
                  </a:lnTo>
                  <a:close/>
                </a:path>
              </a:pathLst>
            </a:custGeom>
            <a:ln w="57146">
              <a:solidFill>
                <a:srgbClr val="00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700645" y="5431167"/>
              <a:ext cx="4089400" cy="1372870"/>
            </a:xfrm>
            <a:custGeom>
              <a:avLst/>
              <a:gdLst/>
              <a:ahLst/>
              <a:cxnLst/>
              <a:rect l="l" t="t" r="r" b="b"/>
              <a:pathLst>
                <a:path w="4089400" h="1372870">
                  <a:moveTo>
                    <a:pt x="57137" y="28562"/>
                  </a:moveTo>
                  <a:lnTo>
                    <a:pt x="48768" y="8369"/>
                  </a:lnTo>
                  <a:lnTo>
                    <a:pt x="28575" y="0"/>
                  </a:lnTo>
                  <a:lnTo>
                    <a:pt x="8369" y="8369"/>
                  </a:lnTo>
                  <a:lnTo>
                    <a:pt x="0" y="28562"/>
                  </a:lnTo>
                  <a:lnTo>
                    <a:pt x="8369" y="48768"/>
                  </a:lnTo>
                  <a:lnTo>
                    <a:pt x="28575" y="57137"/>
                  </a:lnTo>
                  <a:lnTo>
                    <a:pt x="48768" y="48768"/>
                  </a:lnTo>
                  <a:lnTo>
                    <a:pt x="57137" y="28562"/>
                  </a:lnTo>
                  <a:close/>
                </a:path>
                <a:path w="4089400" h="1372870">
                  <a:moveTo>
                    <a:pt x="4089387" y="1344282"/>
                  </a:moveTo>
                  <a:lnTo>
                    <a:pt x="4081018" y="1324089"/>
                  </a:lnTo>
                  <a:lnTo>
                    <a:pt x="4060825" y="1315720"/>
                  </a:lnTo>
                  <a:lnTo>
                    <a:pt x="4040619" y="1324089"/>
                  </a:lnTo>
                  <a:lnTo>
                    <a:pt x="4032250" y="1344282"/>
                  </a:lnTo>
                  <a:lnTo>
                    <a:pt x="4040619" y="1364488"/>
                  </a:lnTo>
                  <a:lnTo>
                    <a:pt x="4060825" y="1372857"/>
                  </a:lnTo>
                  <a:lnTo>
                    <a:pt x="4081018" y="1364488"/>
                  </a:lnTo>
                  <a:lnTo>
                    <a:pt x="4089387" y="1344282"/>
                  </a:lnTo>
                  <a:close/>
                </a:path>
              </a:pathLst>
            </a:custGeom>
            <a:solidFill>
              <a:srgbClr val="00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7868920" y="3568700"/>
            <a:ext cx="131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0" dirty="0">
                <a:latin typeface="Arial Unicode MS"/>
                <a:cs typeface="Arial Unicode MS"/>
              </a:rPr>
              <a:t>▪</a:t>
            </a:r>
            <a:endParaRPr sz="1800">
              <a:latin typeface="Arial Unicode MS"/>
              <a:cs typeface="Arial Unicode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868920" y="4117340"/>
            <a:ext cx="131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0" dirty="0">
                <a:latin typeface="Arial Unicode MS"/>
                <a:cs typeface="Arial Unicode MS"/>
              </a:rPr>
              <a:t>▪</a:t>
            </a:r>
            <a:endParaRPr sz="1800">
              <a:latin typeface="Arial Unicode MS"/>
              <a:cs typeface="Arial Unicode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154670" y="3591559"/>
            <a:ext cx="24072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Fasilitasi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Sarana </a:t>
            </a:r>
            <a:r>
              <a:rPr sz="1800" spc="-5" dirty="0">
                <a:latin typeface="Arial"/>
                <a:cs typeface="Arial"/>
              </a:rPr>
              <a:t>dan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Prasarana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Pascapanen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Fasilitasi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Sarana </a:t>
            </a:r>
            <a:r>
              <a:rPr sz="1800" spc="-5" dirty="0">
                <a:latin typeface="Arial"/>
                <a:cs typeface="Arial"/>
              </a:rPr>
              <a:t>dan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Prasarana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Pengolahan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91781" y="5521959"/>
            <a:ext cx="131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0" dirty="0">
                <a:latin typeface="Arial Unicode MS"/>
                <a:cs typeface="Arial Unicode MS"/>
              </a:rPr>
              <a:t>▪</a:t>
            </a:r>
            <a:endParaRPr sz="1800">
              <a:latin typeface="Arial Unicode MS"/>
              <a:cs typeface="Arial Unicode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891781" y="6070600"/>
            <a:ext cx="131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0" dirty="0">
                <a:latin typeface="Arial Unicode MS"/>
                <a:cs typeface="Arial Unicode MS"/>
              </a:rPr>
              <a:t>▪</a:t>
            </a:r>
            <a:endParaRPr sz="1800">
              <a:latin typeface="Arial Unicode MS"/>
              <a:cs typeface="Arial Unicode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177530" y="5543550"/>
            <a:ext cx="30302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51484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Fasilitasi Pengembangan </a:t>
            </a:r>
            <a:r>
              <a:rPr sz="1800" spc="-4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Pemasaran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Jaminan mutu dan </a:t>
            </a:r>
            <a:r>
              <a:rPr sz="1800" spc="-10" dirty="0">
                <a:latin typeface="Arial"/>
                <a:cs typeface="Arial"/>
              </a:rPr>
              <a:t>keamanan </a:t>
            </a:r>
            <a:r>
              <a:rPr sz="1800" spc="-49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pangan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295276" y="829310"/>
            <a:ext cx="11604625" cy="4735830"/>
            <a:chOff x="295275" y="829310"/>
            <a:chExt cx="11604625" cy="4735830"/>
          </a:xfrm>
        </p:grpSpPr>
        <p:sp>
          <p:nvSpPr>
            <p:cNvPr id="34" name="object 34"/>
            <p:cNvSpPr/>
            <p:nvPr/>
          </p:nvSpPr>
          <p:spPr>
            <a:xfrm>
              <a:off x="7658100" y="942340"/>
              <a:ext cx="4039870" cy="430530"/>
            </a:xfrm>
            <a:custGeom>
              <a:avLst/>
              <a:gdLst/>
              <a:ahLst/>
              <a:cxnLst/>
              <a:rect l="l" t="t" r="r" b="b"/>
              <a:pathLst>
                <a:path w="4039870" h="430530">
                  <a:moveTo>
                    <a:pt x="3968750" y="0"/>
                  </a:moveTo>
                  <a:lnTo>
                    <a:pt x="72390" y="0"/>
                  </a:lnTo>
                  <a:lnTo>
                    <a:pt x="45541" y="6131"/>
                  </a:lnTo>
                  <a:lnTo>
                    <a:pt x="22383" y="22383"/>
                  </a:lnTo>
                  <a:lnTo>
                    <a:pt x="6131" y="45541"/>
                  </a:lnTo>
                  <a:lnTo>
                    <a:pt x="0" y="72389"/>
                  </a:lnTo>
                  <a:lnTo>
                    <a:pt x="0" y="358139"/>
                  </a:lnTo>
                  <a:lnTo>
                    <a:pt x="6131" y="384988"/>
                  </a:lnTo>
                  <a:lnTo>
                    <a:pt x="22383" y="408146"/>
                  </a:lnTo>
                  <a:lnTo>
                    <a:pt x="45541" y="424398"/>
                  </a:lnTo>
                  <a:lnTo>
                    <a:pt x="72390" y="430530"/>
                  </a:lnTo>
                  <a:lnTo>
                    <a:pt x="3968750" y="430530"/>
                  </a:lnTo>
                  <a:lnTo>
                    <a:pt x="3994864" y="424398"/>
                  </a:lnTo>
                  <a:lnTo>
                    <a:pt x="4017644" y="408146"/>
                  </a:lnTo>
                  <a:lnTo>
                    <a:pt x="4033758" y="384988"/>
                  </a:lnTo>
                  <a:lnTo>
                    <a:pt x="4039870" y="358139"/>
                  </a:lnTo>
                  <a:lnTo>
                    <a:pt x="4039870" y="72389"/>
                  </a:lnTo>
                  <a:lnTo>
                    <a:pt x="4033758" y="45541"/>
                  </a:lnTo>
                  <a:lnTo>
                    <a:pt x="4017644" y="22383"/>
                  </a:lnTo>
                  <a:lnTo>
                    <a:pt x="3994864" y="6131"/>
                  </a:lnTo>
                  <a:lnTo>
                    <a:pt x="3968750" y="0"/>
                  </a:lnTo>
                  <a:close/>
                </a:path>
              </a:pathLst>
            </a:custGeom>
            <a:solidFill>
              <a:srgbClr val="00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658100" y="942340"/>
              <a:ext cx="4039870" cy="430530"/>
            </a:xfrm>
            <a:custGeom>
              <a:avLst/>
              <a:gdLst/>
              <a:ahLst/>
              <a:cxnLst/>
              <a:rect l="l" t="t" r="r" b="b"/>
              <a:pathLst>
                <a:path w="4039870" h="430530">
                  <a:moveTo>
                    <a:pt x="72390" y="0"/>
                  </a:moveTo>
                  <a:lnTo>
                    <a:pt x="45541" y="6131"/>
                  </a:lnTo>
                  <a:lnTo>
                    <a:pt x="22383" y="22383"/>
                  </a:lnTo>
                  <a:lnTo>
                    <a:pt x="6131" y="45541"/>
                  </a:lnTo>
                  <a:lnTo>
                    <a:pt x="0" y="72389"/>
                  </a:lnTo>
                  <a:lnTo>
                    <a:pt x="0" y="358139"/>
                  </a:lnTo>
                  <a:lnTo>
                    <a:pt x="6131" y="384988"/>
                  </a:lnTo>
                  <a:lnTo>
                    <a:pt x="22383" y="408146"/>
                  </a:lnTo>
                  <a:lnTo>
                    <a:pt x="45541" y="424398"/>
                  </a:lnTo>
                  <a:lnTo>
                    <a:pt x="72390" y="430530"/>
                  </a:lnTo>
                  <a:lnTo>
                    <a:pt x="3968750" y="430530"/>
                  </a:lnTo>
                  <a:lnTo>
                    <a:pt x="3994864" y="424398"/>
                  </a:lnTo>
                  <a:lnTo>
                    <a:pt x="4017645" y="408146"/>
                  </a:lnTo>
                  <a:lnTo>
                    <a:pt x="4033758" y="384988"/>
                  </a:lnTo>
                  <a:lnTo>
                    <a:pt x="4039870" y="358139"/>
                  </a:lnTo>
                  <a:lnTo>
                    <a:pt x="4039870" y="72389"/>
                  </a:lnTo>
                  <a:lnTo>
                    <a:pt x="4033758" y="45541"/>
                  </a:lnTo>
                  <a:lnTo>
                    <a:pt x="4017644" y="22383"/>
                  </a:lnTo>
                  <a:lnTo>
                    <a:pt x="3994864" y="6131"/>
                  </a:lnTo>
                  <a:lnTo>
                    <a:pt x="3968750" y="0"/>
                  </a:lnTo>
                  <a:lnTo>
                    <a:pt x="72390" y="0"/>
                  </a:lnTo>
                  <a:close/>
                </a:path>
              </a:pathLst>
            </a:custGeom>
            <a:ln w="57146">
              <a:solidFill>
                <a:srgbClr val="00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629525" y="913777"/>
              <a:ext cx="4097020" cy="487680"/>
            </a:xfrm>
            <a:custGeom>
              <a:avLst/>
              <a:gdLst/>
              <a:ahLst/>
              <a:cxnLst/>
              <a:rect l="l" t="t" r="r" b="b"/>
              <a:pathLst>
                <a:path w="4097020" h="487680">
                  <a:moveTo>
                    <a:pt x="57137" y="28562"/>
                  </a:moveTo>
                  <a:lnTo>
                    <a:pt x="48768" y="8369"/>
                  </a:lnTo>
                  <a:lnTo>
                    <a:pt x="28575" y="0"/>
                  </a:lnTo>
                  <a:lnTo>
                    <a:pt x="8369" y="8369"/>
                  </a:lnTo>
                  <a:lnTo>
                    <a:pt x="0" y="28562"/>
                  </a:lnTo>
                  <a:lnTo>
                    <a:pt x="8369" y="48768"/>
                  </a:lnTo>
                  <a:lnTo>
                    <a:pt x="28575" y="57137"/>
                  </a:lnTo>
                  <a:lnTo>
                    <a:pt x="48768" y="48768"/>
                  </a:lnTo>
                  <a:lnTo>
                    <a:pt x="57137" y="28562"/>
                  </a:lnTo>
                  <a:close/>
                </a:path>
                <a:path w="4097020" h="487680">
                  <a:moveTo>
                    <a:pt x="4097007" y="459092"/>
                  </a:moveTo>
                  <a:lnTo>
                    <a:pt x="4088638" y="438899"/>
                  </a:lnTo>
                  <a:lnTo>
                    <a:pt x="4068445" y="430530"/>
                  </a:lnTo>
                  <a:lnTo>
                    <a:pt x="4048239" y="438899"/>
                  </a:lnTo>
                  <a:lnTo>
                    <a:pt x="4039870" y="459092"/>
                  </a:lnTo>
                  <a:lnTo>
                    <a:pt x="4048239" y="479298"/>
                  </a:lnTo>
                  <a:lnTo>
                    <a:pt x="4068445" y="487667"/>
                  </a:lnTo>
                  <a:lnTo>
                    <a:pt x="4088638" y="479298"/>
                  </a:lnTo>
                  <a:lnTo>
                    <a:pt x="4097007" y="459092"/>
                  </a:lnTo>
                  <a:close/>
                </a:path>
              </a:pathLst>
            </a:custGeom>
            <a:solidFill>
              <a:srgbClr val="00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28559" y="829310"/>
              <a:ext cx="4371340" cy="71373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7697469" y="3011170"/>
              <a:ext cx="4041140" cy="433070"/>
            </a:xfrm>
            <a:custGeom>
              <a:avLst/>
              <a:gdLst/>
              <a:ahLst/>
              <a:cxnLst/>
              <a:rect l="l" t="t" r="r" b="b"/>
              <a:pathLst>
                <a:path w="4041140" h="433070">
                  <a:moveTo>
                    <a:pt x="3968750" y="0"/>
                  </a:moveTo>
                  <a:lnTo>
                    <a:pt x="72389" y="0"/>
                  </a:lnTo>
                  <a:lnTo>
                    <a:pt x="46077" y="6310"/>
                  </a:lnTo>
                  <a:lnTo>
                    <a:pt x="22859" y="22860"/>
                  </a:lnTo>
                  <a:lnTo>
                    <a:pt x="6310" y="46077"/>
                  </a:lnTo>
                  <a:lnTo>
                    <a:pt x="0" y="72389"/>
                  </a:lnTo>
                  <a:lnTo>
                    <a:pt x="0" y="360679"/>
                  </a:lnTo>
                  <a:lnTo>
                    <a:pt x="6310" y="386992"/>
                  </a:lnTo>
                  <a:lnTo>
                    <a:pt x="22860" y="410210"/>
                  </a:lnTo>
                  <a:lnTo>
                    <a:pt x="46077" y="426759"/>
                  </a:lnTo>
                  <a:lnTo>
                    <a:pt x="72389" y="433069"/>
                  </a:lnTo>
                  <a:lnTo>
                    <a:pt x="3968750" y="433069"/>
                  </a:lnTo>
                  <a:lnTo>
                    <a:pt x="3995062" y="426759"/>
                  </a:lnTo>
                  <a:lnTo>
                    <a:pt x="4018279" y="410210"/>
                  </a:lnTo>
                  <a:lnTo>
                    <a:pt x="4034829" y="386992"/>
                  </a:lnTo>
                  <a:lnTo>
                    <a:pt x="4041139" y="360679"/>
                  </a:lnTo>
                  <a:lnTo>
                    <a:pt x="4041139" y="72389"/>
                  </a:lnTo>
                  <a:lnTo>
                    <a:pt x="4034829" y="46077"/>
                  </a:lnTo>
                  <a:lnTo>
                    <a:pt x="4018279" y="22860"/>
                  </a:lnTo>
                  <a:lnTo>
                    <a:pt x="3995062" y="6310"/>
                  </a:lnTo>
                  <a:lnTo>
                    <a:pt x="3968750" y="0"/>
                  </a:lnTo>
                  <a:close/>
                </a:path>
              </a:pathLst>
            </a:custGeom>
            <a:solidFill>
              <a:srgbClr val="00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697469" y="3011170"/>
              <a:ext cx="4041140" cy="433070"/>
            </a:xfrm>
            <a:custGeom>
              <a:avLst/>
              <a:gdLst/>
              <a:ahLst/>
              <a:cxnLst/>
              <a:rect l="l" t="t" r="r" b="b"/>
              <a:pathLst>
                <a:path w="4041140" h="433070">
                  <a:moveTo>
                    <a:pt x="72389" y="0"/>
                  </a:moveTo>
                  <a:lnTo>
                    <a:pt x="46077" y="6310"/>
                  </a:lnTo>
                  <a:lnTo>
                    <a:pt x="22859" y="22859"/>
                  </a:lnTo>
                  <a:lnTo>
                    <a:pt x="6310" y="46077"/>
                  </a:lnTo>
                  <a:lnTo>
                    <a:pt x="0" y="72389"/>
                  </a:lnTo>
                  <a:lnTo>
                    <a:pt x="0" y="360679"/>
                  </a:lnTo>
                  <a:lnTo>
                    <a:pt x="6310" y="386992"/>
                  </a:lnTo>
                  <a:lnTo>
                    <a:pt x="22860" y="410209"/>
                  </a:lnTo>
                  <a:lnTo>
                    <a:pt x="46077" y="426759"/>
                  </a:lnTo>
                  <a:lnTo>
                    <a:pt x="72389" y="433069"/>
                  </a:lnTo>
                  <a:lnTo>
                    <a:pt x="3968750" y="433069"/>
                  </a:lnTo>
                  <a:lnTo>
                    <a:pt x="3995062" y="426759"/>
                  </a:lnTo>
                  <a:lnTo>
                    <a:pt x="4018279" y="410210"/>
                  </a:lnTo>
                  <a:lnTo>
                    <a:pt x="4034829" y="386992"/>
                  </a:lnTo>
                  <a:lnTo>
                    <a:pt x="4041139" y="360679"/>
                  </a:lnTo>
                  <a:lnTo>
                    <a:pt x="4041139" y="72389"/>
                  </a:lnTo>
                  <a:lnTo>
                    <a:pt x="4034829" y="46077"/>
                  </a:lnTo>
                  <a:lnTo>
                    <a:pt x="4018279" y="22860"/>
                  </a:lnTo>
                  <a:lnTo>
                    <a:pt x="3995062" y="6310"/>
                  </a:lnTo>
                  <a:lnTo>
                    <a:pt x="3968750" y="0"/>
                  </a:lnTo>
                  <a:lnTo>
                    <a:pt x="72389" y="0"/>
                  </a:lnTo>
                  <a:close/>
                </a:path>
              </a:pathLst>
            </a:custGeom>
            <a:ln w="57146">
              <a:solidFill>
                <a:srgbClr val="00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668895" y="2982607"/>
              <a:ext cx="4098290" cy="490220"/>
            </a:xfrm>
            <a:custGeom>
              <a:avLst/>
              <a:gdLst/>
              <a:ahLst/>
              <a:cxnLst/>
              <a:rect l="l" t="t" r="r" b="b"/>
              <a:pathLst>
                <a:path w="4098290" h="490220">
                  <a:moveTo>
                    <a:pt x="57137" y="28562"/>
                  </a:moveTo>
                  <a:lnTo>
                    <a:pt x="48768" y="8369"/>
                  </a:lnTo>
                  <a:lnTo>
                    <a:pt x="28575" y="0"/>
                  </a:lnTo>
                  <a:lnTo>
                    <a:pt x="8369" y="8369"/>
                  </a:lnTo>
                  <a:lnTo>
                    <a:pt x="0" y="28562"/>
                  </a:lnTo>
                  <a:lnTo>
                    <a:pt x="8369" y="48768"/>
                  </a:lnTo>
                  <a:lnTo>
                    <a:pt x="28575" y="57137"/>
                  </a:lnTo>
                  <a:lnTo>
                    <a:pt x="48768" y="48768"/>
                  </a:lnTo>
                  <a:lnTo>
                    <a:pt x="57137" y="28562"/>
                  </a:lnTo>
                  <a:close/>
                </a:path>
                <a:path w="4098290" h="490220">
                  <a:moveTo>
                    <a:pt x="4098277" y="461632"/>
                  </a:moveTo>
                  <a:lnTo>
                    <a:pt x="4089908" y="441439"/>
                  </a:lnTo>
                  <a:lnTo>
                    <a:pt x="4069715" y="433070"/>
                  </a:lnTo>
                  <a:lnTo>
                    <a:pt x="4049509" y="441439"/>
                  </a:lnTo>
                  <a:lnTo>
                    <a:pt x="4041140" y="461632"/>
                  </a:lnTo>
                  <a:lnTo>
                    <a:pt x="4049509" y="481838"/>
                  </a:lnTo>
                  <a:lnTo>
                    <a:pt x="4069715" y="490207"/>
                  </a:lnTo>
                  <a:lnTo>
                    <a:pt x="4089908" y="481838"/>
                  </a:lnTo>
                  <a:lnTo>
                    <a:pt x="4098277" y="461632"/>
                  </a:lnTo>
                  <a:close/>
                </a:path>
              </a:pathLst>
            </a:custGeom>
            <a:solidFill>
              <a:srgbClr val="00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721600" y="4945380"/>
              <a:ext cx="4039870" cy="431800"/>
            </a:xfrm>
            <a:custGeom>
              <a:avLst/>
              <a:gdLst/>
              <a:ahLst/>
              <a:cxnLst/>
              <a:rect l="l" t="t" r="r" b="b"/>
              <a:pathLst>
                <a:path w="4039870" h="431800">
                  <a:moveTo>
                    <a:pt x="3967479" y="0"/>
                  </a:moveTo>
                  <a:lnTo>
                    <a:pt x="71120" y="0"/>
                  </a:lnTo>
                  <a:lnTo>
                    <a:pt x="45005" y="6111"/>
                  </a:lnTo>
                  <a:lnTo>
                    <a:pt x="22225" y="22225"/>
                  </a:lnTo>
                  <a:lnTo>
                    <a:pt x="6111" y="45005"/>
                  </a:lnTo>
                  <a:lnTo>
                    <a:pt x="0" y="71120"/>
                  </a:lnTo>
                  <a:lnTo>
                    <a:pt x="0" y="359410"/>
                  </a:lnTo>
                  <a:lnTo>
                    <a:pt x="6111" y="385722"/>
                  </a:lnTo>
                  <a:lnTo>
                    <a:pt x="22225" y="408940"/>
                  </a:lnTo>
                  <a:lnTo>
                    <a:pt x="45005" y="425489"/>
                  </a:lnTo>
                  <a:lnTo>
                    <a:pt x="71120" y="431800"/>
                  </a:lnTo>
                  <a:lnTo>
                    <a:pt x="3967479" y="431800"/>
                  </a:lnTo>
                  <a:lnTo>
                    <a:pt x="3994328" y="425489"/>
                  </a:lnTo>
                  <a:lnTo>
                    <a:pt x="4017486" y="408940"/>
                  </a:lnTo>
                  <a:lnTo>
                    <a:pt x="4033738" y="385722"/>
                  </a:lnTo>
                  <a:lnTo>
                    <a:pt x="4039870" y="359410"/>
                  </a:lnTo>
                  <a:lnTo>
                    <a:pt x="4039870" y="71120"/>
                  </a:lnTo>
                  <a:lnTo>
                    <a:pt x="4033738" y="45005"/>
                  </a:lnTo>
                  <a:lnTo>
                    <a:pt x="4017486" y="22225"/>
                  </a:lnTo>
                  <a:lnTo>
                    <a:pt x="3994328" y="6111"/>
                  </a:lnTo>
                  <a:lnTo>
                    <a:pt x="3967479" y="0"/>
                  </a:lnTo>
                  <a:close/>
                </a:path>
              </a:pathLst>
            </a:custGeom>
            <a:solidFill>
              <a:srgbClr val="00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721600" y="4945380"/>
              <a:ext cx="4039870" cy="431800"/>
            </a:xfrm>
            <a:custGeom>
              <a:avLst/>
              <a:gdLst/>
              <a:ahLst/>
              <a:cxnLst/>
              <a:rect l="l" t="t" r="r" b="b"/>
              <a:pathLst>
                <a:path w="4039870" h="431800">
                  <a:moveTo>
                    <a:pt x="71120" y="0"/>
                  </a:moveTo>
                  <a:lnTo>
                    <a:pt x="45005" y="6111"/>
                  </a:lnTo>
                  <a:lnTo>
                    <a:pt x="22225" y="22225"/>
                  </a:lnTo>
                  <a:lnTo>
                    <a:pt x="6111" y="45005"/>
                  </a:lnTo>
                  <a:lnTo>
                    <a:pt x="0" y="71120"/>
                  </a:lnTo>
                  <a:lnTo>
                    <a:pt x="0" y="359410"/>
                  </a:lnTo>
                  <a:lnTo>
                    <a:pt x="6111" y="385722"/>
                  </a:lnTo>
                  <a:lnTo>
                    <a:pt x="22225" y="408940"/>
                  </a:lnTo>
                  <a:lnTo>
                    <a:pt x="45005" y="425489"/>
                  </a:lnTo>
                  <a:lnTo>
                    <a:pt x="71120" y="431800"/>
                  </a:lnTo>
                  <a:lnTo>
                    <a:pt x="3967479" y="431800"/>
                  </a:lnTo>
                  <a:lnTo>
                    <a:pt x="3994328" y="425489"/>
                  </a:lnTo>
                  <a:lnTo>
                    <a:pt x="4017486" y="408940"/>
                  </a:lnTo>
                  <a:lnTo>
                    <a:pt x="4033738" y="385722"/>
                  </a:lnTo>
                  <a:lnTo>
                    <a:pt x="4039870" y="359410"/>
                  </a:lnTo>
                  <a:lnTo>
                    <a:pt x="4039870" y="71120"/>
                  </a:lnTo>
                  <a:lnTo>
                    <a:pt x="4033738" y="45005"/>
                  </a:lnTo>
                  <a:lnTo>
                    <a:pt x="4017486" y="22225"/>
                  </a:lnTo>
                  <a:lnTo>
                    <a:pt x="3994328" y="6111"/>
                  </a:lnTo>
                  <a:lnTo>
                    <a:pt x="3967479" y="0"/>
                  </a:lnTo>
                  <a:lnTo>
                    <a:pt x="71120" y="0"/>
                  </a:lnTo>
                  <a:close/>
                </a:path>
              </a:pathLst>
            </a:custGeom>
            <a:ln w="57146">
              <a:solidFill>
                <a:srgbClr val="00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693025" y="4916817"/>
              <a:ext cx="4097020" cy="488950"/>
            </a:xfrm>
            <a:custGeom>
              <a:avLst/>
              <a:gdLst/>
              <a:ahLst/>
              <a:cxnLst/>
              <a:rect l="l" t="t" r="r" b="b"/>
              <a:pathLst>
                <a:path w="4097020" h="488950">
                  <a:moveTo>
                    <a:pt x="57137" y="28562"/>
                  </a:moveTo>
                  <a:lnTo>
                    <a:pt x="48768" y="8369"/>
                  </a:lnTo>
                  <a:lnTo>
                    <a:pt x="28575" y="0"/>
                  </a:lnTo>
                  <a:lnTo>
                    <a:pt x="8369" y="8369"/>
                  </a:lnTo>
                  <a:lnTo>
                    <a:pt x="0" y="28562"/>
                  </a:lnTo>
                  <a:lnTo>
                    <a:pt x="8369" y="48768"/>
                  </a:lnTo>
                  <a:lnTo>
                    <a:pt x="28575" y="57137"/>
                  </a:lnTo>
                  <a:lnTo>
                    <a:pt x="48768" y="48768"/>
                  </a:lnTo>
                  <a:lnTo>
                    <a:pt x="57137" y="28562"/>
                  </a:lnTo>
                  <a:close/>
                </a:path>
                <a:path w="4097020" h="488950">
                  <a:moveTo>
                    <a:pt x="4097007" y="460362"/>
                  </a:moveTo>
                  <a:lnTo>
                    <a:pt x="4088638" y="440169"/>
                  </a:lnTo>
                  <a:lnTo>
                    <a:pt x="4068445" y="431800"/>
                  </a:lnTo>
                  <a:lnTo>
                    <a:pt x="4048239" y="440169"/>
                  </a:lnTo>
                  <a:lnTo>
                    <a:pt x="4039870" y="460362"/>
                  </a:lnTo>
                  <a:lnTo>
                    <a:pt x="4048239" y="480568"/>
                  </a:lnTo>
                  <a:lnTo>
                    <a:pt x="4068445" y="488937"/>
                  </a:lnTo>
                  <a:lnTo>
                    <a:pt x="4088638" y="480568"/>
                  </a:lnTo>
                  <a:lnTo>
                    <a:pt x="4097007" y="460362"/>
                  </a:lnTo>
                  <a:close/>
                </a:path>
              </a:pathLst>
            </a:custGeom>
            <a:solidFill>
              <a:srgbClr val="00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22869" y="4857750"/>
              <a:ext cx="3968750" cy="70739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87309" y="2901950"/>
              <a:ext cx="4199890" cy="712469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23850" y="1993900"/>
              <a:ext cx="3446779" cy="1731010"/>
            </a:xfrm>
            <a:custGeom>
              <a:avLst/>
              <a:gdLst/>
              <a:ahLst/>
              <a:cxnLst/>
              <a:rect l="l" t="t" r="r" b="b"/>
              <a:pathLst>
                <a:path w="3446779" h="1731010">
                  <a:moveTo>
                    <a:pt x="3329940" y="0"/>
                  </a:moveTo>
                  <a:lnTo>
                    <a:pt x="115570" y="0"/>
                  </a:lnTo>
                  <a:lnTo>
                    <a:pt x="72866" y="10021"/>
                  </a:lnTo>
                  <a:lnTo>
                    <a:pt x="35877" y="36353"/>
                  </a:lnTo>
                  <a:lnTo>
                    <a:pt x="9842" y="73402"/>
                  </a:lnTo>
                  <a:lnTo>
                    <a:pt x="0" y="115570"/>
                  </a:lnTo>
                  <a:lnTo>
                    <a:pt x="0" y="1614170"/>
                  </a:lnTo>
                  <a:lnTo>
                    <a:pt x="9842" y="1657072"/>
                  </a:lnTo>
                  <a:lnTo>
                    <a:pt x="35877" y="1694497"/>
                  </a:lnTo>
                  <a:lnTo>
                    <a:pt x="72866" y="1720969"/>
                  </a:lnTo>
                  <a:lnTo>
                    <a:pt x="115570" y="1731010"/>
                  </a:lnTo>
                  <a:lnTo>
                    <a:pt x="3329940" y="1731010"/>
                  </a:lnTo>
                  <a:lnTo>
                    <a:pt x="3372842" y="1720969"/>
                  </a:lnTo>
                  <a:lnTo>
                    <a:pt x="3410267" y="1694497"/>
                  </a:lnTo>
                  <a:lnTo>
                    <a:pt x="3436739" y="1657072"/>
                  </a:lnTo>
                  <a:lnTo>
                    <a:pt x="3446779" y="1614170"/>
                  </a:lnTo>
                  <a:lnTo>
                    <a:pt x="3446779" y="115570"/>
                  </a:lnTo>
                  <a:lnTo>
                    <a:pt x="3436739" y="73402"/>
                  </a:lnTo>
                  <a:lnTo>
                    <a:pt x="3410267" y="36353"/>
                  </a:lnTo>
                  <a:lnTo>
                    <a:pt x="3372842" y="10021"/>
                  </a:lnTo>
                  <a:lnTo>
                    <a:pt x="332994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23850" y="1993900"/>
              <a:ext cx="3446779" cy="1731010"/>
            </a:xfrm>
            <a:custGeom>
              <a:avLst/>
              <a:gdLst/>
              <a:ahLst/>
              <a:cxnLst/>
              <a:rect l="l" t="t" r="r" b="b"/>
              <a:pathLst>
                <a:path w="3446779" h="1731010">
                  <a:moveTo>
                    <a:pt x="115570" y="0"/>
                  </a:moveTo>
                  <a:lnTo>
                    <a:pt x="72866" y="10021"/>
                  </a:lnTo>
                  <a:lnTo>
                    <a:pt x="35877" y="36353"/>
                  </a:lnTo>
                  <a:lnTo>
                    <a:pt x="9842" y="73402"/>
                  </a:lnTo>
                  <a:lnTo>
                    <a:pt x="0" y="115570"/>
                  </a:lnTo>
                  <a:lnTo>
                    <a:pt x="0" y="1614170"/>
                  </a:lnTo>
                  <a:lnTo>
                    <a:pt x="9842" y="1657072"/>
                  </a:lnTo>
                  <a:lnTo>
                    <a:pt x="35877" y="1694497"/>
                  </a:lnTo>
                  <a:lnTo>
                    <a:pt x="72866" y="1720969"/>
                  </a:lnTo>
                  <a:lnTo>
                    <a:pt x="115570" y="1731010"/>
                  </a:lnTo>
                  <a:lnTo>
                    <a:pt x="3329940" y="1731010"/>
                  </a:lnTo>
                  <a:lnTo>
                    <a:pt x="3372842" y="1720969"/>
                  </a:lnTo>
                  <a:lnTo>
                    <a:pt x="3410267" y="1694497"/>
                  </a:lnTo>
                  <a:lnTo>
                    <a:pt x="3436739" y="1657072"/>
                  </a:lnTo>
                  <a:lnTo>
                    <a:pt x="3446779" y="1614170"/>
                  </a:lnTo>
                  <a:lnTo>
                    <a:pt x="3446779" y="115570"/>
                  </a:lnTo>
                  <a:lnTo>
                    <a:pt x="3436739" y="73402"/>
                  </a:lnTo>
                  <a:lnTo>
                    <a:pt x="3410267" y="36353"/>
                  </a:lnTo>
                  <a:lnTo>
                    <a:pt x="3372842" y="10021"/>
                  </a:lnTo>
                  <a:lnTo>
                    <a:pt x="3329940" y="0"/>
                  </a:lnTo>
                  <a:lnTo>
                    <a:pt x="115570" y="0"/>
                  </a:lnTo>
                  <a:close/>
                </a:path>
              </a:pathLst>
            </a:custGeom>
            <a:ln w="57146">
              <a:solidFill>
                <a:srgbClr val="1E4D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95275" y="1965337"/>
              <a:ext cx="3503929" cy="1788160"/>
            </a:xfrm>
            <a:custGeom>
              <a:avLst/>
              <a:gdLst/>
              <a:ahLst/>
              <a:cxnLst/>
              <a:rect l="l" t="t" r="r" b="b"/>
              <a:pathLst>
                <a:path w="3503929" h="1788160">
                  <a:moveTo>
                    <a:pt x="57137" y="28562"/>
                  </a:moveTo>
                  <a:lnTo>
                    <a:pt x="48768" y="8369"/>
                  </a:lnTo>
                  <a:lnTo>
                    <a:pt x="28575" y="0"/>
                  </a:lnTo>
                  <a:lnTo>
                    <a:pt x="8369" y="8369"/>
                  </a:lnTo>
                  <a:lnTo>
                    <a:pt x="0" y="28562"/>
                  </a:lnTo>
                  <a:lnTo>
                    <a:pt x="8369" y="48768"/>
                  </a:lnTo>
                  <a:lnTo>
                    <a:pt x="28575" y="57137"/>
                  </a:lnTo>
                  <a:lnTo>
                    <a:pt x="48768" y="48768"/>
                  </a:lnTo>
                  <a:lnTo>
                    <a:pt x="57137" y="28562"/>
                  </a:lnTo>
                  <a:close/>
                </a:path>
                <a:path w="3503929" h="1788160">
                  <a:moveTo>
                    <a:pt x="3503917" y="1759572"/>
                  </a:moveTo>
                  <a:lnTo>
                    <a:pt x="3495548" y="1739379"/>
                  </a:lnTo>
                  <a:lnTo>
                    <a:pt x="3475355" y="1731010"/>
                  </a:lnTo>
                  <a:lnTo>
                    <a:pt x="3455149" y="1739379"/>
                  </a:lnTo>
                  <a:lnTo>
                    <a:pt x="3446780" y="1759572"/>
                  </a:lnTo>
                  <a:lnTo>
                    <a:pt x="3455149" y="1779778"/>
                  </a:lnTo>
                  <a:lnTo>
                    <a:pt x="3475355" y="1788147"/>
                  </a:lnTo>
                  <a:lnTo>
                    <a:pt x="3495548" y="1779778"/>
                  </a:lnTo>
                  <a:lnTo>
                    <a:pt x="3503917" y="1759572"/>
                  </a:lnTo>
                  <a:close/>
                </a:path>
              </a:pathLst>
            </a:custGeom>
            <a:solidFill>
              <a:srgbClr val="1E4D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444501" y="1991359"/>
            <a:ext cx="131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0" dirty="0">
                <a:latin typeface="Arial Unicode MS"/>
                <a:cs typeface="Arial Unicode MS"/>
              </a:rPr>
              <a:t>▪</a:t>
            </a:r>
            <a:endParaRPr sz="1800">
              <a:latin typeface="Arial Unicode MS"/>
              <a:cs typeface="Arial Unicode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44501" y="2540000"/>
            <a:ext cx="1314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0" dirty="0">
                <a:latin typeface="Arial Unicode MS"/>
                <a:cs typeface="Arial Unicode MS"/>
              </a:rPr>
              <a:t>▪</a:t>
            </a:r>
            <a:endParaRPr sz="18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</a:pPr>
            <a:r>
              <a:rPr sz="1800" spc="-250" dirty="0">
                <a:latin typeface="Arial Unicode MS"/>
                <a:cs typeface="Arial Unicode MS"/>
              </a:rPr>
              <a:t>▪</a:t>
            </a:r>
            <a:endParaRPr sz="1800">
              <a:latin typeface="Arial Unicode MS"/>
              <a:cs typeface="Arial Unicode M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44501" y="3362959"/>
            <a:ext cx="131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0" dirty="0">
                <a:latin typeface="Arial Unicode MS"/>
                <a:cs typeface="Arial Unicode MS"/>
              </a:rPr>
              <a:t>▪</a:t>
            </a:r>
            <a:endParaRPr sz="1800">
              <a:latin typeface="Arial Unicode MS"/>
              <a:cs typeface="Arial Unicode M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30251" y="2012950"/>
            <a:ext cx="279971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229485" algn="l"/>
              </a:tabLst>
            </a:pPr>
            <a:r>
              <a:rPr sz="1800" spc="-15" dirty="0">
                <a:latin typeface="Arial"/>
                <a:cs typeface="Arial"/>
              </a:rPr>
              <a:t>P</a:t>
            </a:r>
            <a:r>
              <a:rPr sz="1800" spc="5" dirty="0">
                <a:latin typeface="Arial"/>
                <a:cs typeface="Arial"/>
              </a:rPr>
              <a:t>r</a:t>
            </a:r>
            <a:r>
              <a:rPr sz="1800" spc="-15" dirty="0">
                <a:latin typeface="Arial"/>
                <a:cs typeface="Arial"/>
              </a:rPr>
              <a:t>o</a:t>
            </a:r>
            <a:r>
              <a:rPr sz="1800" spc="-5" dirty="0">
                <a:latin typeface="Arial"/>
                <a:cs typeface="Arial"/>
              </a:rPr>
              <a:t>d</a:t>
            </a:r>
            <a:r>
              <a:rPr sz="1800" spc="-15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ksi/p</a:t>
            </a:r>
            <a:r>
              <a:rPr sz="1800" spc="-15" dirty="0">
                <a:latin typeface="Arial"/>
                <a:cs typeface="Arial"/>
              </a:rPr>
              <a:t>e</a:t>
            </a:r>
            <a:r>
              <a:rPr sz="1800" spc="-5" dirty="0">
                <a:latin typeface="Arial"/>
                <a:cs typeface="Arial"/>
              </a:rPr>
              <a:t>ng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d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n	</a:t>
            </a:r>
            <a:r>
              <a:rPr sz="1800" spc="-15" dirty="0">
                <a:latin typeface="Arial"/>
                <a:cs typeface="Arial"/>
              </a:rPr>
              <a:t>b</a:t>
            </a:r>
            <a:r>
              <a:rPr sz="1800" spc="-5" dirty="0">
                <a:latin typeface="Arial"/>
                <a:cs typeface="Arial"/>
              </a:rPr>
              <a:t>e</a:t>
            </a:r>
            <a:r>
              <a:rPr sz="1800" spc="-15" dirty="0">
                <a:latin typeface="Arial"/>
                <a:cs typeface="Arial"/>
              </a:rPr>
              <a:t>n</a:t>
            </a:r>
            <a:r>
              <a:rPr sz="1800" spc="-5" dirty="0">
                <a:latin typeface="Arial"/>
                <a:cs typeface="Arial"/>
              </a:rPr>
              <a:t>ih  </a:t>
            </a:r>
            <a:r>
              <a:rPr sz="1800" spc="-10" dirty="0">
                <a:latin typeface="Arial"/>
                <a:cs typeface="Arial"/>
              </a:rPr>
              <a:t>bermutu</a:t>
            </a:r>
            <a:endParaRPr sz="1800">
              <a:latin typeface="Arial"/>
              <a:cs typeface="Arial"/>
            </a:endParaRPr>
          </a:p>
          <a:p>
            <a:pPr marL="12700" marR="333375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Sertifikasi </a:t>
            </a:r>
            <a:r>
              <a:rPr sz="1800" spc="-10" dirty="0">
                <a:latin typeface="Arial"/>
                <a:cs typeface="Arial"/>
              </a:rPr>
              <a:t>Benih 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Pengawasan </a:t>
            </a:r>
            <a:r>
              <a:rPr sz="1800" spc="-5" dirty="0">
                <a:latin typeface="Arial"/>
                <a:cs typeface="Arial"/>
              </a:rPr>
              <a:t>Peredaran </a:t>
            </a:r>
            <a:r>
              <a:rPr sz="1800" spc="-49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Benih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861694" algn="l"/>
              </a:tabLst>
            </a:pPr>
            <a:r>
              <a:rPr sz="1800" spc="-10" dirty="0">
                <a:latin typeface="Arial"/>
                <a:cs typeface="Arial"/>
              </a:rPr>
              <a:t>Sapras	Perbenihan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213360" y="1304290"/>
            <a:ext cx="3580129" cy="5109845"/>
            <a:chOff x="213359" y="1304289"/>
            <a:chExt cx="3580129" cy="5109845"/>
          </a:xfrm>
        </p:grpSpPr>
        <p:sp>
          <p:nvSpPr>
            <p:cNvPr id="54" name="object 54"/>
            <p:cNvSpPr/>
            <p:nvPr/>
          </p:nvSpPr>
          <p:spPr>
            <a:xfrm>
              <a:off x="298449" y="1402079"/>
              <a:ext cx="3495040" cy="515620"/>
            </a:xfrm>
            <a:custGeom>
              <a:avLst/>
              <a:gdLst/>
              <a:ahLst/>
              <a:cxnLst/>
              <a:rect l="l" t="t" r="r" b="b"/>
              <a:pathLst>
                <a:path w="3495040" h="515619">
                  <a:moveTo>
                    <a:pt x="3408679" y="0"/>
                  </a:moveTo>
                  <a:lnTo>
                    <a:pt x="86360" y="0"/>
                  </a:lnTo>
                  <a:lnTo>
                    <a:pt x="54649" y="7223"/>
                  </a:lnTo>
                  <a:lnTo>
                    <a:pt x="26987" y="26352"/>
                  </a:lnTo>
                  <a:lnTo>
                    <a:pt x="7421" y="53578"/>
                  </a:lnTo>
                  <a:lnTo>
                    <a:pt x="0" y="85090"/>
                  </a:lnTo>
                  <a:lnTo>
                    <a:pt x="0" y="429260"/>
                  </a:lnTo>
                  <a:lnTo>
                    <a:pt x="7421" y="460970"/>
                  </a:lnTo>
                  <a:lnTo>
                    <a:pt x="26987" y="488632"/>
                  </a:lnTo>
                  <a:lnTo>
                    <a:pt x="54649" y="508198"/>
                  </a:lnTo>
                  <a:lnTo>
                    <a:pt x="86360" y="515620"/>
                  </a:lnTo>
                  <a:lnTo>
                    <a:pt x="3408679" y="515620"/>
                  </a:lnTo>
                  <a:lnTo>
                    <a:pt x="3440390" y="508198"/>
                  </a:lnTo>
                  <a:lnTo>
                    <a:pt x="3468052" y="488632"/>
                  </a:lnTo>
                  <a:lnTo>
                    <a:pt x="3487618" y="460970"/>
                  </a:lnTo>
                  <a:lnTo>
                    <a:pt x="3495040" y="429260"/>
                  </a:lnTo>
                  <a:lnTo>
                    <a:pt x="3495040" y="85090"/>
                  </a:lnTo>
                  <a:lnTo>
                    <a:pt x="3487618" y="53578"/>
                  </a:lnTo>
                  <a:lnTo>
                    <a:pt x="3468052" y="26352"/>
                  </a:lnTo>
                  <a:lnTo>
                    <a:pt x="3440390" y="7223"/>
                  </a:lnTo>
                  <a:lnTo>
                    <a:pt x="3408679" y="0"/>
                  </a:lnTo>
                  <a:close/>
                </a:path>
              </a:pathLst>
            </a:custGeom>
            <a:solidFill>
              <a:srgbClr val="2058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4489" y="1304289"/>
              <a:ext cx="3285490" cy="78612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3359" y="3829050"/>
              <a:ext cx="3542029" cy="882650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289559" y="4654549"/>
              <a:ext cx="3445510" cy="1731010"/>
            </a:xfrm>
            <a:custGeom>
              <a:avLst/>
              <a:gdLst/>
              <a:ahLst/>
              <a:cxnLst/>
              <a:rect l="l" t="t" r="r" b="b"/>
              <a:pathLst>
                <a:path w="3445510" h="1731010">
                  <a:moveTo>
                    <a:pt x="3329940" y="0"/>
                  </a:moveTo>
                  <a:lnTo>
                    <a:pt x="116839" y="0"/>
                  </a:lnTo>
                  <a:lnTo>
                    <a:pt x="73937" y="9842"/>
                  </a:lnTo>
                  <a:lnTo>
                    <a:pt x="36512" y="35877"/>
                  </a:lnTo>
                  <a:lnTo>
                    <a:pt x="10040" y="72866"/>
                  </a:lnTo>
                  <a:lnTo>
                    <a:pt x="0" y="115569"/>
                  </a:lnTo>
                  <a:lnTo>
                    <a:pt x="0" y="1614170"/>
                  </a:lnTo>
                  <a:lnTo>
                    <a:pt x="10040" y="1657072"/>
                  </a:lnTo>
                  <a:lnTo>
                    <a:pt x="36512" y="1694497"/>
                  </a:lnTo>
                  <a:lnTo>
                    <a:pt x="73937" y="1720969"/>
                  </a:lnTo>
                  <a:lnTo>
                    <a:pt x="116839" y="1731010"/>
                  </a:lnTo>
                  <a:lnTo>
                    <a:pt x="3329940" y="1731010"/>
                  </a:lnTo>
                  <a:lnTo>
                    <a:pt x="3372107" y="1720969"/>
                  </a:lnTo>
                  <a:lnTo>
                    <a:pt x="3409156" y="1694497"/>
                  </a:lnTo>
                  <a:lnTo>
                    <a:pt x="3435488" y="1657072"/>
                  </a:lnTo>
                  <a:lnTo>
                    <a:pt x="3445510" y="1614170"/>
                  </a:lnTo>
                  <a:lnTo>
                    <a:pt x="3445510" y="115569"/>
                  </a:lnTo>
                  <a:lnTo>
                    <a:pt x="3435488" y="72866"/>
                  </a:lnTo>
                  <a:lnTo>
                    <a:pt x="3409156" y="35877"/>
                  </a:lnTo>
                  <a:lnTo>
                    <a:pt x="3372107" y="9842"/>
                  </a:lnTo>
                  <a:lnTo>
                    <a:pt x="33299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89559" y="4654549"/>
              <a:ext cx="3445510" cy="1731010"/>
            </a:xfrm>
            <a:custGeom>
              <a:avLst/>
              <a:gdLst/>
              <a:ahLst/>
              <a:cxnLst/>
              <a:rect l="l" t="t" r="r" b="b"/>
              <a:pathLst>
                <a:path w="3445510" h="1731010">
                  <a:moveTo>
                    <a:pt x="116839" y="0"/>
                  </a:moveTo>
                  <a:lnTo>
                    <a:pt x="73937" y="9842"/>
                  </a:lnTo>
                  <a:lnTo>
                    <a:pt x="36512" y="35877"/>
                  </a:lnTo>
                  <a:lnTo>
                    <a:pt x="10040" y="72866"/>
                  </a:lnTo>
                  <a:lnTo>
                    <a:pt x="0" y="115569"/>
                  </a:lnTo>
                  <a:lnTo>
                    <a:pt x="0" y="1614170"/>
                  </a:lnTo>
                  <a:lnTo>
                    <a:pt x="10040" y="1657072"/>
                  </a:lnTo>
                  <a:lnTo>
                    <a:pt x="36512" y="1694497"/>
                  </a:lnTo>
                  <a:lnTo>
                    <a:pt x="73937" y="1720969"/>
                  </a:lnTo>
                  <a:lnTo>
                    <a:pt x="116839" y="1731010"/>
                  </a:lnTo>
                  <a:lnTo>
                    <a:pt x="3329940" y="1731010"/>
                  </a:lnTo>
                  <a:lnTo>
                    <a:pt x="3372107" y="1720969"/>
                  </a:lnTo>
                  <a:lnTo>
                    <a:pt x="3409156" y="1694497"/>
                  </a:lnTo>
                  <a:lnTo>
                    <a:pt x="3435488" y="1657072"/>
                  </a:lnTo>
                  <a:lnTo>
                    <a:pt x="3445510" y="1614170"/>
                  </a:lnTo>
                  <a:lnTo>
                    <a:pt x="3445510" y="115569"/>
                  </a:lnTo>
                  <a:lnTo>
                    <a:pt x="3435488" y="72866"/>
                  </a:lnTo>
                  <a:lnTo>
                    <a:pt x="3409156" y="35877"/>
                  </a:lnTo>
                  <a:lnTo>
                    <a:pt x="3372107" y="9842"/>
                  </a:lnTo>
                  <a:lnTo>
                    <a:pt x="3329940" y="0"/>
                  </a:lnTo>
                  <a:lnTo>
                    <a:pt x="116839" y="0"/>
                  </a:lnTo>
                  <a:close/>
                </a:path>
              </a:pathLst>
            </a:custGeom>
            <a:ln w="57146">
              <a:solidFill>
                <a:srgbClr val="1E4D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60985" y="4625987"/>
              <a:ext cx="3502660" cy="1788160"/>
            </a:xfrm>
            <a:custGeom>
              <a:avLst/>
              <a:gdLst/>
              <a:ahLst/>
              <a:cxnLst/>
              <a:rect l="l" t="t" r="r" b="b"/>
              <a:pathLst>
                <a:path w="3502660" h="1788160">
                  <a:moveTo>
                    <a:pt x="57137" y="28562"/>
                  </a:moveTo>
                  <a:lnTo>
                    <a:pt x="48768" y="8369"/>
                  </a:lnTo>
                  <a:lnTo>
                    <a:pt x="28575" y="0"/>
                  </a:lnTo>
                  <a:lnTo>
                    <a:pt x="8369" y="8369"/>
                  </a:lnTo>
                  <a:lnTo>
                    <a:pt x="0" y="28562"/>
                  </a:lnTo>
                  <a:lnTo>
                    <a:pt x="8369" y="48768"/>
                  </a:lnTo>
                  <a:lnTo>
                    <a:pt x="28575" y="57137"/>
                  </a:lnTo>
                  <a:lnTo>
                    <a:pt x="48768" y="48768"/>
                  </a:lnTo>
                  <a:lnTo>
                    <a:pt x="57137" y="28562"/>
                  </a:lnTo>
                  <a:close/>
                </a:path>
                <a:path w="3502660" h="1788160">
                  <a:moveTo>
                    <a:pt x="3502647" y="1759572"/>
                  </a:moveTo>
                  <a:lnTo>
                    <a:pt x="3494278" y="1739379"/>
                  </a:lnTo>
                  <a:lnTo>
                    <a:pt x="3474085" y="1731010"/>
                  </a:lnTo>
                  <a:lnTo>
                    <a:pt x="3453879" y="1739379"/>
                  </a:lnTo>
                  <a:lnTo>
                    <a:pt x="3445510" y="1759572"/>
                  </a:lnTo>
                  <a:lnTo>
                    <a:pt x="3453879" y="1779778"/>
                  </a:lnTo>
                  <a:lnTo>
                    <a:pt x="3474085" y="1788147"/>
                  </a:lnTo>
                  <a:lnTo>
                    <a:pt x="3494278" y="1779778"/>
                  </a:lnTo>
                  <a:lnTo>
                    <a:pt x="3502647" y="1759572"/>
                  </a:lnTo>
                  <a:close/>
                </a:path>
              </a:pathLst>
            </a:custGeom>
            <a:solidFill>
              <a:srgbClr val="1E4D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408941" y="4773929"/>
            <a:ext cx="131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0" dirty="0">
                <a:latin typeface="Arial Unicode MS"/>
                <a:cs typeface="Arial Unicode MS"/>
              </a:rPr>
              <a:t>▪</a:t>
            </a:r>
            <a:endParaRPr sz="1800">
              <a:latin typeface="Arial Unicode MS"/>
              <a:cs typeface="Arial Unicode M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08941" y="5322570"/>
            <a:ext cx="131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0" dirty="0">
                <a:latin typeface="Arial Unicode MS"/>
                <a:cs typeface="Arial Unicode MS"/>
              </a:rPr>
              <a:t>▪</a:t>
            </a:r>
            <a:endParaRPr sz="1800">
              <a:latin typeface="Arial Unicode MS"/>
              <a:cs typeface="Arial Unicode M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94690" y="4796790"/>
            <a:ext cx="27444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Pengendalian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OPT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Ramah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Lingkungan</a:t>
            </a:r>
            <a:endParaRPr sz="1800">
              <a:latin typeface="Arial"/>
              <a:cs typeface="Arial"/>
            </a:endParaRPr>
          </a:p>
          <a:p>
            <a:pPr marL="12700" marR="520065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Penanganan Dampak </a:t>
            </a:r>
            <a:r>
              <a:rPr sz="1800" spc="-49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Perubahan Iklim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237263" y="128270"/>
            <a:ext cx="11660505" cy="6009640"/>
            <a:chOff x="237263" y="128270"/>
            <a:chExt cx="11660505" cy="6009640"/>
          </a:xfrm>
        </p:grpSpPr>
        <p:sp>
          <p:nvSpPr>
            <p:cNvPr id="64" name="object 64"/>
            <p:cNvSpPr/>
            <p:nvPr/>
          </p:nvSpPr>
          <p:spPr>
            <a:xfrm>
              <a:off x="3644899" y="2636520"/>
              <a:ext cx="646430" cy="697230"/>
            </a:xfrm>
            <a:custGeom>
              <a:avLst/>
              <a:gdLst/>
              <a:ahLst/>
              <a:cxnLst/>
              <a:rect l="l" t="t" r="r" b="b"/>
              <a:pathLst>
                <a:path w="646429" h="697229">
                  <a:moveTo>
                    <a:pt x="189229" y="19050"/>
                  </a:moveTo>
                  <a:lnTo>
                    <a:pt x="0" y="283209"/>
                  </a:lnTo>
                  <a:lnTo>
                    <a:pt x="275589" y="480059"/>
                  </a:lnTo>
                  <a:lnTo>
                    <a:pt x="120650" y="697229"/>
                  </a:lnTo>
                  <a:lnTo>
                    <a:pt x="646429" y="546100"/>
                  </a:lnTo>
                  <a:lnTo>
                    <a:pt x="630303" y="215900"/>
                  </a:lnTo>
                  <a:lnTo>
                    <a:pt x="464820" y="215900"/>
                  </a:lnTo>
                  <a:lnTo>
                    <a:pt x="189229" y="19050"/>
                  </a:lnTo>
                  <a:close/>
                </a:path>
                <a:path w="646429" h="697229">
                  <a:moveTo>
                    <a:pt x="619760" y="0"/>
                  </a:moveTo>
                  <a:lnTo>
                    <a:pt x="464820" y="215900"/>
                  </a:lnTo>
                  <a:lnTo>
                    <a:pt x="630303" y="215900"/>
                  </a:lnTo>
                  <a:lnTo>
                    <a:pt x="619760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51459" y="182880"/>
              <a:ext cx="11631930" cy="681990"/>
            </a:xfrm>
            <a:custGeom>
              <a:avLst/>
              <a:gdLst/>
              <a:ahLst/>
              <a:cxnLst/>
              <a:rect l="l" t="t" r="r" b="b"/>
              <a:pathLst>
                <a:path w="11631930" h="681990">
                  <a:moveTo>
                    <a:pt x="11596370" y="0"/>
                  </a:moveTo>
                  <a:lnTo>
                    <a:pt x="34289" y="0"/>
                  </a:lnTo>
                  <a:lnTo>
                    <a:pt x="21431" y="3036"/>
                  </a:lnTo>
                  <a:lnTo>
                    <a:pt x="10477" y="10953"/>
                  </a:lnTo>
                  <a:lnTo>
                    <a:pt x="2857" y="21967"/>
                  </a:lnTo>
                  <a:lnTo>
                    <a:pt x="0" y="34290"/>
                  </a:lnTo>
                  <a:lnTo>
                    <a:pt x="0" y="646430"/>
                  </a:lnTo>
                  <a:lnTo>
                    <a:pt x="2857" y="659487"/>
                  </a:lnTo>
                  <a:lnTo>
                    <a:pt x="10477" y="670877"/>
                  </a:lnTo>
                  <a:lnTo>
                    <a:pt x="21431" y="678934"/>
                  </a:lnTo>
                  <a:lnTo>
                    <a:pt x="34289" y="681990"/>
                  </a:lnTo>
                  <a:lnTo>
                    <a:pt x="11596370" y="681990"/>
                  </a:lnTo>
                  <a:lnTo>
                    <a:pt x="11608891" y="678934"/>
                  </a:lnTo>
                  <a:lnTo>
                    <a:pt x="11620341" y="670877"/>
                  </a:lnTo>
                  <a:lnTo>
                    <a:pt x="11628695" y="659487"/>
                  </a:lnTo>
                  <a:lnTo>
                    <a:pt x="11631930" y="646430"/>
                  </a:lnTo>
                  <a:lnTo>
                    <a:pt x="11631930" y="34290"/>
                  </a:lnTo>
                  <a:lnTo>
                    <a:pt x="11628695" y="21967"/>
                  </a:lnTo>
                  <a:lnTo>
                    <a:pt x="11620341" y="10953"/>
                  </a:lnTo>
                  <a:lnTo>
                    <a:pt x="11608891" y="3036"/>
                  </a:lnTo>
                  <a:lnTo>
                    <a:pt x="1159637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51459" y="182880"/>
              <a:ext cx="11631930" cy="681990"/>
            </a:xfrm>
            <a:custGeom>
              <a:avLst/>
              <a:gdLst/>
              <a:ahLst/>
              <a:cxnLst/>
              <a:rect l="l" t="t" r="r" b="b"/>
              <a:pathLst>
                <a:path w="11631930" h="681990">
                  <a:moveTo>
                    <a:pt x="34289" y="0"/>
                  </a:moveTo>
                  <a:lnTo>
                    <a:pt x="21431" y="3036"/>
                  </a:lnTo>
                  <a:lnTo>
                    <a:pt x="10477" y="10953"/>
                  </a:lnTo>
                  <a:lnTo>
                    <a:pt x="2857" y="21967"/>
                  </a:lnTo>
                  <a:lnTo>
                    <a:pt x="0" y="34290"/>
                  </a:lnTo>
                  <a:lnTo>
                    <a:pt x="0" y="646430"/>
                  </a:lnTo>
                  <a:lnTo>
                    <a:pt x="2857" y="659487"/>
                  </a:lnTo>
                  <a:lnTo>
                    <a:pt x="10477" y="670877"/>
                  </a:lnTo>
                  <a:lnTo>
                    <a:pt x="21431" y="678934"/>
                  </a:lnTo>
                  <a:lnTo>
                    <a:pt x="34289" y="681990"/>
                  </a:lnTo>
                  <a:lnTo>
                    <a:pt x="11596370" y="681990"/>
                  </a:lnTo>
                  <a:lnTo>
                    <a:pt x="11608891" y="678934"/>
                  </a:lnTo>
                  <a:lnTo>
                    <a:pt x="11620341" y="670877"/>
                  </a:lnTo>
                  <a:lnTo>
                    <a:pt x="11628695" y="659487"/>
                  </a:lnTo>
                  <a:lnTo>
                    <a:pt x="11631930" y="646430"/>
                  </a:lnTo>
                  <a:lnTo>
                    <a:pt x="11631930" y="34290"/>
                  </a:lnTo>
                  <a:lnTo>
                    <a:pt x="11628695" y="21967"/>
                  </a:lnTo>
                  <a:lnTo>
                    <a:pt x="11620341" y="10953"/>
                  </a:lnTo>
                  <a:lnTo>
                    <a:pt x="11608891" y="3036"/>
                  </a:lnTo>
                  <a:lnTo>
                    <a:pt x="11596370" y="0"/>
                  </a:lnTo>
                  <a:lnTo>
                    <a:pt x="34289" y="0"/>
                  </a:lnTo>
                  <a:close/>
                </a:path>
              </a:pathLst>
            </a:custGeom>
            <a:ln w="28393">
              <a:solidFill>
                <a:srgbClr val="9436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37261" y="168693"/>
              <a:ext cx="11660505" cy="710565"/>
            </a:xfrm>
            <a:custGeom>
              <a:avLst/>
              <a:gdLst/>
              <a:ahLst/>
              <a:cxnLst/>
              <a:rect l="l" t="t" r="r" b="b"/>
              <a:pathLst>
                <a:path w="11660505" h="710565">
                  <a:moveTo>
                    <a:pt x="28384" y="14185"/>
                  </a:moveTo>
                  <a:lnTo>
                    <a:pt x="24231" y="4152"/>
                  </a:lnTo>
                  <a:lnTo>
                    <a:pt x="14198" y="0"/>
                  </a:lnTo>
                  <a:lnTo>
                    <a:pt x="4152" y="4152"/>
                  </a:lnTo>
                  <a:lnTo>
                    <a:pt x="0" y="14185"/>
                  </a:lnTo>
                  <a:lnTo>
                    <a:pt x="4152" y="24231"/>
                  </a:lnTo>
                  <a:lnTo>
                    <a:pt x="14198" y="28384"/>
                  </a:lnTo>
                  <a:lnTo>
                    <a:pt x="24231" y="24231"/>
                  </a:lnTo>
                  <a:lnTo>
                    <a:pt x="28384" y="14185"/>
                  </a:lnTo>
                  <a:close/>
                </a:path>
                <a:path w="11660505" h="710565">
                  <a:moveTo>
                    <a:pt x="11660315" y="696175"/>
                  </a:moveTo>
                  <a:lnTo>
                    <a:pt x="11656162" y="686142"/>
                  </a:lnTo>
                  <a:lnTo>
                    <a:pt x="11646129" y="681990"/>
                  </a:lnTo>
                  <a:lnTo>
                    <a:pt x="11636083" y="686142"/>
                  </a:lnTo>
                  <a:lnTo>
                    <a:pt x="11631930" y="696175"/>
                  </a:lnTo>
                  <a:lnTo>
                    <a:pt x="11636083" y="706221"/>
                  </a:lnTo>
                  <a:lnTo>
                    <a:pt x="11646129" y="710374"/>
                  </a:lnTo>
                  <a:lnTo>
                    <a:pt x="11656162" y="706221"/>
                  </a:lnTo>
                  <a:lnTo>
                    <a:pt x="11660315" y="696175"/>
                  </a:lnTo>
                  <a:close/>
                </a:path>
              </a:pathLst>
            </a:custGeom>
            <a:solidFill>
              <a:srgbClr val="9436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7279" y="128270"/>
              <a:ext cx="10114280" cy="89535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4489" y="242570"/>
              <a:ext cx="726440" cy="50165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269979" y="255270"/>
              <a:ext cx="544829" cy="546100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3658869" y="4009390"/>
              <a:ext cx="676910" cy="760730"/>
            </a:xfrm>
            <a:custGeom>
              <a:avLst/>
              <a:gdLst/>
              <a:ahLst/>
              <a:cxnLst/>
              <a:rect l="l" t="t" r="r" b="b"/>
              <a:pathLst>
                <a:path w="676910" h="760729">
                  <a:moveTo>
                    <a:pt x="618562" y="524510"/>
                  </a:moveTo>
                  <a:lnTo>
                    <a:pt x="450850" y="524510"/>
                  </a:lnTo>
                  <a:lnTo>
                    <a:pt x="572769" y="760730"/>
                  </a:lnTo>
                  <a:lnTo>
                    <a:pt x="618562" y="524510"/>
                  </a:lnTo>
                  <a:close/>
                </a:path>
                <a:path w="676910" h="760729">
                  <a:moveTo>
                    <a:pt x="177800" y="0"/>
                  </a:moveTo>
                  <a:lnTo>
                    <a:pt x="300989" y="236220"/>
                  </a:lnTo>
                  <a:lnTo>
                    <a:pt x="0" y="391160"/>
                  </a:lnTo>
                  <a:lnTo>
                    <a:pt x="149859" y="680720"/>
                  </a:lnTo>
                  <a:lnTo>
                    <a:pt x="450850" y="524510"/>
                  </a:lnTo>
                  <a:lnTo>
                    <a:pt x="618562" y="524510"/>
                  </a:lnTo>
                  <a:lnTo>
                    <a:pt x="676909" y="223520"/>
                  </a:lnTo>
                  <a:lnTo>
                    <a:pt x="177800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635750" y="1949449"/>
              <a:ext cx="1042669" cy="3451860"/>
            </a:xfrm>
            <a:custGeom>
              <a:avLst/>
              <a:gdLst/>
              <a:ahLst/>
              <a:cxnLst/>
              <a:rect l="l" t="t" r="r" b="b"/>
              <a:pathLst>
                <a:path w="1042670" h="3451860">
                  <a:moveTo>
                    <a:pt x="908050" y="3450590"/>
                  </a:moveTo>
                  <a:lnTo>
                    <a:pt x="907084" y="3037840"/>
                  </a:lnTo>
                  <a:lnTo>
                    <a:pt x="906780" y="2900680"/>
                  </a:lnTo>
                  <a:lnTo>
                    <a:pt x="769620" y="3037840"/>
                  </a:lnTo>
                  <a:lnTo>
                    <a:pt x="274320" y="2545080"/>
                  </a:lnTo>
                  <a:lnTo>
                    <a:pt x="0" y="2820670"/>
                  </a:lnTo>
                  <a:lnTo>
                    <a:pt x="495300" y="3314700"/>
                  </a:lnTo>
                  <a:lnTo>
                    <a:pt x="356870" y="3451860"/>
                  </a:lnTo>
                  <a:lnTo>
                    <a:pt x="908050" y="3450590"/>
                  </a:lnTo>
                  <a:close/>
                </a:path>
                <a:path w="1042670" h="3451860">
                  <a:moveTo>
                    <a:pt x="1022350" y="1270"/>
                  </a:moveTo>
                  <a:lnTo>
                    <a:pt x="472440" y="0"/>
                  </a:lnTo>
                  <a:lnTo>
                    <a:pt x="609600" y="138430"/>
                  </a:lnTo>
                  <a:lnTo>
                    <a:pt x="115570" y="631190"/>
                  </a:lnTo>
                  <a:lnTo>
                    <a:pt x="391160" y="906780"/>
                  </a:lnTo>
                  <a:lnTo>
                    <a:pt x="885190" y="412750"/>
                  </a:lnTo>
                  <a:lnTo>
                    <a:pt x="1022350" y="551180"/>
                  </a:lnTo>
                  <a:lnTo>
                    <a:pt x="1022350" y="412750"/>
                  </a:lnTo>
                  <a:lnTo>
                    <a:pt x="1022350" y="1270"/>
                  </a:lnTo>
                  <a:close/>
                </a:path>
                <a:path w="1042670" h="3451860">
                  <a:moveTo>
                    <a:pt x="1042670" y="1658620"/>
                  </a:moveTo>
                  <a:lnTo>
                    <a:pt x="808990" y="1244600"/>
                  </a:lnTo>
                  <a:lnTo>
                    <a:pt x="808990" y="1438910"/>
                  </a:lnTo>
                  <a:lnTo>
                    <a:pt x="574040" y="1438910"/>
                  </a:lnTo>
                  <a:lnTo>
                    <a:pt x="574040" y="1879600"/>
                  </a:lnTo>
                  <a:lnTo>
                    <a:pt x="808990" y="1879600"/>
                  </a:lnTo>
                  <a:lnTo>
                    <a:pt x="808990" y="2073910"/>
                  </a:lnTo>
                  <a:lnTo>
                    <a:pt x="1042670" y="1658620"/>
                  </a:lnTo>
                  <a:close/>
                </a:path>
              </a:pathLst>
            </a:custGeom>
            <a:solidFill>
              <a:srgbClr val="00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72330" y="1061720"/>
              <a:ext cx="2032000" cy="1144269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81219" y="5055870"/>
              <a:ext cx="1922779" cy="1082040"/>
            </a:xfrm>
            <a:prstGeom prst="rect">
              <a:avLst/>
            </a:prstGeom>
          </p:spPr>
        </p:pic>
      </p:grpSp>
      <p:sp>
        <p:nvSpPr>
          <p:cNvPr id="75" name="object 75"/>
          <p:cNvSpPr txBox="1"/>
          <p:nvPr/>
        </p:nvSpPr>
        <p:spPr>
          <a:xfrm>
            <a:off x="7819391" y="1441450"/>
            <a:ext cx="13144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0" dirty="0">
                <a:latin typeface="Arial Unicode MS"/>
                <a:cs typeface="Arial Unicode MS"/>
              </a:rPr>
              <a:t>▪</a:t>
            </a:r>
            <a:endParaRPr sz="18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</a:pPr>
            <a:r>
              <a:rPr sz="1800" spc="-250" dirty="0">
                <a:latin typeface="Arial Unicode MS"/>
                <a:cs typeface="Arial Unicode MS"/>
              </a:rPr>
              <a:t>▪</a:t>
            </a:r>
            <a:endParaRPr sz="18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</a:pPr>
            <a:r>
              <a:rPr sz="1800" spc="-250" dirty="0">
                <a:latin typeface="Arial Unicode MS"/>
                <a:cs typeface="Arial Unicode MS"/>
              </a:rPr>
              <a:t>▪</a:t>
            </a:r>
            <a:endParaRPr sz="18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</a:pPr>
            <a:r>
              <a:rPr sz="1800" spc="-250" dirty="0">
                <a:latin typeface="Arial Unicode MS"/>
                <a:cs typeface="Arial Unicode MS"/>
              </a:rPr>
              <a:t>▪</a:t>
            </a:r>
            <a:endParaRPr sz="18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</a:pPr>
            <a:r>
              <a:rPr sz="1800" spc="-250" dirty="0">
                <a:latin typeface="Arial Unicode MS"/>
                <a:cs typeface="Arial Unicode MS"/>
              </a:rPr>
              <a:t>▪</a:t>
            </a:r>
            <a:endParaRPr sz="1800">
              <a:latin typeface="Arial Unicode MS"/>
              <a:cs typeface="Arial Unicode MS"/>
            </a:endParaRPr>
          </a:p>
        </p:txBody>
      </p:sp>
      <p:sp>
        <p:nvSpPr>
          <p:cNvPr id="76" name="object 76"/>
          <p:cNvSpPr txBox="1">
            <a:spLocks noGrp="1"/>
          </p:cNvSpPr>
          <p:nvPr>
            <p:ph type="title"/>
          </p:nvPr>
        </p:nvSpPr>
        <p:spPr>
          <a:xfrm>
            <a:off x="8105140" y="1464309"/>
            <a:ext cx="261112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0" i="0" spc="-10" dirty="0">
                <a:solidFill>
                  <a:srgbClr val="000000"/>
                </a:solidFill>
                <a:latin typeface="Arial"/>
                <a:cs typeface="Arial"/>
              </a:rPr>
              <a:t>Ketersediaan </a:t>
            </a:r>
            <a:r>
              <a:rPr sz="1800" b="0" i="0" spc="-5" dirty="0">
                <a:solidFill>
                  <a:srgbClr val="000000"/>
                </a:solidFill>
                <a:latin typeface="Arial"/>
                <a:cs typeface="Arial"/>
              </a:rPr>
              <a:t>stok </a:t>
            </a:r>
            <a:r>
              <a:rPr sz="1800" b="0" i="0" spc="-10" dirty="0">
                <a:solidFill>
                  <a:srgbClr val="000000"/>
                </a:solidFill>
                <a:latin typeface="Arial"/>
                <a:cs typeface="Arial"/>
              </a:rPr>
              <a:t>produk </a:t>
            </a:r>
            <a:r>
              <a:rPr sz="1800" b="0" i="0" spc="-49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i="0" spc="-10" dirty="0">
                <a:solidFill>
                  <a:srgbClr val="000000"/>
                </a:solidFill>
                <a:latin typeface="Arial"/>
                <a:cs typeface="Arial"/>
              </a:rPr>
              <a:t>Stabilitasi</a:t>
            </a:r>
            <a:r>
              <a:rPr sz="1800" b="0" i="0" spc="4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i="0" spc="-5" dirty="0">
                <a:solidFill>
                  <a:srgbClr val="000000"/>
                </a:solidFill>
                <a:latin typeface="Arial"/>
                <a:cs typeface="Arial"/>
              </a:rPr>
              <a:t>harga </a:t>
            </a:r>
            <a:r>
              <a:rPr sz="1800" b="0" i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i="0" spc="-10" dirty="0">
                <a:solidFill>
                  <a:srgbClr val="000000"/>
                </a:solidFill>
                <a:latin typeface="Arial"/>
                <a:cs typeface="Arial"/>
              </a:rPr>
              <a:t>Distribusi produk</a:t>
            </a:r>
            <a:endParaRPr sz="1800">
              <a:latin typeface="Arial"/>
              <a:cs typeface="Arial"/>
            </a:endParaRPr>
          </a:p>
          <a:p>
            <a:pPr marL="12700" marR="1145540">
              <a:lnSpc>
                <a:spcPct val="100000"/>
              </a:lnSpc>
            </a:pPr>
            <a:r>
              <a:rPr sz="1800" b="0" i="0" spc="-10" dirty="0">
                <a:solidFill>
                  <a:srgbClr val="000000"/>
                </a:solidFill>
                <a:latin typeface="Arial"/>
                <a:cs typeface="Arial"/>
              </a:rPr>
              <a:t>Sewa</a:t>
            </a:r>
            <a:r>
              <a:rPr sz="1800" b="0" i="0" spc="-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i="0" spc="-10" dirty="0">
                <a:solidFill>
                  <a:srgbClr val="000000"/>
                </a:solidFill>
                <a:latin typeface="Arial"/>
                <a:cs typeface="Arial"/>
              </a:rPr>
              <a:t>Gudang </a:t>
            </a:r>
            <a:r>
              <a:rPr sz="1800" b="0" i="0" spc="-48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i="0" spc="-10" dirty="0">
                <a:solidFill>
                  <a:srgbClr val="000000"/>
                </a:solidFill>
                <a:latin typeface="Arial"/>
                <a:cs typeface="Arial"/>
              </a:rPr>
              <a:t>Pasar</a:t>
            </a:r>
            <a:r>
              <a:rPr sz="1800" b="0" i="0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i="0" spc="-65" dirty="0">
                <a:solidFill>
                  <a:srgbClr val="000000"/>
                </a:solidFill>
                <a:latin typeface="Arial"/>
                <a:cs typeface="Arial"/>
              </a:rPr>
              <a:t>Tani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521" y="100342"/>
            <a:ext cx="12024360" cy="6711950"/>
          </a:xfrm>
          <a:custGeom>
            <a:avLst/>
            <a:gdLst/>
            <a:ahLst/>
            <a:cxnLst/>
            <a:rect l="l" t="t" r="r" b="b"/>
            <a:pathLst>
              <a:path w="12024360" h="6711950">
                <a:moveTo>
                  <a:pt x="38087" y="19037"/>
                </a:moveTo>
                <a:lnTo>
                  <a:pt x="32512" y="5575"/>
                </a:lnTo>
                <a:lnTo>
                  <a:pt x="19050" y="0"/>
                </a:lnTo>
                <a:lnTo>
                  <a:pt x="5575" y="5575"/>
                </a:lnTo>
                <a:lnTo>
                  <a:pt x="0" y="19037"/>
                </a:lnTo>
                <a:lnTo>
                  <a:pt x="5575" y="32512"/>
                </a:lnTo>
                <a:lnTo>
                  <a:pt x="19050" y="38087"/>
                </a:lnTo>
                <a:lnTo>
                  <a:pt x="32512" y="32512"/>
                </a:lnTo>
                <a:lnTo>
                  <a:pt x="38087" y="19037"/>
                </a:lnTo>
                <a:close/>
              </a:path>
              <a:path w="12024360" h="6711950">
                <a:moveTo>
                  <a:pt x="12024347" y="6692887"/>
                </a:moveTo>
                <a:lnTo>
                  <a:pt x="12018772" y="6679425"/>
                </a:lnTo>
                <a:lnTo>
                  <a:pt x="12005310" y="6673850"/>
                </a:lnTo>
                <a:lnTo>
                  <a:pt x="11991835" y="6679425"/>
                </a:lnTo>
                <a:lnTo>
                  <a:pt x="11986260" y="6692887"/>
                </a:lnTo>
                <a:lnTo>
                  <a:pt x="11991835" y="6706362"/>
                </a:lnTo>
                <a:lnTo>
                  <a:pt x="12005310" y="6711937"/>
                </a:lnTo>
                <a:lnTo>
                  <a:pt x="12018772" y="6706362"/>
                </a:lnTo>
                <a:lnTo>
                  <a:pt x="12024347" y="6692887"/>
                </a:lnTo>
                <a:close/>
              </a:path>
            </a:pathLst>
          </a:custGeom>
          <a:solidFill>
            <a:srgbClr val="9436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033770" y="3307079"/>
            <a:ext cx="151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200" dirty="0">
                <a:solidFill>
                  <a:srgbClr val="FFFFFF"/>
                </a:solidFill>
                <a:latin typeface="Gill Sans MT"/>
                <a:cs typeface="Gill Sans MT"/>
              </a:rPr>
              <a:t>c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4939" y="73660"/>
            <a:ext cx="11871960" cy="6327140"/>
            <a:chOff x="154939" y="73660"/>
            <a:chExt cx="11871960" cy="63271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4329" y="1127760"/>
              <a:ext cx="11545570" cy="52730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4939" y="73660"/>
              <a:ext cx="11871960" cy="868680"/>
            </a:xfrm>
            <a:custGeom>
              <a:avLst/>
              <a:gdLst/>
              <a:ahLst/>
              <a:cxnLst/>
              <a:rect l="l" t="t" r="r" b="b"/>
              <a:pathLst>
                <a:path w="11871960" h="868680">
                  <a:moveTo>
                    <a:pt x="0" y="0"/>
                  </a:moveTo>
                  <a:lnTo>
                    <a:pt x="11871960" y="0"/>
                  </a:lnTo>
                  <a:lnTo>
                    <a:pt x="11871960" y="868680"/>
                  </a:lnTo>
                  <a:lnTo>
                    <a:pt x="0" y="868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39541" y="214629"/>
            <a:ext cx="43033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0" dirty="0">
                <a:solidFill>
                  <a:schemeClr val="tx1"/>
                </a:solidFill>
              </a:rPr>
              <a:t>Benih</a:t>
            </a:r>
            <a:r>
              <a:rPr spc="200" dirty="0">
                <a:solidFill>
                  <a:schemeClr val="tx1"/>
                </a:solidFill>
              </a:rPr>
              <a:t> </a:t>
            </a:r>
            <a:r>
              <a:rPr spc="610" dirty="0">
                <a:solidFill>
                  <a:schemeClr val="tx1"/>
                </a:solidFill>
              </a:rPr>
              <a:t>Bermutu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13970" y="66041"/>
            <a:ext cx="12146280" cy="6791959"/>
            <a:chOff x="13970" y="66039"/>
            <a:chExt cx="12146280" cy="6791959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77550" y="113029"/>
              <a:ext cx="1230629" cy="8940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620" y="66039"/>
              <a:ext cx="920750" cy="91820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970" y="5977889"/>
              <a:ext cx="12114530" cy="878840"/>
            </a:xfrm>
            <a:custGeom>
              <a:avLst/>
              <a:gdLst/>
              <a:ahLst/>
              <a:cxnLst/>
              <a:rect l="l" t="t" r="r" b="b"/>
              <a:pathLst>
                <a:path w="12114530" h="878840">
                  <a:moveTo>
                    <a:pt x="0" y="0"/>
                  </a:moveTo>
                  <a:lnTo>
                    <a:pt x="0" y="878840"/>
                  </a:lnTo>
                  <a:lnTo>
                    <a:pt x="10510520" y="878840"/>
                  </a:lnTo>
                  <a:lnTo>
                    <a:pt x="10925844" y="657860"/>
                  </a:lnTo>
                  <a:lnTo>
                    <a:pt x="2289810" y="657860"/>
                  </a:lnTo>
                  <a:lnTo>
                    <a:pt x="2249799" y="656974"/>
                  </a:lnTo>
                  <a:lnTo>
                    <a:pt x="2208945" y="654518"/>
                  </a:lnTo>
                  <a:lnTo>
                    <a:pt x="2167283" y="650558"/>
                  </a:lnTo>
                  <a:lnTo>
                    <a:pt x="2124851" y="645161"/>
                  </a:lnTo>
                  <a:lnTo>
                    <a:pt x="2081683" y="638394"/>
                  </a:lnTo>
                  <a:lnTo>
                    <a:pt x="2037816" y="630324"/>
                  </a:lnTo>
                  <a:lnTo>
                    <a:pt x="1993285" y="621018"/>
                  </a:lnTo>
                  <a:lnTo>
                    <a:pt x="1948127" y="610543"/>
                  </a:lnTo>
                  <a:lnTo>
                    <a:pt x="1902377" y="598965"/>
                  </a:lnTo>
                  <a:lnTo>
                    <a:pt x="1856072" y="586352"/>
                  </a:lnTo>
                  <a:lnTo>
                    <a:pt x="1809247" y="572770"/>
                  </a:lnTo>
                  <a:lnTo>
                    <a:pt x="1761938" y="558287"/>
                  </a:lnTo>
                  <a:lnTo>
                    <a:pt x="1714182" y="542969"/>
                  </a:lnTo>
                  <a:lnTo>
                    <a:pt x="1666014" y="526883"/>
                  </a:lnTo>
                  <a:lnTo>
                    <a:pt x="1617470" y="510096"/>
                  </a:lnTo>
                  <a:lnTo>
                    <a:pt x="1519398" y="474687"/>
                  </a:lnTo>
                  <a:lnTo>
                    <a:pt x="1370370" y="417989"/>
                  </a:lnTo>
                  <a:lnTo>
                    <a:pt x="868651" y="219677"/>
                  </a:lnTo>
                  <a:lnTo>
                    <a:pt x="769548" y="182309"/>
                  </a:lnTo>
                  <a:lnTo>
                    <a:pt x="671530" y="146954"/>
                  </a:lnTo>
                  <a:lnTo>
                    <a:pt x="623018" y="130199"/>
                  </a:lnTo>
                  <a:lnTo>
                    <a:pt x="574885" y="114148"/>
                  </a:lnTo>
                  <a:lnTo>
                    <a:pt x="527166" y="98867"/>
                  </a:lnTo>
                  <a:lnTo>
                    <a:pt x="479899" y="84425"/>
                  </a:lnTo>
                  <a:lnTo>
                    <a:pt x="433118" y="70888"/>
                  </a:lnTo>
                  <a:lnTo>
                    <a:pt x="386861" y="58322"/>
                  </a:lnTo>
                  <a:lnTo>
                    <a:pt x="341162" y="46795"/>
                  </a:lnTo>
                  <a:lnTo>
                    <a:pt x="296058" y="36374"/>
                  </a:lnTo>
                  <a:lnTo>
                    <a:pt x="251584" y="27125"/>
                  </a:lnTo>
                  <a:lnTo>
                    <a:pt x="207777" y="19116"/>
                  </a:lnTo>
                  <a:lnTo>
                    <a:pt x="164673" y="12412"/>
                  </a:lnTo>
                  <a:lnTo>
                    <a:pt x="122307" y="7082"/>
                  </a:lnTo>
                  <a:lnTo>
                    <a:pt x="80715" y="3192"/>
                  </a:lnTo>
                  <a:lnTo>
                    <a:pt x="39934" y="809"/>
                  </a:lnTo>
                  <a:lnTo>
                    <a:pt x="0" y="0"/>
                  </a:lnTo>
                  <a:close/>
                </a:path>
                <a:path w="12114530" h="878840">
                  <a:moveTo>
                    <a:pt x="12114530" y="25400"/>
                  </a:moveTo>
                  <a:lnTo>
                    <a:pt x="5785439" y="493070"/>
                  </a:lnTo>
                  <a:lnTo>
                    <a:pt x="3744963" y="607241"/>
                  </a:lnTo>
                  <a:lnTo>
                    <a:pt x="2289810" y="657860"/>
                  </a:lnTo>
                  <a:lnTo>
                    <a:pt x="10925844" y="657860"/>
                  </a:lnTo>
                  <a:lnTo>
                    <a:pt x="12114530" y="2540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20" y="6137961"/>
              <a:ext cx="12113260" cy="6489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220" y="6301739"/>
              <a:ext cx="572770" cy="4699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15900" y="1451609"/>
              <a:ext cx="981710" cy="902969"/>
            </a:xfrm>
            <a:custGeom>
              <a:avLst/>
              <a:gdLst/>
              <a:ahLst/>
              <a:cxnLst/>
              <a:rect l="l" t="t" r="r" b="b"/>
              <a:pathLst>
                <a:path w="981710" h="902969">
                  <a:moveTo>
                    <a:pt x="298450" y="118110"/>
                  </a:moveTo>
                  <a:lnTo>
                    <a:pt x="140970" y="568960"/>
                  </a:lnTo>
                  <a:lnTo>
                    <a:pt x="450850" y="676910"/>
                  </a:lnTo>
                  <a:lnTo>
                    <a:pt x="372109" y="902969"/>
                  </a:lnTo>
                  <a:lnTo>
                    <a:pt x="981710" y="609600"/>
                  </a:lnTo>
                  <a:lnTo>
                    <a:pt x="796332" y="226060"/>
                  </a:lnTo>
                  <a:lnTo>
                    <a:pt x="608330" y="226060"/>
                  </a:lnTo>
                  <a:lnTo>
                    <a:pt x="298450" y="118110"/>
                  </a:lnTo>
                  <a:close/>
                </a:path>
                <a:path w="981710" h="902969">
                  <a:moveTo>
                    <a:pt x="213359" y="87629"/>
                  </a:moveTo>
                  <a:lnTo>
                    <a:pt x="55879" y="538479"/>
                  </a:lnTo>
                  <a:lnTo>
                    <a:pt x="113029" y="558800"/>
                  </a:lnTo>
                  <a:lnTo>
                    <a:pt x="270509" y="107950"/>
                  </a:lnTo>
                  <a:lnTo>
                    <a:pt x="213359" y="87629"/>
                  </a:lnTo>
                  <a:close/>
                </a:path>
                <a:path w="981710" h="902969">
                  <a:moveTo>
                    <a:pt x="157479" y="68579"/>
                  </a:moveTo>
                  <a:lnTo>
                    <a:pt x="0" y="519429"/>
                  </a:lnTo>
                  <a:lnTo>
                    <a:pt x="27939" y="529589"/>
                  </a:lnTo>
                  <a:lnTo>
                    <a:pt x="185420" y="77469"/>
                  </a:lnTo>
                  <a:lnTo>
                    <a:pt x="157479" y="68579"/>
                  </a:lnTo>
                  <a:close/>
                </a:path>
                <a:path w="981710" h="902969">
                  <a:moveTo>
                    <a:pt x="687069" y="0"/>
                  </a:moveTo>
                  <a:lnTo>
                    <a:pt x="608330" y="226060"/>
                  </a:lnTo>
                  <a:lnTo>
                    <a:pt x="796332" y="226060"/>
                  </a:lnTo>
                  <a:lnTo>
                    <a:pt x="68706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15900" y="1451609"/>
              <a:ext cx="981710" cy="902969"/>
            </a:xfrm>
            <a:custGeom>
              <a:avLst/>
              <a:gdLst/>
              <a:ahLst/>
              <a:cxnLst/>
              <a:rect l="l" t="t" r="r" b="b"/>
              <a:pathLst>
                <a:path w="981710" h="902969">
                  <a:moveTo>
                    <a:pt x="157479" y="68579"/>
                  </a:moveTo>
                  <a:lnTo>
                    <a:pt x="185420" y="77469"/>
                  </a:lnTo>
                  <a:lnTo>
                    <a:pt x="27939" y="529589"/>
                  </a:lnTo>
                  <a:lnTo>
                    <a:pt x="0" y="519429"/>
                  </a:lnTo>
                  <a:lnTo>
                    <a:pt x="157479" y="68579"/>
                  </a:lnTo>
                  <a:close/>
                </a:path>
                <a:path w="981710" h="902969">
                  <a:moveTo>
                    <a:pt x="213359" y="87629"/>
                  </a:moveTo>
                  <a:lnTo>
                    <a:pt x="270509" y="107950"/>
                  </a:lnTo>
                  <a:lnTo>
                    <a:pt x="113029" y="558800"/>
                  </a:lnTo>
                  <a:lnTo>
                    <a:pt x="55879" y="538479"/>
                  </a:lnTo>
                  <a:lnTo>
                    <a:pt x="213359" y="87629"/>
                  </a:lnTo>
                  <a:close/>
                </a:path>
                <a:path w="981710" h="902969">
                  <a:moveTo>
                    <a:pt x="298450" y="118110"/>
                  </a:moveTo>
                  <a:lnTo>
                    <a:pt x="608330" y="226060"/>
                  </a:lnTo>
                  <a:lnTo>
                    <a:pt x="687069" y="0"/>
                  </a:lnTo>
                  <a:lnTo>
                    <a:pt x="981710" y="609600"/>
                  </a:lnTo>
                  <a:lnTo>
                    <a:pt x="372109" y="902969"/>
                  </a:lnTo>
                  <a:lnTo>
                    <a:pt x="450850" y="676910"/>
                  </a:lnTo>
                  <a:lnTo>
                    <a:pt x="140970" y="568960"/>
                  </a:lnTo>
                  <a:lnTo>
                    <a:pt x="298450" y="118110"/>
                  </a:lnTo>
                  <a:close/>
                </a:path>
              </a:pathLst>
            </a:custGeom>
            <a:ln w="25518">
              <a:solidFill>
                <a:srgbClr val="375C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39356" y="1281378"/>
              <a:ext cx="612775" cy="1243965"/>
            </a:xfrm>
            <a:custGeom>
              <a:avLst/>
              <a:gdLst/>
              <a:ahLst/>
              <a:cxnLst/>
              <a:rect l="l" t="t" r="r" b="b"/>
              <a:pathLst>
                <a:path w="612775" h="1243964">
                  <a:moveTo>
                    <a:pt x="25514" y="12750"/>
                  </a:moveTo>
                  <a:lnTo>
                    <a:pt x="21780" y="3733"/>
                  </a:lnTo>
                  <a:lnTo>
                    <a:pt x="12763" y="0"/>
                  </a:lnTo>
                  <a:lnTo>
                    <a:pt x="3733" y="3733"/>
                  </a:lnTo>
                  <a:lnTo>
                    <a:pt x="0" y="12750"/>
                  </a:lnTo>
                  <a:lnTo>
                    <a:pt x="3733" y="21780"/>
                  </a:lnTo>
                  <a:lnTo>
                    <a:pt x="12763" y="25514"/>
                  </a:lnTo>
                  <a:lnTo>
                    <a:pt x="21780" y="21780"/>
                  </a:lnTo>
                  <a:lnTo>
                    <a:pt x="25514" y="12750"/>
                  </a:lnTo>
                  <a:close/>
                </a:path>
                <a:path w="612775" h="1243964">
                  <a:moveTo>
                    <a:pt x="612254" y="1230680"/>
                  </a:moveTo>
                  <a:lnTo>
                    <a:pt x="608520" y="1221663"/>
                  </a:lnTo>
                  <a:lnTo>
                    <a:pt x="599503" y="1217930"/>
                  </a:lnTo>
                  <a:lnTo>
                    <a:pt x="590473" y="1221663"/>
                  </a:lnTo>
                  <a:lnTo>
                    <a:pt x="586740" y="1230680"/>
                  </a:lnTo>
                  <a:lnTo>
                    <a:pt x="590473" y="1239710"/>
                  </a:lnTo>
                  <a:lnTo>
                    <a:pt x="599503" y="1243444"/>
                  </a:lnTo>
                  <a:lnTo>
                    <a:pt x="608520" y="1239710"/>
                  </a:lnTo>
                  <a:lnTo>
                    <a:pt x="612254" y="1230680"/>
                  </a:lnTo>
                  <a:close/>
                </a:path>
              </a:pathLst>
            </a:custGeom>
            <a:solidFill>
              <a:srgbClr val="375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101069" y="3128010"/>
              <a:ext cx="981710" cy="902969"/>
            </a:xfrm>
            <a:custGeom>
              <a:avLst/>
              <a:gdLst/>
              <a:ahLst/>
              <a:cxnLst/>
              <a:rect l="l" t="t" r="r" b="b"/>
              <a:pathLst>
                <a:path w="981709" h="902970">
                  <a:moveTo>
                    <a:pt x="294639" y="0"/>
                  </a:moveTo>
                  <a:lnTo>
                    <a:pt x="0" y="609600"/>
                  </a:lnTo>
                  <a:lnTo>
                    <a:pt x="609600" y="902969"/>
                  </a:lnTo>
                  <a:lnTo>
                    <a:pt x="530859" y="676909"/>
                  </a:lnTo>
                  <a:lnTo>
                    <a:pt x="840739" y="568959"/>
                  </a:lnTo>
                  <a:lnTo>
                    <a:pt x="721302" y="226060"/>
                  </a:lnTo>
                  <a:lnTo>
                    <a:pt x="373379" y="226060"/>
                  </a:lnTo>
                  <a:lnTo>
                    <a:pt x="294639" y="0"/>
                  </a:lnTo>
                  <a:close/>
                </a:path>
                <a:path w="981709" h="902970">
                  <a:moveTo>
                    <a:pt x="768350" y="87629"/>
                  </a:moveTo>
                  <a:lnTo>
                    <a:pt x="711200" y="107950"/>
                  </a:lnTo>
                  <a:lnTo>
                    <a:pt x="868679" y="558800"/>
                  </a:lnTo>
                  <a:lnTo>
                    <a:pt x="925829" y="538479"/>
                  </a:lnTo>
                  <a:lnTo>
                    <a:pt x="768350" y="87629"/>
                  </a:lnTo>
                  <a:close/>
                </a:path>
                <a:path w="981709" h="902970">
                  <a:moveTo>
                    <a:pt x="824229" y="68579"/>
                  </a:moveTo>
                  <a:lnTo>
                    <a:pt x="796289" y="77469"/>
                  </a:lnTo>
                  <a:lnTo>
                    <a:pt x="953770" y="529589"/>
                  </a:lnTo>
                  <a:lnTo>
                    <a:pt x="981709" y="519429"/>
                  </a:lnTo>
                  <a:lnTo>
                    <a:pt x="824229" y="68579"/>
                  </a:lnTo>
                  <a:close/>
                </a:path>
                <a:path w="981709" h="902970">
                  <a:moveTo>
                    <a:pt x="683259" y="116839"/>
                  </a:moveTo>
                  <a:lnTo>
                    <a:pt x="373379" y="226060"/>
                  </a:lnTo>
                  <a:lnTo>
                    <a:pt x="721302" y="226060"/>
                  </a:lnTo>
                  <a:lnTo>
                    <a:pt x="683259" y="11683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101069" y="3128010"/>
              <a:ext cx="981710" cy="902969"/>
            </a:xfrm>
            <a:custGeom>
              <a:avLst/>
              <a:gdLst/>
              <a:ahLst/>
              <a:cxnLst/>
              <a:rect l="l" t="t" r="r" b="b"/>
              <a:pathLst>
                <a:path w="981709" h="902970">
                  <a:moveTo>
                    <a:pt x="824229" y="68579"/>
                  </a:moveTo>
                  <a:lnTo>
                    <a:pt x="796289" y="77469"/>
                  </a:lnTo>
                  <a:lnTo>
                    <a:pt x="953770" y="529589"/>
                  </a:lnTo>
                  <a:lnTo>
                    <a:pt x="981709" y="519429"/>
                  </a:lnTo>
                  <a:lnTo>
                    <a:pt x="824229" y="68579"/>
                  </a:lnTo>
                  <a:close/>
                </a:path>
                <a:path w="981709" h="902970">
                  <a:moveTo>
                    <a:pt x="768350" y="87629"/>
                  </a:moveTo>
                  <a:lnTo>
                    <a:pt x="711200" y="107950"/>
                  </a:lnTo>
                  <a:lnTo>
                    <a:pt x="868679" y="558800"/>
                  </a:lnTo>
                  <a:lnTo>
                    <a:pt x="925829" y="538479"/>
                  </a:lnTo>
                  <a:lnTo>
                    <a:pt x="768350" y="87629"/>
                  </a:lnTo>
                  <a:close/>
                </a:path>
                <a:path w="981709" h="902970">
                  <a:moveTo>
                    <a:pt x="683259" y="116839"/>
                  </a:moveTo>
                  <a:lnTo>
                    <a:pt x="373379" y="226060"/>
                  </a:lnTo>
                  <a:lnTo>
                    <a:pt x="294639" y="0"/>
                  </a:lnTo>
                  <a:lnTo>
                    <a:pt x="0" y="609600"/>
                  </a:lnTo>
                  <a:lnTo>
                    <a:pt x="609600" y="902969"/>
                  </a:lnTo>
                  <a:lnTo>
                    <a:pt x="530859" y="676909"/>
                  </a:lnTo>
                  <a:lnTo>
                    <a:pt x="840739" y="568959"/>
                  </a:lnTo>
                  <a:lnTo>
                    <a:pt x="683259" y="116839"/>
                  </a:lnTo>
                  <a:close/>
                </a:path>
              </a:pathLst>
            </a:custGeom>
            <a:ln w="25518">
              <a:solidFill>
                <a:srgbClr val="375C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247056" y="2957778"/>
              <a:ext cx="612775" cy="1243965"/>
            </a:xfrm>
            <a:custGeom>
              <a:avLst/>
              <a:gdLst/>
              <a:ahLst/>
              <a:cxnLst/>
              <a:rect l="l" t="t" r="r" b="b"/>
              <a:pathLst>
                <a:path w="612775" h="1243964">
                  <a:moveTo>
                    <a:pt x="25514" y="1230680"/>
                  </a:moveTo>
                  <a:lnTo>
                    <a:pt x="21780" y="1221663"/>
                  </a:lnTo>
                  <a:lnTo>
                    <a:pt x="12763" y="1217930"/>
                  </a:lnTo>
                  <a:lnTo>
                    <a:pt x="3733" y="1221663"/>
                  </a:lnTo>
                  <a:lnTo>
                    <a:pt x="0" y="1230680"/>
                  </a:lnTo>
                  <a:lnTo>
                    <a:pt x="3733" y="1239710"/>
                  </a:lnTo>
                  <a:lnTo>
                    <a:pt x="12763" y="1243444"/>
                  </a:lnTo>
                  <a:lnTo>
                    <a:pt x="21780" y="1239710"/>
                  </a:lnTo>
                  <a:lnTo>
                    <a:pt x="25514" y="1230680"/>
                  </a:lnTo>
                  <a:close/>
                </a:path>
                <a:path w="612775" h="1243964">
                  <a:moveTo>
                    <a:pt x="612254" y="12750"/>
                  </a:moveTo>
                  <a:lnTo>
                    <a:pt x="608520" y="3733"/>
                  </a:lnTo>
                  <a:lnTo>
                    <a:pt x="599503" y="0"/>
                  </a:lnTo>
                  <a:lnTo>
                    <a:pt x="590473" y="3733"/>
                  </a:lnTo>
                  <a:lnTo>
                    <a:pt x="586740" y="12750"/>
                  </a:lnTo>
                  <a:lnTo>
                    <a:pt x="590473" y="21780"/>
                  </a:lnTo>
                  <a:lnTo>
                    <a:pt x="599503" y="25514"/>
                  </a:lnTo>
                  <a:lnTo>
                    <a:pt x="608520" y="21780"/>
                  </a:lnTo>
                  <a:lnTo>
                    <a:pt x="612254" y="12750"/>
                  </a:lnTo>
                  <a:close/>
                </a:path>
              </a:pathLst>
            </a:custGeom>
            <a:solidFill>
              <a:srgbClr val="375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500" y="4572000"/>
              <a:ext cx="5010150" cy="216281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69500" y="3682999"/>
              <a:ext cx="2190750" cy="3174999"/>
            </a:xfrm>
            <a:prstGeom prst="rect">
              <a:avLst/>
            </a:prstGeom>
          </p:spPr>
        </p:pic>
      </p:grpSp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70" y="30480"/>
            <a:ext cx="12152630" cy="6827520"/>
            <a:chOff x="13970" y="30480"/>
            <a:chExt cx="12152630" cy="6827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70" y="30480"/>
              <a:ext cx="12152630" cy="68275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5570" y="119380"/>
              <a:ext cx="11986260" cy="6673850"/>
            </a:xfrm>
            <a:custGeom>
              <a:avLst/>
              <a:gdLst/>
              <a:ahLst/>
              <a:cxnLst/>
              <a:rect l="l" t="t" r="r" b="b"/>
              <a:pathLst>
                <a:path w="11986260" h="6673850">
                  <a:moveTo>
                    <a:pt x="11986260" y="0"/>
                  </a:moveTo>
                  <a:lnTo>
                    <a:pt x="518159" y="0"/>
                  </a:lnTo>
                  <a:lnTo>
                    <a:pt x="471059" y="2110"/>
                  </a:lnTo>
                  <a:lnTo>
                    <a:pt x="425131" y="8320"/>
                  </a:lnTo>
                  <a:lnTo>
                    <a:pt x="380559" y="18450"/>
                  </a:lnTo>
                  <a:lnTo>
                    <a:pt x="337527" y="32319"/>
                  </a:lnTo>
                  <a:lnTo>
                    <a:pt x="296220" y="49748"/>
                  </a:lnTo>
                  <a:lnTo>
                    <a:pt x="256822" y="70555"/>
                  </a:lnTo>
                  <a:lnTo>
                    <a:pt x="219517" y="94561"/>
                  </a:lnTo>
                  <a:lnTo>
                    <a:pt x="184489" y="121585"/>
                  </a:lnTo>
                  <a:lnTo>
                    <a:pt x="151923" y="151447"/>
                  </a:lnTo>
                  <a:lnTo>
                    <a:pt x="122003" y="183967"/>
                  </a:lnTo>
                  <a:lnTo>
                    <a:pt x="94913" y="218963"/>
                  </a:lnTo>
                  <a:lnTo>
                    <a:pt x="70837" y="256257"/>
                  </a:lnTo>
                  <a:lnTo>
                    <a:pt x="49960" y="295668"/>
                  </a:lnTo>
                  <a:lnTo>
                    <a:pt x="32466" y="337015"/>
                  </a:lnTo>
                  <a:lnTo>
                    <a:pt x="18538" y="380118"/>
                  </a:lnTo>
                  <a:lnTo>
                    <a:pt x="8362" y="424796"/>
                  </a:lnTo>
                  <a:lnTo>
                    <a:pt x="2121" y="470870"/>
                  </a:lnTo>
                  <a:lnTo>
                    <a:pt x="0" y="518160"/>
                  </a:lnTo>
                  <a:lnTo>
                    <a:pt x="0" y="6673850"/>
                  </a:lnTo>
                  <a:lnTo>
                    <a:pt x="11466830" y="6673850"/>
                  </a:lnTo>
                  <a:lnTo>
                    <a:pt x="11514130" y="6671728"/>
                  </a:lnTo>
                  <a:lnTo>
                    <a:pt x="11560236" y="6665487"/>
                  </a:lnTo>
                  <a:lnTo>
                    <a:pt x="11604966" y="6655311"/>
                  </a:lnTo>
                  <a:lnTo>
                    <a:pt x="11648135" y="6641383"/>
                  </a:lnTo>
                  <a:lnTo>
                    <a:pt x="11689561" y="6623889"/>
                  </a:lnTo>
                  <a:lnTo>
                    <a:pt x="11729061" y="6603012"/>
                  </a:lnTo>
                  <a:lnTo>
                    <a:pt x="11766452" y="6578936"/>
                  </a:lnTo>
                  <a:lnTo>
                    <a:pt x="11801552" y="6551846"/>
                  </a:lnTo>
                  <a:lnTo>
                    <a:pt x="11834177" y="6521926"/>
                  </a:lnTo>
                  <a:lnTo>
                    <a:pt x="11864144" y="6489360"/>
                  </a:lnTo>
                  <a:lnTo>
                    <a:pt x="11891271" y="6454332"/>
                  </a:lnTo>
                  <a:lnTo>
                    <a:pt x="11915375" y="6417027"/>
                  </a:lnTo>
                  <a:lnTo>
                    <a:pt x="11936272" y="6377629"/>
                  </a:lnTo>
                  <a:lnTo>
                    <a:pt x="11953780" y="6336322"/>
                  </a:lnTo>
                  <a:lnTo>
                    <a:pt x="11967715" y="6293290"/>
                  </a:lnTo>
                  <a:lnTo>
                    <a:pt x="11977896" y="6248718"/>
                  </a:lnTo>
                  <a:lnTo>
                    <a:pt x="11984138" y="6202790"/>
                  </a:lnTo>
                  <a:lnTo>
                    <a:pt x="11986260" y="6155690"/>
                  </a:lnTo>
                  <a:lnTo>
                    <a:pt x="11986260" y="0"/>
                  </a:lnTo>
                  <a:close/>
                </a:path>
              </a:pathLst>
            </a:custGeom>
            <a:solidFill>
              <a:srgbClr val="FFFFFF">
                <a:alpha val="8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5570" y="119380"/>
              <a:ext cx="11986260" cy="6673850"/>
            </a:xfrm>
            <a:custGeom>
              <a:avLst/>
              <a:gdLst/>
              <a:ahLst/>
              <a:cxnLst/>
              <a:rect l="l" t="t" r="r" b="b"/>
              <a:pathLst>
                <a:path w="11986260" h="6673850">
                  <a:moveTo>
                    <a:pt x="518159" y="0"/>
                  </a:moveTo>
                  <a:lnTo>
                    <a:pt x="11986260" y="0"/>
                  </a:lnTo>
                  <a:lnTo>
                    <a:pt x="11986260" y="6155690"/>
                  </a:lnTo>
                  <a:lnTo>
                    <a:pt x="11984138" y="6202790"/>
                  </a:lnTo>
                  <a:lnTo>
                    <a:pt x="11977896" y="6248718"/>
                  </a:lnTo>
                  <a:lnTo>
                    <a:pt x="11967715" y="6293290"/>
                  </a:lnTo>
                  <a:lnTo>
                    <a:pt x="11953780" y="6336322"/>
                  </a:lnTo>
                  <a:lnTo>
                    <a:pt x="11936272" y="6377629"/>
                  </a:lnTo>
                  <a:lnTo>
                    <a:pt x="11915375" y="6417027"/>
                  </a:lnTo>
                  <a:lnTo>
                    <a:pt x="11891271" y="6454332"/>
                  </a:lnTo>
                  <a:lnTo>
                    <a:pt x="11864144" y="6489360"/>
                  </a:lnTo>
                  <a:lnTo>
                    <a:pt x="11834177" y="6521926"/>
                  </a:lnTo>
                  <a:lnTo>
                    <a:pt x="11801552" y="6551846"/>
                  </a:lnTo>
                  <a:lnTo>
                    <a:pt x="11766452" y="6578936"/>
                  </a:lnTo>
                  <a:lnTo>
                    <a:pt x="11729061" y="6603012"/>
                  </a:lnTo>
                  <a:lnTo>
                    <a:pt x="11689561" y="6623889"/>
                  </a:lnTo>
                  <a:lnTo>
                    <a:pt x="11648135" y="6641383"/>
                  </a:lnTo>
                  <a:lnTo>
                    <a:pt x="11604966" y="6655311"/>
                  </a:lnTo>
                  <a:lnTo>
                    <a:pt x="11560236" y="6665487"/>
                  </a:lnTo>
                  <a:lnTo>
                    <a:pt x="11514130" y="6671728"/>
                  </a:lnTo>
                  <a:lnTo>
                    <a:pt x="11466830" y="6673850"/>
                  </a:lnTo>
                  <a:lnTo>
                    <a:pt x="0" y="6673850"/>
                  </a:lnTo>
                  <a:lnTo>
                    <a:pt x="0" y="518160"/>
                  </a:lnTo>
                  <a:lnTo>
                    <a:pt x="2121" y="470870"/>
                  </a:lnTo>
                  <a:lnTo>
                    <a:pt x="8362" y="424796"/>
                  </a:lnTo>
                  <a:lnTo>
                    <a:pt x="18538" y="380118"/>
                  </a:lnTo>
                  <a:lnTo>
                    <a:pt x="32466" y="337015"/>
                  </a:lnTo>
                  <a:lnTo>
                    <a:pt x="49960" y="295668"/>
                  </a:lnTo>
                  <a:lnTo>
                    <a:pt x="70837" y="256257"/>
                  </a:lnTo>
                  <a:lnTo>
                    <a:pt x="94913" y="218963"/>
                  </a:lnTo>
                  <a:lnTo>
                    <a:pt x="122003" y="183967"/>
                  </a:lnTo>
                  <a:lnTo>
                    <a:pt x="151923" y="151447"/>
                  </a:lnTo>
                  <a:lnTo>
                    <a:pt x="184489" y="121585"/>
                  </a:lnTo>
                  <a:lnTo>
                    <a:pt x="219517" y="94561"/>
                  </a:lnTo>
                  <a:lnTo>
                    <a:pt x="256822" y="70555"/>
                  </a:lnTo>
                  <a:lnTo>
                    <a:pt x="296220" y="49748"/>
                  </a:lnTo>
                  <a:lnTo>
                    <a:pt x="337527" y="32319"/>
                  </a:lnTo>
                  <a:lnTo>
                    <a:pt x="380559" y="18450"/>
                  </a:lnTo>
                  <a:lnTo>
                    <a:pt x="425131" y="8320"/>
                  </a:lnTo>
                  <a:lnTo>
                    <a:pt x="471059" y="2110"/>
                  </a:lnTo>
                  <a:lnTo>
                    <a:pt x="518159" y="0"/>
                  </a:lnTo>
                  <a:close/>
                </a:path>
              </a:pathLst>
            </a:custGeom>
            <a:ln w="38097">
              <a:solidFill>
                <a:srgbClr val="9436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6520" y="100342"/>
              <a:ext cx="12024360" cy="6711950"/>
            </a:xfrm>
            <a:custGeom>
              <a:avLst/>
              <a:gdLst/>
              <a:ahLst/>
              <a:cxnLst/>
              <a:rect l="l" t="t" r="r" b="b"/>
              <a:pathLst>
                <a:path w="12024360" h="6711950">
                  <a:moveTo>
                    <a:pt x="38087" y="19037"/>
                  </a:moveTo>
                  <a:lnTo>
                    <a:pt x="32512" y="5575"/>
                  </a:lnTo>
                  <a:lnTo>
                    <a:pt x="19050" y="0"/>
                  </a:lnTo>
                  <a:lnTo>
                    <a:pt x="5575" y="5575"/>
                  </a:lnTo>
                  <a:lnTo>
                    <a:pt x="0" y="19037"/>
                  </a:lnTo>
                  <a:lnTo>
                    <a:pt x="5575" y="32512"/>
                  </a:lnTo>
                  <a:lnTo>
                    <a:pt x="19050" y="38087"/>
                  </a:lnTo>
                  <a:lnTo>
                    <a:pt x="32512" y="32512"/>
                  </a:lnTo>
                  <a:lnTo>
                    <a:pt x="38087" y="19037"/>
                  </a:lnTo>
                  <a:close/>
                </a:path>
                <a:path w="12024360" h="6711950">
                  <a:moveTo>
                    <a:pt x="12024347" y="6692887"/>
                  </a:moveTo>
                  <a:lnTo>
                    <a:pt x="12018772" y="6679425"/>
                  </a:lnTo>
                  <a:lnTo>
                    <a:pt x="12005310" y="6673850"/>
                  </a:lnTo>
                  <a:lnTo>
                    <a:pt x="11991835" y="6679425"/>
                  </a:lnTo>
                  <a:lnTo>
                    <a:pt x="11986260" y="6692887"/>
                  </a:lnTo>
                  <a:lnTo>
                    <a:pt x="11991835" y="6706362"/>
                  </a:lnTo>
                  <a:lnTo>
                    <a:pt x="12005310" y="6711937"/>
                  </a:lnTo>
                  <a:lnTo>
                    <a:pt x="12018772" y="6706362"/>
                  </a:lnTo>
                  <a:lnTo>
                    <a:pt x="12024347" y="6692887"/>
                  </a:lnTo>
                  <a:close/>
                </a:path>
              </a:pathLst>
            </a:custGeom>
            <a:solidFill>
              <a:srgbClr val="9436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033770" y="3307079"/>
            <a:ext cx="151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200" dirty="0">
                <a:solidFill>
                  <a:srgbClr val="FFFFFF"/>
                </a:solidFill>
                <a:latin typeface="Gill Sans MT"/>
                <a:cs typeface="Gill Sans MT"/>
              </a:rPr>
              <a:t>c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32221" y="3069590"/>
            <a:ext cx="505269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340" dirty="0">
                <a:latin typeface="Gill Sans MT"/>
                <a:cs typeface="Gill Sans MT"/>
              </a:rPr>
              <a:t>Kebijakan</a:t>
            </a:r>
            <a:r>
              <a:rPr sz="3200" b="1" spc="195" dirty="0">
                <a:latin typeface="Gill Sans MT"/>
                <a:cs typeface="Gill Sans MT"/>
              </a:rPr>
              <a:t> </a:t>
            </a:r>
            <a:r>
              <a:rPr sz="3200" b="1" spc="350" dirty="0">
                <a:latin typeface="Gill Sans MT"/>
                <a:cs typeface="Gill Sans MT"/>
              </a:rPr>
              <a:t>Perbenihan </a:t>
            </a:r>
            <a:r>
              <a:rPr sz="3200" b="1" spc="-875" dirty="0">
                <a:latin typeface="Gill Sans MT"/>
                <a:cs typeface="Gill Sans MT"/>
              </a:rPr>
              <a:t> </a:t>
            </a:r>
            <a:r>
              <a:rPr sz="3200" b="1" spc="260" dirty="0">
                <a:latin typeface="Gill Sans MT"/>
                <a:cs typeface="Gill Sans MT"/>
              </a:rPr>
              <a:t>Hortikultura</a:t>
            </a:r>
            <a:endParaRPr sz="32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32221" y="4044950"/>
            <a:ext cx="5121275" cy="2950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480695" indent="-457200">
              <a:lnSpc>
                <a:spcPct val="100000"/>
              </a:lnSpc>
              <a:spcBef>
                <a:spcPts val="100"/>
              </a:spcBef>
            </a:pPr>
            <a:r>
              <a:rPr sz="4800" spc="-615" baseline="5208" dirty="0">
                <a:latin typeface="Arial Unicode MS"/>
                <a:cs typeface="Arial Unicode MS"/>
              </a:rPr>
              <a:t>➢</a:t>
            </a:r>
            <a:r>
              <a:rPr sz="4800" spc="240" baseline="5208" dirty="0">
                <a:latin typeface="Arial Unicode MS"/>
                <a:cs typeface="Arial Unicode MS"/>
              </a:rPr>
              <a:t> </a:t>
            </a:r>
            <a:r>
              <a:rPr sz="3200" spc="545" dirty="0">
                <a:latin typeface="Gill Sans MT"/>
                <a:cs typeface="Gill Sans MT"/>
              </a:rPr>
              <a:t>M</a:t>
            </a:r>
            <a:r>
              <a:rPr sz="3200" spc="305" dirty="0">
                <a:latin typeface="Gill Sans MT"/>
                <a:cs typeface="Gill Sans MT"/>
              </a:rPr>
              <a:t>a</a:t>
            </a:r>
            <a:r>
              <a:rPr sz="3200" spc="415" dirty="0">
                <a:latin typeface="Gill Sans MT"/>
                <a:cs typeface="Gill Sans MT"/>
              </a:rPr>
              <a:t>n</a:t>
            </a:r>
            <a:r>
              <a:rPr sz="3200" spc="200" dirty="0">
                <a:latin typeface="Gill Sans MT"/>
                <a:cs typeface="Gill Sans MT"/>
              </a:rPr>
              <a:t>di</a:t>
            </a:r>
            <a:r>
              <a:rPr sz="3200" spc="220" dirty="0">
                <a:latin typeface="Gill Sans MT"/>
                <a:cs typeface="Gill Sans MT"/>
              </a:rPr>
              <a:t>r</a:t>
            </a:r>
            <a:r>
              <a:rPr sz="3200" spc="185" dirty="0">
                <a:latin typeface="Gill Sans MT"/>
                <a:cs typeface="Gill Sans MT"/>
              </a:rPr>
              <a:t>i</a:t>
            </a:r>
            <a:r>
              <a:rPr sz="3200" spc="120" dirty="0">
                <a:latin typeface="Gill Sans MT"/>
                <a:cs typeface="Gill Sans MT"/>
              </a:rPr>
              <a:t> </a:t>
            </a:r>
            <a:r>
              <a:rPr sz="3200" spc="420" dirty="0">
                <a:latin typeface="Gill Sans MT"/>
                <a:cs typeface="Gill Sans MT"/>
              </a:rPr>
              <a:t>be</a:t>
            </a:r>
            <a:r>
              <a:rPr sz="3200" spc="425" dirty="0">
                <a:latin typeface="Gill Sans MT"/>
                <a:cs typeface="Gill Sans MT"/>
              </a:rPr>
              <a:t>n</a:t>
            </a:r>
            <a:r>
              <a:rPr sz="3200" spc="175" dirty="0">
                <a:latin typeface="Gill Sans MT"/>
                <a:cs typeface="Gill Sans MT"/>
              </a:rPr>
              <a:t>i</a:t>
            </a:r>
            <a:r>
              <a:rPr sz="3200" spc="425" dirty="0">
                <a:latin typeface="Gill Sans MT"/>
                <a:cs typeface="Gill Sans MT"/>
              </a:rPr>
              <a:t>h</a:t>
            </a:r>
            <a:r>
              <a:rPr sz="3200" spc="120" dirty="0">
                <a:latin typeface="Gill Sans MT"/>
                <a:cs typeface="Gill Sans MT"/>
              </a:rPr>
              <a:t> </a:t>
            </a:r>
            <a:r>
              <a:rPr sz="3200" spc="425" dirty="0">
                <a:latin typeface="Gill Sans MT"/>
                <a:cs typeface="Gill Sans MT"/>
              </a:rPr>
              <a:t>dal</a:t>
            </a:r>
            <a:r>
              <a:rPr sz="3200" spc="480" dirty="0">
                <a:latin typeface="Gill Sans MT"/>
                <a:cs typeface="Gill Sans MT"/>
              </a:rPr>
              <a:t>a</a:t>
            </a:r>
            <a:r>
              <a:rPr sz="3200" spc="370" dirty="0">
                <a:latin typeface="Gill Sans MT"/>
                <a:cs typeface="Gill Sans MT"/>
              </a:rPr>
              <a:t>m  </a:t>
            </a:r>
            <a:r>
              <a:rPr sz="3200" spc="360" dirty="0">
                <a:latin typeface="Gill Sans MT"/>
                <a:cs typeface="Gill Sans MT"/>
              </a:rPr>
              <a:t>negeri</a:t>
            </a:r>
            <a:endParaRPr sz="3200">
              <a:latin typeface="Gill Sans MT"/>
              <a:cs typeface="Gill Sans MT"/>
            </a:endParaRPr>
          </a:p>
          <a:p>
            <a:pPr marL="469900" marR="5080" indent="-457200">
              <a:lnSpc>
                <a:spcPts val="3840"/>
              </a:lnSpc>
              <a:spcBef>
                <a:spcPts val="114"/>
              </a:spcBef>
            </a:pPr>
            <a:r>
              <a:rPr sz="4800" spc="-615" baseline="5208" dirty="0">
                <a:latin typeface="Arial Unicode MS"/>
                <a:cs typeface="Arial Unicode MS"/>
              </a:rPr>
              <a:t>➢</a:t>
            </a:r>
            <a:r>
              <a:rPr sz="4800" spc="240" baseline="5208" dirty="0">
                <a:latin typeface="Arial Unicode MS"/>
                <a:cs typeface="Arial Unicode MS"/>
              </a:rPr>
              <a:t> </a:t>
            </a:r>
            <a:r>
              <a:rPr sz="3200" spc="545" dirty="0">
                <a:latin typeface="Gill Sans MT"/>
                <a:cs typeface="Gill Sans MT"/>
              </a:rPr>
              <a:t>M</a:t>
            </a:r>
            <a:r>
              <a:rPr sz="3200" spc="305" dirty="0">
                <a:latin typeface="Gill Sans MT"/>
                <a:cs typeface="Gill Sans MT"/>
              </a:rPr>
              <a:t>a</a:t>
            </a:r>
            <a:r>
              <a:rPr sz="3200" spc="415" dirty="0">
                <a:latin typeface="Gill Sans MT"/>
                <a:cs typeface="Gill Sans MT"/>
              </a:rPr>
              <a:t>n</a:t>
            </a:r>
            <a:r>
              <a:rPr sz="3200" spc="200" dirty="0">
                <a:latin typeface="Gill Sans MT"/>
                <a:cs typeface="Gill Sans MT"/>
              </a:rPr>
              <a:t>di</a:t>
            </a:r>
            <a:r>
              <a:rPr sz="3200" spc="220" dirty="0">
                <a:latin typeface="Gill Sans MT"/>
                <a:cs typeface="Gill Sans MT"/>
              </a:rPr>
              <a:t>r</a:t>
            </a:r>
            <a:r>
              <a:rPr sz="3200" spc="185" dirty="0">
                <a:latin typeface="Gill Sans MT"/>
                <a:cs typeface="Gill Sans MT"/>
              </a:rPr>
              <a:t>i</a:t>
            </a:r>
            <a:r>
              <a:rPr sz="3200" spc="120" dirty="0">
                <a:latin typeface="Gill Sans MT"/>
                <a:cs typeface="Gill Sans MT"/>
              </a:rPr>
              <a:t> </a:t>
            </a:r>
            <a:r>
              <a:rPr sz="3200" spc="420" dirty="0">
                <a:latin typeface="Gill Sans MT"/>
                <a:cs typeface="Gill Sans MT"/>
              </a:rPr>
              <a:t>be</a:t>
            </a:r>
            <a:r>
              <a:rPr sz="3200" spc="425" dirty="0">
                <a:latin typeface="Gill Sans MT"/>
                <a:cs typeface="Gill Sans MT"/>
              </a:rPr>
              <a:t>n</a:t>
            </a:r>
            <a:r>
              <a:rPr sz="3200" spc="175" dirty="0">
                <a:latin typeface="Gill Sans MT"/>
                <a:cs typeface="Gill Sans MT"/>
              </a:rPr>
              <a:t>i</a:t>
            </a:r>
            <a:r>
              <a:rPr sz="3200" spc="425" dirty="0">
                <a:latin typeface="Gill Sans MT"/>
                <a:cs typeface="Gill Sans MT"/>
              </a:rPr>
              <a:t>h</a:t>
            </a:r>
            <a:r>
              <a:rPr sz="3200" spc="120" dirty="0">
                <a:latin typeface="Gill Sans MT"/>
                <a:cs typeface="Gill Sans MT"/>
              </a:rPr>
              <a:t> </a:t>
            </a:r>
            <a:r>
              <a:rPr sz="3200" spc="405" dirty="0">
                <a:latin typeface="Gill Sans MT"/>
                <a:cs typeface="Gill Sans MT"/>
              </a:rPr>
              <a:t>d</a:t>
            </a:r>
            <a:r>
              <a:rPr sz="3200" spc="175" dirty="0">
                <a:latin typeface="Gill Sans MT"/>
                <a:cs typeface="Gill Sans MT"/>
              </a:rPr>
              <a:t>i</a:t>
            </a:r>
            <a:r>
              <a:rPr sz="3200" spc="114" dirty="0">
                <a:latin typeface="Gill Sans MT"/>
                <a:cs typeface="Gill Sans MT"/>
              </a:rPr>
              <a:t> </a:t>
            </a:r>
            <a:r>
              <a:rPr sz="3200" spc="434" dirty="0">
                <a:latin typeface="Gill Sans MT"/>
                <a:cs typeface="Gill Sans MT"/>
              </a:rPr>
              <a:t>s</a:t>
            </a:r>
            <a:r>
              <a:rPr sz="3200" spc="360" dirty="0">
                <a:latin typeface="Gill Sans MT"/>
                <a:cs typeface="Gill Sans MT"/>
              </a:rPr>
              <a:t>e</a:t>
            </a:r>
            <a:r>
              <a:rPr sz="3200" spc="254" dirty="0">
                <a:latin typeface="Gill Sans MT"/>
                <a:cs typeface="Gill Sans MT"/>
              </a:rPr>
              <a:t>t</a:t>
            </a:r>
            <a:r>
              <a:rPr sz="3200" spc="260" dirty="0">
                <a:latin typeface="Gill Sans MT"/>
                <a:cs typeface="Gill Sans MT"/>
              </a:rPr>
              <a:t>i</a:t>
            </a:r>
            <a:r>
              <a:rPr sz="3200" spc="520" dirty="0">
                <a:latin typeface="Gill Sans MT"/>
                <a:cs typeface="Gill Sans MT"/>
              </a:rPr>
              <a:t>a</a:t>
            </a:r>
            <a:r>
              <a:rPr sz="3200" spc="300" dirty="0">
                <a:latin typeface="Gill Sans MT"/>
                <a:cs typeface="Gill Sans MT"/>
              </a:rPr>
              <a:t>p  </a:t>
            </a:r>
            <a:r>
              <a:rPr sz="3200" spc="350" dirty="0">
                <a:latin typeface="Gill Sans MT"/>
                <a:cs typeface="Gill Sans MT"/>
              </a:rPr>
              <a:t>sentra</a:t>
            </a:r>
            <a:r>
              <a:rPr sz="3200" spc="130" dirty="0">
                <a:latin typeface="Gill Sans MT"/>
                <a:cs typeface="Gill Sans MT"/>
              </a:rPr>
              <a:t> </a:t>
            </a:r>
            <a:r>
              <a:rPr sz="3200" spc="290" dirty="0">
                <a:latin typeface="Gill Sans MT"/>
                <a:cs typeface="Gill Sans MT"/>
              </a:rPr>
              <a:t>produksi</a:t>
            </a:r>
            <a:endParaRPr sz="3200">
              <a:latin typeface="Gill Sans MT"/>
              <a:cs typeface="Gill Sans MT"/>
            </a:endParaRPr>
          </a:p>
          <a:p>
            <a:pPr marL="469900" marR="184785" indent="-457200">
              <a:lnSpc>
                <a:spcPts val="3840"/>
              </a:lnSpc>
            </a:pPr>
            <a:r>
              <a:rPr sz="4800" spc="-615" baseline="5208" dirty="0">
                <a:latin typeface="Arial Unicode MS"/>
                <a:cs typeface="Arial Unicode MS"/>
              </a:rPr>
              <a:t>➢</a:t>
            </a:r>
            <a:r>
              <a:rPr sz="4800" spc="240" baseline="5208" dirty="0">
                <a:latin typeface="Arial Unicode MS"/>
                <a:cs typeface="Arial Unicode MS"/>
              </a:rPr>
              <a:t> </a:t>
            </a:r>
            <a:r>
              <a:rPr sz="3200" spc="470" dirty="0">
                <a:latin typeface="Gill Sans MT"/>
                <a:cs typeface="Gill Sans MT"/>
              </a:rPr>
              <a:t>Mem</a:t>
            </a:r>
            <a:r>
              <a:rPr sz="3200" spc="335" dirty="0">
                <a:latin typeface="Gill Sans MT"/>
                <a:cs typeface="Gill Sans MT"/>
              </a:rPr>
              <a:t>p</a:t>
            </a:r>
            <a:r>
              <a:rPr sz="3200" spc="260" dirty="0">
                <a:latin typeface="Gill Sans MT"/>
                <a:cs typeface="Gill Sans MT"/>
              </a:rPr>
              <a:t>e</a:t>
            </a:r>
            <a:r>
              <a:rPr sz="3200" spc="215" dirty="0">
                <a:latin typeface="Gill Sans MT"/>
                <a:cs typeface="Gill Sans MT"/>
              </a:rPr>
              <a:t>rk</a:t>
            </a:r>
            <a:r>
              <a:rPr sz="3200" spc="545" dirty="0">
                <a:latin typeface="Gill Sans MT"/>
                <a:cs typeface="Gill Sans MT"/>
              </a:rPr>
              <a:t>u</a:t>
            </a:r>
            <a:r>
              <a:rPr sz="3200" spc="475" dirty="0">
                <a:latin typeface="Gill Sans MT"/>
                <a:cs typeface="Gill Sans MT"/>
              </a:rPr>
              <a:t>a</a:t>
            </a:r>
            <a:r>
              <a:rPr sz="3200" spc="185" dirty="0">
                <a:latin typeface="Gill Sans MT"/>
                <a:cs typeface="Gill Sans MT"/>
              </a:rPr>
              <a:t>t</a:t>
            </a:r>
            <a:r>
              <a:rPr sz="3200" spc="130" dirty="0">
                <a:latin typeface="Gill Sans MT"/>
                <a:cs typeface="Gill Sans MT"/>
              </a:rPr>
              <a:t> </a:t>
            </a:r>
            <a:r>
              <a:rPr sz="3200" spc="415" dirty="0">
                <a:latin typeface="Gill Sans MT"/>
                <a:cs typeface="Gill Sans MT"/>
              </a:rPr>
              <a:t>lemb</a:t>
            </a:r>
            <a:r>
              <a:rPr sz="3200" spc="600" dirty="0">
                <a:latin typeface="Gill Sans MT"/>
                <a:cs typeface="Gill Sans MT"/>
              </a:rPr>
              <a:t>a</a:t>
            </a:r>
            <a:r>
              <a:rPr sz="3200" spc="515" dirty="0">
                <a:latin typeface="Gill Sans MT"/>
                <a:cs typeface="Gill Sans MT"/>
              </a:rPr>
              <a:t>ga  </a:t>
            </a:r>
            <a:r>
              <a:rPr sz="3200" spc="380" dirty="0">
                <a:latin typeface="Gill Sans MT"/>
                <a:cs typeface="Gill Sans MT"/>
              </a:rPr>
              <a:t>perbenihan</a:t>
            </a:r>
            <a:endParaRPr sz="3200">
              <a:latin typeface="Gill Sans MT"/>
              <a:cs typeface="Gill Sans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" y="2971800"/>
            <a:ext cx="6176009" cy="3886200"/>
            <a:chOff x="0" y="2971800"/>
            <a:chExt cx="6176009" cy="388620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869" y="3657600"/>
              <a:ext cx="5692140" cy="32004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971800"/>
              <a:ext cx="1814830" cy="38862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4830" y="4800600"/>
              <a:ext cx="4192270" cy="20574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0709" y="3884930"/>
              <a:ext cx="2509519" cy="2973069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6156959" y="609600"/>
            <a:ext cx="5868670" cy="2552700"/>
            <a:chOff x="6156959" y="609600"/>
            <a:chExt cx="5868670" cy="255270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20429" y="1219200"/>
              <a:ext cx="3454400" cy="19431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56959" y="609600"/>
              <a:ext cx="5868670" cy="23622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92100" y="426278"/>
            <a:ext cx="6294120" cy="3459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280" dirty="0">
                <a:latin typeface="Gill Sans MT"/>
                <a:cs typeface="Gill Sans MT"/>
              </a:rPr>
              <a:t>Visi </a:t>
            </a:r>
            <a:r>
              <a:rPr sz="3200" b="1" spc="350" dirty="0">
                <a:latin typeface="Gill Sans MT"/>
                <a:cs typeface="Gill Sans MT"/>
              </a:rPr>
              <a:t>Perbenihan </a:t>
            </a:r>
            <a:r>
              <a:rPr sz="3200" b="1" spc="355" dirty="0">
                <a:latin typeface="Gill Sans MT"/>
                <a:cs typeface="Gill Sans MT"/>
              </a:rPr>
              <a:t> </a:t>
            </a:r>
            <a:r>
              <a:rPr sz="3200" b="1" spc="275" dirty="0">
                <a:latin typeface="Gill Sans MT"/>
                <a:cs typeface="Gill Sans MT"/>
              </a:rPr>
              <a:t>Hortikultura: </a:t>
            </a:r>
            <a:r>
              <a:rPr sz="3200" b="1" spc="280" dirty="0">
                <a:latin typeface="Gill Sans MT"/>
                <a:cs typeface="Gill Sans MT"/>
              </a:rPr>
              <a:t> </a:t>
            </a:r>
            <a:r>
              <a:rPr sz="3200" spc="310" dirty="0">
                <a:latin typeface="Gill Sans MT"/>
                <a:cs typeface="Gill Sans MT"/>
              </a:rPr>
              <a:t>Terpenuhinya </a:t>
            </a:r>
            <a:r>
              <a:rPr sz="3200" spc="390" dirty="0">
                <a:latin typeface="Gill Sans MT"/>
                <a:cs typeface="Gill Sans MT"/>
              </a:rPr>
              <a:t>kebutuhan </a:t>
            </a:r>
            <a:r>
              <a:rPr sz="3200" spc="395" dirty="0">
                <a:latin typeface="Gill Sans MT"/>
                <a:cs typeface="Gill Sans MT"/>
              </a:rPr>
              <a:t> </a:t>
            </a:r>
            <a:r>
              <a:rPr sz="3200" b="1" spc="375" dirty="0">
                <a:latin typeface="Gill Sans MT"/>
                <a:cs typeface="Gill Sans MT"/>
              </a:rPr>
              <a:t>benih </a:t>
            </a:r>
            <a:r>
              <a:rPr sz="3200" b="1" spc="325" dirty="0">
                <a:latin typeface="Gill Sans MT"/>
                <a:cs typeface="Gill Sans MT"/>
              </a:rPr>
              <a:t>bermutu </a:t>
            </a:r>
            <a:r>
              <a:rPr sz="3200" spc="305" dirty="0">
                <a:latin typeface="Gill Sans MT"/>
                <a:cs typeface="Gill Sans MT"/>
              </a:rPr>
              <a:t>dari </a:t>
            </a:r>
            <a:r>
              <a:rPr sz="3200" spc="310" dirty="0">
                <a:latin typeface="Gill Sans MT"/>
                <a:cs typeface="Gill Sans MT"/>
              </a:rPr>
              <a:t> </a:t>
            </a:r>
            <a:r>
              <a:rPr sz="3200" spc="370" dirty="0">
                <a:latin typeface="Gill Sans MT"/>
                <a:cs typeface="Gill Sans MT"/>
              </a:rPr>
              <a:t>varietas </a:t>
            </a:r>
            <a:r>
              <a:rPr sz="3200" spc="459" dirty="0">
                <a:latin typeface="Gill Sans MT"/>
                <a:cs typeface="Gill Sans MT"/>
              </a:rPr>
              <a:t>unggul </a:t>
            </a:r>
            <a:r>
              <a:rPr sz="3200" spc="465" dirty="0">
                <a:latin typeface="Gill Sans MT"/>
                <a:cs typeface="Gill Sans MT"/>
              </a:rPr>
              <a:t> </a:t>
            </a:r>
            <a:r>
              <a:rPr sz="3200" spc="445" dirty="0">
                <a:latin typeface="Gill Sans MT"/>
                <a:cs typeface="Gill Sans MT"/>
              </a:rPr>
              <a:t>mendukung </a:t>
            </a:r>
            <a:r>
              <a:rPr sz="3200" spc="450" dirty="0">
                <a:latin typeface="Gill Sans MT"/>
                <a:cs typeface="Gill Sans MT"/>
              </a:rPr>
              <a:t> </a:t>
            </a:r>
            <a:r>
              <a:rPr sz="3200" spc="505" dirty="0">
                <a:latin typeface="Gill Sans MT"/>
                <a:cs typeface="Gill Sans MT"/>
              </a:rPr>
              <a:t>pengembangan </a:t>
            </a:r>
            <a:r>
              <a:rPr sz="3200" spc="509" dirty="0">
                <a:latin typeface="Gill Sans MT"/>
                <a:cs typeface="Gill Sans MT"/>
              </a:rPr>
              <a:t> </a:t>
            </a:r>
            <a:r>
              <a:rPr sz="3200" spc="254" dirty="0">
                <a:latin typeface="Gill Sans MT"/>
                <a:cs typeface="Gill Sans MT"/>
              </a:rPr>
              <a:t>hortikultura</a:t>
            </a:r>
            <a:r>
              <a:rPr sz="3200" spc="120" dirty="0">
                <a:latin typeface="Gill Sans MT"/>
                <a:cs typeface="Gill Sans MT"/>
              </a:rPr>
              <a:t> </a:t>
            </a:r>
            <a:r>
              <a:rPr sz="3200" spc="540" dirty="0">
                <a:latin typeface="Gill Sans MT"/>
                <a:cs typeface="Gill Sans MT"/>
              </a:rPr>
              <a:t>yang</a:t>
            </a:r>
            <a:r>
              <a:rPr sz="3200" spc="105" dirty="0">
                <a:latin typeface="Gill Sans MT"/>
                <a:cs typeface="Gill Sans MT"/>
              </a:rPr>
              <a:t> </a:t>
            </a:r>
            <a:r>
              <a:rPr sz="3200" spc="415" dirty="0">
                <a:latin typeface="Gill Sans MT"/>
                <a:cs typeface="Gill Sans MT"/>
              </a:rPr>
              <a:t>berdaya </a:t>
            </a:r>
            <a:r>
              <a:rPr sz="3200" spc="-875" dirty="0">
                <a:latin typeface="Gill Sans MT"/>
                <a:cs typeface="Gill Sans MT"/>
              </a:rPr>
              <a:t> </a:t>
            </a:r>
            <a:r>
              <a:rPr sz="3200" spc="459" dirty="0">
                <a:latin typeface="Gill Sans MT"/>
                <a:cs typeface="Gill Sans MT"/>
              </a:rPr>
              <a:t>saing</a:t>
            </a:r>
            <a:r>
              <a:rPr sz="3200" spc="100" dirty="0">
                <a:latin typeface="Gill Sans MT"/>
                <a:cs typeface="Gill Sans MT"/>
              </a:rPr>
              <a:t> </a:t>
            </a:r>
            <a:r>
              <a:rPr sz="3200" spc="470" dirty="0">
                <a:latin typeface="Gill Sans MT"/>
                <a:cs typeface="Gill Sans MT"/>
              </a:rPr>
              <a:t>dan</a:t>
            </a:r>
            <a:r>
              <a:rPr sz="3200" spc="105" dirty="0">
                <a:latin typeface="Gill Sans MT"/>
                <a:cs typeface="Gill Sans MT"/>
              </a:rPr>
              <a:t> </a:t>
            </a:r>
            <a:r>
              <a:rPr sz="3200" spc="350" dirty="0">
                <a:latin typeface="Gill Sans MT"/>
                <a:cs typeface="Gill Sans MT"/>
              </a:rPr>
              <a:t>berkelanjutan</a:t>
            </a:r>
            <a:endParaRPr sz="3200">
              <a:latin typeface="Gill Sans MT"/>
              <a:cs typeface="Gill Sans MT"/>
            </a:endParaRPr>
          </a:p>
        </p:txBody>
      </p:sp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7" descr="D:\DATA_Roni\MAKARYO\Foto Pengadaan 2016-2018 dan 2019 KTP\BPMT Jeruk 2016 Majalengka\WhatsApp Image 2018-08-03 at 08.48.09.jpeg"/>
          <p:cNvPicPr>
            <a:picLocks noChangeAspect="1" noChangeArrowheads="1"/>
          </p:cNvPicPr>
          <p:nvPr/>
        </p:nvPicPr>
        <p:blipFill>
          <a:blip r:embed="rId2"/>
          <a:srcRect t="16425" b="41541"/>
          <a:stretch>
            <a:fillRect/>
          </a:stretch>
        </p:blipFill>
        <p:spPr bwMode="auto">
          <a:xfrm>
            <a:off x="14295" y="31750"/>
            <a:ext cx="122110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: Diagonal Corners Rounded 5"/>
          <p:cNvSpPr/>
          <p:nvPr/>
        </p:nvSpPr>
        <p:spPr>
          <a:xfrm>
            <a:off x="115934" y="119063"/>
            <a:ext cx="11990318" cy="6673850"/>
          </a:xfrm>
          <a:prstGeom prst="round2DiagRect">
            <a:avLst>
              <a:gd name="adj1" fmla="val 7765"/>
              <a:gd name="adj2" fmla="val 0"/>
            </a:avLst>
          </a:prstGeom>
          <a:solidFill>
            <a:srgbClr val="FFFFFF">
              <a:alpha val="85000"/>
            </a:srgbClr>
          </a:solidFill>
          <a:ln w="38100" cap="rnd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kern="0" dirty="0">
                <a:solidFill>
                  <a:srgbClr val="FFFFFF"/>
                </a:solidFill>
                <a:latin typeface="Goudy Old Style" panose="02040603050505030304"/>
                <a:cs typeface="Arial" charset="0"/>
              </a:rPr>
              <a:t>c</a:t>
            </a:r>
          </a:p>
        </p:txBody>
      </p:sp>
      <p:sp>
        <p:nvSpPr>
          <p:cNvPr id="12291" name="Content Placeholder 5"/>
          <p:cNvSpPr txBox="1">
            <a:spLocks/>
          </p:cNvSpPr>
          <p:nvPr/>
        </p:nvSpPr>
        <p:spPr bwMode="auto">
          <a:xfrm>
            <a:off x="188988" y="941388"/>
            <a:ext cx="11788626" cy="4011612"/>
          </a:xfrm>
          <a:prstGeom prst="rect">
            <a:avLst/>
          </a:prstGeom>
          <a:solidFill>
            <a:schemeClr val="accent3">
              <a:lumMod val="40000"/>
              <a:lumOff val="60000"/>
              <a:alpha val="51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 algn="just" defTabSz="912813" eaLnBrk="1" hangingPunct="1">
              <a:lnSpc>
                <a:spcPct val="111000"/>
              </a:lnSpc>
              <a:spcBef>
                <a:spcPts val="925"/>
              </a:spcBef>
              <a:buFont typeface="Wingdings" pitchFamily="2" charset="2"/>
              <a:buChar char="Ø"/>
              <a:defRPr/>
            </a:pPr>
            <a:r>
              <a:rPr lang="en-US" altLang="en-US" sz="2800" dirty="0" err="1">
                <a:latin typeface="Bahnschrift" pitchFamily="34" charset="0"/>
              </a:rPr>
              <a:t>Undang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Undang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Nomor</a:t>
            </a:r>
            <a:r>
              <a:rPr lang="en-US" altLang="en-US" sz="2800" dirty="0">
                <a:latin typeface="Bahnschrift" pitchFamily="34" charset="0"/>
              </a:rPr>
              <a:t> 11 </a:t>
            </a:r>
            <a:r>
              <a:rPr lang="en-US" altLang="en-US" sz="2800" dirty="0" err="1">
                <a:latin typeface="Bahnschrift" pitchFamily="34" charset="0"/>
              </a:rPr>
              <a:t>Tahun</a:t>
            </a:r>
            <a:r>
              <a:rPr lang="en-US" altLang="en-US" sz="2800" dirty="0">
                <a:latin typeface="Bahnschrift" pitchFamily="34" charset="0"/>
              </a:rPr>
              <a:t> 2020 </a:t>
            </a:r>
            <a:r>
              <a:rPr lang="en-US" altLang="en-US" sz="2800" dirty="0" err="1">
                <a:latin typeface="Bahnschrift" pitchFamily="34" charset="0"/>
              </a:rPr>
              <a:t>tentang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Cipta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Kerja</a:t>
            </a:r>
            <a:endParaRPr lang="en-US" altLang="en-US" sz="2800" dirty="0">
              <a:latin typeface="Bahnschrift" pitchFamily="34" charset="0"/>
            </a:endParaRPr>
          </a:p>
          <a:p>
            <a:pPr marL="461963" indent="-461963" algn="just" defTabSz="912813" eaLnBrk="1" hangingPunct="1">
              <a:lnSpc>
                <a:spcPct val="111000"/>
              </a:lnSpc>
              <a:spcBef>
                <a:spcPts val="925"/>
              </a:spcBef>
              <a:buFont typeface="Wingdings" pitchFamily="2" charset="2"/>
              <a:buChar char="Ø"/>
              <a:defRPr/>
            </a:pPr>
            <a:r>
              <a:rPr lang="en-US" sz="2800" dirty="0" err="1">
                <a:latin typeface="Bahnschrift" pitchFamily="34" charset="0"/>
              </a:rPr>
              <a:t>Peraturan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Pemerintah</a:t>
            </a:r>
            <a:r>
              <a:rPr lang="en-US" sz="2800" dirty="0">
                <a:latin typeface="Bahnschrift" pitchFamily="34" charset="0"/>
              </a:rPr>
              <a:t> RI </a:t>
            </a:r>
            <a:r>
              <a:rPr lang="en-US" sz="2800" dirty="0" err="1">
                <a:latin typeface="Bahnschrift" pitchFamily="34" charset="0"/>
              </a:rPr>
              <a:t>Nomor</a:t>
            </a:r>
            <a:r>
              <a:rPr lang="en-US" sz="2800" dirty="0">
                <a:latin typeface="Bahnschrift" pitchFamily="34" charset="0"/>
              </a:rPr>
              <a:t> 26 </a:t>
            </a:r>
            <a:r>
              <a:rPr lang="en-US" sz="2800" dirty="0" err="1">
                <a:latin typeface="Bahnschrift" pitchFamily="34" charset="0"/>
              </a:rPr>
              <a:t>Tahun</a:t>
            </a:r>
            <a:r>
              <a:rPr lang="en-US" sz="2800" dirty="0">
                <a:latin typeface="Bahnschrift" pitchFamily="34" charset="0"/>
              </a:rPr>
              <a:t> 2021 </a:t>
            </a:r>
            <a:r>
              <a:rPr lang="en-US" sz="2800" dirty="0" err="1">
                <a:latin typeface="Bahnschrift" pitchFamily="34" charset="0"/>
              </a:rPr>
              <a:t>tentang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Penyelenggaraan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Bidang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Pertanian</a:t>
            </a:r>
            <a:endParaRPr lang="en-US" sz="2800" dirty="0">
              <a:latin typeface="Bahnschrift" pitchFamily="34" charset="0"/>
            </a:endParaRPr>
          </a:p>
          <a:p>
            <a:pPr marL="461963" indent="-461963" algn="just" defTabSz="912813" eaLnBrk="1" hangingPunct="1">
              <a:spcBef>
                <a:spcPts val="925"/>
              </a:spcBef>
              <a:buFont typeface="Wingdings" pitchFamily="2" charset="2"/>
              <a:buChar char="Ø"/>
              <a:defRPr/>
            </a:pPr>
            <a:r>
              <a:rPr lang="en-US" altLang="en-US" sz="2800" dirty="0" err="1">
                <a:latin typeface="Bahnschrift" pitchFamily="34" charset="0"/>
              </a:rPr>
              <a:t>Permentan</a:t>
            </a:r>
            <a:r>
              <a:rPr lang="en-US" altLang="en-US" sz="2800" dirty="0">
                <a:latin typeface="Bahnschrift" pitchFamily="34" charset="0"/>
              </a:rPr>
              <a:t> No. 15 </a:t>
            </a:r>
            <a:r>
              <a:rPr lang="en-US" altLang="en-US" sz="2800" dirty="0" err="1">
                <a:latin typeface="Bahnschrift" pitchFamily="34" charset="0"/>
              </a:rPr>
              <a:t>Tahun</a:t>
            </a:r>
            <a:r>
              <a:rPr lang="en-US" altLang="en-US" sz="2800" dirty="0">
                <a:latin typeface="Bahnschrift" pitchFamily="34" charset="0"/>
              </a:rPr>
              <a:t> 2021 </a:t>
            </a:r>
            <a:r>
              <a:rPr lang="en-US" altLang="en-US" sz="2800" dirty="0" err="1">
                <a:latin typeface="Bahnschrift" pitchFamily="34" charset="0"/>
              </a:rPr>
              <a:t>tentang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Standar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Kegiatan</a:t>
            </a:r>
            <a:r>
              <a:rPr lang="en-US" altLang="en-US" sz="2800" dirty="0">
                <a:latin typeface="Bahnschrift" pitchFamily="34" charset="0"/>
              </a:rPr>
              <a:t> Usaha </a:t>
            </a:r>
            <a:r>
              <a:rPr lang="en-US" altLang="en-US" sz="2800" dirty="0" err="1">
                <a:latin typeface="Bahnschrift" pitchFamily="34" charset="0"/>
              </a:rPr>
              <a:t>dan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Standar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Produk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pada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Penyelenggaraan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Perizinan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Berusaha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Berbasis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Resiko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Sektor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Pertanian</a:t>
            </a:r>
            <a:r>
              <a:rPr lang="en-US" altLang="en-US" sz="2800" dirty="0">
                <a:latin typeface="Bahnschrift" pitchFamily="34" charset="0"/>
              </a:rPr>
              <a:t> yang </a:t>
            </a:r>
            <a:r>
              <a:rPr lang="en-US" altLang="en-US" sz="2800" dirty="0" err="1">
                <a:latin typeface="Bahnschrift" pitchFamily="34" charset="0"/>
              </a:rPr>
              <a:t>terkait</a:t>
            </a:r>
            <a:r>
              <a:rPr lang="en-US" altLang="en-US" sz="2800" dirty="0">
                <a:latin typeface="Bahnschrift" pitchFamily="34" charset="0"/>
              </a:rPr>
              <a:t>  </a:t>
            </a:r>
            <a:r>
              <a:rPr lang="en-US" altLang="en-US" sz="2800" dirty="0" err="1">
                <a:latin typeface="Bahnschrift" pitchFamily="34" charset="0"/>
              </a:rPr>
              <a:t>perbenihan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hortikultura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pada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Permentan</a:t>
            </a:r>
            <a:r>
              <a:rPr lang="en-US" altLang="en-US" sz="2800" dirty="0">
                <a:latin typeface="Bahnschrift" pitchFamily="34" charset="0"/>
              </a:rPr>
              <a:t> 15/2021,  </a:t>
            </a:r>
            <a:r>
              <a:rPr lang="en-US" altLang="en-US" sz="2800" dirty="0" err="1">
                <a:latin typeface="Bahnschrift" pitchFamily="34" charset="0"/>
              </a:rPr>
              <a:t>antara</a:t>
            </a:r>
            <a:r>
              <a:rPr lang="en-US" altLang="en-US" sz="2800" dirty="0">
                <a:latin typeface="Bahnschrift" pitchFamily="34" charset="0"/>
              </a:rPr>
              <a:t> lain :</a:t>
            </a:r>
          </a:p>
          <a:p>
            <a:pPr marL="901700" indent="-450850" algn="just" defTabSz="912813" eaLnBrk="1" hangingPunct="1">
              <a:spcBef>
                <a:spcPts val="925"/>
              </a:spcBef>
              <a:buFontTx/>
              <a:buAutoNum type="alphaLcPeriod"/>
              <a:defRPr/>
            </a:pPr>
            <a:r>
              <a:rPr lang="en-US" altLang="en-US" sz="2800" dirty="0" err="1">
                <a:latin typeface="Bahnschrift" pitchFamily="34" charset="0"/>
              </a:rPr>
              <a:t>Standar</a:t>
            </a:r>
            <a:r>
              <a:rPr lang="en-US" altLang="en-US" sz="2800" dirty="0">
                <a:latin typeface="Bahnschrift" pitchFamily="34" charset="0"/>
              </a:rPr>
              <a:t> Usaha </a:t>
            </a:r>
            <a:r>
              <a:rPr lang="en-US" altLang="en-US" sz="2800" dirty="0" err="1">
                <a:latin typeface="Bahnschrift" pitchFamily="34" charset="0"/>
              </a:rPr>
              <a:t>Kegiatan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Perbenihan</a:t>
            </a:r>
            <a:endParaRPr lang="en-US" altLang="en-US" sz="2800" dirty="0">
              <a:latin typeface="Bahnschrift" pitchFamily="34" charset="0"/>
            </a:endParaRPr>
          </a:p>
          <a:p>
            <a:pPr marL="901700" indent="-450850" algn="just" defTabSz="912813" eaLnBrk="1" hangingPunct="1">
              <a:spcBef>
                <a:spcPts val="925"/>
              </a:spcBef>
              <a:buFontTx/>
              <a:buAutoNum type="alphaLcPeriod"/>
              <a:defRPr/>
            </a:pPr>
            <a:r>
              <a:rPr lang="en-US" altLang="en-US" sz="2800" dirty="0" err="1">
                <a:latin typeface="Bahnschrift" pitchFamily="34" charset="0"/>
              </a:rPr>
              <a:t>Standar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Pemasukan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dan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Pengeluaran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Benih</a:t>
            </a:r>
            <a:endParaRPr lang="en-US" altLang="en-US" sz="2800" dirty="0">
              <a:latin typeface="Bahnschrift" pitchFamily="34" charset="0"/>
            </a:endParaRPr>
          </a:p>
          <a:p>
            <a:pPr marL="901700" indent="-450850" algn="just" defTabSz="912813" eaLnBrk="1" hangingPunct="1">
              <a:spcBef>
                <a:spcPts val="925"/>
              </a:spcBef>
              <a:buFontTx/>
              <a:buAutoNum type="alphaLcPeriod"/>
              <a:defRPr/>
            </a:pPr>
            <a:r>
              <a:rPr lang="en-US" altLang="en-US" sz="2800" dirty="0" err="1">
                <a:latin typeface="Bahnschrift" pitchFamily="34" charset="0"/>
              </a:rPr>
              <a:t>Standar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Pendaftaran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Varietas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untuk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Peredaran</a:t>
            </a:r>
            <a:endParaRPr lang="en-US" altLang="en-US" sz="2800" dirty="0">
              <a:latin typeface="Bahnschrift" pitchFamily="34" charset="0"/>
            </a:endParaRPr>
          </a:p>
          <a:p>
            <a:pPr marL="461963" indent="-461963" algn="just" defTabSz="912813" eaLnBrk="1" hangingPunct="1">
              <a:spcBef>
                <a:spcPts val="925"/>
              </a:spcBef>
              <a:buFont typeface="Wingdings" pitchFamily="2" charset="2"/>
              <a:buChar char="Ø"/>
              <a:defRPr/>
            </a:pPr>
            <a:r>
              <a:rPr lang="en-US" altLang="en-US" sz="2800" dirty="0" err="1">
                <a:latin typeface="Bahnschrift" pitchFamily="34" charset="0"/>
              </a:rPr>
              <a:t>Permentan</a:t>
            </a:r>
            <a:r>
              <a:rPr lang="en-US" altLang="en-US" sz="2800" dirty="0">
                <a:latin typeface="Bahnschrift" pitchFamily="34" charset="0"/>
              </a:rPr>
              <a:t> No 23 </a:t>
            </a:r>
            <a:r>
              <a:rPr lang="en-US" altLang="en-US" sz="2800" dirty="0" err="1">
                <a:latin typeface="Bahnschrift" pitchFamily="34" charset="0"/>
              </a:rPr>
              <a:t>Tahun</a:t>
            </a:r>
            <a:r>
              <a:rPr lang="en-US" altLang="en-US" sz="2800" dirty="0">
                <a:latin typeface="Bahnschrift" pitchFamily="34" charset="0"/>
              </a:rPr>
              <a:t> 2021 </a:t>
            </a:r>
            <a:r>
              <a:rPr lang="en-US" altLang="en-US" sz="2800" dirty="0" err="1">
                <a:latin typeface="Bahnschrift" pitchFamily="34" charset="0"/>
              </a:rPr>
              <a:t>tentang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Pembenihan</a:t>
            </a:r>
            <a:r>
              <a:rPr lang="en-US" altLang="en-US" sz="2800" dirty="0">
                <a:latin typeface="Bahnschrift" pitchFamily="34" charset="0"/>
              </a:rPr>
              <a:t> </a:t>
            </a:r>
            <a:r>
              <a:rPr lang="en-US" altLang="en-US" sz="2800" dirty="0" err="1">
                <a:latin typeface="Bahnschrift" pitchFamily="34" charset="0"/>
              </a:rPr>
              <a:t>Hortikultura</a:t>
            </a:r>
            <a:endParaRPr lang="en-US" altLang="en-US" sz="2800" dirty="0">
              <a:latin typeface="Bahnschrift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5638" y="73026"/>
            <a:ext cx="11875973" cy="8683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49792" rIns="0" bIns="0" anchor="ctr"/>
          <a:lstStyle/>
          <a:p>
            <a:pPr marL="0" lvl="1" algn="ctr" defTabSz="1355451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Dasar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Hukum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Perbenihan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Hortikultura</a:t>
            </a:r>
            <a:endParaRPr lang="en-US" sz="4000" b="1" i="1" kern="0" dirty="0">
              <a:solidFill>
                <a:schemeClr val="bg1"/>
              </a:solidFill>
              <a:effectLst>
                <a:glow rad="215900">
                  <a:schemeClr val="accent4">
                    <a:lumMod val="50000"/>
                    <a:alpha val="83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5366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407"/>
          <a:stretch>
            <a:fillRect/>
          </a:stretch>
        </p:blipFill>
        <p:spPr bwMode="auto">
          <a:xfrm>
            <a:off x="10881810" y="111125"/>
            <a:ext cx="1232382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991" y="66678"/>
            <a:ext cx="921111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b="17045"/>
          <a:stretch>
            <a:fillRect/>
          </a:stretch>
        </p:blipFill>
        <p:spPr>
          <a:xfrm>
            <a:off x="4766" y="1295400"/>
            <a:ext cx="12166599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291" name="Content Placeholder 5"/>
          <p:cNvSpPr txBox="1">
            <a:spLocks/>
          </p:cNvSpPr>
          <p:nvPr/>
        </p:nvSpPr>
        <p:spPr bwMode="auto">
          <a:xfrm>
            <a:off x="188988" y="1025527"/>
            <a:ext cx="11788626" cy="5553075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 algn="just" eaLnBrk="1" hangingPunct="1">
              <a:buFont typeface="Wingdings" pitchFamily="2" charset="2"/>
              <a:buChar char="Ø"/>
              <a:defRPr/>
            </a:pPr>
            <a:endParaRPr lang="en-US" sz="2800" dirty="0" smtClean="0">
              <a:latin typeface="Bahnschrift" pitchFamily="34" charset="0"/>
            </a:endParaRPr>
          </a:p>
          <a:p>
            <a:pPr marL="461963" indent="-461963" algn="just" eaLnBrk="1" hangingPunct="1">
              <a:buFont typeface="Wingdings" pitchFamily="2" charset="2"/>
              <a:buChar char="Ø"/>
              <a:defRPr/>
            </a:pPr>
            <a:r>
              <a:rPr lang="en-US" sz="2800" dirty="0" err="1" smtClean="0">
                <a:latin typeface="Bahnschrift" pitchFamily="34" charset="0"/>
              </a:rPr>
              <a:t>Permentan</a:t>
            </a:r>
            <a:r>
              <a:rPr lang="en-US" sz="2800" dirty="0" smtClean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Nomor</a:t>
            </a:r>
            <a:r>
              <a:rPr lang="en-US" sz="2800" dirty="0">
                <a:latin typeface="Bahnschrift" pitchFamily="34" charset="0"/>
              </a:rPr>
              <a:t> 23 </a:t>
            </a:r>
            <a:r>
              <a:rPr lang="en-US" sz="2800" dirty="0" err="1">
                <a:latin typeface="Bahnschrift" pitchFamily="34" charset="0"/>
              </a:rPr>
              <a:t>tahun</a:t>
            </a:r>
            <a:r>
              <a:rPr lang="en-US" sz="2800" dirty="0">
                <a:latin typeface="Bahnschrift" pitchFamily="34" charset="0"/>
              </a:rPr>
              <a:t> 2021 </a:t>
            </a:r>
            <a:r>
              <a:rPr lang="en-US" sz="2800" dirty="0" err="1">
                <a:latin typeface="Bahnschrift" pitchFamily="34" charset="0"/>
              </a:rPr>
              <a:t>Tentang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Pembenihan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Hortikultura</a:t>
            </a:r>
            <a:endParaRPr lang="en-US" sz="2800" dirty="0">
              <a:latin typeface="Bahnschrift" pitchFamily="34" charset="0"/>
            </a:endParaRPr>
          </a:p>
          <a:p>
            <a:pPr marL="1541463" indent="-31750" algn="just" eaLnBrk="1" hangingPunct="1">
              <a:spcBef>
                <a:spcPts val="1200"/>
              </a:spcBef>
              <a:spcAft>
                <a:spcPts val="0"/>
              </a:spcAft>
              <a:buFont typeface="Corbel" panose="020B0503020204020204" pitchFamily="34" charset="0"/>
              <a:buNone/>
              <a:defRPr/>
            </a:pPr>
            <a:r>
              <a:rPr lang="en-US" sz="2800" dirty="0">
                <a:latin typeface="Bahnschrift" pitchFamily="34" charset="0"/>
              </a:rPr>
              <a:t>Yang </a:t>
            </a:r>
            <a:r>
              <a:rPr lang="en-US" sz="2800" dirty="0" err="1">
                <a:latin typeface="Bahnschrift" pitchFamily="34" charset="0"/>
              </a:rPr>
              <a:t>terkait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dengan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perbenihan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hortikultura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pada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Permentan</a:t>
            </a:r>
            <a:r>
              <a:rPr lang="en-US" sz="2800" dirty="0">
                <a:latin typeface="Bahnschrift" pitchFamily="34" charset="0"/>
              </a:rPr>
              <a:t> 23/2021  </a:t>
            </a:r>
            <a:r>
              <a:rPr lang="en-US" sz="2800" dirty="0" err="1">
                <a:latin typeface="Bahnschrift" pitchFamily="34" charset="0"/>
              </a:rPr>
              <a:t>antara</a:t>
            </a:r>
            <a:r>
              <a:rPr lang="en-US" sz="2800" dirty="0">
                <a:latin typeface="Bahnschrift" pitchFamily="34" charset="0"/>
              </a:rPr>
              <a:t> lain : </a:t>
            </a:r>
            <a:r>
              <a:rPr lang="en-US" sz="2800" dirty="0" err="1">
                <a:latin typeface="Bahnschrift" pitchFamily="34" charset="0"/>
              </a:rPr>
              <a:t>Pemurnian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varietas</a:t>
            </a:r>
            <a:r>
              <a:rPr lang="en-US" sz="2800" dirty="0">
                <a:latin typeface="Bahnschrift" pitchFamily="34" charset="0"/>
              </a:rPr>
              <a:t>; </a:t>
            </a:r>
            <a:r>
              <a:rPr lang="en-US" sz="2800" dirty="0" err="1">
                <a:latin typeface="Bahnschrift" pitchFamily="34" charset="0"/>
              </a:rPr>
              <a:t>Sertifikat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kompetensi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produsen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dan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pengedar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benih</a:t>
            </a:r>
            <a:r>
              <a:rPr lang="en-US" sz="2800" dirty="0">
                <a:latin typeface="Bahnschrift" pitchFamily="34" charset="0"/>
              </a:rPr>
              <a:t>; </a:t>
            </a:r>
            <a:r>
              <a:rPr lang="en-US" sz="2800" dirty="0" err="1">
                <a:latin typeface="Bahnschrift" pitchFamily="34" charset="0"/>
              </a:rPr>
              <a:t>Sertifikasi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sistem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manajemen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mutu</a:t>
            </a:r>
            <a:r>
              <a:rPr lang="en-US" sz="2800" dirty="0">
                <a:latin typeface="Bahnschrift" pitchFamily="34" charset="0"/>
              </a:rPr>
              <a:t>; </a:t>
            </a:r>
            <a:r>
              <a:rPr lang="en-US" sz="2800" dirty="0" err="1">
                <a:latin typeface="Bahnschrift" pitchFamily="34" charset="0"/>
              </a:rPr>
              <a:t>produksi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benih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serta</a:t>
            </a:r>
            <a:r>
              <a:rPr lang="en-US" sz="2800" dirty="0">
                <a:latin typeface="Bahnschrift" pitchFamily="34" charset="0"/>
              </a:rPr>
              <a:t>  </a:t>
            </a:r>
            <a:r>
              <a:rPr lang="en-US" sz="2800" dirty="0" err="1">
                <a:latin typeface="Bahnschrift" pitchFamily="34" charset="0"/>
              </a:rPr>
              <a:t>sertifikasi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dan</a:t>
            </a:r>
            <a:r>
              <a:rPr lang="en-US" sz="2800" dirty="0">
                <a:latin typeface="Bahnschrift" pitchFamily="34" charset="0"/>
              </a:rPr>
              <a:t>   </a:t>
            </a:r>
            <a:r>
              <a:rPr lang="en-US" sz="2800" dirty="0" err="1">
                <a:latin typeface="Bahnschrift" pitchFamily="34" charset="0"/>
              </a:rPr>
              <a:t>pengawasan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peredaran</a:t>
            </a:r>
            <a:r>
              <a:rPr lang="en-US" sz="2800" dirty="0">
                <a:latin typeface="Bahnschrift" pitchFamily="34" charset="0"/>
              </a:rPr>
              <a:t> </a:t>
            </a:r>
            <a:r>
              <a:rPr lang="en-US" sz="2800" dirty="0" err="1">
                <a:latin typeface="Bahnschrift" pitchFamily="34" charset="0"/>
              </a:rPr>
              <a:t>benih</a:t>
            </a:r>
            <a:endParaRPr lang="en-US" sz="2800" dirty="0">
              <a:latin typeface="Bahnschrift" pitchFamily="34" charset="0"/>
            </a:endParaRPr>
          </a:p>
          <a:p>
            <a:pPr marL="1541463" indent="-31750" algn="just" eaLnBrk="1" hangingPunct="1">
              <a:spcBef>
                <a:spcPts val="1200"/>
              </a:spcBef>
              <a:spcAft>
                <a:spcPts val="0"/>
              </a:spcAft>
              <a:buFont typeface="Corbel" panose="020B0503020204020204" pitchFamily="34" charset="0"/>
              <a:buNone/>
              <a:defRPr/>
            </a:pPr>
            <a:endParaRPr lang="en-US" sz="2800" dirty="0">
              <a:latin typeface="Bahnschrift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5638" y="73026"/>
            <a:ext cx="11875973" cy="8683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49792" rIns="0" bIns="0" anchor="ctr"/>
          <a:lstStyle/>
          <a:p>
            <a:pPr marL="0" lvl="1" algn="ctr" defTabSz="1355451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Dasar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Hukum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Perbenihan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Hortikultura</a:t>
            </a:r>
            <a:endParaRPr lang="en-US" sz="4000" b="1" i="1" kern="0" dirty="0">
              <a:solidFill>
                <a:schemeClr val="bg1"/>
              </a:solidFill>
              <a:effectLst>
                <a:glow rad="215900">
                  <a:schemeClr val="accent4">
                    <a:lumMod val="50000"/>
                    <a:alpha val="83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6389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407"/>
          <a:stretch>
            <a:fillRect/>
          </a:stretch>
        </p:blipFill>
        <p:spPr bwMode="auto">
          <a:xfrm>
            <a:off x="10881810" y="111125"/>
            <a:ext cx="1232382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991" y="66678"/>
            <a:ext cx="921111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triped Right Arrow 10"/>
          <p:cNvSpPr/>
          <p:nvPr/>
        </p:nvSpPr>
        <p:spPr>
          <a:xfrm>
            <a:off x="802002" y="2244728"/>
            <a:ext cx="784532" cy="955675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5582" y="132588"/>
            <a:ext cx="12022122" cy="6745605"/>
            <a:chOff x="115823" y="132587"/>
            <a:chExt cx="12047220" cy="6745605"/>
          </a:xfrm>
        </p:grpSpPr>
        <p:sp>
          <p:nvSpPr>
            <p:cNvPr id="3" name="object 3"/>
            <p:cNvSpPr/>
            <p:nvPr/>
          </p:nvSpPr>
          <p:spPr>
            <a:xfrm>
              <a:off x="134873" y="151637"/>
              <a:ext cx="12009120" cy="6707505"/>
            </a:xfrm>
            <a:custGeom>
              <a:avLst/>
              <a:gdLst/>
              <a:ahLst/>
              <a:cxnLst/>
              <a:rect l="l" t="t" r="r" b="b"/>
              <a:pathLst>
                <a:path w="12009120" h="6707505">
                  <a:moveTo>
                    <a:pt x="11374628" y="0"/>
                  </a:moveTo>
                  <a:lnTo>
                    <a:pt x="634428" y="0"/>
                  </a:lnTo>
                  <a:lnTo>
                    <a:pt x="587080" y="1740"/>
                  </a:lnTo>
                  <a:lnTo>
                    <a:pt x="540678" y="6880"/>
                  </a:lnTo>
                  <a:lnTo>
                    <a:pt x="495343" y="15296"/>
                  </a:lnTo>
                  <a:lnTo>
                    <a:pt x="451198" y="26865"/>
                  </a:lnTo>
                  <a:lnTo>
                    <a:pt x="408367" y="41466"/>
                  </a:lnTo>
                  <a:lnTo>
                    <a:pt x="366971" y="58975"/>
                  </a:lnTo>
                  <a:lnTo>
                    <a:pt x="327134" y="79270"/>
                  </a:lnTo>
                  <a:lnTo>
                    <a:pt x="288977" y="102227"/>
                  </a:lnTo>
                  <a:lnTo>
                    <a:pt x="252625" y="127724"/>
                  </a:lnTo>
                  <a:lnTo>
                    <a:pt x="218198" y="155639"/>
                  </a:lnTo>
                  <a:lnTo>
                    <a:pt x="185821" y="185848"/>
                  </a:lnTo>
                  <a:lnTo>
                    <a:pt x="155616" y="218229"/>
                  </a:lnTo>
                  <a:lnTo>
                    <a:pt x="127705" y="252659"/>
                  </a:lnTo>
                  <a:lnTo>
                    <a:pt x="102211" y="289016"/>
                  </a:lnTo>
                  <a:lnTo>
                    <a:pt x="79257" y="327176"/>
                  </a:lnTo>
                  <a:lnTo>
                    <a:pt x="58966" y="367017"/>
                  </a:lnTo>
                  <a:lnTo>
                    <a:pt x="41459" y="408417"/>
                  </a:lnTo>
                  <a:lnTo>
                    <a:pt x="26861" y="451252"/>
                  </a:lnTo>
                  <a:lnTo>
                    <a:pt x="15293" y="495399"/>
                  </a:lnTo>
                  <a:lnTo>
                    <a:pt x="6878" y="540737"/>
                  </a:lnTo>
                  <a:lnTo>
                    <a:pt x="1740" y="587142"/>
                  </a:lnTo>
                  <a:lnTo>
                    <a:pt x="0" y="634491"/>
                  </a:lnTo>
                  <a:lnTo>
                    <a:pt x="0" y="6707123"/>
                  </a:lnTo>
                  <a:lnTo>
                    <a:pt x="12009120" y="6707123"/>
                  </a:lnTo>
                  <a:lnTo>
                    <a:pt x="12009120" y="634491"/>
                  </a:lnTo>
                  <a:lnTo>
                    <a:pt x="12007379" y="587142"/>
                  </a:lnTo>
                  <a:lnTo>
                    <a:pt x="12002239" y="540737"/>
                  </a:lnTo>
                  <a:lnTo>
                    <a:pt x="11993823" y="495399"/>
                  </a:lnTo>
                  <a:lnTo>
                    <a:pt x="11982254" y="451252"/>
                  </a:lnTo>
                  <a:lnTo>
                    <a:pt x="11967653" y="408417"/>
                  </a:lnTo>
                  <a:lnTo>
                    <a:pt x="11950144" y="367017"/>
                  </a:lnTo>
                  <a:lnTo>
                    <a:pt x="11929849" y="327176"/>
                  </a:lnTo>
                  <a:lnTo>
                    <a:pt x="11906892" y="289016"/>
                  </a:lnTo>
                  <a:lnTo>
                    <a:pt x="11881395" y="252659"/>
                  </a:lnTo>
                  <a:lnTo>
                    <a:pt x="11853480" y="218229"/>
                  </a:lnTo>
                  <a:lnTo>
                    <a:pt x="11823271" y="185848"/>
                  </a:lnTo>
                  <a:lnTo>
                    <a:pt x="11790890" y="155639"/>
                  </a:lnTo>
                  <a:lnTo>
                    <a:pt x="11756460" y="127724"/>
                  </a:lnTo>
                  <a:lnTo>
                    <a:pt x="11720103" y="102227"/>
                  </a:lnTo>
                  <a:lnTo>
                    <a:pt x="11681943" y="79270"/>
                  </a:lnTo>
                  <a:lnTo>
                    <a:pt x="11642102" y="58975"/>
                  </a:lnTo>
                  <a:lnTo>
                    <a:pt x="11600702" y="41466"/>
                  </a:lnTo>
                  <a:lnTo>
                    <a:pt x="11557867" y="26865"/>
                  </a:lnTo>
                  <a:lnTo>
                    <a:pt x="11513720" y="15296"/>
                  </a:lnTo>
                  <a:lnTo>
                    <a:pt x="11468382" y="6880"/>
                  </a:lnTo>
                  <a:lnTo>
                    <a:pt x="11421977" y="1740"/>
                  </a:lnTo>
                  <a:lnTo>
                    <a:pt x="11374628" y="0"/>
                  </a:lnTo>
                  <a:close/>
                </a:path>
              </a:pathLst>
            </a:custGeom>
            <a:solidFill>
              <a:srgbClr val="FFFFFF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4873" y="151637"/>
              <a:ext cx="12009120" cy="6707505"/>
            </a:xfrm>
            <a:custGeom>
              <a:avLst/>
              <a:gdLst/>
              <a:ahLst/>
              <a:cxnLst/>
              <a:rect l="l" t="t" r="r" b="b"/>
              <a:pathLst>
                <a:path w="12009120" h="6707505">
                  <a:moveTo>
                    <a:pt x="634428" y="0"/>
                  </a:moveTo>
                  <a:lnTo>
                    <a:pt x="11374628" y="0"/>
                  </a:lnTo>
                  <a:lnTo>
                    <a:pt x="11421977" y="1740"/>
                  </a:lnTo>
                  <a:lnTo>
                    <a:pt x="11468382" y="6880"/>
                  </a:lnTo>
                  <a:lnTo>
                    <a:pt x="11513720" y="15296"/>
                  </a:lnTo>
                  <a:lnTo>
                    <a:pt x="11557867" y="26865"/>
                  </a:lnTo>
                  <a:lnTo>
                    <a:pt x="11600702" y="41466"/>
                  </a:lnTo>
                  <a:lnTo>
                    <a:pt x="11642102" y="58975"/>
                  </a:lnTo>
                  <a:lnTo>
                    <a:pt x="11681943" y="79270"/>
                  </a:lnTo>
                  <a:lnTo>
                    <a:pt x="11720103" y="102227"/>
                  </a:lnTo>
                  <a:lnTo>
                    <a:pt x="11756460" y="127724"/>
                  </a:lnTo>
                  <a:lnTo>
                    <a:pt x="11790890" y="155639"/>
                  </a:lnTo>
                  <a:lnTo>
                    <a:pt x="11823271" y="185848"/>
                  </a:lnTo>
                  <a:lnTo>
                    <a:pt x="11853480" y="218229"/>
                  </a:lnTo>
                  <a:lnTo>
                    <a:pt x="11881395" y="252659"/>
                  </a:lnTo>
                  <a:lnTo>
                    <a:pt x="11906892" y="289016"/>
                  </a:lnTo>
                  <a:lnTo>
                    <a:pt x="11929849" y="327176"/>
                  </a:lnTo>
                  <a:lnTo>
                    <a:pt x="11950144" y="367017"/>
                  </a:lnTo>
                  <a:lnTo>
                    <a:pt x="11967653" y="408417"/>
                  </a:lnTo>
                  <a:lnTo>
                    <a:pt x="11982254" y="451252"/>
                  </a:lnTo>
                  <a:lnTo>
                    <a:pt x="11993823" y="495399"/>
                  </a:lnTo>
                  <a:lnTo>
                    <a:pt x="12002239" y="540737"/>
                  </a:lnTo>
                  <a:lnTo>
                    <a:pt x="12007379" y="587142"/>
                  </a:lnTo>
                  <a:lnTo>
                    <a:pt x="12009120" y="634491"/>
                  </a:lnTo>
                  <a:lnTo>
                    <a:pt x="12009120" y="6707123"/>
                  </a:lnTo>
                  <a:lnTo>
                    <a:pt x="0" y="6707123"/>
                  </a:lnTo>
                  <a:lnTo>
                    <a:pt x="0" y="634491"/>
                  </a:lnTo>
                  <a:lnTo>
                    <a:pt x="1740" y="587142"/>
                  </a:lnTo>
                  <a:lnTo>
                    <a:pt x="6878" y="540737"/>
                  </a:lnTo>
                  <a:lnTo>
                    <a:pt x="15293" y="495399"/>
                  </a:lnTo>
                  <a:lnTo>
                    <a:pt x="26861" y="451252"/>
                  </a:lnTo>
                  <a:lnTo>
                    <a:pt x="41459" y="408417"/>
                  </a:lnTo>
                  <a:lnTo>
                    <a:pt x="58966" y="367017"/>
                  </a:lnTo>
                  <a:lnTo>
                    <a:pt x="79257" y="327176"/>
                  </a:lnTo>
                  <a:lnTo>
                    <a:pt x="102211" y="289016"/>
                  </a:lnTo>
                  <a:lnTo>
                    <a:pt x="127705" y="252659"/>
                  </a:lnTo>
                  <a:lnTo>
                    <a:pt x="155616" y="218229"/>
                  </a:lnTo>
                  <a:lnTo>
                    <a:pt x="185821" y="185848"/>
                  </a:lnTo>
                  <a:lnTo>
                    <a:pt x="218198" y="155639"/>
                  </a:lnTo>
                  <a:lnTo>
                    <a:pt x="252625" y="127724"/>
                  </a:lnTo>
                  <a:lnTo>
                    <a:pt x="288977" y="102227"/>
                  </a:lnTo>
                  <a:lnTo>
                    <a:pt x="327134" y="79270"/>
                  </a:lnTo>
                  <a:lnTo>
                    <a:pt x="366971" y="58975"/>
                  </a:lnTo>
                  <a:lnTo>
                    <a:pt x="408367" y="41466"/>
                  </a:lnTo>
                  <a:lnTo>
                    <a:pt x="451198" y="26865"/>
                  </a:lnTo>
                  <a:lnTo>
                    <a:pt x="495343" y="15296"/>
                  </a:lnTo>
                  <a:lnTo>
                    <a:pt x="540678" y="6880"/>
                  </a:lnTo>
                  <a:lnTo>
                    <a:pt x="587080" y="1740"/>
                  </a:lnTo>
                  <a:lnTo>
                    <a:pt x="634428" y="0"/>
                  </a:lnTo>
                  <a:close/>
                </a:path>
              </a:pathLst>
            </a:custGeom>
            <a:ln w="38100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53996" y="981455"/>
              <a:ext cx="7763256" cy="368807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4131" y="256031"/>
              <a:ext cx="5916295" cy="523240"/>
            </a:xfrm>
            <a:custGeom>
              <a:avLst/>
              <a:gdLst/>
              <a:ahLst/>
              <a:cxnLst/>
              <a:rect l="l" t="t" r="r" b="b"/>
              <a:pathLst>
                <a:path w="5916295" h="523240">
                  <a:moveTo>
                    <a:pt x="5916168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5916168" y="522732"/>
                  </a:lnTo>
                  <a:lnTo>
                    <a:pt x="591616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3519" y="294565"/>
            <a:ext cx="5903969" cy="46743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84"/>
              </a:spcBef>
            </a:pPr>
            <a:r>
              <a:rPr sz="2800" spc="-5" dirty="0">
                <a:solidFill>
                  <a:schemeClr val="tx1"/>
                </a:solidFill>
                <a:latin typeface="Arial"/>
                <a:cs typeface="Arial"/>
              </a:rPr>
              <a:t>Sentra</a:t>
            </a:r>
            <a:r>
              <a:rPr sz="2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chemeClr val="tx1"/>
                </a:solidFill>
                <a:latin typeface="Arial"/>
                <a:cs typeface="Arial"/>
              </a:rPr>
              <a:t>Utama</a:t>
            </a:r>
            <a:r>
              <a:rPr sz="28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chemeClr val="tx1"/>
                </a:solidFill>
                <a:latin typeface="Arial"/>
                <a:cs typeface="Arial"/>
              </a:rPr>
              <a:t>Produksi</a:t>
            </a:r>
            <a:r>
              <a:rPr sz="2800" spc="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chemeClr val="tx1"/>
                </a:solidFill>
                <a:latin typeface="Arial"/>
                <a:cs typeface="Arial"/>
              </a:rPr>
              <a:t>JERUK</a:t>
            </a:r>
            <a:endParaRPr sz="280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82199" y="0"/>
            <a:ext cx="1318555" cy="83972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581324" y="6354268"/>
            <a:ext cx="229137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5" dirty="0">
                <a:latin typeface="Calibri"/>
                <a:cs typeface="Calibri"/>
              </a:rPr>
              <a:t>Sumber:</a:t>
            </a:r>
            <a:r>
              <a:rPr sz="1400" i="1" spc="-1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Angka</a:t>
            </a:r>
            <a:r>
              <a:rPr sz="1400" i="1" dirty="0">
                <a:latin typeface="Calibri"/>
                <a:cs typeface="Calibri"/>
              </a:rPr>
              <a:t> </a:t>
            </a:r>
            <a:r>
              <a:rPr sz="1400" i="1" spc="-15" dirty="0">
                <a:latin typeface="Calibri"/>
                <a:cs typeface="Calibri"/>
              </a:rPr>
              <a:t>tetap</a:t>
            </a:r>
            <a:r>
              <a:rPr sz="1400" i="1" spc="15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BPS,</a:t>
            </a:r>
            <a:r>
              <a:rPr sz="1400" i="1" spc="-15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2019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00754" y="5721096"/>
            <a:ext cx="2628493" cy="681597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275"/>
              </a:spcBef>
            </a:pP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BALI</a:t>
            </a:r>
            <a:endParaRPr sz="14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Bangli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(168.476</a:t>
            </a:r>
            <a:r>
              <a:rPr sz="14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FF0000"/>
                </a:solidFill>
                <a:latin typeface="Calibri"/>
                <a:cs typeface="Calibri"/>
              </a:rPr>
              <a:t>Ton;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6.282</a:t>
            </a:r>
            <a:r>
              <a:rPr sz="1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Ha)</a:t>
            </a:r>
            <a:endParaRPr sz="14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400" b="1" spc="-10" dirty="0">
                <a:latin typeface="Calibri"/>
                <a:cs typeface="Calibri"/>
              </a:rPr>
              <a:t>Gianyar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(173.832</a:t>
            </a:r>
            <a:r>
              <a:rPr sz="14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FF0000"/>
                </a:solidFill>
                <a:latin typeface="Calibri"/>
                <a:cs typeface="Calibri"/>
              </a:rPr>
              <a:t>Ton;</a:t>
            </a:r>
            <a:r>
              <a:rPr sz="14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2.69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 Ha)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07840" y="5329555"/>
            <a:ext cx="891583" cy="10795"/>
          </a:xfrm>
          <a:custGeom>
            <a:avLst/>
            <a:gdLst/>
            <a:ahLst/>
            <a:cxnLst/>
            <a:rect l="l" t="t" r="r" b="b"/>
            <a:pathLst>
              <a:path w="893445" h="10795">
                <a:moveTo>
                  <a:pt x="893063" y="0"/>
                </a:moveTo>
                <a:lnTo>
                  <a:pt x="0" y="0"/>
                </a:lnTo>
                <a:lnTo>
                  <a:pt x="0" y="10668"/>
                </a:lnTo>
                <a:lnTo>
                  <a:pt x="893063" y="10668"/>
                </a:lnTo>
                <a:lnTo>
                  <a:pt x="8930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786853" y="5111496"/>
            <a:ext cx="2737485" cy="149352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0"/>
              </a:spcBef>
            </a:pPr>
            <a:r>
              <a:rPr sz="1300" b="1" spc="-30" dirty="0">
                <a:latin typeface="Calibri"/>
                <a:cs typeface="Calibri"/>
              </a:rPr>
              <a:t>J</a:t>
            </a:r>
            <a:r>
              <a:rPr sz="1300" b="1" spc="-60" dirty="0">
                <a:latin typeface="Calibri"/>
                <a:cs typeface="Calibri"/>
              </a:rPr>
              <a:t>A</a:t>
            </a:r>
            <a:r>
              <a:rPr sz="1300" b="1" spc="-65" dirty="0">
                <a:latin typeface="Calibri"/>
                <a:cs typeface="Calibri"/>
              </a:rPr>
              <a:t>W</a:t>
            </a:r>
            <a:r>
              <a:rPr sz="1300" b="1" spc="-5" dirty="0">
                <a:latin typeface="Calibri"/>
                <a:cs typeface="Calibri"/>
              </a:rPr>
              <a:t>A </a:t>
            </a:r>
            <a:r>
              <a:rPr sz="1300" b="1" spc="-15" dirty="0">
                <a:latin typeface="Calibri"/>
                <a:cs typeface="Calibri"/>
              </a:rPr>
              <a:t>T</a:t>
            </a:r>
            <a:r>
              <a:rPr sz="1300" b="1" spc="-5" dirty="0">
                <a:latin typeface="Calibri"/>
                <a:cs typeface="Calibri"/>
              </a:rPr>
              <a:t>IMUR</a:t>
            </a:r>
            <a:endParaRPr sz="13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</a:pPr>
            <a:r>
              <a:rPr sz="1300" b="1" spc="-10" dirty="0">
                <a:latin typeface="Calibri"/>
                <a:cs typeface="Calibri"/>
              </a:rPr>
              <a:t>Banyuwangi</a:t>
            </a:r>
            <a:r>
              <a:rPr sz="1300" b="1" spc="20" dirty="0"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Calibri"/>
                <a:cs typeface="Calibri"/>
              </a:rPr>
              <a:t>(348.626</a:t>
            </a:r>
            <a:r>
              <a:rPr sz="13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35" dirty="0">
                <a:solidFill>
                  <a:srgbClr val="FF0000"/>
                </a:solidFill>
                <a:latin typeface="Calibri"/>
                <a:cs typeface="Calibri"/>
              </a:rPr>
              <a:t>Ton</a:t>
            </a:r>
            <a:r>
              <a:rPr sz="1300" b="1" spc="-35" dirty="0">
                <a:latin typeface="Calibri"/>
                <a:cs typeface="Calibri"/>
              </a:rPr>
              <a:t>;</a:t>
            </a:r>
            <a:r>
              <a:rPr sz="1300" b="1" spc="5" dirty="0"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Calibri"/>
                <a:cs typeface="Calibri"/>
              </a:rPr>
              <a:t>9.755</a:t>
            </a:r>
            <a:r>
              <a:rPr sz="13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FF0000"/>
                </a:solidFill>
                <a:latin typeface="Calibri"/>
                <a:cs typeface="Calibri"/>
              </a:rPr>
              <a:t>Ha)</a:t>
            </a:r>
            <a:endParaRPr sz="13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</a:pPr>
            <a:r>
              <a:rPr sz="1300" b="1" spc="-10" dirty="0">
                <a:latin typeface="Calibri"/>
                <a:cs typeface="Calibri"/>
              </a:rPr>
              <a:t>Jember</a:t>
            </a:r>
            <a:r>
              <a:rPr sz="1300" b="1" spc="10" dirty="0"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Calibri"/>
                <a:cs typeface="Calibri"/>
              </a:rPr>
              <a:t>(349.310</a:t>
            </a:r>
            <a:r>
              <a:rPr sz="13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35" dirty="0">
                <a:solidFill>
                  <a:srgbClr val="FF0000"/>
                </a:solidFill>
                <a:latin typeface="Calibri"/>
                <a:cs typeface="Calibri"/>
              </a:rPr>
              <a:t>Ton;</a:t>
            </a:r>
            <a:r>
              <a:rPr sz="13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Calibri"/>
                <a:cs typeface="Calibri"/>
              </a:rPr>
              <a:t>6.901</a:t>
            </a:r>
            <a:r>
              <a:rPr sz="13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FF0000"/>
                </a:solidFill>
                <a:latin typeface="Calibri"/>
                <a:cs typeface="Calibri"/>
              </a:rPr>
              <a:t>Ha)</a:t>
            </a:r>
            <a:endParaRPr sz="13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sz="1300" b="1" spc="-5" dirty="0">
                <a:latin typeface="Calibri"/>
                <a:cs typeface="Calibri"/>
              </a:rPr>
              <a:t>Lumajang</a:t>
            </a:r>
            <a:r>
              <a:rPr sz="1300" b="1" spc="15" dirty="0"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Calibri"/>
                <a:cs typeface="Calibri"/>
              </a:rPr>
              <a:t>(20.113</a:t>
            </a:r>
            <a:r>
              <a:rPr sz="13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35" dirty="0">
                <a:solidFill>
                  <a:srgbClr val="FF0000"/>
                </a:solidFill>
                <a:latin typeface="Calibri"/>
                <a:cs typeface="Calibri"/>
              </a:rPr>
              <a:t>Ton;</a:t>
            </a:r>
            <a:r>
              <a:rPr sz="13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Calibri"/>
                <a:cs typeface="Calibri"/>
              </a:rPr>
              <a:t>20.113</a:t>
            </a:r>
            <a:r>
              <a:rPr sz="13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FF0000"/>
                </a:solidFill>
                <a:latin typeface="Calibri"/>
                <a:cs typeface="Calibri"/>
              </a:rPr>
              <a:t>Ha)</a:t>
            </a:r>
            <a:endParaRPr sz="13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</a:pPr>
            <a:r>
              <a:rPr sz="1300" b="1" spc="-10" dirty="0">
                <a:latin typeface="Calibri"/>
                <a:cs typeface="Calibri"/>
              </a:rPr>
              <a:t>Malang</a:t>
            </a:r>
            <a:r>
              <a:rPr sz="1300" b="1" spc="15" dirty="0"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Calibri"/>
                <a:cs typeface="Calibri"/>
              </a:rPr>
              <a:t>(135.280</a:t>
            </a:r>
            <a:r>
              <a:rPr sz="13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35" dirty="0">
                <a:solidFill>
                  <a:srgbClr val="FF0000"/>
                </a:solidFill>
                <a:latin typeface="Calibri"/>
                <a:cs typeface="Calibri"/>
              </a:rPr>
              <a:t>Ton;</a:t>
            </a:r>
            <a:r>
              <a:rPr sz="13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Calibri"/>
                <a:cs typeface="Calibri"/>
              </a:rPr>
              <a:t>1.550</a:t>
            </a:r>
            <a:r>
              <a:rPr sz="13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FF0000"/>
                </a:solidFill>
                <a:latin typeface="Calibri"/>
                <a:cs typeface="Calibri"/>
              </a:rPr>
              <a:t>Ha)</a:t>
            </a:r>
            <a:endParaRPr sz="13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</a:pPr>
            <a:r>
              <a:rPr sz="1300" b="1" spc="-15" dirty="0">
                <a:latin typeface="Calibri"/>
                <a:cs typeface="Calibri"/>
              </a:rPr>
              <a:t>Kota</a:t>
            </a:r>
            <a:r>
              <a:rPr sz="1300" b="1" spc="20" dirty="0">
                <a:latin typeface="Calibri"/>
                <a:cs typeface="Calibri"/>
              </a:rPr>
              <a:t> </a:t>
            </a:r>
            <a:r>
              <a:rPr sz="1300" b="1" spc="-10" dirty="0">
                <a:latin typeface="Calibri"/>
                <a:cs typeface="Calibri"/>
              </a:rPr>
              <a:t>Batu</a:t>
            </a:r>
            <a:r>
              <a:rPr sz="1300" b="1" spc="5" dirty="0"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Calibri"/>
                <a:cs typeface="Calibri"/>
              </a:rPr>
              <a:t>(23.843</a:t>
            </a:r>
            <a:r>
              <a:rPr sz="13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35" dirty="0">
                <a:solidFill>
                  <a:srgbClr val="FF0000"/>
                </a:solidFill>
                <a:latin typeface="Calibri"/>
                <a:cs typeface="Calibri"/>
              </a:rPr>
              <a:t>Ton;</a:t>
            </a:r>
            <a:r>
              <a:rPr sz="13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Calibri"/>
                <a:cs typeface="Calibri"/>
              </a:rPr>
              <a:t>307</a:t>
            </a:r>
            <a:r>
              <a:rPr sz="13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FF0000"/>
                </a:solidFill>
                <a:latin typeface="Calibri"/>
                <a:cs typeface="Calibri"/>
              </a:rPr>
              <a:t>Ha)</a:t>
            </a:r>
            <a:endParaRPr sz="13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</a:pPr>
            <a:r>
              <a:rPr sz="1300" b="1" spc="-15" dirty="0">
                <a:latin typeface="Calibri"/>
                <a:cs typeface="Calibri"/>
              </a:rPr>
              <a:t>Ponorogo</a:t>
            </a:r>
            <a:r>
              <a:rPr sz="1300" b="1" spc="25" dirty="0"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Calibri"/>
                <a:cs typeface="Calibri"/>
              </a:rPr>
              <a:t>(35.535</a:t>
            </a:r>
            <a:r>
              <a:rPr sz="13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35" dirty="0">
                <a:solidFill>
                  <a:srgbClr val="FF0000"/>
                </a:solidFill>
                <a:latin typeface="Calibri"/>
                <a:cs typeface="Calibri"/>
              </a:rPr>
              <a:t>Ton;</a:t>
            </a:r>
            <a:r>
              <a:rPr sz="13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Calibri"/>
                <a:cs typeface="Calibri"/>
              </a:rPr>
              <a:t>742</a:t>
            </a:r>
            <a:r>
              <a:rPr sz="13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FF0000"/>
                </a:solidFill>
                <a:latin typeface="Calibri"/>
                <a:cs typeface="Calibri"/>
              </a:rPr>
              <a:t>Ha)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07143" y="4924044"/>
            <a:ext cx="1934616" cy="682238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153670">
              <a:lnSpc>
                <a:spcPct val="100000"/>
              </a:lnSpc>
              <a:spcBef>
                <a:spcPts val="280"/>
              </a:spcBef>
            </a:pPr>
            <a:r>
              <a:rPr sz="1400" b="1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SULAWESI</a:t>
            </a:r>
            <a:r>
              <a:rPr sz="1400" b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TENGGARA</a:t>
            </a:r>
            <a:endParaRPr sz="1400">
              <a:latin typeface="Calibri"/>
              <a:cs typeface="Calibri"/>
            </a:endParaRPr>
          </a:p>
          <a:p>
            <a:pPr marL="92710" marR="434340">
              <a:lnSpc>
                <a:spcPct val="100000"/>
              </a:lnSpc>
              <a:spcBef>
                <a:spcPts val="5"/>
              </a:spcBef>
            </a:pPr>
            <a:r>
              <a:rPr sz="1400" b="1" spc="-10" dirty="0">
                <a:latin typeface="Calibri"/>
                <a:cs typeface="Calibri"/>
              </a:rPr>
              <a:t>Konawe </a:t>
            </a:r>
            <a:r>
              <a:rPr sz="1400" b="1" spc="-5" dirty="0">
                <a:latin typeface="Calibri"/>
                <a:cs typeface="Calibri"/>
              </a:rPr>
              <a:t>Selatan 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15.950</a:t>
            </a:r>
            <a:r>
              <a:rPr sz="1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FF0000"/>
                </a:solidFill>
                <a:latin typeface="Calibri"/>
                <a:cs typeface="Calibri"/>
              </a:rPr>
              <a:t>Ton;</a:t>
            </a:r>
            <a:r>
              <a:rPr sz="14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798</a:t>
            </a:r>
            <a:r>
              <a:rPr sz="14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Ha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80725" y="883919"/>
            <a:ext cx="2637364" cy="523240"/>
          </a:xfrm>
          <a:custGeom>
            <a:avLst/>
            <a:gdLst/>
            <a:ahLst/>
            <a:cxnLst/>
            <a:rect l="l" t="t" r="r" b="b"/>
            <a:pathLst>
              <a:path w="2642870" h="523240">
                <a:moveTo>
                  <a:pt x="0" y="522731"/>
                </a:moveTo>
                <a:lnTo>
                  <a:pt x="2642616" y="522731"/>
                </a:lnTo>
                <a:lnTo>
                  <a:pt x="2642616" y="0"/>
                </a:lnTo>
                <a:lnTo>
                  <a:pt x="0" y="0"/>
                </a:lnTo>
                <a:lnTo>
                  <a:pt x="0" y="52273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659555" y="905002"/>
            <a:ext cx="2373121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105"/>
              </a:spcBef>
            </a:pPr>
            <a:r>
              <a:rPr sz="1400" b="1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KALIMANTAN</a:t>
            </a:r>
            <a:r>
              <a:rPr sz="1400" b="1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BARAT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Sambas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(123.739</a:t>
            </a:r>
            <a:r>
              <a:rPr sz="14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FF0000"/>
                </a:solidFill>
                <a:latin typeface="Calibri"/>
                <a:cs typeface="Calibri"/>
              </a:rPr>
              <a:t>Ton;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5.698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Ha)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195610" y="4168140"/>
            <a:ext cx="1639956" cy="682238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0"/>
              </a:spcBef>
            </a:pPr>
            <a:r>
              <a:rPr sz="1400" b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PAPUA</a:t>
            </a:r>
            <a:endParaRPr sz="14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Nabire</a:t>
            </a:r>
            <a:endParaRPr sz="1400">
              <a:latin typeface="Calibri"/>
              <a:cs typeface="Calibri"/>
            </a:endParaRPr>
          </a:p>
          <a:p>
            <a:pPr marL="119380">
              <a:lnSpc>
                <a:spcPct val="100000"/>
              </a:lnSpc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29.121 </a:t>
            </a:r>
            <a:r>
              <a:rPr sz="1400" b="1" spc="-30" dirty="0">
                <a:solidFill>
                  <a:srgbClr val="FF0000"/>
                </a:solidFill>
                <a:latin typeface="Calibri"/>
                <a:cs typeface="Calibri"/>
              </a:rPr>
              <a:t>Ton;</a:t>
            </a:r>
            <a:r>
              <a:rPr sz="14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289</a:t>
            </a:r>
            <a:r>
              <a:rPr sz="1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Ha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70643" y="961644"/>
            <a:ext cx="2421280" cy="680956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70"/>
              </a:spcBef>
            </a:pPr>
            <a:r>
              <a:rPr sz="1400" b="1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KALIMANTAN</a:t>
            </a:r>
            <a:r>
              <a:rPr sz="1400" b="1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SELATAN</a:t>
            </a:r>
            <a:endParaRPr sz="1400">
              <a:latin typeface="Calibri"/>
              <a:cs typeface="Calibri"/>
            </a:endParaRPr>
          </a:p>
          <a:p>
            <a:pPr marL="92710">
              <a:lnSpc>
                <a:spcPct val="100000"/>
              </a:lnSpc>
            </a:pPr>
            <a:r>
              <a:rPr sz="1400" b="1" spc="-5" dirty="0">
                <a:latin typeface="Calibri"/>
                <a:cs typeface="Calibri"/>
              </a:rPr>
              <a:t>Batola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(94.962</a:t>
            </a:r>
            <a:r>
              <a:rPr sz="14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FF0000"/>
                </a:solidFill>
                <a:latin typeface="Calibri"/>
                <a:cs typeface="Calibri"/>
              </a:rPr>
              <a:t>Ton;</a:t>
            </a:r>
            <a:r>
              <a:rPr sz="14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2.768</a:t>
            </a:r>
            <a:r>
              <a:rPr sz="14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Ha)</a:t>
            </a:r>
            <a:endParaRPr sz="1400">
              <a:latin typeface="Calibri"/>
              <a:cs typeface="Calibri"/>
            </a:endParaRPr>
          </a:p>
          <a:p>
            <a:pPr marL="92710">
              <a:lnSpc>
                <a:spcPct val="100000"/>
              </a:lnSpc>
              <a:spcBef>
                <a:spcPts val="5"/>
              </a:spcBef>
            </a:pPr>
            <a:r>
              <a:rPr sz="1400" b="1" spc="-25" dirty="0">
                <a:latin typeface="Calibri"/>
                <a:cs typeface="Calibri"/>
              </a:rPr>
              <a:t>Tapin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(19.632</a:t>
            </a:r>
            <a:r>
              <a:rPr sz="14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FF0000"/>
                </a:solidFill>
                <a:latin typeface="Calibri"/>
                <a:cs typeface="Calibri"/>
              </a:rPr>
              <a:t>Ton;</a:t>
            </a:r>
            <a:r>
              <a:rPr sz="14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311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Ha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08353" y="4369308"/>
            <a:ext cx="1648828" cy="739140"/>
          </a:xfrm>
          <a:custGeom>
            <a:avLst/>
            <a:gdLst/>
            <a:ahLst/>
            <a:cxnLst/>
            <a:rect l="l" t="t" r="r" b="b"/>
            <a:pathLst>
              <a:path w="1652270" h="739139">
                <a:moveTo>
                  <a:pt x="0" y="739139"/>
                </a:moveTo>
                <a:lnTo>
                  <a:pt x="1652016" y="739139"/>
                </a:lnTo>
                <a:lnTo>
                  <a:pt x="1652016" y="0"/>
                </a:lnTo>
                <a:lnTo>
                  <a:pt x="0" y="0"/>
                </a:lnTo>
                <a:lnTo>
                  <a:pt x="0" y="7391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86928" y="4391659"/>
            <a:ext cx="1425140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4350">
              <a:lnSpc>
                <a:spcPct val="100000"/>
              </a:lnSpc>
              <a:spcBef>
                <a:spcPts val="100"/>
              </a:spcBef>
            </a:pP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JAMBI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latin typeface="Calibri"/>
                <a:cs typeface="Calibri"/>
              </a:rPr>
              <a:t>Kerinci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15.756</a:t>
            </a:r>
            <a:r>
              <a:rPr sz="1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FF0000"/>
                </a:solidFill>
                <a:latin typeface="Calibri"/>
                <a:cs typeface="Calibri"/>
              </a:rPr>
              <a:t>Ton;</a:t>
            </a:r>
            <a:r>
              <a:rPr sz="14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599</a:t>
            </a:r>
            <a:r>
              <a:rPr sz="14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Ha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99228" y="3104388"/>
            <a:ext cx="1648828" cy="1170940"/>
          </a:xfrm>
          <a:custGeom>
            <a:avLst/>
            <a:gdLst/>
            <a:ahLst/>
            <a:cxnLst/>
            <a:rect l="l" t="t" r="r" b="b"/>
            <a:pathLst>
              <a:path w="1652270" h="1170939">
                <a:moveTo>
                  <a:pt x="0" y="1170432"/>
                </a:moveTo>
                <a:lnTo>
                  <a:pt x="1652016" y="1170432"/>
                </a:lnTo>
                <a:lnTo>
                  <a:pt x="1652016" y="0"/>
                </a:lnTo>
                <a:lnTo>
                  <a:pt x="0" y="0"/>
                </a:lnTo>
                <a:lnTo>
                  <a:pt x="0" y="117043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77804" y="3126739"/>
            <a:ext cx="1425773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SUMATERA</a:t>
            </a:r>
            <a:r>
              <a:rPr sz="1400" b="1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BARAT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50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Kota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39.593</a:t>
            </a:r>
            <a:r>
              <a:rPr sz="1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FF0000"/>
                </a:solidFill>
                <a:latin typeface="Calibri"/>
                <a:cs typeface="Calibri"/>
              </a:rPr>
              <a:t>Ton;</a:t>
            </a:r>
            <a:r>
              <a:rPr sz="14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938</a:t>
            </a:r>
            <a:r>
              <a:rPr sz="14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Ha </a:t>
            </a:r>
            <a:r>
              <a:rPr sz="1400" b="1" spc="-3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Agam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29.618</a:t>
            </a:r>
            <a:r>
              <a:rPr sz="1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FF0000"/>
                </a:solidFill>
                <a:latin typeface="Calibri"/>
                <a:cs typeface="Calibri"/>
              </a:rPr>
              <a:t>Ton;</a:t>
            </a:r>
            <a:r>
              <a:rPr sz="14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322</a:t>
            </a:r>
            <a:r>
              <a:rPr sz="14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Ha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46984" y="868680"/>
            <a:ext cx="1660868" cy="680956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RIAU</a:t>
            </a:r>
            <a:endParaRPr sz="14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</a:pPr>
            <a:r>
              <a:rPr sz="1400" b="1" spc="-10" dirty="0">
                <a:latin typeface="Calibri"/>
                <a:cs typeface="Calibri"/>
              </a:rPr>
              <a:t>Rokan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Hulu</a:t>
            </a:r>
            <a:endParaRPr sz="14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24.587 </a:t>
            </a:r>
            <a:r>
              <a:rPr sz="1400" b="1" spc="-30" dirty="0">
                <a:solidFill>
                  <a:srgbClr val="FF0000"/>
                </a:solidFill>
                <a:latin typeface="Calibri"/>
                <a:cs typeface="Calibri"/>
              </a:rPr>
              <a:t>Ton;</a:t>
            </a:r>
            <a:r>
              <a:rPr sz="14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350</a:t>
            </a:r>
            <a:r>
              <a:rPr sz="1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Ha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71853" y="1399032"/>
            <a:ext cx="1925744" cy="1600200"/>
          </a:xfrm>
          <a:custGeom>
            <a:avLst/>
            <a:gdLst/>
            <a:ahLst/>
            <a:cxnLst/>
            <a:rect l="l" t="t" r="r" b="b"/>
            <a:pathLst>
              <a:path w="1929764" h="1600200">
                <a:moveTo>
                  <a:pt x="0" y="1600200"/>
                </a:moveTo>
                <a:lnTo>
                  <a:pt x="1929383" y="1600200"/>
                </a:lnTo>
                <a:lnTo>
                  <a:pt x="1929383" y="0"/>
                </a:lnTo>
                <a:lnTo>
                  <a:pt x="0" y="0"/>
                </a:lnTo>
                <a:lnTo>
                  <a:pt x="0" y="16002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50732" y="1419809"/>
            <a:ext cx="1653263" cy="1520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SUMATERA</a:t>
            </a:r>
            <a:r>
              <a:rPr sz="1400" b="1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UTARA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latin typeface="Calibri"/>
                <a:cs typeface="Calibri"/>
              </a:rPr>
              <a:t>Karo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143.61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sz="14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12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n,</a:t>
            </a:r>
            <a:r>
              <a:rPr sz="14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3.32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r>
              <a:rPr sz="14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Ha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Simalungun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103.13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sz="14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12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n;</a:t>
            </a:r>
            <a:r>
              <a:rPr sz="14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1.03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6</a:t>
            </a:r>
            <a:r>
              <a:rPr sz="14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Ha  </a:t>
            </a:r>
            <a:r>
              <a:rPr sz="1400" b="1" dirty="0">
                <a:latin typeface="Calibri"/>
                <a:cs typeface="Calibri"/>
              </a:rPr>
              <a:t>Dairi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16.387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FF0000"/>
                </a:solidFill>
                <a:latin typeface="Calibri"/>
                <a:cs typeface="Calibri"/>
              </a:rPr>
              <a:t>Ton;</a:t>
            </a:r>
            <a:r>
              <a:rPr sz="14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402</a:t>
            </a:r>
            <a:r>
              <a:rPr sz="1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Ha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110904" y="5117591"/>
            <a:ext cx="1621580" cy="1170940"/>
          </a:xfrm>
          <a:custGeom>
            <a:avLst/>
            <a:gdLst/>
            <a:ahLst/>
            <a:cxnLst/>
            <a:rect l="l" t="t" r="r" b="b"/>
            <a:pathLst>
              <a:path w="1624964" h="1170939">
                <a:moveTo>
                  <a:pt x="0" y="1170431"/>
                </a:moveTo>
                <a:lnTo>
                  <a:pt x="1624584" y="1170431"/>
                </a:lnTo>
                <a:lnTo>
                  <a:pt x="1624584" y="0"/>
                </a:lnTo>
                <a:lnTo>
                  <a:pt x="0" y="0"/>
                </a:lnTo>
                <a:lnTo>
                  <a:pt x="0" y="117043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189734" y="5140197"/>
            <a:ext cx="1425773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7810">
              <a:lnSpc>
                <a:spcPct val="100000"/>
              </a:lnSpc>
              <a:spcBef>
                <a:spcPts val="100"/>
              </a:spcBef>
            </a:pPr>
            <a:r>
              <a:rPr sz="1400" b="1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JAWA</a:t>
            </a:r>
            <a:r>
              <a:rPr sz="1400" b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BARAT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latin typeface="Calibri"/>
                <a:cs typeface="Calibri"/>
              </a:rPr>
              <a:t>Garut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10.657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FF0000"/>
                </a:solidFill>
                <a:latin typeface="Calibri"/>
                <a:cs typeface="Calibri"/>
              </a:rPr>
              <a:t>Ton;</a:t>
            </a:r>
            <a:r>
              <a:rPr sz="14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595</a:t>
            </a:r>
            <a:r>
              <a:rPr sz="1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Ha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Bandung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10.086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FF0000"/>
                </a:solidFill>
                <a:latin typeface="Calibri"/>
                <a:cs typeface="Calibri"/>
              </a:rPr>
              <a:t>Ton;</a:t>
            </a:r>
            <a:r>
              <a:rPr sz="14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206</a:t>
            </a:r>
            <a:r>
              <a:rPr sz="1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Ha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922265" y="3848862"/>
            <a:ext cx="1368743" cy="1269365"/>
          </a:xfrm>
          <a:custGeom>
            <a:avLst/>
            <a:gdLst/>
            <a:ahLst/>
            <a:cxnLst/>
            <a:rect l="l" t="t" r="r" b="b"/>
            <a:pathLst>
              <a:path w="1371600" h="1269364">
                <a:moveTo>
                  <a:pt x="0" y="1269364"/>
                </a:moveTo>
                <a:lnTo>
                  <a:pt x="1371599" y="0"/>
                </a:lnTo>
              </a:path>
            </a:pathLst>
          </a:custGeom>
          <a:ln w="32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1665113" y="321309"/>
            <a:ext cx="10337808" cy="5416550"/>
            <a:chOff x="1668589" y="321309"/>
            <a:chExt cx="10359390" cy="5416550"/>
          </a:xfrm>
        </p:grpSpPr>
        <p:sp>
          <p:nvSpPr>
            <p:cNvPr id="29" name="object 29"/>
            <p:cNvSpPr/>
            <p:nvPr/>
          </p:nvSpPr>
          <p:spPr>
            <a:xfrm>
              <a:off x="1684781" y="1332737"/>
              <a:ext cx="8532495" cy="4388485"/>
            </a:xfrm>
            <a:custGeom>
              <a:avLst/>
              <a:gdLst/>
              <a:ahLst/>
              <a:cxnLst/>
              <a:rect l="l" t="t" r="r" b="b"/>
              <a:pathLst>
                <a:path w="8532495" h="4388485">
                  <a:moveTo>
                    <a:pt x="8532241" y="3205861"/>
                  </a:moveTo>
                  <a:lnTo>
                    <a:pt x="7418832" y="1952244"/>
                  </a:lnTo>
                </a:path>
                <a:path w="8532495" h="4388485">
                  <a:moveTo>
                    <a:pt x="6348349" y="4388358"/>
                  </a:moveTo>
                  <a:lnTo>
                    <a:pt x="3939540" y="2830068"/>
                  </a:lnTo>
                </a:path>
                <a:path w="8532495" h="4388485">
                  <a:moveTo>
                    <a:pt x="3481578" y="3780154"/>
                  </a:moveTo>
                  <a:lnTo>
                    <a:pt x="3474720" y="2721864"/>
                  </a:lnTo>
                </a:path>
                <a:path w="8532495" h="4388485">
                  <a:moveTo>
                    <a:pt x="7309993" y="3592068"/>
                  </a:moveTo>
                  <a:lnTo>
                    <a:pt x="5085588" y="1888236"/>
                  </a:lnTo>
                </a:path>
                <a:path w="8532495" h="4388485">
                  <a:moveTo>
                    <a:pt x="6304280" y="0"/>
                  </a:moveTo>
                  <a:lnTo>
                    <a:pt x="3953255" y="1720977"/>
                  </a:lnTo>
                </a:path>
                <a:path w="8532495" h="4388485">
                  <a:moveTo>
                    <a:pt x="4228338" y="74675"/>
                  </a:moveTo>
                  <a:lnTo>
                    <a:pt x="3011423" y="1001267"/>
                  </a:lnTo>
                </a:path>
                <a:path w="8532495" h="4388485">
                  <a:moveTo>
                    <a:pt x="0" y="4260888"/>
                  </a:moveTo>
                  <a:lnTo>
                    <a:pt x="1768475" y="1834896"/>
                  </a:lnTo>
                </a:path>
                <a:path w="8532495" h="4388485">
                  <a:moveTo>
                    <a:pt x="176784" y="3407410"/>
                  </a:moveTo>
                  <a:lnTo>
                    <a:pt x="1741678" y="1479803"/>
                  </a:lnTo>
                </a:path>
                <a:path w="8532495" h="4388485">
                  <a:moveTo>
                    <a:pt x="2001393" y="275844"/>
                  </a:moveTo>
                  <a:lnTo>
                    <a:pt x="1783080" y="1165606"/>
                  </a:lnTo>
                </a:path>
                <a:path w="8532495" h="4388485">
                  <a:moveTo>
                    <a:pt x="167640" y="2358517"/>
                  </a:moveTo>
                  <a:lnTo>
                    <a:pt x="1455039" y="1248156"/>
                  </a:lnTo>
                </a:path>
                <a:path w="8532495" h="4388485">
                  <a:moveTo>
                    <a:pt x="417575" y="868045"/>
                  </a:moveTo>
                  <a:lnTo>
                    <a:pt x="1209167" y="633984"/>
                  </a:lnTo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501883" y="327659"/>
              <a:ext cx="1519555" cy="932815"/>
            </a:xfrm>
            <a:custGeom>
              <a:avLst/>
              <a:gdLst/>
              <a:ahLst/>
              <a:cxnLst/>
              <a:rect l="l" t="t" r="r" b="b"/>
              <a:pathLst>
                <a:path w="1519554" h="932815">
                  <a:moveTo>
                    <a:pt x="1363980" y="0"/>
                  </a:moveTo>
                  <a:lnTo>
                    <a:pt x="155448" y="0"/>
                  </a:lnTo>
                  <a:lnTo>
                    <a:pt x="106314" y="7924"/>
                  </a:lnTo>
                  <a:lnTo>
                    <a:pt x="63642" y="29992"/>
                  </a:lnTo>
                  <a:lnTo>
                    <a:pt x="29992" y="63642"/>
                  </a:lnTo>
                  <a:lnTo>
                    <a:pt x="7924" y="106314"/>
                  </a:lnTo>
                  <a:lnTo>
                    <a:pt x="0" y="155448"/>
                  </a:lnTo>
                  <a:lnTo>
                    <a:pt x="0" y="777240"/>
                  </a:lnTo>
                  <a:lnTo>
                    <a:pt x="7924" y="826373"/>
                  </a:lnTo>
                  <a:lnTo>
                    <a:pt x="29992" y="869045"/>
                  </a:lnTo>
                  <a:lnTo>
                    <a:pt x="63642" y="902695"/>
                  </a:lnTo>
                  <a:lnTo>
                    <a:pt x="106314" y="924763"/>
                  </a:lnTo>
                  <a:lnTo>
                    <a:pt x="155448" y="932688"/>
                  </a:lnTo>
                  <a:lnTo>
                    <a:pt x="1363980" y="932688"/>
                  </a:lnTo>
                  <a:lnTo>
                    <a:pt x="1413113" y="924763"/>
                  </a:lnTo>
                  <a:lnTo>
                    <a:pt x="1455785" y="902695"/>
                  </a:lnTo>
                  <a:lnTo>
                    <a:pt x="1489435" y="869045"/>
                  </a:lnTo>
                  <a:lnTo>
                    <a:pt x="1511503" y="826373"/>
                  </a:lnTo>
                  <a:lnTo>
                    <a:pt x="1519427" y="777240"/>
                  </a:lnTo>
                  <a:lnTo>
                    <a:pt x="1519427" y="155448"/>
                  </a:lnTo>
                  <a:lnTo>
                    <a:pt x="1511503" y="106314"/>
                  </a:lnTo>
                  <a:lnTo>
                    <a:pt x="1489435" y="63642"/>
                  </a:lnTo>
                  <a:lnTo>
                    <a:pt x="1455785" y="29992"/>
                  </a:lnTo>
                  <a:lnTo>
                    <a:pt x="1413113" y="7924"/>
                  </a:lnTo>
                  <a:lnTo>
                    <a:pt x="136398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501883" y="327659"/>
              <a:ext cx="1519555" cy="932815"/>
            </a:xfrm>
            <a:custGeom>
              <a:avLst/>
              <a:gdLst/>
              <a:ahLst/>
              <a:cxnLst/>
              <a:rect l="l" t="t" r="r" b="b"/>
              <a:pathLst>
                <a:path w="1519554" h="932815">
                  <a:moveTo>
                    <a:pt x="0" y="155448"/>
                  </a:moveTo>
                  <a:lnTo>
                    <a:pt x="7924" y="106314"/>
                  </a:lnTo>
                  <a:lnTo>
                    <a:pt x="29992" y="63642"/>
                  </a:lnTo>
                  <a:lnTo>
                    <a:pt x="63642" y="29992"/>
                  </a:lnTo>
                  <a:lnTo>
                    <a:pt x="106314" y="7924"/>
                  </a:lnTo>
                  <a:lnTo>
                    <a:pt x="155448" y="0"/>
                  </a:lnTo>
                  <a:lnTo>
                    <a:pt x="1363980" y="0"/>
                  </a:lnTo>
                  <a:lnTo>
                    <a:pt x="1413113" y="7924"/>
                  </a:lnTo>
                  <a:lnTo>
                    <a:pt x="1455785" y="29992"/>
                  </a:lnTo>
                  <a:lnTo>
                    <a:pt x="1489435" y="63642"/>
                  </a:lnTo>
                  <a:lnTo>
                    <a:pt x="1511503" y="106314"/>
                  </a:lnTo>
                  <a:lnTo>
                    <a:pt x="1519427" y="155448"/>
                  </a:lnTo>
                  <a:lnTo>
                    <a:pt x="1519427" y="777240"/>
                  </a:lnTo>
                  <a:lnTo>
                    <a:pt x="1511503" y="826373"/>
                  </a:lnTo>
                  <a:lnTo>
                    <a:pt x="1489435" y="869045"/>
                  </a:lnTo>
                  <a:lnTo>
                    <a:pt x="1455785" y="902695"/>
                  </a:lnTo>
                  <a:lnTo>
                    <a:pt x="1413113" y="924763"/>
                  </a:lnTo>
                  <a:lnTo>
                    <a:pt x="1363980" y="932688"/>
                  </a:lnTo>
                  <a:lnTo>
                    <a:pt x="155448" y="932688"/>
                  </a:lnTo>
                  <a:lnTo>
                    <a:pt x="106314" y="924763"/>
                  </a:lnTo>
                  <a:lnTo>
                    <a:pt x="63642" y="902695"/>
                  </a:lnTo>
                  <a:lnTo>
                    <a:pt x="29992" y="869045"/>
                  </a:lnTo>
                  <a:lnTo>
                    <a:pt x="7924" y="826373"/>
                  </a:lnTo>
                  <a:lnTo>
                    <a:pt x="0" y="777240"/>
                  </a:lnTo>
                  <a:lnTo>
                    <a:pt x="0" y="155448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0604459" y="281686"/>
            <a:ext cx="1112103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Produksi </a:t>
            </a:r>
            <a:r>
              <a:rPr sz="1600" b="1" spc="-5" dirty="0">
                <a:latin typeface="Calibri"/>
                <a:cs typeface="Calibri"/>
              </a:rPr>
              <a:t> &amp;Luas</a:t>
            </a:r>
            <a:r>
              <a:rPr sz="1600" b="1" spc="-8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Panen </a:t>
            </a:r>
            <a:r>
              <a:rPr sz="1600" b="1" spc="-345" dirty="0">
                <a:latin typeface="Calibri"/>
                <a:cs typeface="Calibri"/>
              </a:rPr>
              <a:t> </a:t>
            </a:r>
            <a:r>
              <a:rPr sz="1600" b="1" spc="-25" dirty="0">
                <a:latin typeface="Calibri"/>
                <a:cs typeface="Calibri"/>
              </a:rPr>
              <a:t>Tertinggi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: 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JEMBER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0490396" y="1455167"/>
            <a:ext cx="1530964" cy="947419"/>
            <a:chOff x="10512297" y="1455166"/>
            <a:chExt cx="1534160" cy="947419"/>
          </a:xfrm>
        </p:grpSpPr>
        <p:sp>
          <p:nvSpPr>
            <p:cNvPr id="34" name="object 34"/>
            <p:cNvSpPr/>
            <p:nvPr/>
          </p:nvSpPr>
          <p:spPr>
            <a:xfrm>
              <a:off x="10518647" y="1461516"/>
              <a:ext cx="1521460" cy="934719"/>
            </a:xfrm>
            <a:custGeom>
              <a:avLst/>
              <a:gdLst/>
              <a:ahLst/>
              <a:cxnLst/>
              <a:rect l="l" t="t" r="r" b="b"/>
              <a:pathLst>
                <a:path w="1521459" h="934719">
                  <a:moveTo>
                    <a:pt x="1365250" y="0"/>
                  </a:moveTo>
                  <a:lnTo>
                    <a:pt x="155701" y="0"/>
                  </a:lnTo>
                  <a:lnTo>
                    <a:pt x="106493" y="7939"/>
                  </a:lnTo>
                  <a:lnTo>
                    <a:pt x="63751" y="30045"/>
                  </a:lnTo>
                  <a:lnTo>
                    <a:pt x="30045" y="63751"/>
                  </a:lnTo>
                  <a:lnTo>
                    <a:pt x="7939" y="106493"/>
                  </a:lnTo>
                  <a:lnTo>
                    <a:pt x="0" y="155701"/>
                  </a:lnTo>
                  <a:lnTo>
                    <a:pt x="0" y="778510"/>
                  </a:lnTo>
                  <a:lnTo>
                    <a:pt x="7939" y="827718"/>
                  </a:lnTo>
                  <a:lnTo>
                    <a:pt x="30045" y="870460"/>
                  </a:lnTo>
                  <a:lnTo>
                    <a:pt x="63751" y="904166"/>
                  </a:lnTo>
                  <a:lnTo>
                    <a:pt x="106493" y="926272"/>
                  </a:lnTo>
                  <a:lnTo>
                    <a:pt x="155701" y="934212"/>
                  </a:lnTo>
                  <a:lnTo>
                    <a:pt x="1365250" y="934212"/>
                  </a:lnTo>
                  <a:lnTo>
                    <a:pt x="1414458" y="926272"/>
                  </a:lnTo>
                  <a:lnTo>
                    <a:pt x="1457200" y="904166"/>
                  </a:lnTo>
                  <a:lnTo>
                    <a:pt x="1490906" y="870460"/>
                  </a:lnTo>
                  <a:lnTo>
                    <a:pt x="1513012" y="827718"/>
                  </a:lnTo>
                  <a:lnTo>
                    <a:pt x="1520952" y="778510"/>
                  </a:lnTo>
                  <a:lnTo>
                    <a:pt x="1520952" y="155701"/>
                  </a:lnTo>
                  <a:lnTo>
                    <a:pt x="1513012" y="106493"/>
                  </a:lnTo>
                  <a:lnTo>
                    <a:pt x="1490906" y="63751"/>
                  </a:lnTo>
                  <a:lnTo>
                    <a:pt x="1457200" y="30045"/>
                  </a:lnTo>
                  <a:lnTo>
                    <a:pt x="1414458" y="7939"/>
                  </a:lnTo>
                  <a:lnTo>
                    <a:pt x="1365250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518647" y="1461516"/>
              <a:ext cx="1521460" cy="934719"/>
            </a:xfrm>
            <a:custGeom>
              <a:avLst/>
              <a:gdLst/>
              <a:ahLst/>
              <a:cxnLst/>
              <a:rect l="l" t="t" r="r" b="b"/>
              <a:pathLst>
                <a:path w="1521459" h="934719">
                  <a:moveTo>
                    <a:pt x="0" y="155701"/>
                  </a:moveTo>
                  <a:lnTo>
                    <a:pt x="7939" y="106493"/>
                  </a:lnTo>
                  <a:lnTo>
                    <a:pt x="30045" y="63751"/>
                  </a:lnTo>
                  <a:lnTo>
                    <a:pt x="63751" y="30045"/>
                  </a:lnTo>
                  <a:lnTo>
                    <a:pt x="106493" y="7939"/>
                  </a:lnTo>
                  <a:lnTo>
                    <a:pt x="155701" y="0"/>
                  </a:lnTo>
                  <a:lnTo>
                    <a:pt x="1365250" y="0"/>
                  </a:lnTo>
                  <a:lnTo>
                    <a:pt x="1414458" y="7939"/>
                  </a:lnTo>
                  <a:lnTo>
                    <a:pt x="1457200" y="30045"/>
                  </a:lnTo>
                  <a:lnTo>
                    <a:pt x="1490906" y="63751"/>
                  </a:lnTo>
                  <a:lnTo>
                    <a:pt x="1513012" y="106493"/>
                  </a:lnTo>
                  <a:lnTo>
                    <a:pt x="1520952" y="155701"/>
                  </a:lnTo>
                  <a:lnTo>
                    <a:pt x="1520952" y="778510"/>
                  </a:lnTo>
                  <a:lnTo>
                    <a:pt x="1513012" y="827718"/>
                  </a:lnTo>
                  <a:lnTo>
                    <a:pt x="1490906" y="870460"/>
                  </a:lnTo>
                  <a:lnTo>
                    <a:pt x="1457200" y="904166"/>
                  </a:lnTo>
                  <a:lnTo>
                    <a:pt x="1414458" y="926272"/>
                  </a:lnTo>
                  <a:lnTo>
                    <a:pt x="1365250" y="934212"/>
                  </a:lnTo>
                  <a:lnTo>
                    <a:pt x="155701" y="934212"/>
                  </a:lnTo>
                  <a:lnTo>
                    <a:pt x="106493" y="926272"/>
                  </a:lnTo>
                  <a:lnTo>
                    <a:pt x="63751" y="904166"/>
                  </a:lnTo>
                  <a:lnTo>
                    <a:pt x="30045" y="870460"/>
                  </a:lnTo>
                  <a:lnTo>
                    <a:pt x="7939" y="827718"/>
                  </a:lnTo>
                  <a:lnTo>
                    <a:pt x="0" y="778510"/>
                  </a:lnTo>
                  <a:lnTo>
                    <a:pt x="0" y="155701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0622202" y="1477138"/>
            <a:ext cx="1226799" cy="879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Calibri"/>
                <a:cs typeface="Calibri"/>
              </a:rPr>
              <a:t>Produktivitas 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Tertinggi </a:t>
            </a:r>
            <a:r>
              <a:rPr sz="1400" b="1" dirty="0">
                <a:latin typeface="Calibri"/>
                <a:cs typeface="Calibri"/>
              </a:rPr>
              <a:t>: 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L</a:t>
            </a:r>
            <a:r>
              <a:rPr sz="1400" b="1" dirty="0">
                <a:latin typeface="Calibri"/>
                <a:cs typeface="Calibri"/>
              </a:rPr>
              <a:t>EBONG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</a:t>
            </a:r>
            <a:r>
              <a:rPr sz="1400" b="1" dirty="0">
                <a:latin typeface="Calibri"/>
                <a:cs typeface="Calibri"/>
              </a:rPr>
              <a:t>1</a:t>
            </a:r>
            <a:r>
              <a:rPr sz="1400" b="1" spc="-10" dirty="0">
                <a:latin typeface="Calibri"/>
                <a:cs typeface="Calibri"/>
              </a:rPr>
              <a:t>2</a:t>
            </a:r>
            <a:r>
              <a:rPr sz="1400" b="1" dirty="0">
                <a:latin typeface="Calibri"/>
                <a:cs typeface="Calibri"/>
              </a:rPr>
              <a:t>1</a:t>
            </a:r>
            <a:r>
              <a:rPr sz="1400" b="1" spc="-10" dirty="0">
                <a:latin typeface="Calibri"/>
                <a:cs typeface="Calibri"/>
              </a:rPr>
              <a:t>,</a:t>
            </a:r>
            <a:r>
              <a:rPr sz="1400" b="1" dirty="0">
                <a:latin typeface="Calibri"/>
                <a:cs typeface="Calibri"/>
              </a:rPr>
              <a:t>23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latin typeface="Calibri"/>
                <a:cs typeface="Calibri"/>
              </a:rPr>
              <a:t>Ton/Ha)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0040486" y="2467355"/>
            <a:ext cx="1933349" cy="1475740"/>
            <a:chOff x="10061447" y="2467355"/>
            <a:chExt cx="1937385" cy="1475740"/>
          </a:xfrm>
        </p:grpSpPr>
        <p:sp>
          <p:nvSpPr>
            <p:cNvPr id="38" name="object 38"/>
            <p:cNvSpPr/>
            <p:nvPr/>
          </p:nvSpPr>
          <p:spPr>
            <a:xfrm>
              <a:off x="10067543" y="2473451"/>
              <a:ext cx="1925320" cy="1463040"/>
            </a:xfrm>
            <a:custGeom>
              <a:avLst/>
              <a:gdLst/>
              <a:ahLst/>
              <a:cxnLst/>
              <a:rect l="l" t="t" r="r" b="b"/>
              <a:pathLst>
                <a:path w="1925320" h="1463039">
                  <a:moveTo>
                    <a:pt x="962405" y="0"/>
                  </a:moveTo>
                  <a:lnTo>
                    <a:pt x="596646" y="365760"/>
                  </a:lnTo>
                  <a:lnTo>
                    <a:pt x="779526" y="365760"/>
                  </a:lnTo>
                  <a:lnTo>
                    <a:pt x="779526" y="512445"/>
                  </a:lnTo>
                  <a:lnTo>
                    <a:pt x="0" y="512445"/>
                  </a:lnTo>
                  <a:lnTo>
                    <a:pt x="0" y="1463040"/>
                  </a:lnTo>
                  <a:lnTo>
                    <a:pt x="1924811" y="1463040"/>
                  </a:lnTo>
                  <a:lnTo>
                    <a:pt x="1924811" y="512445"/>
                  </a:lnTo>
                  <a:lnTo>
                    <a:pt x="1145285" y="512445"/>
                  </a:lnTo>
                  <a:lnTo>
                    <a:pt x="1145285" y="365760"/>
                  </a:lnTo>
                  <a:lnTo>
                    <a:pt x="1328165" y="365760"/>
                  </a:lnTo>
                  <a:lnTo>
                    <a:pt x="962405" y="0"/>
                  </a:lnTo>
                  <a:close/>
                </a:path>
              </a:pathLst>
            </a:custGeom>
            <a:solidFill>
              <a:srgbClr val="C5D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067543" y="2473451"/>
              <a:ext cx="1925320" cy="1463040"/>
            </a:xfrm>
            <a:custGeom>
              <a:avLst/>
              <a:gdLst/>
              <a:ahLst/>
              <a:cxnLst/>
              <a:rect l="l" t="t" r="r" b="b"/>
              <a:pathLst>
                <a:path w="1925320" h="1463039">
                  <a:moveTo>
                    <a:pt x="0" y="512445"/>
                  </a:moveTo>
                  <a:lnTo>
                    <a:pt x="779526" y="512445"/>
                  </a:lnTo>
                  <a:lnTo>
                    <a:pt x="779526" y="365760"/>
                  </a:lnTo>
                  <a:lnTo>
                    <a:pt x="596646" y="365760"/>
                  </a:lnTo>
                  <a:lnTo>
                    <a:pt x="962405" y="0"/>
                  </a:lnTo>
                  <a:lnTo>
                    <a:pt x="1328165" y="365760"/>
                  </a:lnTo>
                  <a:lnTo>
                    <a:pt x="1145285" y="365760"/>
                  </a:lnTo>
                  <a:lnTo>
                    <a:pt x="1145285" y="512445"/>
                  </a:lnTo>
                  <a:lnTo>
                    <a:pt x="1924811" y="512445"/>
                  </a:lnTo>
                  <a:lnTo>
                    <a:pt x="1924811" y="1463040"/>
                  </a:lnTo>
                  <a:lnTo>
                    <a:pt x="0" y="1463040"/>
                  </a:lnTo>
                  <a:lnTo>
                    <a:pt x="0" y="512445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0226154" y="2949701"/>
            <a:ext cx="1565182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latin typeface="Calibri"/>
                <a:cs typeface="Calibri"/>
              </a:rPr>
              <a:t>Karakterisiktik 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Varietas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RGL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dan 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telah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Menerapkan </a:t>
            </a:r>
            <a:r>
              <a:rPr sz="1600" b="1" spc="-34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GAP/SOP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31165" y="5250179"/>
            <a:ext cx="1443516" cy="111312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313690">
              <a:lnSpc>
                <a:spcPct val="100000"/>
              </a:lnSpc>
              <a:spcBef>
                <a:spcPts val="280"/>
              </a:spcBef>
            </a:pP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BENGKULU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400" b="1" spc="-5" dirty="0">
                <a:latin typeface="Calibri"/>
                <a:cs typeface="Calibri"/>
              </a:rPr>
              <a:t>Lebong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6.789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40" dirty="0">
                <a:solidFill>
                  <a:srgbClr val="FF0000"/>
                </a:solidFill>
                <a:latin typeface="Calibri"/>
                <a:cs typeface="Calibri"/>
              </a:rPr>
              <a:t>Ton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;</a:t>
            </a:r>
            <a:r>
              <a:rPr sz="14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56</a:t>
            </a:r>
            <a:r>
              <a:rPr sz="14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Ha</a:t>
            </a:r>
            <a:endParaRPr sz="1400">
              <a:latin typeface="Calibri"/>
              <a:cs typeface="Calibri"/>
            </a:endParaRPr>
          </a:p>
          <a:p>
            <a:pPr marL="91440" marR="124460">
              <a:lnSpc>
                <a:spcPct val="100000"/>
              </a:lnSpc>
            </a:pPr>
            <a:r>
              <a:rPr sz="1400" b="1" spc="-5" dirty="0">
                <a:latin typeface="Calibri"/>
                <a:cs typeface="Calibri"/>
              </a:rPr>
              <a:t>Kapahiang </a:t>
            </a:r>
            <a:r>
              <a:rPr sz="1400" b="1" spc="75" dirty="0"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6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sz="14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12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on;</a:t>
            </a:r>
            <a:r>
              <a:rPr sz="140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78</a:t>
            </a:r>
            <a:r>
              <a:rPr sz="14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Ha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2" name="Picture 10" descr="E:\photo2\2011\FotoBuah\Jeruk Preemong Lemba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21900" y="5029200"/>
            <a:ext cx="1693878" cy="1352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991</TotalTime>
  <Words>1079</Words>
  <Application>Microsoft Office PowerPoint</Application>
  <PresentationFormat>Custom</PresentationFormat>
  <Paragraphs>263</Paragraphs>
  <Slides>23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Agency FB</vt:lpstr>
      <vt:lpstr>Aharoni</vt:lpstr>
      <vt:lpstr>Andalus</vt:lpstr>
      <vt:lpstr>Arial</vt:lpstr>
      <vt:lpstr>Arial Rounded MT Bold</vt:lpstr>
      <vt:lpstr>Arial Unicode MS</vt:lpstr>
      <vt:lpstr>Bahnschrift</vt:lpstr>
      <vt:lpstr>Berlin Sans FB Demi</vt:lpstr>
      <vt:lpstr>Britannic Bold</vt:lpstr>
      <vt:lpstr>Calibri</vt:lpstr>
      <vt:lpstr>Calibri Light</vt:lpstr>
      <vt:lpstr>Century Schoolbook</vt:lpstr>
      <vt:lpstr>Constantia</vt:lpstr>
      <vt:lpstr>Cooper Black</vt:lpstr>
      <vt:lpstr>Corbel</vt:lpstr>
      <vt:lpstr>David</vt:lpstr>
      <vt:lpstr>Gill Sans MT</vt:lpstr>
      <vt:lpstr>Goudy Old Style</vt:lpstr>
      <vt:lpstr>Monotype Corsiva</vt:lpstr>
      <vt:lpstr>Tahoma</vt:lpstr>
      <vt:lpstr>Wingdings</vt:lpstr>
      <vt:lpstr>Wingdings 3</vt:lpstr>
      <vt:lpstr>Office Theme</vt:lpstr>
      <vt:lpstr>CorelDRAW</vt:lpstr>
      <vt:lpstr>PowerPoint Presentation</vt:lpstr>
      <vt:lpstr>STRATEGI PENGEMBANGAN HORTIKULTURA 2021-2024</vt:lpstr>
      <vt:lpstr>Terbangunnya Kawasan Hortikultura Skala  Ekonomi</vt:lpstr>
      <vt:lpstr>Ketersediaan stok produk  Stabilitasi harga  Distribusi produk Sewa Gudang  Pasar Tani</vt:lpstr>
      <vt:lpstr>Benih Bermutu</vt:lpstr>
      <vt:lpstr>PowerPoint Presentation</vt:lpstr>
      <vt:lpstr>PowerPoint Presentation</vt:lpstr>
      <vt:lpstr>PowerPoint Presentation</vt:lpstr>
      <vt:lpstr>Sentra Utama Produksi JERUK</vt:lpstr>
      <vt:lpstr>Kondisi Perbenihan Jeruk Saat Ini</vt:lpstr>
      <vt:lpstr>PowerPoint Presentation</vt:lpstr>
      <vt:lpstr>PowerPoint Presentation</vt:lpstr>
      <vt:lpstr>BF DAN BPMT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Oleh: Direktur Perbenihan Hortikultura</dc:title>
  <dc:creator>iyk@</dc:creator>
  <cp:lastModifiedBy>N01AWR</cp:lastModifiedBy>
  <cp:revision>31</cp:revision>
  <dcterms:created xsi:type="dcterms:W3CDTF">2021-07-26T01:36:19Z</dcterms:created>
  <dcterms:modified xsi:type="dcterms:W3CDTF">2021-08-02T15:45:41Z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2021-07-08T00:00:00Z</vt:filetime>
  </property>
  <property fmtid="{D5CDD505-2E9C-101B-9397-08002B2CF9AE}" pid="3" name="LastSaved">
    <vt:filetime>2021-07-26T00:00:00Z</vt:filetime>
  </property>
</Properties>
</file>