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12"/>
  </p:notesMasterIdLst>
  <p:sldIdLst>
    <p:sldId id="256" r:id="rId2"/>
    <p:sldId id="259" r:id="rId3"/>
    <p:sldId id="262" r:id="rId4"/>
    <p:sldId id="258" r:id="rId5"/>
    <p:sldId id="487" r:id="rId6"/>
    <p:sldId id="486" r:id="rId7"/>
    <p:sldId id="5973" r:id="rId8"/>
    <p:sldId id="489" r:id="rId9"/>
    <p:sldId id="5974" r:id="rId10"/>
    <p:sldId id="5971" r:id="rId1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entury Gothic" panose="020B0502020202020204" pitchFamily="34" charset="0"/>
      <p:regular r:id="rId17"/>
      <p:bold r:id="rId18"/>
      <p:italic r:id="rId19"/>
      <p:boldItalic r:id="rId20"/>
    </p:embeddedFont>
    <p:embeddedFont>
      <p:font typeface="Freestyle Script" panose="030804020302050B0404" pitchFamily="66" charset="0"/>
      <p:regular r:id="rId21"/>
    </p:embeddedFont>
    <p:embeddedFont>
      <p:font typeface="Nirmala UI" panose="020B0502040204020203" pitchFamily="34" charset="0"/>
      <p:regular r:id="rId22"/>
      <p:bold r:id="rId23"/>
    </p:embeddedFont>
    <p:embeddedFont>
      <p:font typeface="Poppins" panose="00000500000000000000" pitchFamily="2" charset="0"/>
      <p:regular r:id="rId24"/>
      <p:bold r:id="rId25"/>
      <p:italic r:id="rId26"/>
      <p:boldItalic r:id="rId27"/>
    </p:embeddedFont>
    <p:embeddedFont>
      <p:font typeface="Poppins SemiBold" panose="00000700000000000000" pitchFamily="2" charset="0"/>
      <p:regular r:id="rId28"/>
      <p:bold r:id="rId29"/>
      <p:italic r:id="rId30"/>
      <p:boldItalic r:id="rId31"/>
    </p:embeddedFont>
    <p:embeddedFont>
      <p:font typeface="Tahoma" panose="020B0604030504040204" pitchFamily="34" charset="0"/>
      <p:regular r:id="rId32"/>
      <p:bold r:id="rId33"/>
    </p:embeddedFont>
    <p:embeddedFont>
      <p:font typeface="Wingdings 3" panose="05040102010807070707" pitchFamily="18" charset="2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1A5647A-A0E6-4988-8F22-FC65C0A1FB91}">
  <a:tblStyle styleId="{E1A5647A-A0E6-4988-8F22-FC65C0A1FB9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68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34" Type="http://schemas.openxmlformats.org/officeDocument/2006/relationships/font" Target="fonts/font22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font" Target="fonts/font2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EBFC4D-7933-4BE8-8611-6AD2C74E543B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ID"/>
        </a:p>
      </dgm:t>
    </dgm:pt>
    <dgm:pt modelId="{3F2A39EA-1E08-48C7-A4C0-95E4A860492C}">
      <dgm:prSet phldrT="[Text]"/>
      <dgm:spPr/>
      <dgm:t>
        <a:bodyPr/>
        <a:lstStyle/>
        <a:p>
          <a:r>
            <a:rPr lang="en-ID" dirty="0" err="1">
              <a:solidFill>
                <a:srgbClr val="0070C0"/>
              </a:solidFill>
            </a:rPr>
            <a:t>Mudah</a:t>
          </a:r>
          <a:r>
            <a:rPr lang="en-ID" dirty="0">
              <a:solidFill>
                <a:srgbClr val="0070C0"/>
              </a:solidFill>
            </a:rPr>
            <a:t>/ </a:t>
          </a:r>
          <a:r>
            <a:rPr lang="en-ID" dirty="0" err="1">
              <a:solidFill>
                <a:srgbClr val="0070C0"/>
              </a:solidFill>
            </a:rPr>
            <a:t>cepat</a:t>
          </a:r>
          <a:r>
            <a:rPr lang="en-ID" dirty="0">
              <a:solidFill>
                <a:srgbClr val="0070C0"/>
              </a:solidFill>
            </a:rPr>
            <a:t> </a:t>
          </a:r>
          <a:r>
            <a:rPr lang="en-ID" dirty="0" err="1">
              <a:solidFill>
                <a:srgbClr val="0070C0"/>
              </a:solidFill>
            </a:rPr>
            <a:t>rusak</a:t>
          </a:r>
          <a:r>
            <a:rPr lang="en-ID" dirty="0">
              <a:solidFill>
                <a:srgbClr val="0070C0"/>
              </a:solidFill>
            </a:rPr>
            <a:t> </a:t>
          </a:r>
          <a:r>
            <a:rPr lang="en-ID" dirty="0" err="1">
              <a:solidFill>
                <a:srgbClr val="0070C0"/>
              </a:solidFill>
            </a:rPr>
            <a:t>atau</a:t>
          </a:r>
          <a:r>
            <a:rPr lang="en-ID" dirty="0">
              <a:solidFill>
                <a:srgbClr val="0070C0"/>
              </a:solidFill>
            </a:rPr>
            <a:t> </a:t>
          </a:r>
          <a:r>
            <a:rPr lang="en-ID" dirty="0" err="1">
              <a:solidFill>
                <a:srgbClr val="0070C0"/>
              </a:solidFill>
            </a:rPr>
            <a:t>busuk</a:t>
          </a:r>
          <a:r>
            <a:rPr lang="en-ID" dirty="0">
              <a:solidFill>
                <a:srgbClr val="0070C0"/>
              </a:solidFill>
            </a:rPr>
            <a:t> </a:t>
          </a:r>
          <a:r>
            <a:rPr lang="en-ID" dirty="0" err="1">
              <a:solidFill>
                <a:srgbClr val="0070C0"/>
              </a:solidFill>
            </a:rPr>
            <a:t>padahal</a:t>
          </a:r>
          <a:r>
            <a:rPr lang="en-ID" dirty="0">
              <a:solidFill>
                <a:srgbClr val="0070C0"/>
              </a:solidFill>
            </a:rPr>
            <a:t> </a:t>
          </a:r>
          <a:r>
            <a:rPr lang="en-ID" dirty="0" err="1">
              <a:solidFill>
                <a:srgbClr val="0070C0"/>
              </a:solidFill>
            </a:rPr>
            <a:t>setiap</a:t>
          </a:r>
          <a:r>
            <a:rPr lang="en-ID" dirty="0">
              <a:solidFill>
                <a:srgbClr val="0070C0"/>
              </a:solidFill>
            </a:rPr>
            <a:t> </a:t>
          </a:r>
          <a:r>
            <a:rPr lang="en-ID" dirty="0" err="1">
              <a:solidFill>
                <a:srgbClr val="0070C0"/>
              </a:solidFill>
            </a:rPr>
            <a:t>hari</a:t>
          </a:r>
          <a:r>
            <a:rPr lang="en-ID" dirty="0">
              <a:solidFill>
                <a:srgbClr val="0070C0"/>
              </a:solidFill>
            </a:rPr>
            <a:t> </a:t>
          </a:r>
          <a:r>
            <a:rPr lang="en-ID" dirty="0" err="1">
              <a:solidFill>
                <a:srgbClr val="0070C0"/>
              </a:solidFill>
            </a:rPr>
            <a:t>dibutuhkan</a:t>
          </a:r>
          <a:endParaRPr lang="en-ID" dirty="0">
            <a:solidFill>
              <a:srgbClr val="0070C0"/>
            </a:solidFill>
          </a:endParaRPr>
        </a:p>
      </dgm:t>
    </dgm:pt>
    <dgm:pt modelId="{0E407253-A975-4CC5-A2C7-3B09BCBBBAB0}" type="parTrans" cxnId="{9D47E616-D1AC-4862-9FF0-01F624E29FFD}">
      <dgm:prSet/>
      <dgm:spPr/>
      <dgm:t>
        <a:bodyPr/>
        <a:lstStyle/>
        <a:p>
          <a:endParaRPr lang="en-ID"/>
        </a:p>
      </dgm:t>
    </dgm:pt>
    <dgm:pt modelId="{BE5E2F4C-DC4B-4835-8A0E-5D01F5FF5285}" type="sibTrans" cxnId="{9D47E616-D1AC-4862-9FF0-01F624E29FFD}">
      <dgm:prSet/>
      <dgm:spPr/>
      <dgm:t>
        <a:bodyPr/>
        <a:lstStyle/>
        <a:p>
          <a:endParaRPr lang="en-ID"/>
        </a:p>
      </dgm:t>
    </dgm:pt>
    <dgm:pt modelId="{9D209276-A83C-4931-8887-3ECC5F4D42D4}">
      <dgm:prSet phldrT="[Text]"/>
      <dgm:spPr/>
      <dgm:t>
        <a:bodyPr/>
        <a:lstStyle/>
        <a:p>
          <a:r>
            <a:rPr lang="en-ID" dirty="0" err="1">
              <a:solidFill>
                <a:srgbClr val="0070C0"/>
              </a:solidFill>
            </a:rPr>
            <a:t>Memiliki</a:t>
          </a:r>
          <a:r>
            <a:rPr lang="en-ID" dirty="0">
              <a:solidFill>
                <a:srgbClr val="0070C0"/>
              </a:solidFill>
            </a:rPr>
            <a:t> </a:t>
          </a:r>
          <a:r>
            <a:rPr lang="en-ID" dirty="0" err="1">
              <a:solidFill>
                <a:srgbClr val="0070C0"/>
              </a:solidFill>
            </a:rPr>
            <a:t>nilai</a:t>
          </a:r>
          <a:r>
            <a:rPr lang="en-ID" dirty="0">
              <a:solidFill>
                <a:srgbClr val="0070C0"/>
              </a:solidFill>
            </a:rPr>
            <a:t> </a:t>
          </a:r>
          <a:r>
            <a:rPr lang="en-ID" dirty="0" err="1">
              <a:solidFill>
                <a:srgbClr val="0070C0"/>
              </a:solidFill>
            </a:rPr>
            <a:t>estetika</a:t>
          </a:r>
          <a:r>
            <a:rPr lang="en-ID" dirty="0">
              <a:solidFill>
                <a:srgbClr val="0070C0"/>
              </a:solidFill>
            </a:rPr>
            <a:t> </a:t>
          </a:r>
          <a:r>
            <a:rPr lang="en-ID" dirty="0" err="1">
              <a:solidFill>
                <a:srgbClr val="0070C0"/>
              </a:solidFill>
            </a:rPr>
            <a:t>padahal</a:t>
          </a:r>
          <a:r>
            <a:rPr lang="en-ID" dirty="0">
              <a:solidFill>
                <a:srgbClr val="0070C0"/>
              </a:solidFill>
            </a:rPr>
            <a:t> </a:t>
          </a:r>
          <a:r>
            <a:rPr lang="en-ID" dirty="0" err="1">
              <a:solidFill>
                <a:srgbClr val="0070C0"/>
              </a:solidFill>
            </a:rPr>
            <a:t>bergantung</a:t>
          </a:r>
          <a:r>
            <a:rPr lang="en-ID" dirty="0">
              <a:solidFill>
                <a:srgbClr val="0070C0"/>
              </a:solidFill>
            </a:rPr>
            <a:t> pada </a:t>
          </a:r>
          <a:r>
            <a:rPr lang="en-ID" dirty="0" err="1">
              <a:solidFill>
                <a:srgbClr val="0070C0"/>
              </a:solidFill>
            </a:rPr>
            <a:t>cuaca</a:t>
          </a:r>
          <a:r>
            <a:rPr lang="en-ID" dirty="0">
              <a:solidFill>
                <a:srgbClr val="0070C0"/>
              </a:solidFill>
            </a:rPr>
            <a:t> dan </a:t>
          </a:r>
          <a:r>
            <a:rPr lang="en-ID" dirty="0" err="1">
              <a:solidFill>
                <a:srgbClr val="0070C0"/>
              </a:solidFill>
            </a:rPr>
            <a:t>rentan</a:t>
          </a:r>
          <a:r>
            <a:rPr lang="en-ID" dirty="0">
              <a:solidFill>
                <a:srgbClr val="0070C0"/>
              </a:solidFill>
            </a:rPr>
            <a:t> </a:t>
          </a:r>
          <a:r>
            <a:rPr lang="en-ID" dirty="0" err="1">
              <a:solidFill>
                <a:srgbClr val="0070C0"/>
              </a:solidFill>
            </a:rPr>
            <a:t>terhadap</a:t>
          </a:r>
          <a:r>
            <a:rPr lang="en-ID" dirty="0">
              <a:solidFill>
                <a:srgbClr val="0070C0"/>
              </a:solidFill>
            </a:rPr>
            <a:t> </a:t>
          </a:r>
          <a:r>
            <a:rPr lang="en-ID" dirty="0" err="1">
              <a:solidFill>
                <a:srgbClr val="0070C0"/>
              </a:solidFill>
            </a:rPr>
            <a:t>serangan</a:t>
          </a:r>
          <a:r>
            <a:rPr lang="en-ID" dirty="0">
              <a:solidFill>
                <a:srgbClr val="0070C0"/>
              </a:solidFill>
            </a:rPr>
            <a:t> </a:t>
          </a:r>
          <a:r>
            <a:rPr lang="en-ID" dirty="0" err="1">
              <a:solidFill>
                <a:srgbClr val="0070C0"/>
              </a:solidFill>
            </a:rPr>
            <a:t>Organisme</a:t>
          </a:r>
          <a:r>
            <a:rPr lang="en-ID" dirty="0">
              <a:solidFill>
                <a:srgbClr val="0070C0"/>
              </a:solidFill>
            </a:rPr>
            <a:t> </a:t>
          </a:r>
          <a:r>
            <a:rPr lang="en-ID" dirty="0" err="1">
              <a:solidFill>
                <a:srgbClr val="0070C0"/>
              </a:solidFill>
            </a:rPr>
            <a:t>Pengganggu</a:t>
          </a:r>
          <a:r>
            <a:rPr lang="en-ID" dirty="0">
              <a:solidFill>
                <a:srgbClr val="0070C0"/>
              </a:solidFill>
            </a:rPr>
            <a:t> </a:t>
          </a:r>
          <a:r>
            <a:rPr lang="en-ID" dirty="0" err="1">
              <a:solidFill>
                <a:srgbClr val="0070C0"/>
              </a:solidFill>
            </a:rPr>
            <a:t>Tanaman</a:t>
          </a:r>
          <a:endParaRPr lang="en-ID" dirty="0">
            <a:solidFill>
              <a:srgbClr val="0070C0"/>
            </a:solidFill>
          </a:endParaRPr>
        </a:p>
      </dgm:t>
    </dgm:pt>
    <dgm:pt modelId="{2D196D9D-8326-492E-9F35-C81DB1E4CF9A}" type="parTrans" cxnId="{221F31BF-4F26-4A5A-8335-879EF3675466}">
      <dgm:prSet/>
      <dgm:spPr/>
      <dgm:t>
        <a:bodyPr/>
        <a:lstStyle/>
        <a:p>
          <a:endParaRPr lang="en-ID"/>
        </a:p>
      </dgm:t>
    </dgm:pt>
    <dgm:pt modelId="{76016DE9-9C2D-4232-A3B8-BABE5DEC8432}" type="sibTrans" cxnId="{221F31BF-4F26-4A5A-8335-879EF3675466}">
      <dgm:prSet/>
      <dgm:spPr/>
      <dgm:t>
        <a:bodyPr/>
        <a:lstStyle/>
        <a:p>
          <a:endParaRPr lang="en-ID"/>
        </a:p>
      </dgm:t>
    </dgm:pt>
    <dgm:pt modelId="{E4B73403-81D0-4C57-850D-A04888B3B037}">
      <dgm:prSet phldrT="[Text]"/>
      <dgm:spPr/>
      <dgm:t>
        <a:bodyPr/>
        <a:lstStyle/>
        <a:p>
          <a:r>
            <a:rPr lang="en-ID" dirty="0" err="1">
              <a:solidFill>
                <a:srgbClr val="0070C0"/>
              </a:solidFill>
            </a:rPr>
            <a:t>Produksinya</a:t>
          </a:r>
          <a:r>
            <a:rPr lang="en-ID" dirty="0">
              <a:solidFill>
                <a:srgbClr val="0070C0"/>
              </a:solidFill>
            </a:rPr>
            <a:t> </a:t>
          </a:r>
          <a:r>
            <a:rPr lang="en-ID" dirty="0" err="1">
              <a:solidFill>
                <a:srgbClr val="0070C0"/>
              </a:solidFill>
            </a:rPr>
            <a:t>musiman</a:t>
          </a:r>
          <a:endParaRPr lang="en-ID" dirty="0">
            <a:solidFill>
              <a:srgbClr val="0070C0"/>
            </a:solidFill>
          </a:endParaRPr>
        </a:p>
      </dgm:t>
    </dgm:pt>
    <dgm:pt modelId="{AE4858C2-8FB4-4EA8-9C8A-AA43E6BF31AC}" type="parTrans" cxnId="{E915A3B2-AD7C-4B08-8AAF-A5A7D7123BDE}">
      <dgm:prSet/>
      <dgm:spPr/>
      <dgm:t>
        <a:bodyPr/>
        <a:lstStyle/>
        <a:p>
          <a:endParaRPr lang="en-ID"/>
        </a:p>
      </dgm:t>
    </dgm:pt>
    <dgm:pt modelId="{BDB5D2C5-4031-4603-A8D9-3B2A54719099}" type="sibTrans" cxnId="{E915A3B2-AD7C-4B08-8AAF-A5A7D7123BDE}">
      <dgm:prSet/>
      <dgm:spPr/>
      <dgm:t>
        <a:bodyPr/>
        <a:lstStyle/>
        <a:p>
          <a:endParaRPr lang="en-ID"/>
        </a:p>
      </dgm:t>
    </dgm:pt>
    <dgm:pt modelId="{487F789B-7B0D-41C4-ADBE-7FB013E53F0B}">
      <dgm:prSet phldrT="[Text]"/>
      <dgm:spPr/>
      <dgm:t>
        <a:bodyPr/>
        <a:lstStyle/>
        <a:p>
          <a:r>
            <a:rPr lang="en-ID" dirty="0" err="1">
              <a:solidFill>
                <a:srgbClr val="0070C0"/>
              </a:solidFill>
            </a:rPr>
            <a:t>Memerlukan</a:t>
          </a:r>
          <a:r>
            <a:rPr lang="en-ID" dirty="0">
              <a:solidFill>
                <a:srgbClr val="0070C0"/>
              </a:solidFill>
            </a:rPr>
            <a:t> volume (</a:t>
          </a:r>
          <a:r>
            <a:rPr lang="en-ID" dirty="0" err="1">
              <a:solidFill>
                <a:srgbClr val="0070C0"/>
              </a:solidFill>
            </a:rPr>
            <a:t>ruangan</a:t>
          </a:r>
          <a:r>
            <a:rPr lang="en-ID" dirty="0">
              <a:solidFill>
                <a:srgbClr val="0070C0"/>
              </a:solidFill>
            </a:rPr>
            <a:t>) yang </a:t>
          </a:r>
          <a:r>
            <a:rPr lang="en-ID" dirty="0" err="1">
              <a:solidFill>
                <a:srgbClr val="0070C0"/>
              </a:solidFill>
            </a:rPr>
            <a:t>besar</a:t>
          </a:r>
          <a:endParaRPr lang="en-ID" dirty="0">
            <a:solidFill>
              <a:srgbClr val="0070C0"/>
            </a:solidFill>
          </a:endParaRPr>
        </a:p>
      </dgm:t>
    </dgm:pt>
    <dgm:pt modelId="{6A275ED5-E042-475F-85CC-CB0E9B1C99E3}" type="parTrans" cxnId="{8557E28C-74A2-49C8-BE52-A4A9173D00DD}">
      <dgm:prSet/>
      <dgm:spPr/>
      <dgm:t>
        <a:bodyPr/>
        <a:lstStyle/>
        <a:p>
          <a:endParaRPr lang="en-ID"/>
        </a:p>
      </dgm:t>
    </dgm:pt>
    <dgm:pt modelId="{32231721-A60B-4DD2-B77E-53FAEB2A6429}" type="sibTrans" cxnId="{8557E28C-74A2-49C8-BE52-A4A9173D00DD}">
      <dgm:prSet/>
      <dgm:spPr/>
      <dgm:t>
        <a:bodyPr/>
        <a:lstStyle/>
        <a:p>
          <a:endParaRPr lang="en-ID"/>
        </a:p>
      </dgm:t>
    </dgm:pt>
    <dgm:pt modelId="{F26BE984-8215-4076-89BA-D7FF03011D38}">
      <dgm:prSet phldrT="[Text]"/>
      <dgm:spPr/>
      <dgm:t>
        <a:bodyPr/>
        <a:lstStyle/>
        <a:p>
          <a:r>
            <a:rPr lang="en-ID" dirty="0" err="1">
              <a:solidFill>
                <a:srgbClr val="0070C0"/>
              </a:solidFill>
            </a:rPr>
            <a:t>Memiliki</a:t>
          </a:r>
          <a:r>
            <a:rPr lang="en-ID" dirty="0">
              <a:solidFill>
                <a:srgbClr val="0070C0"/>
              </a:solidFill>
            </a:rPr>
            <a:t> </a:t>
          </a:r>
          <a:r>
            <a:rPr lang="en-ID" dirty="0" err="1">
              <a:solidFill>
                <a:srgbClr val="0070C0"/>
              </a:solidFill>
            </a:rPr>
            <a:t>daerah</a:t>
          </a:r>
          <a:r>
            <a:rPr lang="en-ID" dirty="0">
              <a:solidFill>
                <a:srgbClr val="0070C0"/>
              </a:solidFill>
            </a:rPr>
            <a:t> </a:t>
          </a:r>
          <a:r>
            <a:rPr lang="en-ID" dirty="0" err="1">
              <a:solidFill>
                <a:srgbClr val="0070C0"/>
              </a:solidFill>
            </a:rPr>
            <a:t>penanaman</a:t>
          </a:r>
          <a:r>
            <a:rPr lang="en-ID" dirty="0">
              <a:solidFill>
                <a:srgbClr val="0070C0"/>
              </a:solidFill>
            </a:rPr>
            <a:t> (</a:t>
          </a:r>
          <a:r>
            <a:rPr lang="en-ID" dirty="0" err="1">
              <a:solidFill>
                <a:srgbClr val="0070C0"/>
              </a:solidFill>
            </a:rPr>
            <a:t>geografis</a:t>
          </a:r>
          <a:r>
            <a:rPr lang="en-ID" dirty="0">
              <a:solidFill>
                <a:srgbClr val="0070C0"/>
              </a:solidFill>
            </a:rPr>
            <a:t>) yang sangat </a:t>
          </a:r>
          <a:r>
            <a:rPr lang="en-ID" dirty="0" err="1">
              <a:solidFill>
                <a:srgbClr val="0070C0"/>
              </a:solidFill>
            </a:rPr>
            <a:t>spesifik</a:t>
          </a:r>
          <a:r>
            <a:rPr lang="en-ID" dirty="0">
              <a:solidFill>
                <a:srgbClr val="0070C0"/>
              </a:solidFill>
            </a:rPr>
            <a:t> </a:t>
          </a:r>
          <a:r>
            <a:rPr lang="en-ID" dirty="0" err="1">
              <a:solidFill>
                <a:srgbClr val="0070C0"/>
              </a:solidFill>
            </a:rPr>
            <a:t>atau</a:t>
          </a:r>
          <a:r>
            <a:rPr lang="en-ID" dirty="0">
              <a:solidFill>
                <a:srgbClr val="0070C0"/>
              </a:solidFill>
            </a:rPr>
            <a:t> </a:t>
          </a:r>
          <a:r>
            <a:rPr lang="en-ID" dirty="0" err="1">
              <a:solidFill>
                <a:srgbClr val="0070C0"/>
              </a:solidFill>
            </a:rPr>
            <a:t>membutuhkan</a:t>
          </a:r>
          <a:r>
            <a:rPr lang="en-ID" dirty="0">
              <a:solidFill>
                <a:srgbClr val="0070C0"/>
              </a:solidFill>
            </a:rPr>
            <a:t> </a:t>
          </a:r>
          <a:r>
            <a:rPr lang="en-ID" dirty="0" err="1">
              <a:solidFill>
                <a:srgbClr val="0070C0"/>
              </a:solidFill>
            </a:rPr>
            <a:t>agroklimat</a:t>
          </a:r>
          <a:r>
            <a:rPr lang="en-ID" dirty="0">
              <a:solidFill>
                <a:srgbClr val="0070C0"/>
              </a:solidFill>
            </a:rPr>
            <a:t> </a:t>
          </a:r>
          <a:r>
            <a:rPr lang="en-ID" dirty="0" err="1">
              <a:solidFill>
                <a:srgbClr val="0070C0"/>
              </a:solidFill>
            </a:rPr>
            <a:t>tertentu</a:t>
          </a:r>
          <a:endParaRPr lang="en-ID" dirty="0">
            <a:solidFill>
              <a:srgbClr val="0070C0"/>
            </a:solidFill>
          </a:endParaRPr>
        </a:p>
      </dgm:t>
    </dgm:pt>
    <dgm:pt modelId="{939278B2-D3B0-4060-9C46-18F8C1B39CEB}" type="parTrans" cxnId="{EA916C56-3DE9-4BEF-89A8-C141B0628E52}">
      <dgm:prSet/>
      <dgm:spPr/>
      <dgm:t>
        <a:bodyPr/>
        <a:lstStyle/>
        <a:p>
          <a:endParaRPr lang="en-ID"/>
        </a:p>
      </dgm:t>
    </dgm:pt>
    <dgm:pt modelId="{A6C5BDEA-2D83-4D2B-ACB5-2E85CC88AF04}" type="sibTrans" cxnId="{EA916C56-3DE9-4BEF-89A8-C141B0628E52}">
      <dgm:prSet/>
      <dgm:spPr/>
      <dgm:t>
        <a:bodyPr/>
        <a:lstStyle/>
        <a:p>
          <a:endParaRPr lang="en-ID"/>
        </a:p>
      </dgm:t>
    </dgm:pt>
    <dgm:pt modelId="{1BACE66B-5E80-45FC-BCD6-D4EACEB628C0}" type="pres">
      <dgm:prSet presAssocID="{D8EBFC4D-7933-4BE8-8611-6AD2C74E543B}" presName="diagram" presStyleCnt="0">
        <dgm:presLayoutVars>
          <dgm:dir/>
          <dgm:resizeHandles val="exact"/>
        </dgm:presLayoutVars>
      </dgm:prSet>
      <dgm:spPr/>
    </dgm:pt>
    <dgm:pt modelId="{E8AB3518-9DEE-41BB-824C-C37E8623E920}" type="pres">
      <dgm:prSet presAssocID="{3F2A39EA-1E08-48C7-A4C0-95E4A860492C}" presName="node" presStyleLbl="node1" presStyleIdx="0" presStyleCnt="5">
        <dgm:presLayoutVars>
          <dgm:bulletEnabled val="1"/>
        </dgm:presLayoutVars>
      </dgm:prSet>
      <dgm:spPr/>
    </dgm:pt>
    <dgm:pt modelId="{C2EBCD37-E0F6-40CC-8CBD-FC91A527BE5E}" type="pres">
      <dgm:prSet presAssocID="{BE5E2F4C-DC4B-4835-8A0E-5D01F5FF5285}" presName="sibTrans" presStyleCnt="0"/>
      <dgm:spPr/>
    </dgm:pt>
    <dgm:pt modelId="{25F3DAAA-8526-4FB0-A889-42430801E46D}" type="pres">
      <dgm:prSet presAssocID="{9D209276-A83C-4931-8887-3ECC5F4D42D4}" presName="node" presStyleLbl="node1" presStyleIdx="1" presStyleCnt="5">
        <dgm:presLayoutVars>
          <dgm:bulletEnabled val="1"/>
        </dgm:presLayoutVars>
      </dgm:prSet>
      <dgm:spPr/>
    </dgm:pt>
    <dgm:pt modelId="{8F6B646F-DD3C-42BF-A718-C682A5B517FE}" type="pres">
      <dgm:prSet presAssocID="{76016DE9-9C2D-4232-A3B8-BABE5DEC8432}" presName="sibTrans" presStyleCnt="0"/>
      <dgm:spPr/>
    </dgm:pt>
    <dgm:pt modelId="{4F077706-C8A7-499A-9D0F-7EE955AE9719}" type="pres">
      <dgm:prSet presAssocID="{E4B73403-81D0-4C57-850D-A04888B3B037}" presName="node" presStyleLbl="node1" presStyleIdx="2" presStyleCnt="5">
        <dgm:presLayoutVars>
          <dgm:bulletEnabled val="1"/>
        </dgm:presLayoutVars>
      </dgm:prSet>
      <dgm:spPr/>
    </dgm:pt>
    <dgm:pt modelId="{424C9953-AC93-4086-99F9-2737A2DB54DD}" type="pres">
      <dgm:prSet presAssocID="{BDB5D2C5-4031-4603-A8D9-3B2A54719099}" presName="sibTrans" presStyleCnt="0"/>
      <dgm:spPr/>
    </dgm:pt>
    <dgm:pt modelId="{D95C955D-6AAE-405F-9115-7534CB1D17BD}" type="pres">
      <dgm:prSet presAssocID="{487F789B-7B0D-41C4-ADBE-7FB013E53F0B}" presName="node" presStyleLbl="node1" presStyleIdx="3" presStyleCnt="5" custLinFactX="31087" custLinFactNeighborX="100000" custLinFactNeighborY="2426">
        <dgm:presLayoutVars>
          <dgm:bulletEnabled val="1"/>
        </dgm:presLayoutVars>
      </dgm:prSet>
      <dgm:spPr/>
    </dgm:pt>
    <dgm:pt modelId="{4388C6D8-2F15-433E-A3BB-B3E6C8F153DB}" type="pres">
      <dgm:prSet presAssocID="{32231721-A60B-4DD2-B77E-53FAEB2A6429}" presName="sibTrans" presStyleCnt="0"/>
      <dgm:spPr/>
    </dgm:pt>
    <dgm:pt modelId="{6AA07641-6423-4F20-8A3D-1F5A99E76336}" type="pres">
      <dgm:prSet presAssocID="{F26BE984-8215-4076-89BA-D7FF03011D38}" presName="node" presStyleLbl="node1" presStyleIdx="4" presStyleCnt="5" custLinFactX="-3100" custLinFactNeighborX="-100000" custLinFactNeighborY="1193">
        <dgm:presLayoutVars>
          <dgm:bulletEnabled val="1"/>
        </dgm:presLayoutVars>
      </dgm:prSet>
      <dgm:spPr/>
    </dgm:pt>
  </dgm:ptLst>
  <dgm:cxnLst>
    <dgm:cxn modelId="{9D47E616-D1AC-4862-9FF0-01F624E29FFD}" srcId="{D8EBFC4D-7933-4BE8-8611-6AD2C74E543B}" destId="{3F2A39EA-1E08-48C7-A4C0-95E4A860492C}" srcOrd="0" destOrd="0" parTransId="{0E407253-A975-4CC5-A2C7-3B09BCBBBAB0}" sibTransId="{BE5E2F4C-DC4B-4835-8A0E-5D01F5FF5285}"/>
    <dgm:cxn modelId="{E4C2DA42-4F6B-4C1B-A53B-114EC5C3DB82}" type="presOf" srcId="{D8EBFC4D-7933-4BE8-8611-6AD2C74E543B}" destId="{1BACE66B-5E80-45FC-BCD6-D4EACEB628C0}" srcOrd="0" destOrd="0" presId="urn:microsoft.com/office/officeart/2005/8/layout/default"/>
    <dgm:cxn modelId="{5C4AF967-CBE4-4740-B157-58F6DF097C91}" type="presOf" srcId="{F26BE984-8215-4076-89BA-D7FF03011D38}" destId="{6AA07641-6423-4F20-8A3D-1F5A99E76336}" srcOrd="0" destOrd="0" presId="urn:microsoft.com/office/officeart/2005/8/layout/default"/>
    <dgm:cxn modelId="{EA916C56-3DE9-4BEF-89A8-C141B0628E52}" srcId="{D8EBFC4D-7933-4BE8-8611-6AD2C74E543B}" destId="{F26BE984-8215-4076-89BA-D7FF03011D38}" srcOrd="4" destOrd="0" parTransId="{939278B2-D3B0-4060-9C46-18F8C1B39CEB}" sibTransId="{A6C5BDEA-2D83-4D2B-ACB5-2E85CC88AF04}"/>
    <dgm:cxn modelId="{8557E28C-74A2-49C8-BE52-A4A9173D00DD}" srcId="{D8EBFC4D-7933-4BE8-8611-6AD2C74E543B}" destId="{487F789B-7B0D-41C4-ADBE-7FB013E53F0B}" srcOrd="3" destOrd="0" parTransId="{6A275ED5-E042-475F-85CC-CB0E9B1C99E3}" sibTransId="{32231721-A60B-4DD2-B77E-53FAEB2A6429}"/>
    <dgm:cxn modelId="{3CB9B4B0-582A-4843-9AEF-A06DCD9591BA}" type="presOf" srcId="{E4B73403-81D0-4C57-850D-A04888B3B037}" destId="{4F077706-C8A7-499A-9D0F-7EE955AE9719}" srcOrd="0" destOrd="0" presId="urn:microsoft.com/office/officeart/2005/8/layout/default"/>
    <dgm:cxn modelId="{E915A3B2-AD7C-4B08-8AAF-A5A7D7123BDE}" srcId="{D8EBFC4D-7933-4BE8-8611-6AD2C74E543B}" destId="{E4B73403-81D0-4C57-850D-A04888B3B037}" srcOrd="2" destOrd="0" parTransId="{AE4858C2-8FB4-4EA8-9C8A-AA43E6BF31AC}" sibTransId="{BDB5D2C5-4031-4603-A8D9-3B2A54719099}"/>
    <dgm:cxn modelId="{221F31BF-4F26-4A5A-8335-879EF3675466}" srcId="{D8EBFC4D-7933-4BE8-8611-6AD2C74E543B}" destId="{9D209276-A83C-4931-8887-3ECC5F4D42D4}" srcOrd="1" destOrd="0" parTransId="{2D196D9D-8326-492E-9F35-C81DB1E4CF9A}" sibTransId="{76016DE9-9C2D-4232-A3B8-BABE5DEC8432}"/>
    <dgm:cxn modelId="{6DAF61E1-5D07-40F0-8004-202898D46B6D}" type="presOf" srcId="{487F789B-7B0D-41C4-ADBE-7FB013E53F0B}" destId="{D95C955D-6AAE-405F-9115-7534CB1D17BD}" srcOrd="0" destOrd="0" presId="urn:microsoft.com/office/officeart/2005/8/layout/default"/>
    <dgm:cxn modelId="{D0486AF8-6100-49D9-A449-BCF211C29151}" type="presOf" srcId="{3F2A39EA-1E08-48C7-A4C0-95E4A860492C}" destId="{E8AB3518-9DEE-41BB-824C-C37E8623E920}" srcOrd="0" destOrd="0" presId="urn:microsoft.com/office/officeart/2005/8/layout/default"/>
    <dgm:cxn modelId="{FD3086F8-0F48-4048-B092-BECE71274E4D}" type="presOf" srcId="{9D209276-A83C-4931-8887-3ECC5F4D42D4}" destId="{25F3DAAA-8526-4FB0-A889-42430801E46D}" srcOrd="0" destOrd="0" presId="urn:microsoft.com/office/officeart/2005/8/layout/default"/>
    <dgm:cxn modelId="{BA49E447-A3AC-413E-BC09-3FCF6C1B8CD2}" type="presParOf" srcId="{1BACE66B-5E80-45FC-BCD6-D4EACEB628C0}" destId="{E8AB3518-9DEE-41BB-824C-C37E8623E920}" srcOrd="0" destOrd="0" presId="urn:microsoft.com/office/officeart/2005/8/layout/default"/>
    <dgm:cxn modelId="{0363CAA0-789A-4E0C-A2ED-E1B2F1713B6B}" type="presParOf" srcId="{1BACE66B-5E80-45FC-BCD6-D4EACEB628C0}" destId="{C2EBCD37-E0F6-40CC-8CBD-FC91A527BE5E}" srcOrd="1" destOrd="0" presId="urn:microsoft.com/office/officeart/2005/8/layout/default"/>
    <dgm:cxn modelId="{5F0A4C4D-2107-4876-92DE-89422F9D6789}" type="presParOf" srcId="{1BACE66B-5E80-45FC-BCD6-D4EACEB628C0}" destId="{25F3DAAA-8526-4FB0-A889-42430801E46D}" srcOrd="2" destOrd="0" presId="urn:microsoft.com/office/officeart/2005/8/layout/default"/>
    <dgm:cxn modelId="{A35CA69F-90E9-4E21-B253-0E318430D184}" type="presParOf" srcId="{1BACE66B-5E80-45FC-BCD6-D4EACEB628C0}" destId="{8F6B646F-DD3C-42BF-A718-C682A5B517FE}" srcOrd="3" destOrd="0" presId="urn:microsoft.com/office/officeart/2005/8/layout/default"/>
    <dgm:cxn modelId="{04E5877B-B285-4D54-8A6C-80EE36908322}" type="presParOf" srcId="{1BACE66B-5E80-45FC-BCD6-D4EACEB628C0}" destId="{4F077706-C8A7-499A-9D0F-7EE955AE9719}" srcOrd="4" destOrd="0" presId="urn:microsoft.com/office/officeart/2005/8/layout/default"/>
    <dgm:cxn modelId="{73FC11B5-5CEB-4FED-A410-BADD6B2ADD43}" type="presParOf" srcId="{1BACE66B-5E80-45FC-BCD6-D4EACEB628C0}" destId="{424C9953-AC93-4086-99F9-2737A2DB54DD}" srcOrd="5" destOrd="0" presId="urn:microsoft.com/office/officeart/2005/8/layout/default"/>
    <dgm:cxn modelId="{D895AB9B-41A4-41EA-8E28-343EBE9DD1B4}" type="presParOf" srcId="{1BACE66B-5E80-45FC-BCD6-D4EACEB628C0}" destId="{D95C955D-6AAE-405F-9115-7534CB1D17BD}" srcOrd="6" destOrd="0" presId="urn:microsoft.com/office/officeart/2005/8/layout/default"/>
    <dgm:cxn modelId="{B6B9CEB8-3554-4539-BE44-9EE79BAB5D39}" type="presParOf" srcId="{1BACE66B-5E80-45FC-BCD6-D4EACEB628C0}" destId="{4388C6D8-2F15-433E-A3BB-B3E6C8F153DB}" srcOrd="7" destOrd="0" presId="urn:microsoft.com/office/officeart/2005/8/layout/default"/>
    <dgm:cxn modelId="{00112ADF-859B-40EC-8E03-31FBA7751D5A}" type="presParOf" srcId="{1BACE66B-5E80-45FC-BCD6-D4EACEB628C0}" destId="{6AA07641-6423-4F20-8A3D-1F5A99E7633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1FAA3D-5935-4F6D-8295-E68E6B4F246B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2F7D4F4B-791E-4D64-B495-51627B52D488}">
      <dgm:prSet phldrT="[Text]"/>
      <dgm:spPr/>
      <dgm:t>
        <a:bodyPr/>
        <a:lstStyle/>
        <a:p>
          <a:r>
            <a:rPr lang="en-ID" dirty="0" err="1"/>
            <a:t>Cabai</a:t>
          </a:r>
          <a:r>
            <a:rPr lang="en-ID" dirty="0"/>
            <a:t> Segar</a:t>
          </a:r>
        </a:p>
      </dgm:t>
    </dgm:pt>
    <dgm:pt modelId="{D21CF154-1DA6-40CE-B175-BB2DBCDCBEB9}" type="parTrans" cxnId="{D5976219-400E-482D-A952-A841DC8C73C1}">
      <dgm:prSet/>
      <dgm:spPr/>
      <dgm:t>
        <a:bodyPr/>
        <a:lstStyle/>
        <a:p>
          <a:endParaRPr lang="en-ID"/>
        </a:p>
      </dgm:t>
    </dgm:pt>
    <dgm:pt modelId="{B95A6310-1368-4131-9249-80D900F7F350}" type="sibTrans" cxnId="{D5976219-400E-482D-A952-A841DC8C73C1}">
      <dgm:prSet/>
      <dgm:spPr/>
      <dgm:t>
        <a:bodyPr/>
        <a:lstStyle/>
        <a:p>
          <a:endParaRPr lang="en-ID"/>
        </a:p>
      </dgm:t>
    </dgm:pt>
    <dgm:pt modelId="{7A9C91D4-2D10-4608-8485-45E974E3DED5}">
      <dgm:prSet phldrT="[Text]"/>
      <dgm:spPr/>
      <dgm:t>
        <a:bodyPr/>
        <a:lstStyle/>
        <a:p>
          <a:r>
            <a:rPr lang="en-ID" dirty="0" err="1"/>
            <a:t>Sortasi</a:t>
          </a:r>
          <a:endParaRPr lang="en-ID" dirty="0"/>
        </a:p>
      </dgm:t>
    </dgm:pt>
    <dgm:pt modelId="{747E2183-8D4D-41E1-B297-49C5C4844C42}" type="parTrans" cxnId="{588F8B67-014E-4793-9A27-E5C7D46E09D9}">
      <dgm:prSet/>
      <dgm:spPr/>
      <dgm:t>
        <a:bodyPr/>
        <a:lstStyle/>
        <a:p>
          <a:endParaRPr lang="en-ID"/>
        </a:p>
      </dgm:t>
    </dgm:pt>
    <dgm:pt modelId="{93DAA1E4-85D7-4F3E-894A-6EDB0ADA16CE}" type="sibTrans" cxnId="{588F8B67-014E-4793-9A27-E5C7D46E09D9}">
      <dgm:prSet/>
      <dgm:spPr/>
      <dgm:t>
        <a:bodyPr/>
        <a:lstStyle/>
        <a:p>
          <a:endParaRPr lang="en-ID"/>
        </a:p>
      </dgm:t>
    </dgm:pt>
    <dgm:pt modelId="{469B19E1-E49D-423D-926D-19D04C91B3C8}">
      <dgm:prSet phldrT="[Text]"/>
      <dgm:spPr/>
      <dgm:t>
        <a:bodyPr/>
        <a:lstStyle/>
        <a:p>
          <a:r>
            <a:rPr lang="en-ID" dirty="0" err="1"/>
            <a:t>Pencucian</a:t>
          </a:r>
          <a:endParaRPr lang="en-ID" dirty="0"/>
        </a:p>
      </dgm:t>
    </dgm:pt>
    <dgm:pt modelId="{7EED447A-FF41-43B3-B00C-446ED435CC1C}" type="parTrans" cxnId="{2E48157B-1859-4334-A1DA-FEF2ED816C57}">
      <dgm:prSet/>
      <dgm:spPr/>
      <dgm:t>
        <a:bodyPr/>
        <a:lstStyle/>
        <a:p>
          <a:endParaRPr lang="en-ID"/>
        </a:p>
      </dgm:t>
    </dgm:pt>
    <dgm:pt modelId="{FA44CEA3-FE02-4DA6-A458-5DDA788636A9}" type="sibTrans" cxnId="{2E48157B-1859-4334-A1DA-FEF2ED816C57}">
      <dgm:prSet/>
      <dgm:spPr/>
      <dgm:t>
        <a:bodyPr/>
        <a:lstStyle/>
        <a:p>
          <a:endParaRPr lang="en-ID"/>
        </a:p>
      </dgm:t>
    </dgm:pt>
    <dgm:pt modelId="{06879E22-E5ED-44BD-A3BD-97A40CA45A2E}">
      <dgm:prSet phldrT="[Text]"/>
      <dgm:spPr/>
      <dgm:t>
        <a:bodyPr/>
        <a:lstStyle/>
        <a:p>
          <a:r>
            <a:rPr lang="en-ID" i="1" dirty="0"/>
            <a:t>Blanching</a:t>
          </a:r>
        </a:p>
      </dgm:t>
    </dgm:pt>
    <dgm:pt modelId="{17253825-8510-47A9-9628-BE9E7BD1CC7C}" type="parTrans" cxnId="{ED03B90B-9796-4F33-9814-077FCB22E73D}">
      <dgm:prSet/>
      <dgm:spPr/>
      <dgm:t>
        <a:bodyPr/>
        <a:lstStyle/>
        <a:p>
          <a:endParaRPr lang="en-ID"/>
        </a:p>
      </dgm:t>
    </dgm:pt>
    <dgm:pt modelId="{A5B0A18A-E9B7-4815-ABBE-BF952A3D4B69}" type="sibTrans" cxnId="{ED03B90B-9796-4F33-9814-077FCB22E73D}">
      <dgm:prSet/>
      <dgm:spPr/>
      <dgm:t>
        <a:bodyPr/>
        <a:lstStyle/>
        <a:p>
          <a:endParaRPr lang="en-ID"/>
        </a:p>
      </dgm:t>
    </dgm:pt>
    <dgm:pt modelId="{2F7FB765-F9C2-4C10-BCBC-EF45FA887892}">
      <dgm:prSet phldrT="[Text]"/>
      <dgm:spPr/>
      <dgm:t>
        <a:bodyPr/>
        <a:lstStyle/>
        <a:p>
          <a:r>
            <a:rPr lang="en-ID" dirty="0" err="1"/>
            <a:t>Pengeringan</a:t>
          </a:r>
          <a:endParaRPr lang="en-ID" dirty="0"/>
        </a:p>
      </dgm:t>
    </dgm:pt>
    <dgm:pt modelId="{729B67A0-6678-47B7-A2A9-D9D19343B001}" type="parTrans" cxnId="{83C3E206-F22F-4B7C-8FA6-23086ADA9EEC}">
      <dgm:prSet/>
      <dgm:spPr/>
      <dgm:t>
        <a:bodyPr/>
        <a:lstStyle/>
        <a:p>
          <a:endParaRPr lang="en-ID"/>
        </a:p>
      </dgm:t>
    </dgm:pt>
    <dgm:pt modelId="{B9DB374E-CE39-4A24-A13D-10E01BBD746D}" type="sibTrans" cxnId="{83C3E206-F22F-4B7C-8FA6-23086ADA9EEC}">
      <dgm:prSet/>
      <dgm:spPr/>
      <dgm:t>
        <a:bodyPr/>
        <a:lstStyle/>
        <a:p>
          <a:endParaRPr lang="en-ID"/>
        </a:p>
      </dgm:t>
    </dgm:pt>
    <dgm:pt modelId="{E351A946-9674-411D-A43B-EFACFCDD49E6}">
      <dgm:prSet phldrT="[Text]"/>
      <dgm:spPr/>
      <dgm:t>
        <a:bodyPr/>
        <a:lstStyle/>
        <a:p>
          <a:r>
            <a:rPr lang="en-ID" i="1" dirty="0" err="1"/>
            <a:t>Pengilingan</a:t>
          </a:r>
          <a:endParaRPr lang="en-ID" i="1" dirty="0"/>
        </a:p>
      </dgm:t>
    </dgm:pt>
    <dgm:pt modelId="{BFBE74C8-FE9A-453F-A7F3-85EC77A366CA}" type="parTrans" cxnId="{8E72CE0C-25C1-49F5-8B3A-3F2F81EB228A}">
      <dgm:prSet/>
      <dgm:spPr/>
      <dgm:t>
        <a:bodyPr/>
        <a:lstStyle/>
        <a:p>
          <a:endParaRPr lang="en-ID"/>
        </a:p>
      </dgm:t>
    </dgm:pt>
    <dgm:pt modelId="{6072B111-772A-41F8-8961-C9A1F5B7FE53}" type="sibTrans" cxnId="{8E72CE0C-25C1-49F5-8B3A-3F2F81EB228A}">
      <dgm:prSet/>
      <dgm:spPr/>
      <dgm:t>
        <a:bodyPr/>
        <a:lstStyle/>
        <a:p>
          <a:endParaRPr lang="en-ID"/>
        </a:p>
      </dgm:t>
    </dgm:pt>
    <dgm:pt modelId="{9A67F89B-3FE5-4FB9-A92F-B052600BEE76}">
      <dgm:prSet phldrT="[Text]"/>
      <dgm:spPr/>
      <dgm:t>
        <a:bodyPr/>
        <a:lstStyle/>
        <a:p>
          <a:r>
            <a:rPr lang="en-ID" i="1" dirty="0" err="1"/>
            <a:t>Pengayakan</a:t>
          </a:r>
          <a:endParaRPr lang="en-ID" i="1" dirty="0"/>
        </a:p>
      </dgm:t>
    </dgm:pt>
    <dgm:pt modelId="{6D88B7DF-8731-425D-9526-876027CD2883}" type="parTrans" cxnId="{C3A2847E-2A32-4837-984C-F72D37295C16}">
      <dgm:prSet/>
      <dgm:spPr/>
      <dgm:t>
        <a:bodyPr/>
        <a:lstStyle/>
        <a:p>
          <a:endParaRPr lang="en-ID"/>
        </a:p>
      </dgm:t>
    </dgm:pt>
    <dgm:pt modelId="{74A4839A-6117-4266-AAB6-8B6BBD73BE5D}" type="sibTrans" cxnId="{C3A2847E-2A32-4837-984C-F72D37295C16}">
      <dgm:prSet/>
      <dgm:spPr/>
      <dgm:t>
        <a:bodyPr/>
        <a:lstStyle/>
        <a:p>
          <a:endParaRPr lang="en-ID"/>
        </a:p>
      </dgm:t>
    </dgm:pt>
    <dgm:pt modelId="{3A40647C-9BC6-43D5-A768-CEA7595193DB}" type="pres">
      <dgm:prSet presAssocID="{8A1FAA3D-5935-4F6D-8295-E68E6B4F246B}" presName="Name0" presStyleCnt="0">
        <dgm:presLayoutVars>
          <dgm:dir/>
          <dgm:resizeHandles val="exact"/>
        </dgm:presLayoutVars>
      </dgm:prSet>
      <dgm:spPr/>
    </dgm:pt>
    <dgm:pt modelId="{D0596168-00EE-49AA-813A-C6317D17279D}" type="pres">
      <dgm:prSet presAssocID="{2F7D4F4B-791E-4D64-B495-51627B52D488}" presName="compNode" presStyleCnt="0"/>
      <dgm:spPr/>
    </dgm:pt>
    <dgm:pt modelId="{8561EBA5-6A40-4E53-8A88-B408C4769CC5}" type="pres">
      <dgm:prSet presAssocID="{2F7D4F4B-791E-4D64-B495-51627B52D488}" presName="pictRect" presStyleLbl="node1" presStyleIdx="0" presStyleCnt="7"/>
      <dgm:spPr>
        <a:blipFill rotWithShape="1">
          <a:blip xmlns:r="http://schemas.openxmlformats.org/officeDocument/2006/relationships" r:embed="rId1"/>
          <a:srcRect/>
          <a:stretch>
            <a:fillRect t="-4000" b="-4000"/>
          </a:stretch>
        </a:blipFill>
      </dgm:spPr>
    </dgm:pt>
    <dgm:pt modelId="{973BA166-54F6-4F8C-832F-0269F3BAC9AA}" type="pres">
      <dgm:prSet presAssocID="{2F7D4F4B-791E-4D64-B495-51627B52D488}" presName="textRect" presStyleLbl="revTx" presStyleIdx="0" presStyleCnt="7">
        <dgm:presLayoutVars>
          <dgm:bulletEnabled val="1"/>
        </dgm:presLayoutVars>
      </dgm:prSet>
      <dgm:spPr/>
    </dgm:pt>
    <dgm:pt modelId="{F479F41C-5B5F-42A2-83F4-036F5D437A99}" type="pres">
      <dgm:prSet presAssocID="{B95A6310-1368-4131-9249-80D900F7F350}" presName="sibTrans" presStyleLbl="sibTrans2D1" presStyleIdx="0" presStyleCnt="0"/>
      <dgm:spPr/>
    </dgm:pt>
    <dgm:pt modelId="{266E52F5-F277-45D7-9DB6-B7D5DC0A59B2}" type="pres">
      <dgm:prSet presAssocID="{7A9C91D4-2D10-4608-8485-45E974E3DED5}" presName="compNode" presStyleCnt="0"/>
      <dgm:spPr/>
    </dgm:pt>
    <dgm:pt modelId="{9C31F501-55AC-4481-92B4-07578B445B5A}" type="pres">
      <dgm:prSet presAssocID="{7A9C91D4-2D10-4608-8485-45E974E3DED5}" presName="pictRect" presStyleLbl="node1" presStyleIdx="1" presStyleCnt="7"/>
      <dgm:spPr>
        <a:blipFill rotWithShape="1">
          <a:blip xmlns:r="http://schemas.openxmlformats.org/officeDocument/2006/relationships" r:embed="rId2"/>
          <a:srcRect/>
          <a:stretch>
            <a:fillRect t="-47000" b="-47000"/>
          </a:stretch>
        </a:blipFill>
      </dgm:spPr>
    </dgm:pt>
    <dgm:pt modelId="{F500DCED-08BC-40A0-954A-ECF63A054D3D}" type="pres">
      <dgm:prSet presAssocID="{7A9C91D4-2D10-4608-8485-45E974E3DED5}" presName="textRect" presStyleLbl="revTx" presStyleIdx="1" presStyleCnt="7">
        <dgm:presLayoutVars>
          <dgm:bulletEnabled val="1"/>
        </dgm:presLayoutVars>
      </dgm:prSet>
      <dgm:spPr/>
    </dgm:pt>
    <dgm:pt modelId="{EBE5D5E6-9D63-4F6E-BEA6-91A1774A250F}" type="pres">
      <dgm:prSet presAssocID="{93DAA1E4-85D7-4F3E-894A-6EDB0ADA16CE}" presName="sibTrans" presStyleLbl="sibTrans2D1" presStyleIdx="0" presStyleCnt="0"/>
      <dgm:spPr/>
    </dgm:pt>
    <dgm:pt modelId="{7607A2F0-15B7-4A7B-A54E-C350D7D4B3FF}" type="pres">
      <dgm:prSet presAssocID="{469B19E1-E49D-423D-926D-19D04C91B3C8}" presName="compNode" presStyleCnt="0"/>
      <dgm:spPr/>
    </dgm:pt>
    <dgm:pt modelId="{2663ABDA-4D40-4759-93A2-CAF1DB2C9668}" type="pres">
      <dgm:prSet presAssocID="{469B19E1-E49D-423D-926D-19D04C91B3C8}" presName="pictRect" presStyleLbl="node1" presStyleIdx="2" presStyleCnt="7"/>
      <dgm:spPr>
        <a:blipFill rotWithShape="1">
          <a:blip xmlns:r="http://schemas.openxmlformats.org/officeDocument/2006/relationships" r:embed="rId3"/>
          <a:srcRect/>
          <a:stretch>
            <a:fillRect t="-47000" b="-47000"/>
          </a:stretch>
        </a:blipFill>
      </dgm:spPr>
    </dgm:pt>
    <dgm:pt modelId="{CE238493-D062-4982-A1D0-D6B96CB8374C}" type="pres">
      <dgm:prSet presAssocID="{469B19E1-E49D-423D-926D-19D04C91B3C8}" presName="textRect" presStyleLbl="revTx" presStyleIdx="2" presStyleCnt="7">
        <dgm:presLayoutVars>
          <dgm:bulletEnabled val="1"/>
        </dgm:presLayoutVars>
      </dgm:prSet>
      <dgm:spPr/>
    </dgm:pt>
    <dgm:pt modelId="{9988B18C-CDB1-4210-85D6-9FD63CE037D8}" type="pres">
      <dgm:prSet presAssocID="{FA44CEA3-FE02-4DA6-A458-5DDA788636A9}" presName="sibTrans" presStyleLbl="sibTrans2D1" presStyleIdx="0" presStyleCnt="0"/>
      <dgm:spPr/>
    </dgm:pt>
    <dgm:pt modelId="{8B6FB025-D56C-4280-A7E4-0FBE8E460A73}" type="pres">
      <dgm:prSet presAssocID="{06879E22-E5ED-44BD-A3BD-97A40CA45A2E}" presName="compNode" presStyleCnt="0"/>
      <dgm:spPr/>
    </dgm:pt>
    <dgm:pt modelId="{1317987F-2DBE-4906-8F82-D74E7437AEC5}" type="pres">
      <dgm:prSet presAssocID="{06879E22-E5ED-44BD-A3BD-97A40CA45A2E}" presName="pictRect" presStyleLbl="node1" presStyleIdx="3" presStyleCnt="7"/>
      <dgm:spPr>
        <a:blipFill rotWithShape="1">
          <a:blip xmlns:r="http://schemas.openxmlformats.org/officeDocument/2006/relationships" r:embed="rId4"/>
          <a:srcRect/>
          <a:stretch>
            <a:fillRect t="-47000" b="-47000"/>
          </a:stretch>
        </a:blipFill>
      </dgm:spPr>
    </dgm:pt>
    <dgm:pt modelId="{337ADC60-0844-49AE-883C-D8D2A67B568D}" type="pres">
      <dgm:prSet presAssocID="{06879E22-E5ED-44BD-A3BD-97A40CA45A2E}" presName="textRect" presStyleLbl="revTx" presStyleIdx="3" presStyleCnt="7">
        <dgm:presLayoutVars>
          <dgm:bulletEnabled val="1"/>
        </dgm:presLayoutVars>
      </dgm:prSet>
      <dgm:spPr/>
    </dgm:pt>
    <dgm:pt modelId="{8498ED59-0273-44F5-A53B-3F3358FB4762}" type="pres">
      <dgm:prSet presAssocID="{A5B0A18A-E9B7-4815-ABBE-BF952A3D4B69}" presName="sibTrans" presStyleLbl="sibTrans2D1" presStyleIdx="0" presStyleCnt="0"/>
      <dgm:spPr/>
    </dgm:pt>
    <dgm:pt modelId="{933513FE-FCB5-4BB5-A377-B8A1C72775B0}" type="pres">
      <dgm:prSet presAssocID="{2F7FB765-F9C2-4C10-BCBC-EF45FA887892}" presName="compNode" presStyleCnt="0"/>
      <dgm:spPr/>
    </dgm:pt>
    <dgm:pt modelId="{5BE29A7B-818B-4B5C-B13F-6EA4DB882C59}" type="pres">
      <dgm:prSet presAssocID="{2F7FB765-F9C2-4C10-BCBC-EF45FA887892}" presName="pictRect" presStyleLbl="node1" presStyleIdx="4" presStyleCnt="7" custLinFactNeighborX="5197" custLinFactNeighborY="2722"/>
      <dgm:spPr>
        <a:blipFill rotWithShape="1">
          <a:blip xmlns:r="http://schemas.openxmlformats.org/officeDocument/2006/relationships" r:embed="rId5"/>
          <a:srcRect/>
          <a:stretch>
            <a:fillRect t="-4000" b="-4000"/>
          </a:stretch>
        </a:blipFill>
      </dgm:spPr>
    </dgm:pt>
    <dgm:pt modelId="{C02CC93D-8588-4DD0-8865-D17C4E572114}" type="pres">
      <dgm:prSet presAssocID="{2F7FB765-F9C2-4C10-BCBC-EF45FA887892}" presName="textRect" presStyleLbl="revTx" presStyleIdx="4" presStyleCnt="7" custLinFactNeighborX="6611" custLinFactNeighborY="3478">
        <dgm:presLayoutVars>
          <dgm:bulletEnabled val="1"/>
        </dgm:presLayoutVars>
      </dgm:prSet>
      <dgm:spPr/>
    </dgm:pt>
    <dgm:pt modelId="{AD782594-9B7D-428E-A8C3-4B9F474DCDA4}" type="pres">
      <dgm:prSet presAssocID="{B9DB374E-CE39-4A24-A13D-10E01BBD746D}" presName="sibTrans" presStyleLbl="sibTrans2D1" presStyleIdx="0" presStyleCnt="0"/>
      <dgm:spPr/>
    </dgm:pt>
    <dgm:pt modelId="{F2CCF325-37A6-4FC3-AF5C-73FAA03BC5FC}" type="pres">
      <dgm:prSet presAssocID="{E351A946-9674-411D-A43B-EFACFCDD49E6}" presName="compNode" presStyleCnt="0"/>
      <dgm:spPr/>
    </dgm:pt>
    <dgm:pt modelId="{FE057AE9-C715-490E-B8CF-4DCB20DF6B45}" type="pres">
      <dgm:prSet presAssocID="{E351A946-9674-411D-A43B-EFACFCDD49E6}" presName="pictRect" presStyleLbl="node1" presStyleIdx="5" presStyleCnt="7" custLinFactX="-59398" custLinFactNeighborX="-100000" custLinFactNeighborY="-5450"/>
      <dgm:spPr>
        <a:blipFill rotWithShape="1">
          <a:blip xmlns:r="http://schemas.openxmlformats.org/officeDocument/2006/relationships" r:embed="rId6"/>
          <a:srcRect/>
          <a:stretch>
            <a:fillRect t="-47000" b="-47000"/>
          </a:stretch>
        </a:blipFill>
      </dgm:spPr>
    </dgm:pt>
    <dgm:pt modelId="{BF5922CB-5CFF-4220-BD73-EEA3412C32A6}" type="pres">
      <dgm:prSet presAssocID="{E351A946-9674-411D-A43B-EFACFCDD49E6}" presName="textRect" presStyleLbl="revTx" presStyleIdx="5" presStyleCnt="7" custLinFactX="-56289" custLinFactNeighborX="-100000" custLinFactNeighborY="-2603">
        <dgm:presLayoutVars>
          <dgm:bulletEnabled val="1"/>
        </dgm:presLayoutVars>
      </dgm:prSet>
      <dgm:spPr/>
    </dgm:pt>
    <dgm:pt modelId="{CC8D498A-D4C6-4077-B0BA-7CA66C4CF6A7}" type="pres">
      <dgm:prSet presAssocID="{6072B111-772A-41F8-8961-C9A1F5B7FE53}" presName="sibTrans" presStyleLbl="sibTrans2D1" presStyleIdx="0" presStyleCnt="0"/>
      <dgm:spPr/>
    </dgm:pt>
    <dgm:pt modelId="{4A55035E-5B4E-4549-9EC7-2E7804708693}" type="pres">
      <dgm:prSet presAssocID="{9A67F89B-3FE5-4FB9-A92F-B052600BEE76}" presName="compNode" presStyleCnt="0"/>
      <dgm:spPr/>
    </dgm:pt>
    <dgm:pt modelId="{D2A9B688-688C-487D-95D4-F131981F9FCA}" type="pres">
      <dgm:prSet presAssocID="{9A67F89B-3FE5-4FB9-A92F-B052600BEE76}" presName="pictRect" presStyleLbl="node1" presStyleIdx="6" presStyleCnt="7" custLinFactX="-59104" custLinFactNeighborX="-100000" custLinFactNeighborY="-7060"/>
      <dgm:spPr>
        <a:blipFill rotWithShape="1">
          <a:blip xmlns:r="http://schemas.openxmlformats.org/officeDocument/2006/relationships" r:embed="rId7"/>
          <a:srcRect/>
          <a:stretch>
            <a:fillRect t="-4000" b="-4000"/>
          </a:stretch>
        </a:blipFill>
      </dgm:spPr>
    </dgm:pt>
    <dgm:pt modelId="{D0D7C3DC-2CB3-4622-AA1A-870576469BF9}" type="pres">
      <dgm:prSet presAssocID="{9A67F89B-3FE5-4FB9-A92F-B052600BEE76}" presName="textRect" presStyleLbl="revTx" presStyleIdx="6" presStyleCnt="7" custLinFactX="-58632" custLinFactNeighborX="-100000" custLinFactNeighborY="-7947">
        <dgm:presLayoutVars>
          <dgm:bulletEnabled val="1"/>
        </dgm:presLayoutVars>
      </dgm:prSet>
      <dgm:spPr/>
    </dgm:pt>
  </dgm:ptLst>
  <dgm:cxnLst>
    <dgm:cxn modelId="{66B36A02-A9D6-432B-A9B1-91BD0C77C95D}" type="presOf" srcId="{06879E22-E5ED-44BD-A3BD-97A40CA45A2E}" destId="{337ADC60-0844-49AE-883C-D8D2A67B568D}" srcOrd="0" destOrd="0" presId="urn:microsoft.com/office/officeart/2005/8/layout/pList1"/>
    <dgm:cxn modelId="{24AE9D05-B393-4FA1-9393-50868BEE3B4D}" type="presOf" srcId="{9A67F89B-3FE5-4FB9-A92F-B052600BEE76}" destId="{D0D7C3DC-2CB3-4622-AA1A-870576469BF9}" srcOrd="0" destOrd="0" presId="urn:microsoft.com/office/officeart/2005/8/layout/pList1"/>
    <dgm:cxn modelId="{83C3E206-F22F-4B7C-8FA6-23086ADA9EEC}" srcId="{8A1FAA3D-5935-4F6D-8295-E68E6B4F246B}" destId="{2F7FB765-F9C2-4C10-BCBC-EF45FA887892}" srcOrd="4" destOrd="0" parTransId="{729B67A0-6678-47B7-A2A9-D9D19343B001}" sibTransId="{B9DB374E-CE39-4A24-A13D-10E01BBD746D}"/>
    <dgm:cxn modelId="{ED03B90B-9796-4F33-9814-077FCB22E73D}" srcId="{8A1FAA3D-5935-4F6D-8295-E68E6B4F246B}" destId="{06879E22-E5ED-44BD-A3BD-97A40CA45A2E}" srcOrd="3" destOrd="0" parTransId="{17253825-8510-47A9-9628-BE9E7BD1CC7C}" sibTransId="{A5B0A18A-E9B7-4815-ABBE-BF952A3D4B69}"/>
    <dgm:cxn modelId="{8E72CE0C-25C1-49F5-8B3A-3F2F81EB228A}" srcId="{8A1FAA3D-5935-4F6D-8295-E68E6B4F246B}" destId="{E351A946-9674-411D-A43B-EFACFCDD49E6}" srcOrd="5" destOrd="0" parTransId="{BFBE74C8-FE9A-453F-A7F3-85EC77A366CA}" sibTransId="{6072B111-772A-41F8-8961-C9A1F5B7FE53}"/>
    <dgm:cxn modelId="{D5976219-400E-482D-A952-A841DC8C73C1}" srcId="{8A1FAA3D-5935-4F6D-8295-E68E6B4F246B}" destId="{2F7D4F4B-791E-4D64-B495-51627B52D488}" srcOrd="0" destOrd="0" parTransId="{D21CF154-1DA6-40CE-B175-BB2DBCDCBEB9}" sibTransId="{B95A6310-1368-4131-9249-80D900F7F350}"/>
    <dgm:cxn modelId="{4642E11D-CD9E-42CB-B6FE-20BAD199DC79}" type="presOf" srcId="{A5B0A18A-E9B7-4815-ABBE-BF952A3D4B69}" destId="{8498ED59-0273-44F5-A53B-3F3358FB4762}" srcOrd="0" destOrd="0" presId="urn:microsoft.com/office/officeart/2005/8/layout/pList1"/>
    <dgm:cxn modelId="{FB489962-142B-4A08-9C57-6BE490A43213}" type="presOf" srcId="{B95A6310-1368-4131-9249-80D900F7F350}" destId="{F479F41C-5B5F-42A2-83F4-036F5D437A99}" srcOrd="0" destOrd="0" presId="urn:microsoft.com/office/officeart/2005/8/layout/pList1"/>
    <dgm:cxn modelId="{588F8B67-014E-4793-9A27-E5C7D46E09D9}" srcId="{8A1FAA3D-5935-4F6D-8295-E68E6B4F246B}" destId="{7A9C91D4-2D10-4608-8485-45E974E3DED5}" srcOrd="1" destOrd="0" parTransId="{747E2183-8D4D-41E1-B297-49C5C4844C42}" sibTransId="{93DAA1E4-85D7-4F3E-894A-6EDB0ADA16CE}"/>
    <dgm:cxn modelId="{1C810B6C-19D6-4969-87E4-BA89CECE3AA4}" type="presOf" srcId="{7A9C91D4-2D10-4608-8485-45E974E3DED5}" destId="{F500DCED-08BC-40A0-954A-ECF63A054D3D}" srcOrd="0" destOrd="0" presId="urn:microsoft.com/office/officeart/2005/8/layout/pList1"/>
    <dgm:cxn modelId="{2E48157B-1859-4334-A1DA-FEF2ED816C57}" srcId="{8A1FAA3D-5935-4F6D-8295-E68E6B4F246B}" destId="{469B19E1-E49D-423D-926D-19D04C91B3C8}" srcOrd="2" destOrd="0" parTransId="{7EED447A-FF41-43B3-B00C-446ED435CC1C}" sibTransId="{FA44CEA3-FE02-4DA6-A458-5DDA788636A9}"/>
    <dgm:cxn modelId="{C3A2847E-2A32-4837-984C-F72D37295C16}" srcId="{8A1FAA3D-5935-4F6D-8295-E68E6B4F246B}" destId="{9A67F89B-3FE5-4FB9-A92F-B052600BEE76}" srcOrd="6" destOrd="0" parTransId="{6D88B7DF-8731-425D-9526-876027CD2883}" sibTransId="{74A4839A-6117-4266-AAB6-8B6BBD73BE5D}"/>
    <dgm:cxn modelId="{AD044C85-4639-4331-94A2-F19793787A15}" type="presOf" srcId="{2F7D4F4B-791E-4D64-B495-51627B52D488}" destId="{973BA166-54F6-4F8C-832F-0269F3BAC9AA}" srcOrd="0" destOrd="0" presId="urn:microsoft.com/office/officeart/2005/8/layout/pList1"/>
    <dgm:cxn modelId="{B48A8ABA-8DBF-42AB-A154-B89C7BBB05DF}" type="presOf" srcId="{B9DB374E-CE39-4A24-A13D-10E01BBD746D}" destId="{AD782594-9B7D-428E-A8C3-4B9F474DCDA4}" srcOrd="0" destOrd="0" presId="urn:microsoft.com/office/officeart/2005/8/layout/pList1"/>
    <dgm:cxn modelId="{96E698BE-0A61-4E9E-AA72-71CD95ED7E38}" type="presOf" srcId="{469B19E1-E49D-423D-926D-19D04C91B3C8}" destId="{CE238493-D062-4982-A1D0-D6B96CB8374C}" srcOrd="0" destOrd="0" presId="urn:microsoft.com/office/officeart/2005/8/layout/pList1"/>
    <dgm:cxn modelId="{D17C4AC2-74DD-4A40-A56F-0BC849EA312E}" type="presOf" srcId="{E351A946-9674-411D-A43B-EFACFCDD49E6}" destId="{BF5922CB-5CFF-4220-BD73-EEA3412C32A6}" srcOrd="0" destOrd="0" presId="urn:microsoft.com/office/officeart/2005/8/layout/pList1"/>
    <dgm:cxn modelId="{B19565D6-44A4-4C1F-A521-57C8FBC992A0}" type="presOf" srcId="{FA44CEA3-FE02-4DA6-A458-5DDA788636A9}" destId="{9988B18C-CDB1-4210-85D6-9FD63CE037D8}" srcOrd="0" destOrd="0" presId="urn:microsoft.com/office/officeart/2005/8/layout/pList1"/>
    <dgm:cxn modelId="{E9CEE7DA-B988-49DB-A8BD-9D68218C50B0}" type="presOf" srcId="{8A1FAA3D-5935-4F6D-8295-E68E6B4F246B}" destId="{3A40647C-9BC6-43D5-A768-CEA7595193DB}" srcOrd="0" destOrd="0" presId="urn:microsoft.com/office/officeart/2005/8/layout/pList1"/>
    <dgm:cxn modelId="{F7A5EDEB-6CE7-459A-A377-A9076A7063D5}" type="presOf" srcId="{93DAA1E4-85D7-4F3E-894A-6EDB0ADA16CE}" destId="{EBE5D5E6-9D63-4F6E-BEA6-91A1774A250F}" srcOrd="0" destOrd="0" presId="urn:microsoft.com/office/officeart/2005/8/layout/pList1"/>
    <dgm:cxn modelId="{92903CEC-808E-48AA-A2FB-4F9CF22FDF5D}" type="presOf" srcId="{2F7FB765-F9C2-4C10-BCBC-EF45FA887892}" destId="{C02CC93D-8588-4DD0-8865-D17C4E572114}" srcOrd="0" destOrd="0" presId="urn:microsoft.com/office/officeart/2005/8/layout/pList1"/>
    <dgm:cxn modelId="{A18D91FB-57FF-480B-9435-57985137E723}" type="presOf" srcId="{6072B111-772A-41F8-8961-C9A1F5B7FE53}" destId="{CC8D498A-D4C6-4077-B0BA-7CA66C4CF6A7}" srcOrd="0" destOrd="0" presId="urn:microsoft.com/office/officeart/2005/8/layout/pList1"/>
    <dgm:cxn modelId="{28B45752-520A-471D-90CD-D9800168A194}" type="presParOf" srcId="{3A40647C-9BC6-43D5-A768-CEA7595193DB}" destId="{D0596168-00EE-49AA-813A-C6317D17279D}" srcOrd="0" destOrd="0" presId="urn:microsoft.com/office/officeart/2005/8/layout/pList1"/>
    <dgm:cxn modelId="{9BB6255E-D4F3-473C-BD6C-F4165350DD1C}" type="presParOf" srcId="{D0596168-00EE-49AA-813A-C6317D17279D}" destId="{8561EBA5-6A40-4E53-8A88-B408C4769CC5}" srcOrd="0" destOrd="0" presId="urn:microsoft.com/office/officeart/2005/8/layout/pList1"/>
    <dgm:cxn modelId="{F2C09D54-709D-411E-BCDB-47932AAA2E9D}" type="presParOf" srcId="{D0596168-00EE-49AA-813A-C6317D17279D}" destId="{973BA166-54F6-4F8C-832F-0269F3BAC9AA}" srcOrd="1" destOrd="0" presId="urn:microsoft.com/office/officeart/2005/8/layout/pList1"/>
    <dgm:cxn modelId="{C3CE50D4-CDD1-40D9-ABD1-F56AE268E3F3}" type="presParOf" srcId="{3A40647C-9BC6-43D5-A768-CEA7595193DB}" destId="{F479F41C-5B5F-42A2-83F4-036F5D437A99}" srcOrd="1" destOrd="0" presId="urn:microsoft.com/office/officeart/2005/8/layout/pList1"/>
    <dgm:cxn modelId="{0851495D-5C50-4AC4-B477-356841D127FF}" type="presParOf" srcId="{3A40647C-9BC6-43D5-A768-CEA7595193DB}" destId="{266E52F5-F277-45D7-9DB6-B7D5DC0A59B2}" srcOrd="2" destOrd="0" presId="urn:microsoft.com/office/officeart/2005/8/layout/pList1"/>
    <dgm:cxn modelId="{2A177DC0-26E9-4F1F-BC7D-754A77026804}" type="presParOf" srcId="{266E52F5-F277-45D7-9DB6-B7D5DC0A59B2}" destId="{9C31F501-55AC-4481-92B4-07578B445B5A}" srcOrd="0" destOrd="0" presId="urn:microsoft.com/office/officeart/2005/8/layout/pList1"/>
    <dgm:cxn modelId="{0C411566-1A39-4FC0-8068-5D2E2925C393}" type="presParOf" srcId="{266E52F5-F277-45D7-9DB6-B7D5DC0A59B2}" destId="{F500DCED-08BC-40A0-954A-ECF63A054D3D}" srcOrd="1" destOrd="0" presId="urn:microsoft.com/office/officeart/2005/8/layout/pList1"/>
    <dgm:cxn modelId="{67B04F3B-7CCF-48E9-9B76-8CB177B4F90E}" type="presParOf" srcId="{3A40647C-9BC6-43D5-A768-CEA7595193DB}" destId="{EBE5D5E6-9D63-4F6E-BEA6-91A1774A250F}" srcOrd="3" destOrd="0" presId="urn:microsoft.com/office/officeart/2005/8/layout/pList1"/>
    <dgm:cxn modelId="{38ACC040-A8F6-4EEC-A0B3-ACF030F6DE54}" type="presParOf" srcId="{3A40647C-9BC6-43D5-A768-CEA7595193DB}" destId="{7607A2F0-15B7-4A7B-A54E-C350D7D4B3FF}" srcOrd="4" destOrd="0" presId="urn:microsoft.com/office/officeart/2005/8/layout/pList1"/>
    <dgm:cxn modelId="{019C0ADA-EC80-4F3C-8AC6-F571E939756C}" type="presParOf" srcId="{7607A2F0-15B7-4A7B-A54E-C350D7D4B3FF}" destId="{2663ABDA-4D40-4759-93A2-CAF1DB2C9668}" srcOrd="0" destOrd="0" presId="urn:microsoft.com/office/officeart/2005/8/layout/pList1"/>
    <dgm:cxn modelId="{349E0858-18B1-4A06-8124-50B715C40691}" type="presParOf" srcId="{7607A2F0-15B7-4A7B-A54E-C350D7D4B3FF}" destId="{CE238493-D062-4982-A1D0-D6B96CB8374C}" srcOrd="1" destOrd="0" presId="urn:microsoft.com/office/officeart/2005/8/layout/pList1"/>
    <dgm:cxn modelId="{00017275-184A-4CDC-AEB0-43C6620BFC14}" type="presParOf" srcId="{3A40647C-9BC6-43D5-A768-CEA7595193DB}" destId="{9988B18C-CDB1-4210-85D6-9FD63CE037D8}" srcOrd="5" destOrd="0" presId="urn:microsoft.com/office/officeart/2005/8/layout/pList1"/>
    <dgm:cxn modelId="{6F6F8B74-3ECF-4C14-B1F0-0981E42F9761}" type="presParOf" srcId="{3A40647C-9BC6-43D5-A768-CEA7595193DB}" destId="{8B6FB025-D56C-4280-A7E4-0FBE8E460A73}" srcOrd="6" destOrd="0" presId="urn:microsoft.com/office/officeart/2005/8/layout/pList1"/>
    <dgm:cxn modelId="{3B93E86F-4590-4537-B4F3-A936062DA098}" type="presParOf" srcId="{8B6FB025-D56C-4280-A7E4-0FBE8E460A73}" destId="{1317987F-2DBE-4906-8F82-D74E7437AEC5}" srcOrd="0" destOrd="0" presId="urn:microsoft.com/office/officeart/2005/8/layout/pList1"/>
    <dgm:cxn modelId="{E1CDEF42-FE1F-4E3C-AFB7-9F7A1F67E026}" type="presParOf" srcId="{8B6FB025-D56C-4280-A7E4-0FBE8E460A73}" destId="{337ADC60-0844-49AE-883C-D8D2A67B568D}" srcOrd="1" destOrd="0" presId="urn:microsoft.com/office/officeart/2005/8/layout/pList1"/>
    <dgm:cxn modelId="{105E1891-C533-415D-92FF-F97BC4798C12}" type="presParOf" srcId="{3A40647C-9BC6-43D5-A768-CEA7595193DB}" destId="{8498ED59-0273-44F5-A53B-3F3358FB4762}" srcOrd="7" destOrd="0" presId="urn:microsoft.com/office/officeart/2005/8/layout/pList1"/>
    <dgm:cxn modelId="{FFCBDA4B-3A93-4A1F-919A-10B94EEA19E8}" type="presParOf" srcId="{3A40647C-9BC6-43D5-A768-CEA7595193DB}" destId="{933513FE-FCB5-4BB5-A377-B8A1C72775B0}" srcOrd="8" destOrd="0" presId="urn:microsoft.com/office/officeart/2005/8/layout/pList1"/>
    <dgm:cxn modelId="{AFB41115-F6A8-4144-A82B-0ADD6FBA68E1}" type="presParOf" srcId="{933513FE-FCB5-4BB5-A377-B8A1C72775B0}" destId="{5BE29A7B-818B-4B5C-B13F-6EA4DB882C59}" srcOrd="0" destOrd="0" presId="urn:microsoft.com/office/officeart/2005/8/layout/pList1"/>
    <dgm:cxn modelId="{EA4677B8-C7EC-4355-8D2A-B4AC594FF70B}" type="presParOf" srcId="{933513FE-FCB5-4BB5-A377-B8A1C72775B0}" destId="{C02CC93D-8588-4DD0-8865-D17C4E572114}" srcOrd="1" destOrd="0" presId="urn:microsoft.com/office/officeart/2005/8/layout/pList1"/>
    <dgm:cxn modelId="{6BF9D6B8-D2C2-4422-9FAB-6847B4B69443}" type="presParOf" srcId="{3A40647C-9BC6-43D5-A768-CEA7595193DB}" destId="{AD782594-9B7D-428E-A8C3-4B9F474DCDA4}" srcOrd="9" destOrd="0" presId="urn:microsoft.com/office/officeart/2005/8/layout/pList1"/>
    <dgm:cxn modelId="{52F0B059-9F72-450C-A1F7-4BD631284F51}" type="presParOf" srcId="{3A40647C-9BC6-43D5-A768-CEA7595193DB}" destId="{F2CCF325-37A6-4FC3-AF5C-73FAA03BC5FC}" srcOrd="10" destOrd="0" presId="urn:microsoft.com/office/officeart/2005/8/layout/pList1"/>
    <dgm:cxn modelId="{26AF6187-EB17-4AE1-A153-9BEB0972E7AA}" type="presParOf" srcId="{F2CCF325-37A6-4FC3-AF5C-73FAA03BC5FC}" destId="{FE057AE9-C715-490E-B8CF-4DCB20DF6B45}" srcOrd="0" destOrd="0" presId="urn:microsoft.com/office/officeart/2005/8/layout/pList1"/>
    <dgm:cxn modelId="{A6926A28-B444-4EB3-A337-21D0A7FCBF41}" type="presParOf" srcId="{F2CCF325-37A6-4FC3-AF5C-73FAA03BC5FC}" destId="{BF5922CB-5CFF-4220-BD73-EEA3412C32A6}" srcOrd="1" destOrd="0" presId="urn:microsoft.com/office/officeart/2005/8/layout/pList1"/>
    <dgm:cxn modelId="{3C3F2AFA-8BA5-4519-8CE8-61CED76C96B9}" type="presParOf" srcId="{3A40647C-9BC6-43D5-A768-CEA7595193DB}" destId="{CC8D498A-D4C6-4077-B0BA-7CA66C4CF6A7}" srcOrd="11" destOrd="0" presId="urn:microsoft.com/office/officeart/2005/8/layout/pList1"/>
    <dgm:cxn modelId="{D6A9BF83-DF69-41E2-94C2-36095E66BAE7}" type="presParOf" srcId="{3A40647C-9BC6-43D5-A768-CEA7595193DB}" destId="{4A55035E-5B4E-4549-9EC7-2E7804708693}" srcOrd="12" destOrd="0" presId="urn:microsoft.com/office/officeart/2005/8/layout/pList1"/>
    <dgm:cxn modelId="{834AFA07-8636-4783-8410-7FB703EABD5F}" type="presParOf" srcId="{4A55035E-5B4E-4549-9EC7-2E7804708693}" destId="{D2A9B688-688C-487D-95D4-F131981F9FCA}" srcOrd="0" destOrd="0" presId="urn:microsoft.com/office/officeart/2005/8/layout/pList1"/>
    <dgm:cxn modelId="{35C92C70-9D8B-4C88-A947-C4B7A78F7666}" type="presParOf" srcId="{4A55035E-5B4E-4549-9EC7-2E7804708693}" destId="{D0D7C3DC-2CB3-4622-AA1A-870576469BF9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AB3518-9DEE-41BB-824C-C37E8623E920}">
      <dsp:nvSpPr>
        <dsp:cNvPr id="0" name=""/>
        <dsp:cNvSpPr/>
      </dsp:nvSpPr>
      <dsp:spPr>
        <a:xfrm>
          <a:off x="521928" y="404"/>
          <a:ext cx="1681210" cy="10087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100" kern="1200" dirty="0" err="1">
              <a:solidFill>
                <a:srgbClr val="0070C0"/>
              </a:solidFill>
            </a:rPr>
            <a:t>Mudah</a:t>
          </a:r>
          <a:r>
            <a:rPr lang="en-ID" sz="1100" kern="1200" dirty="0">
              <a:solidFill>
                <a:srgbClr val="0070C0"/>
              </a:solidFill>
            </a:rPr>
            <a:t>/ </a:t>
          </a:r>
          <a:r>
            <a:rPr lang="en-ID" sz="1100" kern="1200" dirty="0" err="1">
              <a:solidFill>
                <a:srgbClr val="0070C0"/>
              </a:solidFill>
            </a:rPr>
            <a:t>cepat</a:t>
          </a:r>
          <a:r>
            <a:rPr lang="en-ID" sz="1100" kern="1200" dirty="0">
              <a:solidFill>
                <a:srgbClr val="0070C0"/>
              </a:solidFill>
            </a:rPr>
            <a:t> </a:t>
          </a:r>
          <a:r>
            <a:rPr lang="en-ID" sz="1100" kern="1200" dirty="0" err="1">
              <a:solidFill>
                <a:srgbClr val="0070C0"/>
              </a:solidFill>
            </a:rPr>
            <a:t>rusak</a:t>
          </a:r>
          <a:r>
            <a:rPr lang="en-ID" sz="1100" kern="1200" dirty="0">
              <a:solidFill>
                <a:srgbClr val="0070C0"/>
              </a:solidFill>
            </a:rPr>
            <a:t> </a:t>
          </a:r>
          <a:r>
            <a:rPr lang="en-ID" sz="1100" kern="1200" dirty="0" err="1">
              <a:solidFill>
                <a:srgbClr val="0070C0"/>
              </a:solidFill>
            </a:rPr>
            <a:t>atau</a:t>
          </a:r>
          <a:r>
            <a:rPr lang="en-ID" sz="1100" kern="1200" dirty="0">
              <a:solidFill>
                <a:srgbClr val="0070C0"/>
              </a:solidFill>
            </a:rPr>
            <a:t> </a:t>
          </a:r>
          <a:r>
            <a:rPr lang="en-ID" sz="1100" kern="1200" dirty="0" err="1">
              <a:solidFill>
                <a:srgbClr val="0070C0"/>
              </a:solidFill>
            </a:rPr>
            <a:t>busuk</a:t>
          </a:r>
          <a:r>
            <a:rPr lang="en-ID" sz="1100" kern="1200" dirty="0">
              <a:solidFill>
                <a:srgbClr val="0070C0"/>
              </a:solidFill>
            </a:rPr>
            <a:t> </a:t>
          </a:r>
          <a:r>
            <a:rPr lang="en-ID" sz="1100" kern="1200" dirty="0" err="1">
              <a:solidFill>
                <a:srgbClr val="0070C0"/>
              </a:solidFill>
            </a:rPr>
            <a:t>padahal</a:t>
          </a:r>
          <a:r>
            <a:rPr lang="en-ID" sz="1100" kern="1200" dirty="0">
              <a:solidFill>
                <a:srgbClr val="0070C0"/>
              </a:solidFill>
            </a:rPr>
            <a:t> </a:t>
          </a:r>
          <a:r>
            <a:rPr lang="en-ID" sz="1100" kern="1200" dirty="0" err="1">
              <a:solidFill>
                <a:srgbClr val="0070C0"/>
              </a:solidFill>
            </a:rPr>
            <a:t>setiap</a:t>
          </a:r>
          <a:r>
            <a:rPr lang="en-ID" sz="1100" kern="1200" dirty="0">
              <a:solidFill>
                <a:srgbClr val="0070C0"/>
              </a:solidFill>
            </a:rPr>
            <a:t> </a:t>
          </a:r>
          <a:r>
            <a:rPr lang="en-ID" sz="1100" kern="1200" dirty="0" err="1">
              <a:solidFill>
                <a:srgbClr val="0070C0"/>
              </a:solidFill>
            </a:rPr>
            <a:t>hari</a:t>
          </a:r>
          <a:r>
            <a:rPr lang="en-ID" sz="1100" kern="1200" dirty="0">
              <a:solidFill>
                <a:srgbClr val="0070C0"/>
              </a:solidFill>
            </a:rPr>
            <a:t> </a:t>
          </a:r>
          <a:r>
            <a:rPr lang="en-ID" sz="1100" kern="1200" dirty="0" err="1">
              <a:solidFill>
                <a:srgbClr val="0070C0"/>
              </a:solidFill>
            </a:rPr>
            <a:t>dibutuhkan</a:t>
          </a:r>
          <a:endParaRPr lang="en-ID" sz="1100" kern="1200" dirty="0">
            <a:solidFill>
              <a:srgbClr val="0070C0"/>
            </a:solidFill>
          </a:endParaRPr>
        </a:p>
      </dsp:txBody>
      <dsp:txXfrm>
        <a:off x="521928" y="404"/>
        <a:ext cx="1681210" cy="1008726"/>
      </dsp:txXfrm>
    </dsp:sp>
    <dsp:sp modelId="{25F3DAAA-8526-4FB0-A889-42430801E46D}">
      <dsp:nvSpPr>
        <dsp:cNvPr id="0" name=""/>
        <dsp:cNvSpPr/>
      </dsp:nvSpPr>
      <dsp:spPr>
        <a:xfrm>
          <a:off x="2371260" y="404"/>
          <a:ext cx="1681210" cy="10087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100" kern="1200" dirty="0" err="1">
              <a:solidFill>
                <a:srgbClr val="0070C0"/>
              </a:solidFill>
            </a:rPr>
            <a:t>Memiliki</a:t>
          </a:r>
          <a:r>
            <a:rPr lang="en-ID" sz="1100" kern="1200" dirty="0">
              <a:solidFill>
                <a:srgbClr val="0070C0"/>
              </a:solidFill>
            </a:rPr>
            <a:t> </a:t>
          </a:r>
          <a:r>
            <a:rPr lang="en-ID" sz="1100" kern="1200" dirty="0" err="1">
              <a:solidFill>
                <a:srgbClr val="0070C0"/>
              </a:solidFill>
            </a:rPr>
            <a:t>nilai</a:t>
          </a:r>
          <a:r>
            <a:rPr lang="en-ID" sz="1100" kern="1200" dirty="0">
              <a:solidFill>
                <a:srgbClr val="0070C0"/>
              </a:solidFill>
            </a:rPr>
            <a:t> </a:t>
          </a:r>
          <a:r>
            <a:rPr lang="en-ID" sz="1100" kern="1200" dirty="0" err="1">
              <a:solidFill>
                <a:srgbClr val="0070C0"/>
              </a:solidFill>
            </a:rPr>
            <a:t>estetika</a:t>
          </a:r>
          <a:r>
            <a:rPr lang="en-ID" sz="1100" kern="1200" dirty="0">
              <a:solidFill>
                <a:srgbClr val="0070C0"/>
              </a:solidFill>
            </a:rPr>
            <a:t> </a:t>
          </a:r>
          <a:r>
            <a:rPr lang="en-ID" sz="1100" kern="1200" dirty="0" err="1">
              <a:solidFill>
                <a:srgbClr val="0070C0"/>
              </a:solidFill>
            </a:rPr>
            <a:t>padahal</a:t>
          </a:r>
          <a:r>
            <a:rPr lang="en-ID" sz="1100" kern="1200" dirty="0">
              <a:solidFill>
                <a:srgbClr val="0070C0"/>
              </a:solidFill>
            </a:rPr>
            <a:t> </a:t>
          </a:r>
          <a:r>
            <a:rPr lang="en-ID" sz="1100" kern="1200" dirty="0" err="1">
              <a:solidFill>
                <a:srgbClr val="0070C0"/>
              </a:solidFill>
            </a:rPr>
            <a:t>bergantung</a:t>
          </a:r>
          <a:r>
            <a:rPr lang="en-ID" sz="1100" kern="1200" dirty="0">
              <a:solidFill>
                <a:srgbClr val="0070C0"/>
              </a:solidFill>
            </a:rPr>
            <a:t> pada </a:t>
          </a:r>
          <a:r>
            <a:rPr lang="en-ID" sz="1100" kern="1200" dirty="0" err="1">
              <a:solidFill>
                <a:srgbClr val="0070C0"/>
              </a:solidFill>
            </a:rPr>
            <a:t>cuaca</a:t>
          </a:r>
          <a:r>
            <a:rPr lang="en-ID" sz="1100" kern="1200" dirty="0">
              <a:solidFill>
                <a:srgbClr val="0070C0"/>
              </a:solidFill>
            </a:rPr>
            <a:t> dan </a:t>
          </a:r>
          <a:r>
            <a:rPr lang="en-ID" sz="1100" kern="1200" dirty="0" err="1">
              <a:solidFill>
                <a:srgbClr val="0070C0"/>
              </a:solidFill>
            </a:rPr>
            <a:t>rentan</a:t>
          </a:r>
          <a:r>
            <a:rPr lang="en-ID" sz="1100" kern="1200" dirty="0">
              <a:solidFill>
                <a:srgbClr val="0070C0"/>
              </a:solidFill>
            </a:rPr>
            <a:t> </a:t>
          </a:r>
          <a:r>
            <a:rPr lang="en-ID" sz="1100" kern="1200" dirty="0" err="1">
              <a:solidFill>
                <a:srgbClr val="0070C0"/>
              </a:solidFill>
            </a:rPr>
            <a:t>terhadap</a:t>
          </a:r>
          <a:r>
            <a:rPr lang="en-ID" sz="1100" kern="1200" dirty="0">
              <a:solidFill>
                <a:srgbClr val="0070C0"/>
              </a:solidFill>
            </a:rPr>
            <a:t> </a:t>
          </a:r>
          <a:r>
            <a:rPr lang="en-ID" sz="1100" kern="1200" dirty="0" err="1">
              <a:solidFill>
                <a:srgbClr val="0070C0"/>
              </a:solidFill>
            </a:rPr>
            <a:t>serangan</a:t>
          </a:r>
          <a:r>
            <a:rPr lang="en-ID" sz="1100" kern="1200" dirty="0">
              <a:solidFill>
                <a:srgbClr val="0070C0"/>
              </a:solidFill>
            </a:rPr>
            <a:t> </a:t>
          </a:r>
          <a:r>
            <a:rPr lang="en-ID" sz="1100" kern="1200" dirty="0" err="1">
              <a:solidFill>
                <a:srgbClr val="0070C0"/>
              </a:solidFill>
            </a:rPr>
            <a:t>Organisme</a:t>
          </a:r>
          <a:r>
            <a:rPr lang="en-ID" sz="1100" kern="1200" dirty="0">
              <a:solidFill>
                <a:srgbClr val="0070C0"/>
              </a:solidFill>
            </a:rPr>
            <a:t> </a:t>
          </a:r>
          <a:r>
            <a:rPr lang="en-ID" sz="1100" kern="1200" dirty="0" err="1">
              <a:solidFill>
                <a:srgbClr val="0070C0"/>
              </a:solidFill>
            </a:rPr>
            <a:t>Pengganggu</a:t>
          </a:r>
          <a:r>
            <a:rPr lang="en-ID" sz="1100" kern="1200" dirty="0">
              <a:solidFill>
                <a:srgbClr val="0070C0"/>
              </a:solidFill>
            </a:rPr>
            <a:t> </a:t>
          </a:r>
          <a:r>
            <a:rPr lang="en-ID" sz="1100" kern="1200" dirty="0" err="1">
              <a:solidFill>
                <a:srgbClr val="0070C0"/>
              </a:solidFill>
            </a:rPr>
            <a:t>Tanaman</a:t>
          </a:r>
          <a:endParaRPr lang="en-ID" sz="1100" kern="1200" dirty="0">
            <a:solidFill>
              <a:srgbClr val="0070C0"/>
            </a:solidFill>
          </a:endParaRPr>
        </a:p>
      </dsp:txBody>
      <dsp:txXfrm>
        <a:off x="2371260" y="404"/>
        <a:ext cx="1681210" cy="1008726"/>
      </dsp:txXfrm>
    </dsp:sp>
    <dsp:sp modelId="{4F077706-C8A7-499A-9D0F-7EE955AE9719}">
      <dsp:nvSpPr>
        <dsp:cNvPr id="0" name=""/>
        <dsp:cNvSpPr/>
      </dsp:nvSpPr>
      <dsp:spPr>
        <a:xfrm>
          <a:off x="4220592" y="404"/>
          <a:ext cx="1681210" cy="10087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100" kern="1200" dirty="0" err="1">
              <a:solidFill>
                <a:srgbClr val="0070C0"/>
              </a:solidFill>
            </a:rPr>
            <a:t>Produksinya</a:t>
          </a:r>
          <a:r>
            <a:rPr lang="en-ID" sz="1100" kern="1200" dirty="0">
              <a:solidFill>
                <a:srgbClr val="0070C0"/>
              </a:solidFill>
            </a:rPr>
            <a:t> </a:t>
          </a:r>
          <a:r>
            <a:rPr lang="en-ID" sz="1100" kern="1200" dirty="0" err="1">
              <a:solidFill>
                <a:srgbClr val="0070C0"/>
              </a:solidFill>
            </a:rPr>
            <a:t>musiman</a:t>
          </a:r>
          <a:endParaRPr lang="en-ID" sz="1100" kern="1200" dirty="0">
            <a:solidFill>
              <a:srgbClr val="0070C0"/>
            </a:solidFill>
          </a:endParaRPr>
        </a:p>
      </dsp:txBody>
      <dsp:txXfrm>
        <a:off x="4220592" y="404"/>
        <a:ext cx="1681210" cy="1008726"/>
      </dsp:txXfrm>
    </dsp:sp>
    <dsp:sp modelId="{D95C955D-6AAE-405F-9115-7534CB1D17BD}">
      <dsp:nvSpPr>
        <dsp:cNvPr id="0" name=""/>
        <dsp:cNvSpPr/>
      </dsp:nvSpPr>
      <dsp:spPr>
        <a:xfrm>
          <a:off x="3650442" y="1177657"/>
          <a:ext cx="1681210" cy="10087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100" kern="1200" dirty="0" err="1">
              <a:solidFill>
                <a:srgbClr val="0070C0"/>
              </a:solidFill>
            </a:rPr>
            <a:t>Memerlukan</a:t>
          </a:r>
          <a:r>
            <a:rPr lang="en-ID" sz="1100" kern="1200" dirty="0">
              <a:solidFill>
                <a:srgbClr val="0070C0"/>
              </a:solidFill>
            </a:rPr>
            <a:t> volume (</a:t>
          </a:r>
          <a:r>
            <a:rPr lang="en-ID" sz="1100" kern="1200" dirty="0" err="1">
              <a:solidFill>
                <a:srgbClr val="0070C0"/>
              </a:solidFill>
            </a:rPr>
            <a:t>ruangan</a:t>
          </a:r>
          <a:r>
            <a:rPr lang="en-ID" sz="1100" kern="1200" dirty="0">
              <a:solidFill>
                <a:srgbClr val="0070C0"/>
              </a:solidFill>
            </a:rPr>
            <a:t>) yang </a:t>
          </a:r>
          <a:r>
            <a:rPr lang="en-ID" sz="1100" kern="1200" dirty="0" err="1">
              <a:solidFill>
                <a:srgbClr val="0070C0"/>
              </a:solidFill>
            </a:rPr>
            <a:t>besar</a:t>
          </a:r>
          <a:endParaRPr lang="en-ID" sz="1100" kern="1200" dirty="0">
            <a:solidFill>
              <a:srgbClr val="0070C0"/>
            </a:solidFill>
          </a:endParaRPr>
        </a:p>
      </dsp:txBody>
      <dsp:txXfrm>
        <a:off x="3650442" y="1177657"/>
        <a:ext cx="1681210" cy="1008726"/>
      </dsp:txXfrm>
    </dsp:sp>
    <dsp:sp modelId="{6AA07641-6423-4F20-8A3D-1F5A99E76336}">
      <dsp:nvSpPr>
        <dsp:cNvPr id="0" name=""/>
        <dsp:cNvSpPr/>
      </dsp:nvSpPr>
      <dsp:spPr>
        <a:xfrm>
          <a:off x="1562597" y="1177657"/>
          <a:ext cx="1681210" cy="10087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100" kern="1200" dirty="0" err="1">
              <a:solidFill>
                <a:srgbClr val="0070C0"/>
              </a:solidFill>
            </a:rPr>
            <a:t>Memiliki</a:t>
          </a:r>
          <a:r>
            <a:rPr lang="en-ID" sz="1100" kern="1200" dirty="0">
              <a:solidFill>
                <a:srgbClr val="0070C0"/>
              </a:solidFill>
            </a:rPr>
            <a:t> </a:t>
          </a:r>
          <a:r>
            <a:rPr lang="en-ID" sz="1100" kern="1200" dirty="0" err="1">
              <a:solidFill>
                <a:srgbClr val="0070C0"/>
              </a:solidFill>
            </a:rPr>
            <a:t>daerah</a:t>
          </a:r>
          <a:r>
            <a:rPr lang="en-ID" sz="1100" kern="1200" dirty="0">
              <a:solidFill>
                <a:srgbClr val="0070C0"/>
              </a:solidFill>
            </a:rPr>
            <a:t> </a:t>
          </a:r>
          <a:r>
            <a:rPr lang="en-ID" sz="1100" kern="1200" dirty="0" err="1">
              <a:solidFill>
                <a:srgbClr val="0070C0"/>
              </a:solidFill>
            </a:rPr>
            <a:t>penanaman</a:t>
          </a:r>
          <a:r>
            <a:rPr lang="en-ID" sz="1100" kern="1200" dirty="0">
              <a:solidFill>
                <a:srgbClr val="0070C0"/>
              </a:solidFill>
            </a:rPr>
            <a:t> (</a:t>
          </a:r>
          <a:r>
            <a:rPr lang="en-ID" sz="1100" kern="1200" dirty="0" err="1">
              <a:solidFill>
                <a:srgbClr val="0070C0"/>
              </a:solidFill>
            </a:rPr>
            <a:t>geografis</a:t>
          </a:r>
          <a:r>
            <a:rPr lang="en-ID" sz="1100" kern="1200" dirty="0">
              <a:solidFill>
                <a:srgbClr val="0070C0"/>
              </a:solidFill>
            </a:rPr>
            <a:t>) yang sangat </a:t>
          </a:r>
          <a:r>
            <a:rPr lang="en-ID" sz="1100" kern="1200" dirty="0" err="1">
              <a:solidFill>
                <a:srgbClr val="0070C0"/>
              </a:solidFill>
            </a:rPr>
            <a:t>spesifik</a:t>
          </a:r>
          <a:r>
            <a:rPr lang="en-ID" sz="1100" kern="1200" dirty="0">
              <a:solidFill>
                <a:srgbClr val="0070C0"/>
              </a:solidFill>
            </a:rPr>
            <a:t> </a:t>
          </a:r>
          <a:r>
            <a:rPr lang="en-ID" sz="1100" kern="1200" dirty="0" err="1">
              <a:solidFill>
                <a:srgbClr val="0070C0"/>
              </a:solidFill>
            </a:rPr>
            <a:t>atau</a:t>
          </a:r>
          <a:r>
            <a:rPr lang="en-ID" sz="1100" kern="1200" dirty="0">
              <a:solidFill>
                <a:srgbClr val="0070C0"/>
              </a:solidFill>
            </a:rPr>
            <a:t> </a:t>
          </a:r>
          <a:r>
            <a:rPr lang="en-ID" sz="1100" kern="1200" dirty="0" err="1">
              <a:solidFill>
                <a:srgbClr val="0070C0"/>
              </a:solidFill>
            </a:rPr>
            <a:t>membutuhkan</a:t>
          </a:r>
          <a:r>
            <a:rPr lang="en-ID" sz="1100" kern="1200" dirty="0">
              <a:solidFill>
                <a:srgbClr val="0070C0"/>
              </a:solidFill>
            </a:rPr>
            <a:t> </a:t>
          </a:r>
          <a:r>
            <a:rPr lang="en-ID" sz="1100" kern="1200" dirty="0" err="1">
              <a:solidFill>
                <a:srgbClr val="0070C0"/>
              </a:solidFill>
            </a:rPr>
            <a:t>agroklimat</a:t>
          </a:r>
          <a:r>
            <a:rPr lang="en-ID" sz="1100" kern="1200" dirty="0">
              <a:solidFill>
                <a:srgbClr val="0070C0"/>
              </a:solidFill>
            </a:rPr>
            <a:t> </a:t>
          </a:r>
          <a:r>
            <a:rPr lang="en-ID" sz="1100" kern="1200" dirty="0" err="1">
              <a:solidFill>
                <a:srgbClr val="0070C0"/>
              </a:solidFill>
            </a:rPr>
            <a:t>tertentu</a:t>
          </a:r>
          <a:endParaRPr lang="en-ID" sz="1100" kern="1200" dirty="0">
            <a:solidFill>
              <a:srgbClr val="0070C0"/>
            </a:solidFill>
          </a:endParaRPr>
        </a:p>
      </dsp:txBody>
      <dsp:txXfrm>
        <a:off x="1562597" y="1177657"/>
        <a:ext cx="1681210" cy="10087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61EBA5-6A40-4E53-8A88-B408C4769CC5}">
      <dsp:nvSpPr>
        <dsp:cNvPr id="0" name=""/>
        <dsp:cNvSpPr/>
      </dsp:nvSpPr>
      <dsp:spPr>
        <a:xfrm>
          <a:off x="229552" y="1229"/>
          <a:ext cx="1421791" cy="979614"/>
        </a:xfrm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 t="-4000" b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3BA166-54F6-4F8C-832F-0269F3BAC9AA}">
      <dsp:nvSpPr>
        <dsp:cNvPr id="0" name=""/>
        <dsp:cNvSpPr/>
      </dsp:nvSpPr>
      <dsp:spPr>
        <a:xfrm>
          <a:off x="229552" y="980844"/>
          <a:ext cx="1421791" cy="527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600" kern="1200" dirty="0" err="1"/>
            <a:t>Cabai</a:t>
          </a:r>
          <a:r>
            <a:rPr lang="en-ID" sz="1600" kern="1200" dirty="0"/>
            <a:t> Segar</a:t>
          </a:r>
        </a:p>
      </dsp:txBody>
      <dsp:txXfrm>
        <a:off x="229552" y="980844"/>
        <a:ext cx="1421791" cy="527484"/>
      </dsp:txXfrm>
    </dsp:sp>
    <dsp:sp modelId="{9C31F501-55AC-4481-92B4-07578B445B5A}">
      <dsp:nvSpPr>
        <dsp:cNvPr id="0" name=""/>
        <dsp:cNvSpPr/>
      </dsp:nvSpPr>
      <dsp:spPr>
        <a:xfrm>
          <a:off x="1793582" y="1229"/>
          <a:ext cx="1421791" cy="979614"/>
        </a:xfrm>
        <a:prstGeom prst="roundRect">
          <a:avLst/>
        </a:prstGeom>
        <a:blipFill rotWithShape="1">
          <a:blip xmlns:r="http://schemas.openxmlformats.org/officeDocument/2006/relationships" r:embed="rId2"/>
          <a:srcRect/>
          <a:stretch>
            <a:fillRect t="-47000" b="-4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00DCED-08BC-40A0-954A-ECF63A054D3D}">
      <dsp:nvSpPr>
        <dsp:cNvPr id="0" name=""/>
        <dsp:cNvSpPr/>
      </dsp:nvSpPr>
      <dsp:spPr>
        <a:xfrm>
          <a:off x="1793582" y="980844"/>
          <a:ext cx="1421791" cy="527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600" kern="1200" dirty="0" err="1"/>
            <a:t>Sortasi</a:t>
          </a:r>
          <a:endParaRPr lang="en-ID" sz="1600" kern="1200" dirty="0"/>
        </a:p>
      </dsp:txBody>
      <dsp:txXfrm>
        <a:off x="1793582" y="980844"/>
        <a:ext cx="1421791" cy="527484"/>
      </dsp:txXfrm>
    </dsp:sp>
    <dsp:sp modelId="{2663ABDA-4D40-4759-93A2-CAF1DB2C9668}">
      <dsp:nvSpPr>
        <dsp:cNvPr id="0" name=""/>
        <dsp:cNvSpPr/>
      </dsp:nvSpPr>
      <dsp:spPr>
        <a:xfrm>
          <a:off x="3357613" y="1229"/>
          <a:ext cx="1421791" cy="979614"/>
        </a:xfrm>
        <a:prstGeom prst="roundRect">
          <a:avLst/>
        </a:prstGeom>
        <a:blipFill rotWithShape="1">
          <a:blip xmlns:r="http://schemas.openxmlformats.org/officeDocument/2006/relationships" r:embed="rId3"/>
          <a:srcRect/>
          <a:stretch>
            <a:fillRect t="-47000" b="-4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238493-D062-4982-A1D0-D6B96CB8374C}">
      <dsp:nvSpPr>
        <dsp:cNvPr id="0" name=""/>
        <dsp:cNvSpPr/>
      </dsp:nvSpPr>
      <dsp:spPr>
        <a:xfrm>
          <a:off x="3357613" y="980844"/>
          <a:ext cx="1421791" cy="527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600" kern="1200" dirty="0" err="1"/>
            <a:t>Pencucian</a:t>
          </a:r>
          <a:endParaRPr lang="en-ID" sz="1600" kern="1200" dirty="0"/>
        </a:p>
      </dsp:txBody>
      <dsp:txXfrm>
        <a:off x="3357613" y="980844"/>
        <a:ext cx="1421791" cy="527484"/>
      </dsp:txXfrm>
    </dsp:sp>
    <dsp:sp modelId="{1317987F-2DBE-4906-8F82-D74E7437AEC5}">
      <dsp:nvSpPr>
        <dsp:cNvPr id="0" name=""/>
        <dsp:cNvSpPr/>
      </dsp:nvSpPr>
      <dsp:spPr>
        <a:xfrm>
          <a:off x="4921643" y="1229"/>
          <a:ext cx="1421791" cy="979614"/>
        </a:xfrm>
        <a:prstGeom prst="roundRect">
          <a:avLst/>
        </a:prstGeom>
        <a:blipFill rotWithShape="1">
          <a:blip xmlns:r="http://schemas.openxmlformats.org/officeDocument/2006/relationships" r:embed="rId4"/>
          <a:srcRect/>
          <a:stretch>
            <a:fillRect t="-47000" b="-4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7ADC60-0844-49AE-883C-D8D2A67B568D}">
      <dsp:nvSpPr>
        <dsp:cNvPr id="0" name=""/>
        <dsp:cNvSpPr/>
      </dsp:nvSpPr>
      <dsp:spPr>
        <a:xfrm>
          <a:off x="4921643" y="980844"/>
          <a:ext cx="1421791" cy="527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600" i="1" kern="1200" dirty="0"/>
            <a:t>Blanching</a:t>
          </a:r>
        </a:p>
      </dsp:txBody>
      <dsp:txXfrm>
        <a:off x="4921643" y="980844"/>
        <a:ext cx="1421791" cy="527484"/>
      </dsp:txXfrm>
    </dsp:sp>
    <dsp:sp modelId="{5BE29A7B-818B-4B5C-B13F-6EA4DB882C59}">
      <dsp:nvSpPr>
        <dsp:cNvPr id="0" name=""/>
        <dsp:cNvSpPr/>
      </dsp:nvSpPr>
      <dsp:spPr>
        <a:xfrm>
          <a:off x="6559564" y="27895"/>
          <a:ext cx="1421791" cy="979614"/>
        </a:xfrm>
        <a:prstGeom prst="roundRect">
          <a:avLst/>
        </a:prstGeom>
        <a:blipFill rotWithShape="1">
          <a:blip xmlns:r="http://schemas.openxmlformats.org/officeDocument/2006/relationships" r:embed="rId5"/>
          <a:srcRect/>
          <a:stretch>
            <a:fillRect t="-4000" b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2CC93D-8588-4DD0-8865-D17C4E572114}">
      <dsp:nvSpPr>
        <dsp:cNvPr id="0" name=""/>
        <dsp:cNvSpPr/>
      </dsp:nvSpPr>
      <dsp:spPr>
        <a:xfrm>
          <a:off x="6579668" y="999190"/>
          <a:ext cx="1421791" cy="527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600" kern="1200" dirty="0" err="1"/>
            <a:t>Pengeringan</a:t>
          </a:r>
          <a:endParaRPr lang="en-ID" sz="1600" kern="1200" dirty="0"/>
        </a:p>
      </dsp:txBody>
      <dsp:txXfrm>
        <a:off x="6579668" y="999190"/>
        <a:ext cx="1421791" cy="527484"/>
      </dsp:txXfrm>
    </dsp:sp>
    <dsp:sp modelId="{FE057AE9-C715-490E-B8CF-4DCB20DF6B45}">
      <dsp:nvSpPr>
        <dsp:cNvPr id="0" name=""/>
        <dsp:cNvSpPr/>
      </dsp:nvSpPr>
      <dsp:spPr>
        <a:xfrm>
          <a:off x="309290" y="1597119"/>
          <a:ext cx="1421791" cy="979614"/>
        </a:xfrm>
        <a:prstGeom prst="roundRect">
          <a:avLst/>
        </a:prstGeom>
        <a:blipFill rotWithShape="1">
          <a:blip xmlns:r="http://schemas.openxmlformats.org/officeDocument/2006/relationships" r:embed="rId6"/>
          <a:srcRect/>
          <a:stretch>
            <a:fillRect t="-47000" b="-4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5922CB-5CFF-4220-BD73-EEA3412C32A6}">
      <dsp:nvSpPr>
        <dsp:cNvPr id="0" name=""/>
        <dsp:cNvSpPr/>
      </dsp:nvSpPr>
      <dsp:spPr>
        <a:xfrm>
          <a:off x="353494" y="2616391"/>
          <a:ext cx="1421791" cy="527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600" i="1" kern="1200" dirty="0" err="1"/>
            <a:t>Pengilingan</a:t>
          </a:r>
          <a:endParaRPr lang="en-ID" sz="1600" i="1" kern="1200" dirty="0"/>
        </a:p>
      </dsp:txBody>
      <dsp:txXfrm>
        <a:off x="353494" y="2616391"/>
        <a:ext cx="1421791" cy="527484"/>
      </dsp:txXfrm>
    </dsp:sp>
    <dsp:sp modelId="{D2A9B688-688C-487D-95D4-F131981F9FCA}">
      <dsp:nvSpPr>
        <dsp:cNvPr id="0" name=""/>
        <dsp:cNvSpPr/>
      </dsp:nvSpPr>
      <dsp:spPr>
        <a:xfrm>
          <a:off x="1877501" y="1581347"/>
          <a:ext cx="1421791" cy="979614"/>
        </a:xfrm>
        <a:prstGeom prst="roundRect">
          <a:avLst/>
        </a:prstGeom>
        <a:blipFill rotWithShape="1">
          <a:blip xmlns:r="http://schemas.openxmlformats.org/officeDocument/2006/relationships" r:embed="rId7"/>
          <a:srcRect/>
          <a:stretch>
            <a:fillRect t="-4000" b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D7C3DC-2CB3-4622-AA1A-870576469BF9}">
      <dsp:nvSpPr>
        <dsp:cNvPr id="0" name=""/>
        <dsp:cNvSpPr/>
      </dsp:nvSpPr>
      <dsp:spPr>
        <a:xfrm>
          <a:off x="1884212" y="2588203"/>
          <a:ext cx="1421791" cy="527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600" i="1" kern="1200" dirty="0" err="1"/>
            <a:t>Pengayakan</a:t>
          </a:r>
          <a:endParaRPr lang="en-ID" sz="1600" i="1" kern="1200" dirty="0"/>
        </a:p>
      </dsp:txBody>
      <dsp:txXfrm>
        <a:off x="1884212" y="2588203"/>
        <a:ext cx="1421791" cy="5274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deb1016a9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deb1016a9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b6b0abc02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b6b0abc02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dba848ff5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dba848ff5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7200" y="-11650"/>
            <a:ext cx="9198400" cy="51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345800" y="1143300"/>
            <a:ext cx="6452400" cy="24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198600" y="3594300"/>
            <a:ext cx="4746600" cy="4059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7200" y="-11650"/>
            <a:ext cx="9198400" cy="51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49551" y="-23300"/>
            <a:ext cx="9225701" cy="5184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2952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29793" y="274319"/>
            <a:ext cx="7886700" cy="993458"/>
          </a:xfrm>
          <a:custGeom>
            <a:avLst/>
            <a:gdLst/>
            <a:ahLst/>
            <a:cxnLst/>
            <a:rect l="l" t="t" r="r" b="b"/>
            <a:pathLst>
              <a:path w="10515600" h="1324610">
                <a:moveTo>
                  <a:pt x="10515600" y="0"/>
                </a:moveTo>
                <a:lnTo>
                  <a:pt x="0" y="0"/>
                </a:lnTo>
                <a:lnTo>
                  <a:pt x="0" y="1324356"/>
                </a:lnTo>
                <a:lnTo>
                  <a:pt x="10515600" y="1324356"/>
                </a:lnTo>
                <a:lnTo>
                  <a:pt x="10515600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20521" y="1440942"/>
            <a:ext cx="2837974" cy="3185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631721" y="1275873"/>
            <a:ext cx="3744754" cy="371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1" i="0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9/13/2021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8613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9/13/2021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8724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 rotWithShape="1">
          <a:blip r:embed="rId2">
            <a:alphaModFix/>
          </a:blip>
          <a:srcRect t="29" b="19"/>
          <a:stretch/>
        </p:blipFill>
        <p:spPr>
          <a:xfrm>
            <a:off x="-27200" y="-11650"/>
            <a:ext cx="9198401" cy="51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720000" y="1948344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039075" y="787325"/>
            <a:ext cx="1065900" cy="10659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2031900" y="3019775"/>
            <a:ext cx="5080200" cy="4809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chemeClr val="lt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35151" y="-17475"/>
            <a:ext cx="9214301" cy="517845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3348500" y="1742775"/>
            <a:ext cx="1922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2" hasCustomPrompt="1"/>
          </p:nvPr>
        </p:nvSpPr>
        <p:spPr>
          <a:xfrm>
            <a:off x="6312050" y="3040500"/>
            <a:ext cx="572700" cy="5727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"/>
          </p:nvPr>
        </p:nvSpPr>
        <p:spPr>
          <a:xfrm>
            <a:off x="3348500" y="2253100"/>
            <a:ext cx="1922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3"/>
          </p:nvPr>
        </p:nvSpPr>
        <p:spPr>
          <a:xfrm>
            <a:off x="6235850" y="1742775"/>
            <a:ext cx="1922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4"/>
          </p:nvPr>
        </p:nvSpPr>
        <p:spPr>
          <a:xfrm>
            <a:off x="6235850" y="2253100"/>
            <a:ext cx="1922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5"/>
          </p:nvPr>
        </p:nvSpPr>
        <p:spPr>
          <a:xfrm>
            <a:off x="3348500" y="3608375"/>
            <a:ext cx="1922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6"/>
          </p:nvPr>
        </p:nvSpPr>
        <p:spPr>
          <a:xfrm>
            <a:off x="3348500" y="4118700"/>
            <a:ext cx="1889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7"/>
          </p:nvPr>
        </p:nvSpPr>
        <p:spPr>
          <a:xfrm>
            <a:off x="6235850" y="3608375"/>
            <a:ext cx="1922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8"/>
          </p:nvPr>
        </p:nvSpPr>
        <p:spPr>
          <a:xfrm>
            <a:off x="6235850" y="4118700"/>
            <a:ext cx="1922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9" hasCustomPrompt="1"/>
          </p:nvPr>
        </p:nvSpPr>
        <p:spPr>
          <a:xfrm>
            <a:off x="3466250" y="3040500"/>
            <a:ext cx="572700" cy="5727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13" hasCustomPrompt="1"/>
          </p:nvPr>
        </p:nvSpPr>
        <p:spPr>
          <a:xfrm>
            <a:off x="3466250" y="1119000"/>
            <a:ext cx="572700" cy="5727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4" hasCustomPrompt="1"/>
          </p:nvPr>
        </p:nvSpPr>
        <p:spPr>
          <a:xfrm>
            <a:off x="6312050" y="1119000"/>
            <a:ext cx="572700" cy="5727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15"/>
          </p:nvPr>
        </p:nvSpPr>
        <p:spPr>
          <a:xfrm>
            <a:off x="720000" y="387600"/>
            <a:ext cx="6343200" cy="5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 rotWithShape="1">
          <a:blip r:embed="rId2">
            <a:alphaModFix/>
          </a:blip>
          <a:srcRect t="59" b="59"/>
          <a:stretch/>
        </p:blipFill>
        <p:spPr>
          <a:xfrm>
            <a:off x="-17475" y="-9800"/>
            <a:ext cx="9197925" cy="516310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>
            <a:spLocks noGrp="1"/>
          </p:cNvSpPr>
          <p:nvPr>
            <p:ph type="subTitle" idx="1"/>
          </p:nvPr>
        </p:nvSpPr>
        <p:spPr>
          <a:xfrm>
            <a:off x="810000" y="3337200"/>
            <a:ext cx="3062100" cy="10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810000" y="540000"/>
            <a:ext cx="3763500" cy="27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0"/>
          <p:cNvPicPr preferRelativeResize="0"/>
          <p:nvPr/>
        </p:nvPicPr>
        <p:blipFill rotWithShape="1">
          <a:blip r:embed="rId2">
            <a:alphaModFix/>
          </a:blip>
          <a:srcRect t="59" b="59"/>
          <a:stretch/>
        </p:blipFill>
        <p:spPr>
          <a:xfrm>
            <a:off x="-31175" y="-17475"/>
            <a:ext cx="9225424" cy="517850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872388" y="2505713"/>
            <a:ext cx="2206500" cy="84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ubTitle" idx="1"/>
          </p:nvPr>
        </p:nvSpPr>
        <p:spPr>
          <a:xfrm>
            <a:off x="872388" y="3394925"/>
            <a:ext cx="2206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 idx="2"/>
          </p:nvPr>
        </p:nvSpPr>
        <p:spPr>
          <a:xfrm>
            <a:off x="3468750" y="2505713"/>
            <a:ext cx="2206500" cy="84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3"/>
          </p:nvPr>
        </p:nvSpPr>
        <p:spPr>
          <a:xfrm>
            <a:off x="3468750" y="3394925"/>
            <a:ext cx="2206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title" idx="4"/>
          </p:nvPr>
        </p:nvSpPr>
        <p:spPr>
          <a:xfrm>
            <a:off x="6065088" y="2505713"/>
            <a:ext cx="2206500" cy="84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subTitle" idx="5"/>
          </p:nvPr>
        </p:nvSpPr>
        <p:spPr>
          <a:xfrm>
            <a:off x="6065088" y="3394925"/>
            <a:ext cx="2206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title" idx="6"/>
          </p:nvPr>
        </p:nvSpPr>
        <p:spPr>
          <a:xfrm>
            <a:off x="720000" y="387600"/>
            <a:ext cx="6343200" cy="5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2">
    <p:bg>
      <p:bgPr>
        <a:solidFill>
          <a:schemeClr val="lt1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1125" y="-17475"/>
            <a:ext cx="9225251" cy="517844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6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6343200" cy="5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0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30"/>
          <p:cNvPicPr preferRelativeResize="0"/>
          <p:nvPr/>
        </p:nvPicPr>
        <p:blipFill rotWithShape="1">
          <a:blip r:embed="rId2">
            <a:alphaModFix/>
          </a:blip>
          <a:srcRect t="59" b="59"/>
          <a:stretch/>
        </p:blipFill>
        <p:spPr>
          <a:xfrm>
            <a:off x="-34950" y="-19624"/>
            <a:ext cx="9232875" cy="5182749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0"/>
          <p:cNvSpPr/>
          <p:nvPr/>
        </p:nvSpPr>
        <p:spPr>
          <a:xfrm>
            <a:off x="360000" y="360000"/>
            <a:ext cx="8424000" cy="44235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-40776" y="-18375"/>
            <a:ext cx="9208151" cy="517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oppins SemiBold"/>
              <a:buNone/>
              <a:defRPr sz="33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oppins SemiBold"/>
              <a:buNone/>
              <a:defRPr sz="33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oppins SemiBold"/>
              <a:buNone/>
              <a:defRPr sz="33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oppins SemiBold"/>
              <a:buNone/>
              <a:defRPr sz="33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oppins SemiBold"/>
              <a:buNone/>
              <a:defRPr sz="33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oppins SemiBold"/>
              <a:buNone/>
              <a:defRPr sz="33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oppins SemiBold"/>
              <a:buNone/>
              <a:defRPr sz="33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oppins SemiBold"/>
              <a:buNone/>
              <a:defRPr sz="33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oppins SemiBold"/>
              <a:buNone/>
              <a:defRPr sz="33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59" r:id="rId4"/>
    <p:sldLayoutId id="2147483661" r:id="rId5"/>
    <p:sldLayoutId id="2147483666" r:id="rId6"/>
    <p:sldLayoutId id="2147483672" r:id="rId7"/>
    <p:sldLayoutId id="2147483676" r:id="rId8"/>
    <p:sldLayoutId id="2147483677" r:id="rId9"/>
    <p:sldLayoutId id="2147483678" r:id="rId10"/>
    <p:sldLayoutId id="2147483682" r:id="rId11"/>
    <p:sldLayoutId id="2147483683" r:id="rId12"/>
    <p:sldLayoutId id="2147483684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jpeg"/><Relationship Id="rId18" Type="http://schemas.openxmlformats.org/officeDocument/2006/relationships/image" Target="../media/image41.png"/><Relationship Id="rId3" Type="http://schemas.openxmlformats.org/officeDocument/2006/relationships/image" Target="../media/image26.jpeg"/><Relationship Id="rId21" Type="http://schemas.openxmlformats.org/officeDocument/2006/relationships/image" Target="../media/image44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17" Type="http://schemas.openxmlformats.org/officeDocument/2006/relationships/image" Target="../media/image40.jpeg"/><Relationship Id="rId2" Type="http://schemas.openxmlformats.org/officeDocument/2006/relationships/image" Target="../media/image25.jpeg"/><Relationship Id="rId16" Type="http://schemas.openxmlformats.org/officeDocument/2006/relationships/image" Target="../media/image39.jpeg"/><Relationship Id="rId20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5" Type="http://schemas.openxmlformats.org/officeDocument/2006/relationships/image" Target="../media/image38.jpeg"/><Relationship Id="rId10" Type="http://schemas.openxmlformats.org/officeDocument/2006/relationships/image" Target="../media/image33.jpeg"/><Relationship Id="rId19" Type="http://schemas.openxmlformats.org/officeDocument/2006/relationships/image" Target="../media/image42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Relationship Id="rId14" Type="http://schemas.openxmlformats.org/officeDocument/2006/relationships/image" Target="../media/image37.jpeg"/><Relationship Id="rId22" Type="http://schemas.openxmlformats.org/officeDocument/2006/relationships/image" Target="../media/image4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11" Type="http://schemas.openxmlformats.org/officeDocument/2006/relationships/image" Target="../media/image57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56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5"/>
          <p:cNvSpPr txBox="1">
            <a:spLocks noGrp="1"/>
          </p:cNvSpPr>
          <p:nvPr>
            <p:ph type="ctrTitle"/>
          </p:nvPr>
        </p:nvSpPr>
        <p:spPr>
          <a:xfrm>
            <a:off x="1199667" y="448007"/>
            <a:ext cx="6674624" cy="24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MENINGKATKAN NILAI TAMBAH OLAHAN CABAI DENGAN</a:t>
            </a:r>
            <a:b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SOLAR DRYER DOME</a:t>
            </a:r>
            <a:endParaRPr lang="en-ID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3" name="Google Shape;173;p35"/>
          <p:cNvSpPr txBox="1">
            <a:spLocks noGrp="1"/>
          </p:cNvSpPr>
          <p:nvPr>
            <p:ph type="subTitle" idx="1"/>
          </p:nvPr>
        </p:nvSpPr>
        <p:spPr>
          <a:xfrm>
            <a:off x="1811597" y="2880701"/>
            <a:ext cx="5520806" cy="1009468"/>
          </a:xfrm>
          <a:prstGeom prst="rect">
            <a:avLst/>
          </a:prstGeom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/>
              <a:t>Disampaikan</a:t>
            </a:r>
            <a:r>
              <a:rPr lang="en-US" sz="1600" dirty="0"/>
              <a:t> oleh 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800" b="1" spc="-85" dirty="0">
                <a:latin typeface="Calibri"/>
                <a:cs typeface="Calibri"/>
              </a:rPr>
              <a:t>Ir.</a:t>
            </a:r>
            <a:r>
              <a:rPr lang="en-ID" sz="1800" b="1" spc="15" dirty="0">
                <a:latin typeface="Calibri"/>
                <a:cs typeface="Calibri"/>
              </a:rPr>
              <a:t> </a:t>
            </a:r>
            <a:r>
              <a:rPr lang="en-ID" sz="1800" b="1" spc="-5" dirty="0">
                <a:latin typeface="Calibri"/>
                <a:cs typeface="Calibri"/>
              </a:rPr>
              <a:t>Bambang</a:t>
            </a:r>
            <a:r>
              <a:rPr lang="en-ID" sz="1800" b="1" spc="40" dirty="0">
                <a:latin typeface="Calibri"/>
                <a:cs typeface="Calibri"/>
              </a:rPr>
              <a:t> </a:t>
            </a:r>
            <a:r>
              <a:rPr lang="en-ID" sz="1800" b="1" spc="-10" dirty="0" err="1">
                <a:latin typeface="Calibri"/>
                <a:cs typeface="Calibri"/>
              </a:rPr>
              <a:t>Sugiharto</a:t>
            </a:r>
            <a:r>
              <a:rPr lang="en-ID" sz="1800" b="1" spc="30" dirty="0">
                <a:latin typeface="Calibri"/>
                <a:cs typeface="Calibri"/>
              </a:rPr>
              <a:t> </a:t>
            </a:r>
            <a:r>
              <a:rPr lang="en-ID" sz="1800" b="1" spc="-10" dirty="0" err="1">
                <a:latin typeface="Calibri"/>
                <a:cs typeface="Calibri"/>
              </a:rPr>
              <a:t>M.Eng.Sc</a:t>
            </a:r>
            <a:r>
              <a:rPr lang="en-ID" sz="1800" b="1" spc="-10" dirty="0">
                <a:latin typeface="Calibri"/>
                <a:cs typeface="Calibri"/>
              </a:rPr>
              <a:t> </a:t>
            </a:r>
            <a:r>
              <a:rPr lang="en-ID" sz="1800" b="1" spc="-5" dirty="0">
                <a:latin typeface="Calibri"/>
                <a:cs typeface="Calibri"/>
              </a:rPr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800" b="1" spc="-15" dirty="0" err="1">
                <a:latin typeface="Calibri"/>
                <a:cs typeface="Calibri"/>
              </a:rPr>
              <a:t>Direktur</a:t>
            </a:r>
            <a:r>
              <a:rPr lang="en-ID" sz="1800" b="1" spc="55" dirty="0">
                <a:latin typeface="Calibri"/>
                <a:cs typeface="Calibri"/>
              </a:rPr>
              <a:t> </a:t>
            </a:r>
            <a:r>
              <a:rPr lang="en-ID" sz="1800" b="1" spc="-15" dirty="0" err="1">
                <a:latin typeface="Calibri"/>
                <a:cs typeface="Calibri"/>
              </a:rPr>
              <a:t>Pengolahan</a:t>
            </a:r>
            <a:r>
              <a:rPr lang="en-ID" sz="1800" b="1" spc="40" dirty="0">
                <a:latin typeface="Calibri"/>
                <a:cs typeface="Calibri"/>
              </a:rPr>
              <a:t> </a:t>
            </a:r>
            <a:r>
              <a:rPr lang="en-ID" sz="1800" b="1" spc="-10" dirty="0">
                <a:latin typeface="Calibri"/>
                <a:cs typeface="Calibri"/>
              </a:rPr>
              <a:t>dan</a:t>
            </a:r>
            <a:r>
              <a:rPr lang="en-ID" sz="1800" b="1" spc="25" dirty="0">
                <a:latin typeface="Calibri"/>
                <a:cs typeface="Calibri"/>
              </a:rPr>
              <a:t> </a:t>
            </a:r>
            <a:r>
              <a:rPr lang="en-ID" sz="1800" b="1" spc="-20" dirty="0" err="1">
                <a:latin typeface="Calibri"/>
                <a:cs typeface="Calibri"/>
              </a:rPr>
              <a:t>Pemasaran</a:t>
            </a:r>
            <a:r>
              <a:rPr lang="en-ID" sz="1800" b="1" spc="55" dirty="0">
                <a:latin typeface="Calibri"/>
                <a:cs typeface="Calibri"/>
              </a:rPr>
              <a:t> </a:t>
            </a:r>
            <a:r>
              <a:rPr lang="en-ID" sz="1800" b="1" spc="-5" dirty="0" err="1">
                <a:latin typeface="Calibri"/>
                <a:cs typeface="Calibri"/>
              </a:rPr>
              <a:t>hasil</a:t>
            </a:r>
            <a:r>
              <a:rPr lang="en-ID" sz="1800" b="1" spc="20" dirty="0">
                <a:latin typeface="Calibri"/>
                <a:cs typeface="Calibri"/>
              </a:rPr>
              <a:t> </a:t>
            </a:r>
            <a:r>
              <a:rPr lang="en-ID" sz="1800" b="1" spc="-15" dirty="0" err="1">
                <a:latin typeface="Calibri"/>
                <a:cs typeface="Calibri"/>
              </a:rPr>
              <a:t>Hortikultura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6AB764-60EC-494B-9283-9B46A24F23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4935"/>
          <a:stretch/>
        </p:blipFill>
        <p:spPr>
          <a:xfrm>
            <a:off x="5435073" y="-136168"/>
            <a:ext cx="1597757" cy="8479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3F271A-7103-46EF-ADC7-B6A8568207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5407"/>
          <a:stretch/>
        </p:blipFill>
        <p:spPr>
          <a:xfrm>
            <a:off x="8020424" y="0"/>
            <a:ext cx="1123576" cy="8212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FFA0BD-5136-4022-9DF9-09E06868EEB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830" y="63467"/>
            <a:ext cx="911503" cy="7690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CE9A38F-8091-4F0E-ACB4-4AC97512F7E4}"/>
              </a:ext>
            </a:extLst>
          </p:cNvPr>
          <p:cNvSpPr/>
          <p:nvPr/>
        </p:nvSpPr>
        <p:spPr>
          <a:xfrm>
            <a:off x="-187732" y="4582402"/>
            <a:ext cx="9067037" cy="543991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809505" defTabSz="685702">
              <a:defRPr/>
            </a:pPr>
            <a:r>
              <a:rPr lang="en-US" sz="1200" b="1" kern="0" dirty="0">
                <a:solidFill>
                  <a:schemeClr val="tx1"/>
                </a:solidFill>
              </a:rPr>
              <a:t>KEMENTERIAN PERTANIAN   |   DIREKTORAT JENDERAL HORTIKULTURA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5ED351-5C1A-40FE-A6A0-020E674E03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4" y="4611891"/>
            <a:ext cx="473971" cy="46257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ACA6D8B-3B4B-40AC-B342-B4A43C04DE2B}"/>
              </a:ext>
            </a:extLst>
          </p:cNvPr>
          <p:cNvSpPr txBox="1"/>
          <p:nvPr/>
        </p:nvSpPr>
        <p:spPr>
          <a:xfrm>
            <a:off x="2081844" y="3928508"/>
            <a:ext cx="46802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ID" sz="1400" b="1" spc="-10" dirty="0">
                <a:latin typeface="Calibri" panose="020F0502020204030204" pitchFamily="34" charset="0"/>
                <a:cs typeface="Calibri" panose="020F0502020204030204" pitchFamily="34" charset="0"/>
              </a:rPr>
              <a:t>Webinar</a:t>
            </a:r>
            <a:r>
              <a:rPr lang="en-ID" sz="1400" b="1" spc="-1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1400" b="1" spc="-5" dirty="0"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en-ID" sz="1400" b="1" spc="-11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b="1" spc="-5" dirty="0">
                <a:latin typeface="Calibri" panose="020F0502020204030204" pitchFamily="34" charset="0"/>
                <a:cs typeface="Calibri" panose="020F0502020204030204" pitchFamily="34" charset="0"/>
              </a:rPr>
              <a:t>September</a:t>
            </a:r>
            <a:r>
              <a:rPr lang="en-ID" sz="1400" b="1" spc="2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1400" b="1" dirty="0"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endParaRPr lang="en-ID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>
            <a:extLst>
              <a:ext uri="{FF2B5EF4-FFF2-40B4-BE49-F238E27FC236}">
                <a16:creationId xmlns:a16="http://schemas.microsoft.com/office/drawing/2014/main" id="{2557D283-F9FA-4EB3-8FF4-6D9D96371FBF}"/>
              </a:ext>
            </a:extLst>
          </p:cNvPr>
          <p:cNvGrpSpPr/>
          <p:nvPr/>
        </p:nvGrpSpPr>
        <p:grpSpPr>
          <a:xfrm>
            <a:off x="2206878" y="701400"/>
            <a:ext cx="4826548" cy="944651"/>
            <a:chOff x="3409188" y="1447787"/>
            <a:chExt cx="5335905" cy="794385"/>
          </a:xfrm>
        </p:grpSpPr>
        <p:pic>
          <p:nvPicPr>
            <p:cNvPr id="5" name="object 4">
              <a:extLst>
                <a:ext uri="{FF2B5EF4-FFF2-40B4-BE49-F238E27FC236}">
                  <a16:creationId xmlns:a16="http://schemas.microsoft.com/office/drawing/2014/main" id="{FA2FDE99-C56C-4EA6-BA29-5CA52A8123C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09188" y="1447787"/>
              <a:ext cx="781812" cy="787920"/>
            </a:xfrm>
            <a:prstGeom prst="rect">
              <a:avLst/>
            </a:prstGeom>
          </p:spPr>
        </p:pic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88046B4F-8C25-46CD-9F3A-150765AB9DC3}"/>
                </a:ext>
              </a:extLst>
            </p:cNvPr>
            <p:cNvSpPr/>
            <p:nvPr/>
          </p:nvSpPr>
          <p:spPr>
            <a:xfrm>
              <a:off x="3536696" y="1575308"/>
              <a:ext cx="531495" cy="536575"/>
            </a:xfrm>
            <a:custGeom>
              <a:avLst/>
              <a:gdLst/>
              <a:ahLst/>
              <a:cxnLst/>
              <a:rect l="l" t="t" r="r" b="b"/>
              <a:pathLst>
                <a:path w="531495" h="536575">
                  <a:moveTo>
                    <a:pt x="466598" y="0"/>
                  </a:moveTo>
                  <a:lnTo>
                    <a:pt x="417067" y="0"/>
                  </a:lnTo>
                  <a:lnTo>
                    <a:pt x="410717" y="17399"/>
                  </a:lnTo>
                  <a:lnTo>
                    <a:pt x="118237" y="17399"/>
                  </a:lnTo>
                  <a:lnTo>
                    <a:pt x="113156" y="0"/>
                  </a:lnTo>
                  <a:lnTo>
                    <a:pt x="64007" y="0"/>
                  </a:lnTo>
                  <a:lnTo>
                    <a:pt x="0" y="181863"/>
                  </a:lnTo>
                  <a:lnTo>
                    <a:pt x="68071" y="206120"/>
                  </a:lnTo>
                  <a:lnTo>
                    <a:pt x="79120" y="184455"/>
                  </a:lnTo>
                  <a:lnTo>
                    <a:pt x="88074" y="167481"/>
                  </a:lnTo>
                  <a:lnTo>
                    <a:pt x="109341" y="135221"/>
                  </a:lnTo>
                  <a:lnTo>
                    <a:pt x="142112" y="106806"/>
                  </a:lnTo>
                  <a:lnTo>
                    <a:pt x="185292" y="92201"/>
                  </a:lnTo>
                  <a:lnTo>
                    <a:pt x="191769" y="92201"/>
                  </a:lnTo>
                  <a:lnTo>
                    <a:pt x="195961" y="93344"/>
                  </a:lnTo>
                  <a:lnTo>
                    <a:pt x="199898" y="97789"/>
                  </a:lnTo>
                  <a:lnTo>
                    <a:pt x="200913" y="103250"/>
                  </a:lnTo>
                  <a:lnTo>
                    <a:pt x="200913" y="417067"/>
                  </a:lnTo>
                  <a:lnTo>
                    <a:pt x="194690" y="455675"/>
                  </a:lnTo>
                  <a:lnTo>
                    <a:pt x="138429" y="464692"/>
                  </a:lnTo>
                  <a:lnTo>
                    <a:pt x="138429" y="536447"/>
                  </a:lnTo>
                  <a:lnTo>
                    <a:pt x="391794" y="536447"/>
                  </a:lnTo>
                  <a:lnTo>
                    <a:pt x="391794" y="464692"/>
                  </a:lnTo>
                  <a:lnTo>
                    <a:pt x="376388" y="464601"/>
                  </a:lnTo>
                  <a:lnTo>
                    <a:pt x="355433" y="463942"/>
                  </a:lnTo>
                  <a:lnTo>
                    <a:pt x="329428" y="426402"/>
                  </a:lnTo>
                  <a:lnTo>
                    <a:pt x="329311" y="105917"/>
                  </a:lnTo>
                  <a:lnTo>
                    <a:pt x="330326" y="99313"/>
                  </a:lnTo>
                  <a:lnTo>
                    <a:pt x="334899" y="93725"/>
                  </a:lnTo>
                  <a:lnTo>
                    <a:pt x="338963" y="92201"/>
                  </a:lnTo>
                  <a:lnTo>
                    <a:pt x="344931" y="92201"/>
                  </a:lnTo>
                  <a:lnTo>
                    <a:pt x="383158" y="104139"/>
                  </a:lnTo>
                  <a:lnTo>
                    <a:pt x="418359" y="134054"/>
                  </a:lnTo>
                  <a:lnTo>
                    <a:pt x="441959" y="168576"/>
                  </a:lnTo>
                  <a:lnTo>
                    <a:pt x="461771" y="206120"/>
                  </a:lnTo>
                  <a:lnTo>
                    <a:pt x="530987" y="181863"/>
                  </a:lnTo>
                  <a:lnTo>
                    <a:pt x="46659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2E4C15F2-8B53-4E83-9A40-C84207E14AE2}"/>
                </a:ext>
              </a:extLst>
            </p:cNvPr>
            <p:cNvSpPr/>
            <p:nvPr/>
          </p:nvSpPr>
          <p:spPr>
            <a:xfrm>
              <a:off x="3536696" y="1575308"/>
              <a:ext cx="531495" cy="536575"/>
            </a:xfrm>
            <a:custGeom>
              <a:avLst/>
              <a:gdLst/>
              <a:ahLst/>
              <a:cxnLst/>
              <a:rect l="l" t="t" r="r" b="b"/>
              <a:pathLst>
                <a:path w="531495" h="536575">
                  <a:moveTo>
                    <a:pt x="64007" y="0"/>
                  </a:moveTo>
                  <a:lnTo>
                    <a:pt x="113156" y="0"/>
                  </a:lnTo>
                  <a:lnTo>
                    <a:pt x="118237" y="17399"/>
                  </a:lnTo>
                  <a:lnTo>
                    <a:pt x="410717" y="17399"/>
                  </a:lnTo>
                  <a:lnTo>
                    <a:pt x="417067" y="0"/>
                  </a:lnTo>
                  <a:lnTo>
                    <a:pt x="466598" y="0"/>
                  </a:lnTo>
                  <a:lnTo>
                    <a:pt x="530987" y="181863"/>
                  </a:lnTo>
                  <a:lnTo>
                    <a:pt x="461771" y="206120"/>
                  </a:lnTo>
                  <a:lnTo>
                    <a:pt x="451056" y="185354"/>
                  </a:lnTo>
                  <a:lnTo>
                    <a:pt x="441959" y="168576"/>
                  </a:lnTo>
                  <a:lnTo>
                    <a:pt x="418359" y="134054"/>
                  </a:lnTo>
                  <a:lnTo>
                    <a:pt x="383158" y="104139"/>
                  </a:lnTo>
                  <a:lnTo>
                    <a:pt x="344931" y="92201"/>
                  </a:lnTo>
                  <a:lnTo>
                    <a:pt x="338963" y="92201"/>
                  </a:lnTo>
                  <a:lnTo>
                    <a:pt x="334899" y="93725"/>
                  </a:lnTo>
                  <a:lnTo>
                    <a:pt x="332613" y="96519"/>
                  </a:lnTo>
                  <a:lnTo>
                    <a:pt x="330326" y="99313"/>
                  </a:lnTo>
                  <a:lnTo>
                    <a:pt x="329311" y="105917"/>
                  </a:lnTo>
                  <a:lnTo>
                    <a:pt x="329311" y="116077"/>
                  </a:lnTo>
                  <a:lnTo>
                    <a:pt x="329311" y="414400"/>
                  </a:lnTo>
                  <a:lnTo>
                    <a:pt x="334517" y="455549"/>
                  </a:lnTo>
                  <a:lnTo>
                    <a:pt x="376388" y="464601"/>
                  </a:lnTo>
                  <a:lnTo>
                    <a:pt x="391794" y="464692"/>
                  </a:lnTo>
                  <a:lnTo>
                    <a:pt x="391794" y="536447"/>
                  </a:lnTo>
                  <a:lnTo>
                    <a:pt x="138429" y="536447"/>
                  </a:lnTo>
                  <a:lnTo>
                    <a:pt x="138429" y="464692"/>
                  </a:lnTo>
                  <a:lnTo>
                    <a:pt x="153796" y="464692"/>
                  </a:lnTo>
                  <a:lnTo>
                    <a:pt x="165342" y="464500"/>
                  </a:lnTo>
                  <a:lnTo>
                    <a:pt x="198770" y="445267"/>
                  </a:lnTo>
                  <a:lnTo>
                    <a:pt x="200913" y="417067"/>
                  </a:lnTo>
                  <a:lnTo>
                    <a:pt x="200913" y="112013"/>
                  </a:lnTo>
                  <a:lnTo>
                    <a:pt x="200913" y="103250"/>
                  </a:lnTo>
                  <a:lnTo>
                    <a:pt x="199898" y="97789"/>
                  </a:lnTo>
                  <a:lnTo>
                    <a:pt x="197865" y="95630"/>
                  </a:lnTo>
                  <a:lnTo>
                    <a:pt x="195961" y="93344"/>
                  </a:lnTo>
                  <a:lnTo>
                    <a:pt x="191769" y="92201"/>
                  </a:lnTo>
                  <a:lnTo>
                    <a:pt x="185292" y="92201"/>
                  </a:lnTo>
                  <a:lnTo>
                    <a:pt x="142112" y="106806"/>
                  </a:lnTo>
                  <a:lnTo>
                    <a:pt x="109341" y="135221"/>
                  </a:lnTo>
                  <a:lnTo>
                    <a:pt x="88074" y="167481"/>
                  </a:lnTo>
                  <a:lnTo>
                    <a:pt x="68071" y="206120"/>
                  </a:lnTo>
                  <a:lnTo>
                    <a:pt x="0" y="181863"/>
                  </a:lnTo>
                  <a:lnTo>
                    <a:pt x="64007" y="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7">
              <a:extLst>
                <a:ext uri="{FF2B5EF4-FFF2-40B4-BE49-F238E27FC236}">
                  <a16:creationId xmlns:a16="http://schemas.microsoft.com/office/drawing/2014/main" id="{55821E53-087F-40A0-9A5B-6D5B300BD56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63924" y="1568170"/>
              <a:ext cx="2398776" cy="667537"/>
            </a:xfrm>
            <a:prstGeom prst="rect">
              <a:avLst/>
            </a:prstGeom>
          </p:spPr>
        </p:pic>
        <p:pic>
          <p:nvPicPr>
            <p:cNvPr id="9" name="object 8">
              <a:extLst>
                <a:ext uri="{FF2B5EF4-FFF2-40B4-BE49-F238E27FC236}">
                  <a16:creationId xmlns:a16="http://schemas.microsoft.com/office/drawing/2014/main" id="{D2E0FF0F-10AC-455B-9B89-5947B54223D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87622" y="1692021"/>
              <a:ext cx="2155571" cy="424307"/>
            </a:xfrm>
            <a:prstGeom prst="rect">
              <a:avLst/>
            </a:prstGeom>
          </p:spPr>
        </p:pic>
        <p:pic>
          <p:nvPicPr>
            <p:cNvPr id="10" name="object 9">
              <a:extLst>
                <a:ext uri="{FF2B5EF4-FFF2-40B4-BE49-F238E27FC236}">
                  <a16:creationId xmlns:a16="http://schemas.microsoft.com/office/drawing/2014/main" id="{7576E692-071C-4530-84F6-6A13D0DC41D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47460" y="1464551"/>
              <a:ext cx="833640" cy="771156"/>
            </a:xfrm>
            <a:prstGeom prst="rect">
              <a:avLst/>
            </a:prstGeom>
          </p:spPr>
        </p:pic>
        <p:sp>
          <p:nvSpPr>
            <p:cNvPr id="11" name="object 10">
              <a:extLst>
                <a:ext uri="{FF2B5EF4-FFF2-40B4-BE49-F238E27FC236}">
                  <a16:creationId xmlns:a16="http://schemas.microsoft.com/office/drawing/2014/main" id="{BA4F053A-4FEF-4A5C-931C-47F6BC5DD0EA}"/>
                </a:ext>
              </a:extLst>
            </p:cNvPr>
            <p:cNvSpPr/>
            <p:nvPr/>
          </p:nvSpPr>
          <p:spPr>
            <a:xfrm>
              <a:off x="6475857" y="1592707"/>
              <a:ext cx="582295" cy="519430"/>
            </a:xfrm>
            <a:custGeom>
              <a:avLst/>
              <a:gdLst/>
              <a:ahLst/>
              <a:cxnLst/>
              <a:rect l="l" t="t" r="r" b="b"/>
              <a:pathLst>
                <a:path w="582295" h="519430">
                  <a:moveTo>
                    <a:pt x="555116" y="0"/>
                  </a:moveTo>
                  <a:lnTo>
                    <a:pt x="320293" y="0"/>
                  </a:lnTo>
                  <a:lnTo>
                    <a:pt x="320293" y="71881"/>
                  </a:lnTo>
                  <a:lnTo>
                    <a:pt x="352806" y="71881"/>
                  </a:lnTo>
                  <a:lnTo>
                    <a:pt x="360044" y="72770"/>
                  </a:lnTo>
                  <a:lnTo>
                    <a:pt x="365760" y="76200"/>
                  </a:lnTo>
                  <a:lnTo>
                    <a:pt x="367157" y="78739"/>
                  </a:lnTo>
                  <a:lnTo>
                    <a:pt x="367157" y="83946"/>
                  </a:lnTo>
                  <a:lnTo>
                    <a:pt x="366394" y="86105"/>
                  </a:lnTo>
                  <a:lnTo>
                    <a:pt x="363473" y="90804"/>
                  </a:lnTo>
                  <a:lnTo>
                    <a:pt x="359156" y="95250"/>
                  </a:lnTo>
                  <a:lnTo>
                    <a:pt x="190118" y="252094"/>
                  </a:lnTo>
                  <a:lnTo>
                    <a:pt x="190118" y="113918"/>
                  </a:lnTo>
                  <a:lnTo>
                    <a:pt x="200913" y="77215"/>
                  </a:lnTo>
                  <a:lnTo>
                    <a:pt x="253364" y="71881"/>
                  </a:lnTo>
                  <a:lnTo>
                    <a:pt x="253364" y="0"/>
                  </a:lnTo>
                  <a:lnTo>
                    <a:pt x="0" y="0"/>
                  </a:lnTo>
                  <a:lnTo>
                    <a:pt x="0" y="71881"/>
                  </a:lnTo>
                  <a:lnTo>
                    <a:pt x="21335" y="71881"/>
                  </a:lnTo>
                  <a:lnTo>
                    <a:pt x="30311" y="72122"/>
                  </a:lnTo>
                  <a:lnTo>
                    <a:pt x="61626" y="99123"/>
                  </a:lnTo>
                  <a:lnTo>
                    <a:pt x="62484" y="118363"/>
                  </a:lnTo>
                  <a:lnTo>
                    <a:pt x="62484" y="401827"/>
                  </a:lnTo>
                  <a:lnTo>
                    <a:pt x="53593" y="441451"/>
                  </a:lnTo>
                  <a:lnTo>
                    <a:pt x="19050" y="447293"/>
                  </a:lnTo>
                  <a:lnTo>
                    <a:pt x="0" y="447293"/>
                  </a:lnTo>
                  <a:lnTo>
                    <a:pt x="0" y="519048"/>
                  </a:lnTo>
                  <a:lnTo>
                    <a:pt x="253364" y="519048"/>
                  </a:lnTo>
                  <a:lnTo>
                    <a:pt x="253364" y="447293"/>
                  </a:lnTo>
                  <a:lnTo>
                    <a:pt x="232156" y="447293"/>
                  </a:lnTo>
                  <a:lnTo>
                    <a:pt x="222632" y="447101"/>
                  </a:lnTo>
                  <a:lnTo>
                    <a:pt x="191055" y="423195"/>
                  </a:lnTo>
                  <a:lnTo>
                    <a:pt x="190118" y="406907"/>
                  </a:lnTo>
                  <a:lnTo>
                    <a:pt x="190118" y="354710"/>
                  </a:lnTo>
                  <a:lnTo>
                    <a:pt x="268859" y="286638"/>
                  </a:lnTo>
                  <a:lnTo>
                    <a:pt x="360171" y="416813"/>
                  </a:lnTo>
                  <a:lnTo>
                    <a:pt x="367791" y="427989"/>
                  </a:lnTo>
                  <a:lnTo>
                    <a:pt x="371728" y="434975"/>
                  </a:lnTo>
                  <a:lnTo>
                    <a:pt x="371728" y="440689"/>
                  </a:lnTo>
                  <a:lnTo>
                    <a:pt x="320293" y="447293"/>
                  </a:lnTo>
                  <a:lnTo>
                    <a:pt x="320293" y="519048"/>
                  </a:lnTo>
                  <a:lnTo>
                    <a:pt x="582294" y="519048"/>
                  </a:lnTo>
                  <a:lnTo>
                    <a:pt x="582294" y="447293"/>
                  </a:lnTo>
                  <a:lnTo>
                    <a:pt x="572262" y="447293"/>
                  </a:lnTo>
                  <a:lnTo>
                    <a:pt x="561707" y="446867"/>
                  </a:lnTo>
                  <a:lnTo>
                    <a:pt x="526430" y="430466"/>
                  </a:lnTo>
                  <a:lnTo>
                    <a:pt x="360044" y="207644"/>
                  </a:lnTo>
                  <a:lnTo>
                    <a:pt x="492426" y="93130"/>
                  </a:lnTo>
                  <a:lnTo>
                    <a:pt x="528827" y="72389"/>
                  </a:lnTo>
                  <a:lnTo>
                    <a:pt x="536320" y="71881"/>
                  </a:lnTo>
                  <a:lnTo>
                    <a:pt x="555116" y="71881"/>
                  </a:lnTo>
                  <a:lnTo>
                    <a:pt x="555116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1">
              <a:extLst>
                <a:ext uri="{FF2B5EF4-FFF2-40B4-BE49-F238E27FC236}">
                  <a16:creationId xmlns:a16="http://schemas.microsoft.com/office/drawing/2014/main" id="{71962868-F808-48DB-8E21-07EEA17CB684}"/>
                </a:ext>
              </a:extLst>
            </p:cNvPr>
            <p:cNvSpPr/>
            <p:nvPr/>
          </p:nvSpPr>
          <p:spPr>
            <a:xfrm>
              <a:off x="6475857" y="1592707"/>
              <a:ext cx="582295" cy="519430"/>
            </a:xfrm>
            <a:custGeom>
              <a:avLst/>
              <a:gdLst/>
              <a:ahLst/>
              <a:cxnLst/>
              <a:rect l="l" t="t" r="r" b="b"/>
              <a:pathLst>
                <a:path w="582295" h="519430">
                  <a:moveTo>
                    <a:pt x="0" y="0"/>
                  </a:moveTo>
                  <a:lnTo>
                    <a:pt x="253364" y="0"/>
                  </a:lnTo>
                  <a:lnTo>
                    <a:pt x="253364" y="71881"/>
                  </a:lnTo>
                  <a:lnTo>
                    <a:pt x="236600" y="71881"/>
                  </a:lnTo>
                  <a:lnTo>
                    <a:pt x="225671" y="72046"/>
                  </a:lnTo>
                  <a:lnTo>
                    <a:pt x="192315" y="90523"/>
                  </a:lnTo>
                  <a:lnTo>
                    <a:pt x="190118" y="113918"/>
                  </a:lnTo>
                  <a:lnTo>
                    <a:pt x="190118" y="252094"/>
                  </a:lnTo>
                  <a:lnTo>
                    <a:pt x="351916" y="101980"/>
                  </a:lnTo>
                  <a:lnTo>
                    <a:pt x="367157" y="83946"/>
                  </a:lnTo>
                  <a:lnTo>
                    <a:pt x="367157" y="82295"/>
                  </a:lnTo>
                  <a:lnTo>
                    <a:pt x="367157" y="78739"/>
                  </a:lnTo>
                  <a:lnTo>
                    <a:pt x="365760" y="76200"/>
                  </a:lnTo>
                  <a:lnTo>
                    <a:pt x="362965" y="74421"/>
                  </a:lnTo>
                  <a:lnTo>
                    <a:pt x="360044" y="72770"/>
                  </a:lnTo>
                  <a:lnTo>
                    <a:pt x="352806" y="71881"/>
                  </a:lnTo>
                  <a:lnTo>
                    <a:pt x="341121" y="71881"/>
                  </a:lnTo>
                  <a:lnTo>
                    <a:pt x="320293" y="71881"/>
                  </a:lnTo>
                  <a:lnTo>
                    <a:pt x="320293" y="0"/>
                  </a:lnTo>
                  <a:lnTo>
                    <a:pt x="555116" y="0"/>
                  </a:lnTo>
                  <a:lnTo>
                    <a:pt x="555116" y="71881"/>
                  </a:lnTo>
                  <a:lnTo>
                    <a:pt x="547242" y="71881"/>
                  </a:lnTo>
                  <a:lnTo>
                    <a:pt x="536320" y="71881"/>
                  </a:lnTo>
                  <a:lnTo>
                    <a:pt x="528827" y="72389"/>
                  </a:lnTo>
                  <a:lnTo>
                    <a:pt x="524637" y="73532"/>
                  </a:lnTo>
                  <a:lnTo>
                    <a:pt x="520318" y="74675"/>
                  </a:lnTo>
                  <a:lnTo>
                    <a:pt x="485520" y="99059"/>
                  </a:lnTo>
                  <a:lnTo>
                    <a:pt x="360044" y="207644"/>
                  </a:lnTo>
                  <a:lnTo>
                    <a:pt x="509650" y="409701"/>
                  </a:lnTo>
                  <a:lnTo>
                    <a:pt x="537971" y="440563"/>
                  </a:lnTo>
                  <a:lnTo>
                    <a:pt x="572262" y="447293"/>
                  </a:lnTo>
                  <a:lnTo>
                    <a:pt x="582294" y="447293"/>
                  </a:lnTo>
                  <a:lnTo>
                    <a:pt x="582294" y="519048"/>
                  </a:lnTo>
                  <a:lnTo>
                    <a:pt x="320293" y="519048"/>
                  </a:lnTo>
                  <a:lnTo>
                    <a:pt x="320293" y="447293"/>
                  </a:lnTo>
                  <a:lnTo>
                    <a:pt x="330708" y="447293"/>
                  </a:lnTo>
                  <a:lnTo>
                    <a:pt x="343663" y="447127"/>
                  </a:lnTo>
                  <a:lnTo>
                    <a:pt x="371728" y="440689"/>
                  </a:lnTo>
                  <a:lnTo>
                    <a:pt x="371728" y="438022"/>
                  </a:lnTo>
                  <a:lnTo>
                    <a:pt x="371728" y="434975"/>
                  </a:lnTo>
                  <a:lnTo>
                    <a:pt x="367791" y="427989"/>
                  </a:lnTo>
                  <a:lnTo>
                    <a:pt x="360171" y="416813"/>
                  </a:lnTo>
                  <a:lnTo>
                    <a:pt x="268859" y="286638"/>
                  </a:lnTo>
                  <a:lnTo>
                    <a:pt x="190118" y="354710"/>
                  </a:lnTo>
                  <a:lnTo>
                    <a:pt x="190118" y="406907"/>
                  </a:lnTo>
                  <a:lnTo>
                    <a:pt x="190355" y="415790"/>
                  </a:lnTo>
                  <a:lnTo>
                    <a:pt x="214836" y="446516"/>
                  </a:lnTo>
                  <a:lnTo>
                    <a:pt x="232156" y="447293"/>
                  </a:lnTo>
                  <a:lnTo>
                    <a:pt x="253364" y="447293"/>
                  </a:lnTo>
                  <a:lnTo>
                    <a:pt x="253364" y="519048"/>
                  </a:lnTo>
                  <a:lnTo>
                    <a:pt x="0" y="519048"/>
                  </a:lnTo>
                  <a:lnTo>
                    <a:pt x="0" y="447293"/>
                  </a:lnTo>
                  <a:lnTo>
                    <a:pt x="19050" y="447293"/>
                  </a:lnTo>
                  <a:lnTo>
                    <a:pt x="29192" y="447077"/>
                  </a:lnTo>
                  <a:lnTo>
                    <a:pt x="61722" y="421560"/>
                  </a:lnTo>
                  <a:lnTo>
                    <a:pt x="62484" y="401827"/>
                  </a:lnTo>
                  <a:lnTo>
                    <a:pt x="62484" y="118363"/>
                  </a:lnTo>
                  <a:lnTo>
                    <a:pt x="53212" y="78358"/>
                  </a:lnTo>
                  <a:lnTo>
                    <a:pt x="21335" y="71881"/>
                  </a:lnTo>
                  <a:lnTo>
                    <a:pt x="0" y="71881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2">
              <a:extLst>
                <a:ext uri="{FF2B5EF4-FFF2-40B4-BE49-F238E27FC236}">
                  <a16:creationId xmlns:a16="http://schemas.microsoft.com/office/drawing/2014/main" id="{3BAFC9D3-2714-4ACC-8D1D-29562696EA9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29628" y="1562087"/>
              <a:ext cx="1815083" cy="679716"/>
            </a:xfrm>
            <a:prstGeom prst="rect">
              <a:avLst/>
            </a:prstGeom>
          </p:spPr>
        </p:pic>
        <p:pic>
          <p:nvPicPr>
            <p:cNvPr id="14" name="object 13">
              <a:extLst>
                <a:ext uri="{FF2B5EF4-FFF2-40B4-BE49-F238E27FC236}">
                  <a16:creationId xmlns:a16="http://schemas.microsoft.com/office/drawing/2014/main" id="{024D3E7C-8AA4-4CD6-B073-68584D81A8C0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53579" y="1684909"/>
              <a:ext cx="1571625" cy="438658"/>
            </a:xfrm>
            <a:prstGeom prst="rect">
              <a:avLst/>
            </a:prstGeom>
          </p:spPr>
        </p:pic>
      </p:grpSp>
      <p:sp>
        <p:nvSpPr>
          <p:cNvPr id="26" name="object 2">
            <a:extLst>
              <a:ext uri="{FF2B5EF4-FFF2-40B4-BE49-F238E27FC236}">
                <a16:creationId xmlns:a16="http://schemas.microsoft.com/office/drawing/2014/main" id="{98CA62E4-0773-492A-9A12-A76E1491B356}"/>
              </a:ext>
            </a:extLst>
          </p:cNvPr>
          <p:cNvSpPr txBox="1">
            <a:spLocks/>
          </p:cNvSpPr>
          <p:nvPr/>
        </p:nvSpPr>
        <p:spPr>
          <a:xfrm>
            <a:off x="1805484" y="1968173"/>
            <a:ext cx="6118365" cy="7021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9525" algn="ctr">
              <a:spcBef>
                <a:spcPts val="75"/>
              </a:spcBef>
            </a:pPr>
            <a:r>
              <a:rPr lang="en-ID" sz="4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/>
                <a:cs typeface="Times New Roman"/>
              </a:rPr>
              <a:t>Hortikultura</a:t>
            </a:r>
            <a:r>
              <a:rPr lang="en-ID" sz="4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/>
                <a:cs typeface="Times New Roman"/>
              </a:rPr>
              <a:t> Indonesia</a:t>
            </a:r>
            <a:endParaRPr lang="en-ID" sz="45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Freestyle Script" panose="030804020302050B0404" pitchFamily="66" charset="0"/>
              <a:cs typeface="Times New Roman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A667C0-ACD5-41C6-891E-14455B2ACE6B}"/>
              </a:ext>
            </a:extLst>
          </p:cNvPr>
          <p:cNvSpPr txBox="1"/>
          <p:nvPr/>
        </p:nvSpPr>
        <p:spPr>
          <a:xfrm>
            <a:off x="1656407" y="2927878"/>
            <a:ext cx="5779588" cy="108491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6600" dirty="0" err="1">
                <a:latin typeface="Freestyle Script" panose="030804020302050B0404" pitchFamily="66" charset="0"/>
              </a:rPr>
              <a:t>Maju</a:t>
            </a:r>
            <a:r>
              <a:rPr lang="en-US" sz="6600" dirty="0">
                <a:latin typeface="Freestyle Script" panose="030804020302050B0404" pitchFamily="66" charset="0"/>
              </a:rPr>
              <a:t>, </a:t>
            </a:r>
            <a:r>
              <a:rPr lang="en-US" sz="6600" dirty="0" err="1">
                <a:latin typeface="Freestyle Script" panose="030804020302050B0404" pitchFamily="66" charset="0"/>
              </a:rPr>
              <a:t>Mandiri</a:t>
            </a:r>
            <a:r>
              <a:rPr lang="en-US" sz="6600" dirty="0">
                <a:latin typeface="Freestyle Script" panose="030804020302050B0404" pitchFamily="66" charset="0"/>
              </a:rPr>
              <a:t>, Modern</a:t>
            </a:r>
            <a:endParaRPr lang="en-ID" sz="6600" dirty="0">
              <a:latin typeface="Freestyle Script" panose="030804020302050B0404" pitchFamily="66" charset="0"/>
            </a:endParaRPr>
          </a:p>
        </p:txBody>
      </p:sp>
      <p:pic>
        <p:nvPicPr>
          <p:cNvPr id="28" name="Picture 2" descr="Logo kementerian pertanian png 4 » PNG Image">
            <a:extLst>
              <a:ext uri="{FF2B5EF4-FFF2-40B4-BE49-F238E27FC236}">
                <a16:creationId xmlns:a16="http://schemas.microsoft.com/office/drawing/2014/main" id="{811B4907-5E48-4C62-8344-A260F5081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71451"/>
            <a:ext cx="800100" cy="86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>
            <a:extLst>
              <a:ext uri="{FF2B5EF4-FFF2-40B4-BE49-F238E27FC236}">
                <a16:creationId xmlns:a16="http://schemas.microsoft.com/office/drawing/2014/main" id="{D6316661-B221-407A-A4F0-4AC3FD6F8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7"/>
          <a:stretch>
            <a:fillRect/>
          </a:stretch>
        </p:blipFill>
        <p:spPr bwMode="auto">
          <a:xfrm>
            <a:off x="7658100" y="69764"/>
            <a:ext cx="1323002" cy="96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058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8"/>
          <p:cNvSpPr txBox="1">
            <a:spLocks noGrp="1"/>
          </p:cNvSpPr>
          <p:nvPr>
            <p:ph type="title"/>
          </p:nvPr>
        </p:nvSpPr>
        <p:spPr>
          <a:xfrm>
            <a:off x="720000" y="0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2200" dirty="0" err="1"/>
              <a:t>Arah</a:t>
            </a:r>
            <a:r>
              <a:rPr lang="en-ID" sz="2200" dirty="0"/>
              <a:t> </a:t>
            </a:r>
            <a:r>
              <a:rPr lang="en-ID" sz="2200" dirty="0" err="1"/>
              <a:t>Kebijakan</a:t>
            </a:r>
            <a:r>
              <a:rPr lang="en-ID" sz="2200" dirty="0"/>
              <a:t> Pembangunan </a:t>
            </a:r>
            <a:r>
              <a:rPr lang="en-ID" sz="2200" dirty="0" err="1"/>
              <a:t>Hortikultura</a:t>
            </a:r>
            <a:endParaRPr lang="en-ID" sz="2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1E2AE9-7525-40E7-9D21-886C625E84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824" r="12847"/>
          <a:stretch/>
        </p:blipFill>
        <p:spPr>
          <a:xfrm>
            <a:off x="5120940" y="565711"/>
            <a:ext cx="3387281" cy="4577789"/>
          </a:xfrm>
          <a:prstGeom prst="rect">
            <a:avLst/>
          </a:prstGeom>
        </p:spPr>
      </p:pic>
      <p:sp>
        <p:nvSpPr>
          <p:cNvPr id="12" name="object 13">
            <a:extLst>
              <a:ext uri="{FF2B5EF4-FFF2-40B4-BE49-F238E27FC236}">
                <a16:creationId xmlns:a16="http://schemas.microsoft.com/office/drawing/2014/main" id="{3D8ADB1B-47FD-4A59-956A-0BE5830E897E}"/>
              </a:ext>
            </a:extLst>
          </p:cNvPr>
          <p:cNvSpPr/>
          <p:nvPr/>
        </p:nvSpPr>
        <p:spPr>
          <a:xfrm rot="10800000">
            <a:off x="1083847" y="911838"/>
            <a:ext cx="3470275" cy="2512060"/>
          </a:xfrm>
          <a:custGeom>
            <a:avLst/>
            <a:gdLst/>
            <a:ahLst/>
            <a:cxnLst/>
            <a:rect l="l" t="t" r="r" b="b"/>
            <a:pathLst>
              <a:path w="3470275" h="2512060">
                <a:moveTo>
                  <a:pt x="0" y="2511552"/>
                </a:moveTo>
                <a:lnTo>
                  <a:pt x="3470148" y="2511552"/>
                </a:lnTo>
                <a:lnTo>
                  <a:pt x="3470148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45D47239-DE23-4709-8E64-D7B840471D4C}"/>
              </a:ext>
            </a:extLst>
          </p:cNvPr>
          <p:cNvSpPr txBox="1"/>
          <p:nvPr/>
        </p:nvSpPr>
        <p:spPr>
          <a:xfrm>
            <a:off x="1304927" y="1046611"/>
            <a:ext cx="4518357" cy="23564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100"/>
              </a:lnSpc>
              <a:spcBef>
                <a:spcPts val="100"/>
              </a:spcBef>
            </a:pPr>
            <a:r>
              <a:rPr sz="2000" b="1" dirty="0">
                <a:solidFill>
                  <a:schemeClr val="tx1"/>
                </a:solidFill>
                <a:latin typeface="Arial"/>
                <a:cs typeface="Arial"/>
              </a:rPr>
              <a:t>Meningkatkan daya saing </a:t>
            </a:r>
            <a:r>
              <a:rPr sz="2000" b="1" spc="-4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chemeClr val="tx1"/>
                </a:solidFill>
                <a:latin typeface="Arial"/>
                <a:cs typeface="Arial"/>
              </a:rPr>
              <a:t>hortikultura </a:t>
            </a:r>
            <a:r>
              <a:rPr sz="2000" dirty="0">
                <a:solidFill>
                  <a:schemeClr val="tx1"/>
                </a:solidFill>
                <a:latin typeface="Arial MT"/>
                <a:cs typeface="Arial MT"/>
              </a:rPr>
              <a:t>melalui </a:t>
            </a:r>
            <a:r>
              <a:rPr sz="2000" spc="5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chemeClr val="tx1"/>
                </a:solidFill>
                <a:latin typeface="Arial MT"/>
                <a:cs typeface="Arial MT"/>
              </a:rPr>
              <a:t>peningkatan produksi, </a:t>
            </a:r>
            <a:r>
              <a:rPr sz="2000" spc="5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chemeClr val="tx1"/>
                </a:solidFill>
                <a:latin typeface="Arial MT"/>
                <a:cs typeface="Arial MT"/>
              </a:rPr>
              <a:t>produktivitas, akses </a:t>
            </a:r>
            <a:r>
              <a:rPr sz="2000" spc="-15" dirty="0">
                <a:solidFill>
                  <a:schemeClr val="tx1"/>
                </a:solidFill>
                <a:latin typeface="Arial MT"/>
                <a:cs typeface="Arial MT"/>
              </a:rPr>
              <a:t>pasar, </a:t>
            </a:r>
            <a:r>
              <a:rPr sz="2000" spc="-10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chemeClr val="tx1"/>
                </a:solidFill>
                <a:latin typeface="Arial MT"/>
                <a:cs typeface="Arial MT"/>
              </a:rPr>
              <a:t>logistik didukung sistem </a:t>
            </a:r>
            <a:r>
              <a:rPr sz="2000" spc="5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chemeClr val="tx1"/>
                </a:solidFill>
                <a:latin typeface="Arial MT"/>
                <a:cs typeface="Arial MT"/>
              </a:rPr>
              <a:t>pertanian</a:t>
            </a:r>
            <a:r>
              <a:rPr sz="2000" spc="-55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chemeClr val="tx1"/>
                </a:solidFill>
                <a:latin typeface="Arial MT"/>
                <a:cs typeface="Arial MT"/>
              </a:rPr>
              <a:t>modern</a:t>
            </a:r>
            <a:r>
              <a:rPr sz="2000" spc="-25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chemeClr val="tx1"/>
                </a:solidFill>
                <a:latin typeface="Arial MT"/>
                <a:cs typeface="Arial MT"/>
              </a:rPr>
              <a:t>yang</a:t>
            </a:r>
            <a:r>
              <a:rPr sz="2000" spc="-25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chemeClr val="tx1"/>
                </a:solidFill>
                <a:latin typeface="Arial MT"/>
                <a:cs typeface="Arial MT"/>
              </a:rPr>
              <a:t>ramah </a:t>
            </a:r>
            <a:r>
              <a:rPr sz="2000" spc="-400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chemeClr val="tx1"/>
                </a:solidFill>
                <a:latin typeface="Arial MT"/>
                <a:cs typeface="Arial MT"/>
              </a:rPr>
              <a:t>lingkungan, </a:t>
            </a:r>
            <a:r>
              <a:rPr sz="2000" dirty="0">
                <a:solidFill>
                  <a:schemeClr val="tx1"/>
                </a:solidFill>
                <a:latin typeface="Arial MT"/>
                <a:cs typeface="Arial MT"/>
              </a:rPr>
              <a:t>serta mendorong </a:t>
            </a:r>
            <a:r>
              <a:rPr sz="2000" spc="5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chemeClr val="tx1"/>
                </a:solidFill>
                <a:latin typeface="Arial MT"/>
                <a:cs typeface="Arial MT"/>
              </a:rPr>
              <a:t>peningkatan </a:t>
            </a:r>
            <a:r>
              <a:rPr sz="2000" spc="-5" dirty="0">
                <a:solidFill>
                  <a:schemeClr val="tx1"/>
                </a:solidFill>
                <a:latin typeface="Arial MT"/>
                <a:cs typeface="Arial MT"/>
              </a:rPr>
              <a:t>nilai </a:t>
            </a:r>
            <a:r>
              <a:rPr sz="2000" dirty="0">
                <a:solidFill>
                  <a:schemeClr val="tx1"/>
                </a:solidFill>
                <a:latin typeface="Arial MT"/>
                <a:cs typeface="Arial MT"/>
              </a:rPr>
              <a:t>tambah </a:t>
            </a:r>
            <a:r>
              <a:rPr sz="2000" spc="5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chemeClr val="tx1"/>
                </a:solidFill>
                <a:latin typeface="Arial MT"/>
                <a:cs typeface="Arial MT"/>
              </a:rPr>
              <a:t>produk untuk </a:t>
            </a:r>
            <a:r>
              <a:rPr sz="2000" dirty="0" err="1">
                <a:solidFill>
                  <a:schemeClr val="tx1"/>
                </a:solidFill>
                <a:latin typeface="Arial MT"/>
                <a:cs typeface="Arial MT"/>
              </a:rPr>
              <a:t>kesejahteraan</a:t>
            </a:r>
            <a:r>
              <a:rPr sz="2000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2000" dirty="0" err="1">
                <a:solidFill>
                  <a:schemeClr val="tx1"/>
                </a:solidFill>
                <a:latin typeface="Arial MT"/>
                <a:cs typeface="Arial MT"/>
              </a:rPr>
              <a:t>petani</a:t>
            </a:r>
            <a:endParaRPr sz="2000" dirty="0">
              <a:solidFill>
                <a:schemeClr val="tx1"/>
              </a:solidFill>
              <a:latin typeface="Arial MT"/>
              <a:cs typeface="Arial MT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0BBB7B69-1DFE-4DEC-AE4A-D1BFF7E9FED9}"/>
              </a:ext>
            </a:extLst>
          </p:cNvPr>
          <p:cNvSpPr/>
          <p:nvPr/>
        </p:nvSpPr>
        <p:spPr>
          <a:xfrm>
            <a:off x="3272664" y="3498969"/>
            <a:ext cx="419777" cy="336794"/>
          </a:xfrm>
          <a:prstGeom prst="downArrow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0B9A18AC-973B-439D-BAE2-A4A0F8FA4BB6}"/>
              </a:ext>
            </a:extLst>
          </p:cNvPr>
          <p:cNvSpPr txBox="1"/>
          <p:nvPr/>
        </p:nvSpPr>
        <p:spPr>
          <a:xfrm>
            <a:off x="1433263" y="3895466"/>
            <a:ext cx="4518357" cy="10022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0100"/>
              </a:lnSpc>
              <a:spcBef>
                <a:spcPts val="100"/>
              </a:spcBef>
            </a:pPr>
            <a:r>
              <a:rPr lang="en-ID" sz="2000" b="1" dirty="0" err="1">
                <a:solidFill>
                  <a:schemeClr val="tx1"/>
                </a:solidFill>
                <a:latin typeface="Arial"/>
                <a:cs typeface="Arial"/>
              </a:rPr>
              <a:t>Penumbuhan</a:t>
            </a:r>
            <a:r>
              <a:rPr lang="en-ID" sz="2000" b="1" dirty="0">
                <a:solidFill>
                  <a:schemeClr val="tx1"/>
                </a:solidFill>
                <a:latin typeface="Arial"/>
                <a:cs typeface="Arial"/>
              </a:rPr>
              <a:t> UMKM </a:t>
            </a:r>
            <a:r>
              <a:rPr lang="en-ID" sz="2000" b="1" dirty="0" err="1">
                <a:solidFill>
                  <a:schemeClr val="tx1"/>
                </a:solidFill>
                <a:latin typeface="Arial"/>
                <a:cs typeface="Arial"/>
              </a:rPr>
              <a:t>Hortikultura</a:t>
            </a:r>
            <a:r>
              <a:rPr lang="en-ID" sz="2000" b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ID" sz="2000" dirty="0">
                <a:solidFill>
                  <a:schemeClr val="tx1"/>
                </a:solidFill>
                <a:latin typeface="Arial"/>
                <a:cs typeface="Arial"/>
              </a:rPr>
              <a:t>(</a:t>
            </a:r>
            <a:r>
              <a:rPr lang="en-ID" sz="2000" dirty="0" err="1">
                <a:solidFill>
                  <a:schemeClr val="tx1"/>
                </a:solidFill>
                <a:latin typeface="Arial"/>
                <a:cs typeface="Arial"/>
              </a:rPr>
              <a:t>Bantuan</a:t>
            </a:r>
            <a:r>
              <a:rPr lang="en-ID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ID" sz="2000" dirty="0" err="1">
                <a:solidFill>
                  <a:schemeClr val="tx1"/>
                </a:solidFill>
                <a:latin typeface="Arial"/>
                <a:cs typeface="Arial"/>
              </a:rPr>
              <a:t>Sarpras</a:t>
            </a:r>
            <a:r>
              <a:rPr lang="en-ID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ID" sz="2000" dirty="0" err="1">
                <a:solidFill>
                  <a:schemeClr val="tx1"/>
                </a:solidFill>
                <a:latin typeface="Arial"/>
                <a:cs typeface="Arial"/>
              </a:rPr>
              <a:t>Pascapanen</a:t>
            </a:r>
            <a:r>
              <a:rPr lang="en-ID" sz="2000" dirty="0">
                <a:solidFill>
                  <a:schemeClr val="tx1"/>
                </a:solidFill>
                <a:latin typeface="Arial"/>
                <a:cs typeface="Arial"/>
              </a:rPr>
              <a:t> dan </a:t>
            </a:r>
            <a:r>
              <a:rPr lang="en-ID" sz="2000" dirty="0" err="1">
                <a:solidFill>
                  <a:schemeClr val="tx1"/>
                </a:solidFill>
                <a:latin typeface="Arial"/>
                <a:cs typeface="Arial"/>
              </a:rPr>
              <a:t>Pengolahan</a:t>
            </a:r>
            <a:r>
              <a:rPr lang="en-ID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ID" sz="2000" dirty="0" err="1">
                <a:solidFill>
                  <a:schemeClr val="tx1"/>
                </a:solidFill>
                <a:latin typeface="Arial"/>
                <a:cs typeface="Arial"/>
              </a:rPr>
              <a:t>Hortikultura</a:t>
            </a:r>
            <a:r>
              <a:rPr lang="en-ID" sz="2000" dirty="0">
                <a:solidFill>
                  <a:schemeClr val="tx1"/>
                </a:solidFill>
                <a:latin typeface="Arial"/>
                <a:cs typeface="Arial"/>
              </a:rPr>
              <a:t>)</a:t>
            </a:r>
            <a:endParaRPr sz="2000" dirty="0">
              <a:solidFill>
                <a:schemeClr val="tx1"/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1"/>
          <p:cNvSpPr txBox="1">
            <a:spLocks noGrp="1"/>
          </p:cNvSpPr>
          <p:nvPr>
            <p:ph type="title"/>
          </p:nvPr>
        </p:nvSpPr>
        <p:spPr>
          <a:xfrm>
            <a:off x="0" y="0"/>
            <a:ext cx="7760367" cy="5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KARAKTERISTIK PRODUK HORTIKULTURA</a:t>
            </a:r>
            <a:endParaRPr sz="2400" dirty="0"/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53CD6CDA-A5CC-4AFE-A678-359E6C8C41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2917546"/>
              </p:ext>
            </p:extLst>
          </p:nvPr>
        </p:nvGraphicFramePr>
        <p:xfrm>
          <a:off x="229732" y="653070"/>
          <a:ext cx="6423731" cy="218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5770E91-E035-4FF8-BDB9-D369B3DEB350}"/>
              </a:ext>
            </a:extLst>
          </p:cNvPr>
          <p:cNvSpPr/>
          <p:nvPr/>
        </p:nvSpPr>
        <p:spPr>
          <a:xfrm>
            <a:off x="229732" y="3645568"/>
            <a:ext cx="6785811" cy="103471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D" b="1" dirty="0"/>
              <a:t>PERLU PENUMBUHAN UMKM HORTIKULTURA</a:t>
            </a:r>
          </a:p>
          <a:p>
            <a:pPr algn="ctr"/>
            <a:r>
              <a:rPr lang="en-ID" dirty="0"/>
              <a:t>“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meningkatkan</a:t>
            </a:r>
            <a:r>
              <a:rPr lang="en-ID" dirty="0"/>
              <a:t> </a:t>
            </a:r>
            <a:r>
              <a:rPr lang="en-ID" dirty="0" err="1"/>
              <a:t>nilai</a:t>
            </a:r>
            <a:r>
              <a:rPr lang="en-ID" dirty="0"/>
              <a:t> </a:t>
            </a:r>
            <a:r>
              <a:rPr lang="en-ID" dirty="0" err="1"/>
              <a:t>tambah</a:t>
            </a:r>
            <a:r>
              <a:rPr lang="en-ID" dirty="0"/>
              <a:t> </a:t>
            </a:r>
            <a:r>
              <a:rPr lang="en-ID" dirty="0" err="1"/>
              <a:t>produk</a:t>
            </a:r>
            <a:r>
              <a:rPr lang="en-ID" dirty="0"/>
              <a:t> </a:t>
            </a:r>
            <a:r>
              <a:rPr lang="en-ID" dirty="0" err="1"/>
              <a:t>hortikultura</a:t>
            </a:r>
            <a:r>
              <a:rPr lang="en-ID" dirty="0"/>
              <a:t> dan </a:t>
            </a:r>
            <a:r>
              <a:rPr lang="en-ID" dirty="0" err="1"/>
              <a:t>memenuhi</a:t>
            </a:r>
            <a:r>
              <a:rPr lang="en-ID" dirty="0"/>
              <a:t> pasar </a:t>
            </a:r>
            <a:r>
              <a:rPr lang="en-ID" dirty="0" err="1"/>
              <a:t>domestik</a:t>
            </a:r>
            <a:r>
              <a:rPr lang="en-ID" dirty="0"/>
              <a:t> dan </a:t>
            </a:r>
            <a:r>
              <a:rPr lang="en-ID" dirty="0" err="1"/>
              <a:t>ekspor</a:t>
            </a:r>
            <a:r>
              <a:rPr lang="en-ID" dirty="0"/>
              <a:t>”</a:t>
            </a:r>
          </a:p>
        </p:txBody>
      </p:sp>
      <p:sp>
        <p:nvSpPr>
          <p:cNvPr id="47" name="Arrow: Down 46">
            <a:extLst>
              <a:ext uri="{FF2B5EF4-FFF2-40B4-BE49-F238E27FC236}">
                <a16:creationId xmlns:a16="http://schemas.microsoft.com/office/drawing/2014/main" id="{16D97FBB-B0FE-4FFE-9C75-7154DC09C361}"/>
              </a:ext>
            </a:extLst>
          </p:cNvPr>
          <p:cNvSpPr/>
          <p:nvPr/>
        </p:nvSpPr>
        <p:spPr>
          <a:xfrm>
            <a:off x="3231708" y="3074114"/>
            <a:ext cx="419777" cy="336794"/>
          </a:xfrm>
          <a:prstGeom prst="downArrow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2B93E8-40A4-4475-88CC-81D73CC396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0265" y="3187143"/>
            <a:ext cx="1635971" cy="16359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F6B5E5A-618C-456D-BB7C-EC773646A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96" l="264" r="9947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944" y="101706"/>
            <a:ext cx="8790112" cy="4940088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26D6B319-816D-487A-A714-D881D9FA4281}"/>
              </a:ext>
            </a:extLst>
          </p:cNvPr>
          <p:cNvSpPr txBox="1"/>
          <p:nvPr/>
        </p:nvSpPr>
        <p:spPr>
          <a:xfrm>
            <a:off x="595067" y="3927764"/>
            <a:ext cx="2390587" cy="809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100"/>
              </a:lnSpc>
              <a:spcBef>
                <a:spcPts val="100"/>
              </a:spcBef>
            </a:pPr>
            <a:r>
              <a:rPr lang="en-ID" sz="1200" b="1" dirty="0" err="1">
                <a:solidFill>
                  <a:schemeClr val="tx1"/>
                </a:solidFill>
                <a:latin typeface="Arial"/>
                <a:cs typeface="Arial"/>
              </a:rPr>
              <a:t>Alokasi</a:t>
            </a:r>
            <a:r>
              <a:rPr lang="en-ID" sz="1200" b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ID" sz="1200" b="1" dirty="0" err="1">
                <a:solidFill>
                  <a:schemeClr val="tx1"/>
                </a:solidFill>
                <a:latin typeface="Arial"/>
                <a:cs typeface="Arial"/>
              </a:rPr>
              <a:t>pembentukan</a:t>
            </a:r>
            <a:r>
              <a:rPr lang="en-ID" sz="1200" b="1" dirty="0">
                <a:solidFill>
                  <a:schemeClr val="tx1"/>
                </a:solidFill>
                <a:latin typeface="Arial"/>
                <a:cs typeface="Arial"/>
              </a:rPr>
              <a:t> UMKM pada Kampung </a:t>
            </a:r>
            <a:r>
              <a:rPr lang="en-ID" sz="1200" b="1" dirty="0" err="1">
                <a:solidFill>
                  <a:schemeClr val="tx1"/>
                </a:solidFill>
                <a:latin typeface="Arial"/>
                <a:cs typeface="Arial"/>
              </a:rPr>
              <a:t>Hortikultura</a:t>
            </a:r>
            <a:r>
              <a:rPr lang="en-ID" sz="1200" b="1" dirty="0">
                <a:solidFill>
                  <a:schemeClr val="tx1"/>
                </a:solidFill>
                <a:latin typeface="Arial"/>
                <a:cs typeface="Arial"/>
              </a:rPr>
              <a:t> yang </a:t>
            </a:r>
            <a:r>
              <a:rPr lang="en-ID" sz="1200" b="1" dirty="0" err="1">
                <a:solidFill>
                  <a:schemeClr val="tx1"/>
                </a:solidFill>
                <a:latin typeface="Arial"/>
                <a:cs typeface="Arial"/>
              </a:rPr>
              <a:t>sudah</a:t>
            </a:r>
            <a:r>
              <a:rPr lang="en-ID" sz="1200" b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ID" sz="1200" b="1" dirty="0" err="1">
                <a:solidFill>
                  <a:schemeClr val="tx1"/>
                </a:solidFill>
                <a:latin typeface="Arial"/>
                <a:cs typeface="Arial"/>
              </a:rPr>
              <a:t>mampu</a:t>
            </a:r>
            <a:r>
              <a:rPr lang="en-ID" sz="1200" b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ID" sz="1200" b="1" dirty="0" err="1">
                <a:solidFill>
                  <a:schemeClr val="tx1"/>
                </a:solidFill>
                <a:latin typeface="Arial"/>
                <a:cs typeface="Arial"/>
              </a:rPr>
              <a:t>menjaga</a:t>
            </a:r>
            <a:r>
              <a:rPr lang="en-ID" sz="1200" b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ID" sz="1200" b="1" dirty="0" err="1">
                <a:solidFill>
                  <a:schemeClr val="tx1"/>
                </a:solidFill>
                <a:latin typeface="Arial"/>
                <a:cs typeface="Arial"/>
              </a:rPr>
              <a:t>kontinuitas</a:t>
            </a:r>
            <a:r>
              <a:rPr lang="en-ID" sz="1200" b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ID" sz="1200" b="1" dirty="0" err="1">
                <a:solidFill>
                  <a:schemeClr val="tx1"/>
                </a:solidFill>
                <a:latin typeface="Arial"/>
                <a:cs typeface="Arial"/>
              </a:rPr>
              <a:t>produksi</a:t>
            </a:r>
            <a:endParaRPr sz="1200" dirty="0">
              <a:solidFill>
                <a:schemeClr val="tx1"/>
              </a:solidFill>
              <a:latin typeface="Arial MT"/>
              <a:cs typeface="Arial MT"/>
            </a:endParaRPr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E6917912-B153-431B-93DD-C90AB72822C9}"/>
              </a:ext>
            </a:extLst>
          </p:cNvPr>
          <p:cNvSpPr/>
          <p:nvPr/>
        </p:nvSpPr>
        <p:spPr>
          <a:xfrm rot="10800000">
            <a:off x="484907" y="3834021"/>
            <a:ext cx="1672389" cy="661779"/>
          </a:xfrm>
          <a:custGeom>
            <a:avLst/>
            <a:gdLst>
              <a:gd name="connsiteX0" fmla="*/ 0 w 3459480"/>
              <a:gd name="connsiteY0" fmla="*/ 617220 h 617220"/>
              <a:gd name="connsiteX1" fmla="*/ 3459480 w 3459480"/>
              <a:gd name="connsiteY1" fmla="*/ 617220 h 617220"/>
              <a:gd name="connsiteX2" fmla="*/ 3459480 w 3459480"/>
              <a:gd name="connsiteY2" fmla="*/ 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9480" h="617220">
                <a:moveTo>
                  <a:pt x="0" y="617220"/>
                </a:moveTo>
                <a:lnTo>
                  <a:pt x="3459480" y="617220"/>
                </a:lnTo>
                <a:lnTo>
                  <a:pt x="3459480" y="0"/>
                </a:lnTo>
              </a:path>
            </a:pathLst>
          </a:cu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7AD2F832-66E1-4366-B118-C3B6D9598298}"/>
              </a:ext>
            </a:extLst>
          </p:cNvPr>
          <p:cNvSpPr/>
          <p:nvPr/>
        </p:nvSpPr>
        <p:spPr>
          <a:xfrm>
            <a:off x="1416789" y="4312999"/>
            <a:ext cx="1481013" cy="553088"/>
          </a:xfrm>
          <a:custGeom>
            <a:avLst/>
            <a:gdLst>
              <a:gd name="connsiteX0" fmla="*/ 0 w 3459480"/>
              <a:gd name="connsiteY0" fmla="*/ 617220 h 617220"/>
              <a:gd name="connsiteX1" fmla="*/ 3459480 w 3459480"/>
              <a:gd name="connsiteY1" fmla="*/ 617220 h 617220"/>
              <a:gd name="connsiteX2" fmla="*/ 3459480 w 3459480"/>
              <a:gd name="connsiteY2" fmla="*/ 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9480" h="617220">
                <a:moveTo>
                  <a:pt x="0" y="617220"/>
                </a:moveTo>
                <a:lnTo>
                  <a:pt x="3459480" y="617220"/>
                </a:lnTo>
                <a:lnTo>
                  <a:pt x="3459480" y="0"/>
                </a:lnTo>
              </a:path>
            </a:pathLst>
          </a:cu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91C76A0-44F3-4F4E-B399-6C7B9FBF8A25}"/>
              </a:ext>
            </a:extLst>
          </p:cNvPr>
          <p:cNvCxnSpPr>
            <a:stCxn id="57" idx="3"/>
            <a:endCxn id="3" idx="1"/>
          </p:cNvCxnSpPr>
          <p:nvPr/>
        </p:nvCxnSpPr>
        <p:spPr>
          <a:xfrm flipV="1">
            <a:off x="4990891" y="1800077"/>
            <a:ext cx="1986172" cy="454639"/>
          </a:xfrm>
          <a:prstGeom prst="straightConnector1">
            <a:avLst/>
          </a:prstGeom>
          <a:ln w="1016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27" name="Rectangle 4">
            <a:extLst>
              <a:ext uri="{FF2B5EF4-FFF2-40B4-BE49-F238E27FC236}">
                <a16:creationId xmlns:a16="http://schemas.microsoft.com/office/drawing/2014/main" id="{7220C508-FAEC-4784-A508-2C7510B9F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393469"/>
            <a:ext cx="719094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50" b="1" i="1" dirty="0">
                <a:solidFill>
                  <a:schemeClr val="tx1"/>
                </a:solidFill>
              </a:rPr>
              <a:t>Nilai </a:t>
            </a:r>
            <a:r>
              <a:rPr lang="en-US" altLang="en-US" sz="1650" b="1" i="1" dirty="0" err="1">
                <a:solidFill>
                  <a:schemeClr val="tx1"/>
                </a:solidFill>
              </a:rPr>
              <a:t>tambah</a:t>
            </a:r>
            <a:r>
              <a:rPr lang="en-US" altLang="en-US" sz="1650" b="1" i="1" dirty="0">
                <a:solidFill>
                  <a:schemeClr val="tx1"/>
                </a:solidFill>
              </a:rPr>
              <a:t> (value added) </a:t>
            </a:r>
            <a:r>
              <a:rPr lang="en-US" altLang="en-US" sz="1650" dirty="0" err="1">
                <a:solidFill>
                  <a:schemeClr val="tx1"/>
                </a:solidFill>
              </a:rPr>
              <a:t>adalah</a:t>
            </a:r>
            <a:r>
              <a:rPr lang="en-US" altLang="en-US" sz="1650" dirty="0">
                <a:solidFill>
                  <a:schemeClr val="tx1"/>
                </a:solidFill>
              </a:rPr>
              <a:t> </a:t>
            </a:r>
            <a:r>
              <a:rPr lang="en-US" altLang="en-US" sz="1650" dirty="0" err="1">
                <a:solidFill>
                  <a:schemeClr val="tx1"/>
                </a:solidFill>
              </a:rPr>
              <a:t>pertambahan</a:t>
            </a:r>
            <a:r>
              <a:rPr lang="en-US" altLang="en-US" sz="1650" dirty="0">
                <a:solidFill>
                  <a:schemeClr val="tx1"/>
                </a:solidFill>
              </a:rPr>
              <a:t> </a:t>
            </a:r>
            <a:r>
              <a:rPr lang="en-US" altLang="en-US" sz="1650" dirty="0" err="1">
                <a:solidFill>
                  <a:schemeClr val="tx1"/>
                </a:solidFill>
              </a:rPr>
              <a:t>nilai</a:t>
            </a:r>
            <a:r>
              <a:rPr lang="en-US" altLang="en-US" sz="1650" dirty="0">
                <a:solidFill>
                  <a:schemeClr val="tx1"/>
                </a:solidFill>
              </a:rPr>
              <a:t> </a:t>
            </a:r>
            <a:r>
              <a:rPr lang="en-US" altLang="en-US" sz="1650" dirty="0" err="1">
                <a:solidFill>
                  <a:schemeClr val="tx1"/>
                </a:solidFill>
              </a:rPr>
              <a:t>suatu</a:t>
            </a:r>
            <a:r>
              <a:rPr lang="en-US" altLang="en-US" sz="1650" dirty="0">
                <a:solidFill>
                  <a:schemeClr val="tx1"/>
                </a:solidFill>
              </a:rPr>
              <a:t> </a:t>
            </a:r>
            <a:r>
              <a:rPr lang="en-US" altLang="en-US" sz="1650" dirty="0" err="1">
                <a:solidFill>
                  <a:schemeClr val="tx1"/>
                </a:solidFill>
              </a:rPr>
              <a:t>komoditas</a:t>
            </a:r>
            <a:r>
              <a:rPr lang="en-US" altLang="en-US" sz="1650" dirty="0">
                <a:solidFill>
                  <a:schemeClr val="tx1"/>
                </a:solidFill>
              </a:rPr>
              <a:t> </a:t>
            </a:r>
            <a:r>
              <a:rPr lang="en-US" altLang="en-US" sz="1650" dirty="0" err="1">
                <a:solidFill>
                  <a:schemeClr val="tx1"/>
                </a:solidFill>
              </a:rPr>
              <a:t>karena</a:t>
            </a:r>
            <a:r>
              <a:rPr lang="en-US" altLang="en-US" sz="1650" dirty="0">
                <a:solidFill>
                  <a:schemeClr val="tx1"/>
                </a:solidFill>
              </a:rPr>
              <a:t> </a:t>
            </a:r>
            <a:r>
              <a:rPr lang="en-US" altLang="en-US" sz="1650" dirty="0" err="1">
                <a:solidFill>
                  <a:schemeClr val="tx1"/>
                </a:solidFill>
              </a:rPr>
              <a:t>mengalami</a:t>
            </a:r>
            <a:r>
              <a:rPr lang="en-US" altLang="en-US" sz="1650" dirty="0">
                <a:solidFill>
                  <a:schemeClr val="tx1"/>
                </a:solidFill>
              </a:rPr>
              <a:t> proses </a:t>
            </a:r>
            <a:r>
              <a:rPr lang="en-US" altLang="en-US" sz="1650" dirty="0" err="1">
                <a:solidFill>
                  <a:schemeClr val="tx1"/>
                </a:solidFill>
              </a:rPr>
              <a:t>pengolahan</a:t>
            </a:r>
            <a:r>
              <a:rPr lang="en-US" altLang="en-US" sz="1650" dirty="0">
                <a:solidFill>
                  <a:schemeClr val="tx1"/>
                </a:solidFill>
              </a:rPr>
              <a:t>, </a:t>
            </a:r>
            <a:r>
              <a:rPr lang="en-US" altLang="en-US" sz="1650" dirty="0" err="1">
                <a:solidFill>
                  <a:schemeClr val="tx1"/>
                </a:solidFill>
              </a:rPr>
              <a:t>pengangkutan</a:t>
            </a:r>
            <a:r>
              <a:rPr lang="en-US" altLang="en-US" sz="1650" dirty="0">
                <a:solidFill>
                  <a:schemeClr val="tx1"/>
                </a:solidFill>
              </a:rPr>
              <a:t> </a:t>
            </a:r>
            <a:r>
              <a:rPr lang="en-US" altLang="en-US" sz="1650" dirty="0" err="1">
                <a:solidFill>
                  <a:schemeClr val="tx1"/>
                </a:solidFill>
              </a:rPr>
              <a:t>ataupun</a:t>
            </a:r>
            <a:r>
              <a:rPr lang="en-US" altLang="en-US" sz="1650" dirty="0">
                <a:solidFill>
                  <a:schemeClr val="tx1"/>
                </a:solidFill>
              </a:rPr>
              <a:t> </a:t>
            </a:r>
            <a:r>
              <a:rPr lang="en-US" altLang="en-US" sz="1650" dirty="0" err="1">
                <a:solidFill>
                  <a:schemeClr val="tx1"/>
                </a:solidFill>
              </a:rPr>
              <a:t>pasca</a:t>
            </a:r>
            <a:r>
              <a:rPr lang="en-US" altLang="en-US" sz="1650" dirty="0">
                <a:solidFill>
                  <a:schemeClr val="tx1"/>
                </a:solidFill>
              </a:rPr>
              <a:t> </a:t>
            </a:r>
            <a:r>
              <a:rPr lang="en-US" altLang="en-US" sz="1650" dirty="0" err="1">
                <a:solidFill>
                  <a:schemeClr val="tx1"/>
                </a:solidFill>
              </a:rPr>
              <a:t>panen</a:t>
            </a:r>
            <a:r>
              <a:rPr lang="en-US" altLang="en-US" sz="1650" dirty="0">
                <a:solidFill>
                  <a:schemeClr val="tx1"/>
                </a:solidFill>
              </a:rPr>
              <a:t> </a:t>
            </a:r>
            <a:r>
              <a:rPr lang="en-US" altLang="en-US" sz="1650" dirty="0" err="1">
                <a:solidFill>
                  <a:schemeClr val="tx1"/>
                </a:solidFill>
              </a:rPr>
              <a:t>dalam</a:t>
            </a:r>
            <a:r>
              <a:rPr lang="en-US" altLang="en-US" sz="1650" dirty="0">
                <a:solidFill>
                  <a:schemeClr val="tx1"/>
                </a:solidFill>
              </a:rPr>
              <a:t> </a:t>
            </a:r>
            <a:r>
              <a:rPr lang="en-US" altLang="en-US" sz="1650" dirty="0" err="1">
                <a:solidFill>
                  <a:schemeClr val="tx1"/>
                </a:solidFill>
              </a:rPr>
              <a:t>suatu</a:t>
            </a:r>
            <a:r>
              <a:rPr lang="en-US" altLang="en-US" sz="1650" dirty="0">
                <a:solidFill>
                  <a:schemeClr val="tx1"/>
                </a:solidFill>
              </a:rPr>
              <a:t> </a:t>
            </a:r>
            <a:r>
              <a:rPr lang="en-US" altLang="en-US" sz="1650" dirty="0" err="1">
                <a:solidFill>
                  <a:schemeClr val="tx1"/>
                </a:solidFill>
              </a:rPr>
              <a:t>produksi</a:t>
            </a:r>
            <a:r>
              <a:rPr lang="id-ID" altLang="en-US" sz="1650" dirty="0">
                <a:solidFill>
                  <a:schemeClr val="tx1"/>
                </a:solidFill>
              </a:rPr>
              <a:t> atau </a:t>
            </a:r>
            <a:r>
              <a:rPr lang="id-ID" altLang="en-US" sz="1650" i="1" dirty="0">
                <a:solidFill>
                  <a:schemeClr val="tx1"/>
                </a:solidFill>
              </a:rPr>
              <a:t>penambahan nilai pada </a:t>
            </a:r>
            <a:r>
              <a:rPr lang="id-ID" altLang="en-US" sz="1650" b="1" i="1" dirty="0">
                <a:solidFill>
                  <a:schemeClr val="tx1"/>
                </a:solidFill>
              </a:rPr>
              <a:t>input antara </a:t>
            </a:r>
            <a:r>
              <a:rPr lang="id-ID" altLang="en-US" sz="1650" i="1" dirty="0">
                <a:solidFill>
                  <a:schemeClr val="tx1"/>
                </a:solidFill>
              </a:rPr>
              <a:t>dalam proses produksi</a:t>
            </a:r>
            <a:r>
              <a:rPr lang="en-US" altLang="en-US" sz="1650" i="1" dirty="0">
                <a:solidFill>
                  <a:schemeClr val="tx1"/>
                </a:solidFill>
              </a:rPr>
              <a:t>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BD614D-20DF-452E-90C3-E771E09EE283}"/>
              </a:ext>
            </a:extLst>
          </p:cNvPr>
          <p:cNvCxnSpPr/>
          <p:nvPr/>
        </p:nvCxnSpPr>
        <p:spPr>
          <a:xfrm flipV="1">
            <a:off x="238721" y="1486017"/>
            <a:ext cx="8587978" cy="2976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ight Arrow 15">
            <a:extLst>
              <a:ext uri="{FF2B5EF4-FFF2-40B4-BE49-F238E27FC236}">
                <a16:creationId xmlns:a16="http://schemas.microsoft.com/office/drawing/2014/main" id="{EA4ACBF4-256C-4561-BECD-4A236AA8A9D6}"/>
              </a:ext>
            </a:extLst>
          </p:cNvPr>
          <p:cNvSpPr/>
          <p:nvPr/>
        </p:nvSpPr>
        <p:spPr>
          <a:xfrm>
            <a:off x="2745581" y="2520553"/>
            <a:ext cx="582216" cy="132754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0D44BE-6A5C-446A-AB4B-E7741FF70B3A}"/>
              </a:ext>
            </a:extLst>
          </p:cNvPr>
          <p:cNvSpPr txBox="1"/>
          <p:nvPr/>
        </p:nvSpPr>
        <p:spPr>
          <a:xfrm>
            <a:off x="78581" y="16669"/>
            <a:ext cx="8954691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ID" sz="1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KONSEP PENINGKATAN NILAI TAMBAH HORTIKULTURA</a:t>
            </a:r>
            <a:endParaRPr lang="en-US" sz="18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3D8288-2DDC-42CA-9726-0A1F912A9C6C}"/>
              </a:ext>
            </a:extLst>
          </p:cNvPr>
          <p:cNvSpPr txBox="1"/>
          <p:nvPr/>
        </p:nvSpPr>
        <p:spPr>
          <a:xfrm>
            <a:off x="6977063" y="1569244"/>
            <a:ext cx="1826419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Grade A, B </a:t>
            </a:r>
            <a:r>
              <a:rPr lang="en-US" sz="1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dijual</a:t>
            </a:r>
            <a:r>
              <a:rPr lang="en-US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sebagai</a:t>
            </a:r>
            <a:r>
              <a:rPr lang="en-US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produk</a:t>
            </a:r>
            <a:r>
              <a:rPr lang="en-US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segar</a:t>
            </a:r>
          </a:p>
        </p:txBody>
      </p:sp>
      <p:grpSp>
        <p:nvGrpSpPr>
          <p:cNvPr id="26632" name="Group 7186">
            <a:extLst>
              <a:ext uri="{FF2B5EF4-FFF2-40B4-BE49-F238E27FC236}">
                <a16:creationId xmlns:a16="http://schemas.microsoft.com/office/drawing/2014/main" id="{211C2D85-51AC-44E2-8DA2-A0660447C34F}"/>
              </a:ext>
            </a:extLst>
          </p:cNvPr>
          <p:cNvGrpSpPr>
            <a:grpSpLocks/>
          </p:cNvGrpSpPr>
          <p:nvPr/>
        </p:nvGrpSpPr>
        <p:grpSpPr bwMode="auto">
          <a:xfrm>
            <a:off x="214313" y="1679972"/>
            <a:ext cx="2536031" cy="3313509"/>
            <a:chOff x="105103" y="2240586"/>
            <a:chExt cx="3382403" cy="4417081"/>
          </a:xfrm>
          <a:solidFill>
            <a:schemeClr val="bg1"/>
          </a:solidFill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A210BD3-C191-44A7-8484-F648EF801482}"/>
                </a:ext>
              </a:extLst>
            </p:cNvPr>
            <p:cNvSpPr/>
            <p:nvPr/>
          </p:nvSpPr>
          <p:spPr>
            <a:xfrm>
              <a:off x="105103" y="2240586"/>
              <a:ext cx="3382403" cy="4417081"/>
            </a:xfrm>
            <a:prstGeom prst="rect">
              <a:avLst/>
            </a:prstGeom>
            <a:grp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/>
            </a:p>
          </p:txBody>
        </p:sp>
        <p:sp>
          <p:nvSpPr>
            <p:cNvPr id="26656" name="TextBox 5">
              <a:extLst>
                <a:ext uri="{FF2B5EF4-FFF2-40B4-BE49-F238E27FC236}">
                  <a16:creationId xmlns:a16="http://schemas.microsoft.com/office/drawing/2014/main" id="{428AEA08-6013-4DA6-9466-EF645ABCED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2667" y="2505954"/>
              <a:ext cx="3211951" cy="404811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452438" indent="-452438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>
                <a:spcBef>
                  <a:spcPts val="900"/>
                </a:spcBef>
                <a:spcAft>
                  <a:spcPts val="450"/>
                </a:spcAft>
                <a:buClrTx/>
                <a:buBlip>
                  <a:blip r:embed="rId2"/>
                </a:buBlip>
              </a:pPr>
              <a:r>
                <a:rPr lang="en-US" altLang="en-US" sz="2400">
                  <a:solidFill>
                    <a:schemeClr val="tx1"/>
                  </a:solidFill>
                  <a:latin typeface="Calibri" panose="020F0502020204030204" pitchFamily="34" charset="0"/>
                </a:rPr>
                <a:t>Teknologi Peningkatan Mutu</a:t>
              </a:r>
            </a:p>
            <a:p>
              <a:pPr>
                <a:spcBef>
                  <a:spcPts val="900"/>
                </a:spcBef>
                <a:spcAft>
                  <a:spcPts val="450"/>
                </a:spcAft>
                <a:buClrTx/>
                <a:buBlip>
                  <a:blip r:embed="rId2"/>
                </a:buBlip>
              </a:pPr>
              <a:r>
                <a:rPr lang="en-US" altLang="en-US" sz="2400">
                  <a:solidFill>
                    <a:schemeClr val="tx1"/>
                  </a:solidFill>
                  <a:latin typeface="Calibri" panose="020F0502020204030204" pitchFamily="34" charset="0"/>
                </a:rPr>
                <a:t>Produk Development</a:t>
              </a:r>
            </a:p>
            <a:p>
              <a:pPr>
                <a:spcBef>
                  <a:spcPts val="900"/>
                </a:spcBef>
                <a:spcAft>
                  <a:spcPts val="450"/>
                </a:spcAft>
                <a:buClrTx/>
                <a:buBlip>
                  <a:blip r:embed="rId2"/>
                </a:buBlip>
              </a:pPr>
              <a:r>
                <a:rPr lang="en-US" altLang="en-US" sz="2400">
                  <a:solidFill>
                    <a:schemeClr val="tx1"/>
                  </a:solidFill>
                  <a:latin typeface="Calibri" panose="020F0502020204030204" pitchFamily="34" charset="0"/>
                </a:rPr>
                <a:t>Pemanfaatan Teknologi</a:t>
              </a:r>
            </a:p>
          </p:txBody>
        </p:sp>
      </p:grpSp>
      <p:pic>
        <p:nvPicPr>
          <p:cNvPr id="26633" name="Picture 37">
            <a:extLst>
              <a:ext uri="{FF2B5EF4-FFF2-40B4-BE49-F238E27FC236}">
                <a16:creationId xmlns:a16="http://schemas.microsoft.com/office/drawing/2014/main" id="{91A05D36-244C-4541-8D18-91E36E7038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272" y="2046685"/>
            <a:ext cx="1456134" cy="1052513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9A27D056-4D07-4EA6-AB97-6F25B26B1E16}"/>
              </a:ext>
            </a:extLst>
          </p:cNvPr>
          <p:cNvSpPr/>
          <p:nvPr/>
        </p:nvSpPr>
        <p:spPr>
          <a:xfrm>
            <a:off x="5089922" y="1700213"/>
            <a:ext cx="1438275" cy="771525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Sortasi</a:t>
            </a:r>
            <a: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grading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14C98D03-795E-465A-8EBC-376953942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8599" y="1646348"/>
            <a:ext cx="1682292" cy="1216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6636" name="Group 7185">
            <a:extLst>
              <a:ext uri="{FF2B5EF4-FFF2-40B4-BE49-F238E27FC236}">
                <a16:creationId xmlns:a16="http://schemas.microsoft.com/office/drawing/2014/main" id="{48878A2C-4452-412B-9BA2-CBD669532EFE}"/>
              </a:ext>
            </a:extLst>
          </p:cNvPr>
          <p:cNvGrpSpPr>
            <a:grpSpLocks/>
          </p:cNvGrpSpPr>
          <p:nvPr/>
        </p:nvGrpSpPr>
        <p:grpSpPr bwMode="auto">
          <a:xfrm>
            <a:off x="3888582" y="3611165"/>
            <a:ext cx="3898106" cy="1496017"/>
            <a:chOff x="5087373" y="4814851"/>
            <a:chExt cx="5197735" cy="1995436"/>
          </a:xfrm>
        </p:grpSpPr>
        <p:sp>
          <p:nvSpPr>
            <p:cNvPr id="7185" name="Rectangle 7184">
              <a:extLst>
                <a:ext uri="{FF2B5EF4-FFF2-40B4-BE49-F238E27FC236}">
                  <a16:creationId xmlns:a16="http://schemas.microsoft.com/office/drawing/2014/main" id="{AFCD793B-F956-462F-9CE6-FADDEA9BC2FC}"/>
                </a:ext>
              </a:extLst>
            </p:cNvPr>
            <p:cNvSpPr/>
            <p:nvPr/>
          </p:nvSpPr>
          <p:spPr>
            <a:xfrm>
              <a:off x="5087373" y="4814851"/>
              <a:ext cx="3324391" cy="194541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grpSp>
          <p:nvGrpSpPr>
            <p:cNvPr id="26640" name="Group 7183">
              <a:extLst>
                <a:ext uri="{FF2B5EF4-FFF2-40B4-BE49-F238E27FC236}">
                  <a16:creationId xmlns:a16="http://schemas.microsoft.com/office/drawing/2014/main" id="{A345494B-04C6-43B2-BFD2-C8983D7D30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42793" y="4926506"/>
              <a:ext cx="3326147" cy="1883781"/>
              <a:chOff x="5142793" y="5037353"/>
              <a:chExt cx="3326147" cy="1890310"/>
            </a:xfrm>
          </p:grpSpPr>
          <p:pic>
            <p:nvPicPr>
              <p:cNvPr id="26647" name="Picture 59">
                <a:extLst>
                  <a:ext uri="{FF2B5EF4-FFF2-40B4-BE49-F238E27FC236}">
                    <a16:creationId xmlns:a16="http://schemas.microsoft.com/office/drawing/2014/main" id="{1E7FFCEB-488E-4A5C-9CDD-2BAE764DC3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82899" y="5477227"/>
                <a:ext cx="872995" cy="6981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648" name="TextBox 60">
                <a:extLst>
                  <a:ext uri="{FF2B5EF4-FFF2-40B4-BE49-F238E27FC236}">
                    <a16:creationId xmlns:a16="http://schemas.microsoft.com/office/drawing/2014/main" id="{449E498F-16D8-41E3-8A4A-2405A9DE08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42793" y="6175348"/>
                <a:ext cx="769216" cy="494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6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4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900" b="1">
                    <a:solidFill>
                      <a:schemeClr val="tx1"/>
                    </a:solidFill>
                    <a:latin typeface="Calibri" panose="020F0502020204030204" pitchFamily="34" charset="0"/>
                  </a:rPr>
                  <a:t>Permen Jeruk</a:t>
                </a:r>
              </a:p>
            </p:txBody>
          </p:sp>
          <p:sp>
            <p:nvSpPr>
              <p:cNvPr id="26649" name="TextBox 62">
                <a:extLst>
                  <a:ext uri="{FF2B5EF4-FFF2-40B4-BE49-F238E27FC236}">
                    <a16:creationId xmlns:a16="http://schemas.microsoft.com/office/drawing/2014/main" id="{DEF639C8-3700-46DC-A702-A15DD4346A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77930" y="6420709"/>
                <a:ext cx="925941" cy="3089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6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4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900" b="1">
                    <a:solidFill>
                      <a:schemeClr val="tx1"/>
                    </a:solidFill>
                    <a:latin typeface="Calibri" panose="020F0502020204030204" pitchFamily="34" charset="0"/>
                  </a:rPr>
                  <a:t>Selai Jeruk</a:t>
                </a:r>
              </a:p>
            </p:txBody>
          </p:sp>
          <p:pic>
            <p:nvPicPr>
              <p:cNvPr id="26650" name="Picture 7167">
                <a:extLst>
                  <a:ext uri="{FF2B5EF4-FFF2-40B4-BE49-F238E27FC236}">
                    <a16:creationId xmlns:a16="http://schemas.microsoft.com/office/drawing/2014/main" id="{CF7A67ED-DA96-4BCC-8F0B-FDEF28A4A0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6000" y="5092773"/>
                <a:ext cx="934053" cy="1398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51" name="Picture 7168">
                <a:extLst>
                  <a:ext uri="{FF2B5EF4-FFF2-40B4-BE49-F238E27FC236}">
                    <a16:creationId xmlns:a16="http://schemas.microsoft.com/office/drawing/2014/main" id="{6513F59E-C00D-45B5-A1FC-BD0BF8200D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64843" y="5037353"/>
                <a:ext cx="686123" cy="13379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652" name="TextBox 67">
                <a:extLst>
                  <a:ext uri="{FF2B5EF4-FFF2-40B4-BE49-F238E27FC236}">
                    <a16:creationId xmlns:a16="http://schemas.microsoft.com/office/drawing/2014/main" id="{58D92972-2497-4937-A9E1-676B2702DF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68832" y="6433329"/>
                <a:ext cx="613237" cy="494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6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4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900" b="1">
                    <a:solidFill>
                      <a:schemeClr val="tx1"/>
                    </a:solidFill>
                    <a:latin typeface="Calibri" panose="020F0502020204030204" pitchFamily="34" charset="0"/>
                  </a:rPr>
                  <a:t>Jus Jeruk</a:t>
                </a:r>
              </a:p>
            </p:txBody>
          </p:sp>
          <p:pic>
            <p:nvPicPr>
              <p:cNvPr id="26653" name="Picture 7170">
                <a:extLst>
                  <a:ext uri="{FF2B5EF4-FFF2-40B4-BE49-F238E27FC236}">
                    <a16:creationId xmlns:a16="http://schemas.microsoft.com/office/drawing/2014/main" id="{FCA57FA3-4150-4A9D-B4F2-D9EAFB3753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04763" y="5267477"/>
                <a:ext cx="643841" cy="10178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654" name="TextBox 69">
                <a:extLst>
                  <a:ext uri="{FF2B5EF4-FFF2-40B4-BE49-F238E27FC236}">
                    <a16:creationId xmlns:a16="http://schemas.microsoft.com/office/drawing/2014/main" id="{2E57E409-AF68-4FBD-8DF4-C6A7BF98E1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32770" y="6285328"/>
                <a:ext cx="836170" cy="494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6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4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900" b="1">
                    <a:solidFill>
                      <a:schemeClr val="tx1"/>
                    </a:solidFill>
                    <a:latin typeface="Calibri" panose="020F0502020204030204" pitchFamily="34" charset="0"/>
                  </a:rPr>
                  <a:t>Manisan 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900" b="1">
                    <a:solidFill>
                      <a:schemeClr val="tx1"/>
                    </a:solidFill>
                    <a:latin typeface="Calibri" panose="020F0502020204030204" pitchFamily="34" charset="0"/>
                  </a:rPr>
                  <a:t>Jeruk</a:t>
                </a:r>
              </a:p>
            </p:txBody>
          </p:sp>
        </p:grpSp>
        <p:grpSp>
          <p:nvGrpSpPr>
            <p:cNvPr id="26641" name="Group 7182">
              <a:extLst>
                <a:ext uri="{FF2B5EF4-FFF2-40B4-BE49-F238E27FC236}">
                  <a16:creationId xmlns:a16="http://schemas.microsoft.com/office/drawing/2014/main" id="{4F17B33F-3558-4DD6-984C-A596F1800E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99082" y="4835430"/>
              <a:ext cx="1786026" cy="1943893"/>
              <a:chOff x="10223651" y="4801919"/>
              <a:chExt cx="1786026" cy="1819810"/>
            </a:xfrm>
          </p:grpSpPr>
          <p:sp>
            <p:nvSpPr>
              <p:cNvPr id="5" name="Rectangle 7179">
                <a:extLst>
                  <a:ext uri="{FF2B5EF4-FFF2-40B4-BE49-F238E27FC236}">
                    <a16:creationId xmlns:a16="http://schemas.microsoft.com/office/drawing/2014/main" id="{71993797-7007-4B52-9708-45ADEF1AAD80}"/>
                  </a:ext>
                </a:extLst>
              </p:cNvPr>
              <p:cNvSpPr/>
              <p:nvPr/>
            </p:nvSpPr>
            <p:spPr>
              <a:xfrm>
                <a:off x="10223651" y="4815362"/>
                <a:ext cx="1786026" cy="180636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/>
              </a:p>
            </p:txBody>
          </p:sp>
          <p:grpSp>
            <p:nvGrpSpPr>
              <p:cNvPr id="26643" name="Group 7177">
                <a:extLst>
                  <a:ext uri="{FF2B5EF4-FFF2-40B4-BE49-F238E27FC236}">
                    <a16:creationId xmlns:a16="http://schemas.microsoft.com/office/drawing/2014/main" id="{49886FDE-3192-4825-BCBA-8AAE3A4F67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00209" y="5384052"/>
                <a:ext cx="1643279" cy="1158801"/>
                <a:chOff x="9724489" y="5051562"/>
                <a:chExt cx="1643279" cy="1158801"/>
              </a:xfrm>
            </p:grpSpPr>
            <p:pic>
              <p:nvPicPr>
                <p:cNvPr id="26645" name="Picture 7172">
                  <a:extLst>
                    <a:ext uri="{FF2B5EF4-FFF2-40B4-BE49-F238E27FC236}">
                      <a16:creationId xmlns:a16="http://schemas.microsoft.com/office/drawing/2014/main" id="{5908BD8A-8141-4251-A1AA-964F651CB7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13981" y="5051562"/>
                  <a:ext cx="753787" cy="11237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646" name="Picture 7173">
                  <a:extLst>
                    <a:ext uri="{FF2B5EF4-FFF2-40B4-BE49-F238E27FC236}">
                      <a16:creationId xmlns:a16="http://schemas.microsoft.com/office/drawing/2014/main" id="{2FF18B1A-9088-48FF-8F3A-70010CCD1B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24489" y="5051562"/>
                  <a:ext cx="796367" cy="11588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6644" name="TextBox 7178">
                <a:extLst>
                  <a:ext uri="{FF2B5EF4-FFF2-40B4-BE49-F238E27FC236}">
                    <a16:creationId xmlns:a16="http://schemas.microsoft.com/office/drawing/2014/main" id="{41970673-EA98-43BF-9F88-AC9EAF3E21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89757" y="4801919"/>
                <a:ext cx="1664500" cy="590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6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4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 3" panose="05040102010807070707" pitchFamily="18" charset="2"/>
                  <a:buChar char="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825" b="1">
                    <a:solidFill>
                      <a:schemeClr val="tx1"/>
                    </a:solidFill>
                    <a:latin typeface="Calibri" panose="020F0502020204030204" pitchFamily="34" charset="0"/>
                  </a:rPr>
                  <a:t>Kulit Jeruk :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825">
                    <a:solidFill>
                      <a:schemeClr val="tx1"/>
                    </a:solidFill>
                    <a:latin typeface="Calibri" panose="020F0502020204030204" pitchFamily="34" charset="0"/>
                  </a:rPr>
                  <a:t>- Minyak jeruk 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825">
                    <a:solidFill>
                      <a:schemeClr val="tx1"/>
                    </a:solidFill>
                    <a:latin typeface="Calibri" panose="020F0502020204030204" pitchFamily="34" charset="0"/>
                  </a:rPr>
                  <a:t> - Kulit jeruk kering</a:t>
                </a:r>
              </a:p>
            </p:txBody>
          </p:sp>
        </p:grpSp>
      </p:grpSp>
      <p:sp>
        <p:nvSpPr>
          <p:cNvPr id="7181" name="Down Arrow Callout 7180">
            <a:extLst>
              <a:ext uri="{FF2B5EF4-FFF2-40B4-BE49-F238E27FC236}">
                <a16:creationId xmlns:a16="http://schemas.microsoft.com/office/drawing/2014/main" id="{81350D46-AF49-4624-9D2F-CA075332FAA7}"/>
              </a:ext>
            </a:extLst>
          </p:cNvPr>
          <p:cNvSpPr/>
          <p:nvPr/>
        </p:nvSpPr>
        <p:spPr>
          <a:xfrm>
            <a:off x="4532710" y="2936081"/>
            <a:ext cx="2530078" cy="953691"/>
          </a:xfrm>
          <a:prstGeom prst="downArrow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500" b="1" dirty="0">
                <a:solidFill>
                  <a:schemeClr val="tx1"/>
                </a:solidFill>
              </a:rPr>
              <a:t>Grade C </a:t>
            </a:r>
            <a:r>
              <a:rPr lang="en-US" sz="1500" b="1" dirty="0" err="1">
                <a:solidFill>
                  <a:schemeClr val="tx1"/>
                </a:solidFill>
              </a:rPr>
              <a:t>diolah</a:t>
            </a:r>
            <a:r>
              <a:rPr lang="en-US" sz="1500" b="1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en-US" sz="1500" b="1" dirty="0" err="1">
                <a:solidFill>
                  <a:schemeClr val="tx1"/>
                </a:solidFill>
              </a:rPr>
              <a:t>sebagai</a:t>
            </a:r>
            <a:r>
              <a:rPr lang="en-US" sz="1500" b="1" dirty="0">
                <a:solidFill>
                  <a:schemeClr val="tx1"/>
                </a:solidFill>
              </a:rPr>
              <a:t> </a:t>
            </a:r>
            <a:r>
              <a:rPr lang="en-US" sz="1500" b="1" dirty="0" err="1">
                <a:solidFill>
                  <a:schemeClr val="tx1"/>
                </a:solidFill>
              </a:rPr>
              <a:t>produk</a:t>
            </a:r>
            <a:r>
              <a:rPr lang="en-US" sz="1500" b="1" dirty="0">
                <a:solidFill>
                  <a:schemeClr val="tx1"/>
                </a:solidFill>
              </a:rPr>
              <a:t> </a:t>
            </a:r>
            <a:r>
              <a:rPr lang="en-US" sz="1500" b="1" dirty="0" err="1">
                <a:solidFill>
                  <a:schemeClr val="tx1"/>
                </a:solidFill>
              </a:rPr>
              <a:t>olahan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7182" name="Down Arrow 7181">
            <a:extLst>
              <a:ext uri="{FF2B5EF4-FFF2-40B4-BE49-F238E27FC236}">
                <a16:creationId xmlns:a16="http://schemas.microsoft.com/office/drawing/2014/main" id="{7FD5CA13-C379-4A69-9F8B-34F7E48ED12B}"/>
              </a:ext>
            </a:extLst>
          </p:cNvPr>
          <p:cNvSpPr/>
          <p:nvPr/>
        </p:nvSpPr>
        <p:spPr>
          <a:xfrm>
            <a:off x="5664994" y="2477691"/>
            <a:ext cx="298847" cy="457200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7" name="Rectangle 31">
            <a:extLst>
              <a:ext uri="{FF2B5EF4-FFF2-40B4-BE49-F238E27FC236}">
                <a16:creationId xmlns:a16="http://schemas.microsoft.com/office/drawing/2014/main" id="{4092D6B0-8315-41A0-BBE5-EF45947CFFFB}"/>
              </a:ext>
            </a:extLst>
          </p:cNvPr>
          <p:cNvSpPr/>
          <p:nvPr/>
        </p:nvSpPr>
        <p:spPr>
          <a:xfrm>
            <a:off x="149276" y="882669"/>
            <a:ext cx="2737946" cy="3992166"/>
          </a:xfrm>
          <a:prstGeom prst="rect">
            <a:avLst/>
          </a:prstGeom>
          <a:solidFill>
            <a:schemeClr val="bg1">
              <a:alpha val="5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 sz="1050"/>
          </a:p>
        </p:txBody>
      </p:sp>
      <p:sp>
        <p:nvSpPr>
          <p:cNvPr id="1048698" name="Rectangle 33">
            <a:extLst>
              <a:ext uri="{FF2B5EF4-FFF2-40B4-BE49-F238E27FC236}">
                <a16:creationId xmlns:a16="http://schemas.microsoft.com/office/drawing/2014/main" id="{034EC5E8-7A5E-421C-80D0-9244A5E78D7E}"/>
              </a:ext>
            </a:extLst>
          </p:cNvPr>
          <p:cNvSpPr/>
          <p:nvPr/>
        </p:nvSpPr>
        <p:spPr>
          <a:xfrm>
            <a:off x="3258460" y="880270"/>
            <a:ext cx="2591117" cy="3992166"/>
          </a:xfrm>
          <a:prstGeom prst="rect">
            <a:avLst/>
          </a:prstGeom>
          <a:solidFill>
            <a:schemeClr val="bg1">
              <a:alpha val="5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 sz="1050"/>
          </a:p>
        </p:txBody>
      </p:sp>
      <p:sp>
        <p:nvSpPr>
          <p:cNvPr id="1048699" name="Rectangle 34">
            <a:extLst>
              <a:ext uri="{FF2B5EF4-FFF2-40B4-BE49-F238E27FC236}">
                <a16:creationId xmlns:a16="http://schemas.microsoft.com/office/drawing/2014/main" id="{A1659C3E-B0FF-4847-96F5-91655A6854E2}"/>
              </a:ext>
            </a:extLst>
          </p:cNvPr>
          <p:cNvSpPr/>
          <p:nvPr/>
        </p:nvSpPr>
        <p:spPr>
          <a:xfrm>
            <a:off x="6318683" y="880270"/>
            <a:ext cx="2469682" cy="3992166"/>
          </a:xfrm>
          <a:prstGeom prst="rect">
            <a:avLst/>
          </a:prstGeom>
          <a:solidFill>
            <a:schemeClr val="bg1">
              <a:alpha val="5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 sz="105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95C23D-64C7-40BD-A09E-9EB882B516BB}"/>
              </a:ext>
            </a:extLst>
          </p:cNvPr>
          <p:cNvSpPr/>
          <p:nvPr/>
        </p:nvSpPr>
        <p:spPr>
          <a:xfrm>
            <a:off x="7553524" y="1570144"/>
            <a:ext cx="921928" cy="49566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8CEACF-DE0F-4B70-82A7-0E9DD87C13FC}"/>
              </a:ext>
            </a:extLst>
          </p:cNvPr>
          <p:cNvSpPr/>
          <p:nvPr/>
        </p:nvSpPr>
        <p:spPr>
          <a:xfrm>
            <a:off x="5501490" y="2271338"/>
            <a:ext cx="892188" cy="49566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5A337A-ACBC-4419-8B46-721B7E044699}"/>
              </a:ext>
            </a:extLst>
          </p:cNvPr>
          <p:cNvSpPr/>
          <p:nvPr/>
        </p:nvSpPr>
        <p:spPr>
          <a:xfrm>
            <a:off x="7553524" y="2972532"/>
            <a:ext cx="921928" cy="49566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48700" name="Rounded Rectangle 151">
            <a:extLst>
              <a:ext uri="{FF2B5EF4-FFF2-40B4-BE49-F238E27FC236}">
                <a16:creationId xmlns:a16="http://schemas.microsoft.com/office/drawing/2014/main" id="{4E805FDC-57F3-4953-BB7B-0AC19F2B69FB}"/>
              </a:ext>
            </a:extLst>
          </p:cNvPr>
          <p:cNvSpPr/>
          <p:nvPr/>
        </p:nvSpPr>
        <p:spPr>
          <a:xfrm>
            <a:off x="96981" y="41798"/>
            <a:ext cx="8610741" cy="540275"/>
          </a:xfrm>
          <a:prstGeom prst="roundRect">
            <a:avLst>
              <a:gd name="adj" fmla="val 5200"/>
            </a:avLst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  <p:txBody>
          <a:bodyPr lIns="68570" tIns="34289" rIns="68570" bIns="34289" anchor="ctr"/>
          <a:lstStyle/>
          <a:p>
            <a:pPr algn="ctr" defTabSz="656033">
              <a:defRPr/>
            </a:pPr>
            <a:r>
              <a:rPr lang="id-ID" sz="21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rgbClr val="454545"/>
                  </a:glow>
                </a:effectLst>
              </a:rPr>
              <a:t>STRATEGI</a:t>
            </a:r>
            <a:r>
              <a:rPr lang="id-ID" sz="21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rgbClr val="454545"/>
                  </a:glow>
                </a:effectLst>
              </a:rPr>
              <a:t> </a:t>
            </a:r>
            <a:r>
              <a:rPr lang="id-ID" sz="21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454545"/>
                  </a:glow>
                </a:effectLst>
              </a:rPr>
              <a:t>PENINGKATAN </a:t>
            </a:r>
            <a:r>
              <a:rPr lang="id-ID" sz="21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rgbClr val="454545"/>
                  </a:glow>
                </a:effectLst>
              </a:rPr>
              <a:t>NILAI TAMBAH DAN DAYA SAING</a:t>
            </a:r>
            <a:endParaRPr lang="en-US" sz="21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C000"/>
              </a:solidFill>
              <a:effectLst>
                <a:glow rad="139700">
                  <a:srgbClr val="454545"/>
                </a:glow>
              </a:effectLst>
            </a:endParaRPr>
          </a:p>
        </p:txBody>
      </p:sp>
      <p:pic>
        <p:nvPicPr>
          <p:cNvPr id="2097284" name="Picture 11">
            <a:extLst>
              <a:ext uri="{FF2B5EF4-FFF2-40B4-BE49-F238E27FC236}">
                <a16:creationId xmlns:a16="http://schemas.microsoft.com/office/drawing/2014/main" id="{41430425-2DE7-4613-A1E2-09AE2C2E989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8454" y="2820660"/>
            <a:ext cx="761038" cy="676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48701" name="Arrow: Right 23">
            <a:extLst>
              <a:ext uri="{FF2B5EF4-FFF2-40B4-BE49-F238E27FC236}">
                <a16:creationId xmlns:a16="http://schemas.microsoft.com/office/drawing/2014/main" id="{74CEC355-34EC-439D-AC95-9BC769FD4711}"/>
              </a:ext>
            </a:extLst>
          </p:cNvPr>
          <p:cNvSpPr/>
          <p:nvPr/>
        </p:nvSpPr>
        <p:spPr>
          <a:xfrm>
            <a:off x="2928893" y="2433042"/>
            <a:ext cx="280662" cy="114181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 sz="1050"/>
          </a:p>
        </p:txBody>
      </p:sp>
      <p:sp>
        <p:nvSpPr>
          <p:cNvPr id="1048702" name="TextBox 32">
            <a:extLst>
              <a:ext uri="{FF2B5EF4-FFF2-40B4-BE49-F238E27FC236}">
                <a16:creationId xmlns:a16="http://schemas.microsoft.com/office/drawing/2014/main" id="{74709608-A064-4F6E-B0D3-F91B42193207}"/>
              </a:ext>
            </a:extLst>
          </p:cNvPr>
          <p:cNvSpPr txBox="1"/>
          <p:nvPr/>
        </p:nvSpPr>
        <p:spPr>
          <a:xfrm>
            <a:off x="166545" y="920700"/>
            <a:ext cx="297030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d-ID" sz="15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Hasil Panen</a:t>
            </a:r>
            <a:r>
              <a:rPr lang="en-US" sz="15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/</a:t>
            </a:r>
            <a:r>
              <a:rPr lang="en-US" sz="15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produk</a:t>
            </a:r>
            <a:r>
              <a:rPr lang="en-US" sz="15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 segar</a:t>
            </a:r>
            <a:endParaRPr lang="id-ID" sz="15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rgbClr val="454545"/>
                </a:glo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048703" name="TextBox 36">
            <a:extLst>
              <a:ext uri="{FF2B5EF4-FFF2-40B4-BE49-F238E27FC236}">
                <a16:creationId xmlns:a16="http://schemas.microsoft.com/office/drawing/2014/main" id="{95730F5F-9835-49E2-8D46-751238C36DC3}"/>
              </a:ext>
            </a:extLst>
          </p:cNvPr>
          <p:cNvSpPr txBox="1"/>
          <p:nvPr/>
        </p:nvSpPr>
        <p:spPr>
          <a:xfrm>
            <a:off x="3717999" y="907365"/>
            <a:ext cx="1728931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5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Peningkatan</a:t>
            </a:r>
            <a:r>
              <a:rPr lang="en-US" sz="15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15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Kualitas</a:t>
            </a:r>
            <a:endParaRPr lang="id-ID" sz="105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rgbClr val="454545"/>
                </a:glo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048704" name="TextBox 38">
            <a:extLst>
              <a:ext uri="{FF2B5EF4-FFF2-40B4-BE49-F238E27FC236}">
                <a16:creationId xmlns:a16="http://schemas.microsoft.com/office/drawing/2014/main" id="{D5C61282-72C8-4594-B564-730131A4F86D}"/>
              </a:ext>
            </a:extLst>
          </p:cNvPr>
          <p:cNvSpPr txBox="1"/>
          <p:nvPr/>
        </p:nvSpPr>
        <p:spPr>
          <a:xfrm>
            <a:off x="6978792" y="923729"/>
            <a:ext cx="1728931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d-ID" sz="15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Produk Olahan</a:t>
            </a:r>
            <a:r>
              <a:rPr lang="en-US" sz="15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 &amp; </a:t>
            </a:r>
            <a:r>
              <a:rPr lang="en-US" sz="15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Bahan</a:t>
            </a:r>
            <a:r>
              <a:rPr lang="en-US" sz="15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15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Industri</a:t>
            </a:r>
            <a:endParaRPr lang="id-ID" sz="15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rgbClr val="454545"/>
                </a:glo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2097286" name="Picture 7">
            <a:extLst>
              <a:ext uri="{FF2B5EF4-FFF2-40B4-BE49-F238E27FC236}">
                <a16:creationId xmlns:a16="http://schemas.microsoft.com/office/drawing/2014/main" id="{CC08722E-1B49-4A52-8922-703CA4D71C0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96922" y="1683676"/>
            <a:ext cx="995183" cy="8774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48705" name="TextBox 44">
            <a:extLst>
              <a:ext uri="{FF2B5EF4-FFF2-40B4-BE49-F238E27FC236}">
                <a16:creationId xmlns:a16="http://schemas.microsoft.com/office/drawing/2014/main" id="{2131702A-1B95-4E36-878B-24FD125CC9ED}"/>
              </a:ext>
            </a:extLst>
          </p:cNvPr>
          <p:cNvSpPr txBox="1"/>
          <p:nvPr/>
        </p:nvSpPr>
        <p:spPr>
          <a:xfrm>
            <a:off x="1974878" y="3354780"/>
            <a:ext cx="660758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d-ID" sz="105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Sayuran</a:t>
            </a:r>
            <a:endParaRPr lang="en-US" sz="1050" dirty="0">
              <a:ln w="9525">
                <a:solidFill>
                  <a:prstClr val="white"/>
                </a:solidFill>
                <a:prstDash val="solid"/>
              </a:ln>
              <a:solidFill>
                <a:schemeClr val="bg1"/>
              </a:solidFill>
              <a:effectLst>
                <a:glow rad="139700">
                  <a:srgbClr val="454545"/>
                </a:glo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048706" name="TextBox 46">
            <a:extLst>
              <a:ext uri="{FF2B5EF4-FFF2-40B4-BE49-F238E27FC236}">
                <a16:creationId xmlns:a16="http://schemas.microsoft.com/office/drawing/2014/main" id="{9E66757F-B286-4734-BD66-97DE210648F9}"/>
              </a:ext>
            </a:extLst>
          </p:cNvPr>
          <p:cNvSpPr txBox="1"/>
          <p:nvPr/>
        </p:nvSpPr>
        <p:spPr>
          <a:xfrm>
            <a:off x="1886559" y="4597836"/>
            <a:ext cx="1061509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d-ID" sz="105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Tanaman Obat</a:t>
            </a:r>
            <a:endParaRPr lang="en-US" sz="1050" dirty="0">
              <a:ln w="9525">
                <a:solidFill>
                  <a:prstClr val="white"/>
                </a:solidFill>
                <a:prstDash val="solid"/>
              </a:ln>
              <a:solidFill>
                <a:schemeClr val="bg1"/>
              </a:solidFill>
              <a:effectLst>
                <a:glow rad="139700">
                  <a:srgbClr val="454545"/>
                </a:glo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048709" name="TextBox 2">
            <a:extLst>
              <a:ext uri="{FF2B5EF4-FFF2-40B4-BE49-F238E27FC236}">
                <a16:creationId xmlns:a16="http://schemas.microsoft.com/office/drawing/2014/main" id="{2532395C-07DF-43EF-BB0F-BD1F68115E74}"/>
              </a:ext>
            </a:extLst>
          </p:cNvPr>
          <p:cNvSpPr txBox="1"/>
          <p:nvPr/>
        </p:nvSpPr>
        <p:spPr>
          <a:xfrm>
            <a:off x="4013894" y="3127952"/>
            <a:ext cx="1329211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d-ID" sz="105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Sarana Pascapanen</a:t>
            </a:r>
            <a:endParaRPr lang="en-US" sz="1050" dirty="0">
              <a:ln w="9525">
                <a:solidFill>
                  <a:prstClr val="white"/>
                </a:solidFill>
                <a:prstDash val="solid"/>
              </a:ln>
              <a:solidFill>
                <a:schemeClr val="bg1"/>
              </a:solidFill>
              <a:effectLst>
                <a:glow rad="139700">
                  <a:srgbClr val="454545"/>
                </a:glo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048710" name="TextBox 12">
            <a:extLst>
              <a:ext uri="{FF2B5EF4-FFF2-40B4-BE49-F238E27FC236}">
                <a16:creationId xmlns:a16="http://schemas.microsoft.com/office/drawing/2014/main" id="{E5726C1B-3632-49F0-AEC9-2219E20DC564}"/>
              </a:ext>
            </a:extLst>
          </p:cNvPr>
          <p:cNvSpPr txBox="1"/>
          <p:nvPr/>
        </p:nvSpPr>
        <p:spPr>
          <a:xfrm>
            <a:off x="3918661" y="4219064"/>
            <a:ext cx="1327608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d-ID" sz="105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Sarana Pengolahan</a:t>
            </a:r>
            <a:endParaRPr lang="en-US" sz="1050" dirty="0">
              <a:ln w="9525">
                <a:solidFill>
                  <a:prstClr val="white"/>
                </a:solidFill>
                <a:prstDash val="solid"/>
              </a:ln>
              <a:solidFill>
                <a:schemeClr val="bg1"/>
              </a:solidFill>
              <a:effectLst>
                <a:glow rad="139700">
                  <a:srgbClr val="454545"/>
                </a:glo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30748" name="Picture 8" descr="Benarkah Buah yang Dikemas Rapat Itu Lebih Awet Disimpan? : Okezone  Lifestyle">
            <a:extLst>
              <a:ext uri="{FF2B5EF4-FFF2-40B4-BE49-F238E27FC236}">
                <a16:creationId xmlns:a16="http://schemas.microsoft.com/office/drawing/2014/main" id="{78527144-599C-40BA-922B-11C47FD24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314" y="1696696"/>
            <a:ext cx="616472" cy="82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9" name="Picture 10" descr="Lemon Marmalade - The Urban Mama">
            <a:extLst>
              <a:ext uri="{FF2B5EF4-FFF2-40B4-BE49-F238E27FC236}">
                <a16:creationId xmlns:a16="http://schemas.microsoft.com/office/drawing/2014/main" id="{5C533E5B-C6A4-4D25-865F-975309E5A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0" r="7916"/>
          <a:stretch>
            <a:fillRect/>
          </a:stretch>
        </p:blipFill>
        <p:spPr bwMode="auto">
          <a:xfrm>
            <a:off x="6995953" y="2969216"/>
            <a:ext cx="55602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1" name="Picture 12" descr="Vegetable Purees - Recipes | Pampered Chef US Site">
            <a:extLst>
              <a:ext uri="{FF2B5EF4-FFF2-40B4-BE49-F238E27FC236}">
                <a16:creationId xmlns:a16="http://schemas.microsoft.com/office/drawing/2014/main" id="{A81A2743-8B33-4F8D-9156-518D47908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162" y="3086705"/>
            <a:ext cx="4857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8712" name="TextBox 50">
            <a:extLst>
              <a:ext uri="{FF2B5EF4-FFF2-40B4-BE49-F238E27FC236}">
                <a16:creationId xmlns:a16="http://schemas.microsoft.com/office/drawing/2014/main" id="{2E10C3A6-0DF2-4CE0-8226-B8C254E2FDA4}"/>
              </a:ext>
            </a:extLst>
          </p:cNvPr>
          <p:cNvSpPr txBox="1"/>
          <p:nvPr/>
        </p:nvSpPr>
        <p:spPr>
          <a:xfrm>
            <a:off x="6462067" y="3667490"/>
            <a:ext cx="524503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d-ID" sz="105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Puree</a:t>
            </a:r>
            <a:endParaRPr lang="en-US" sz="1050" dirty="0">
              <a:ln w="9525">
                <a:solidFill>
                  <a:prstClr val="white"/>
                </a:solidFill>
                <a:prstDash val="solid"/>
              </a:ln>
              <a:solidFill>
                <a:schemeClr val="bg1"/>
              </a:solidFill>
              <a:effectLst>
                <a:glow rad="139700">
                  <a:srgbClr val="454545"/>
                </a:glo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048713" name="TextBox 13">
            <a:extLst>
              <a:ext uri="{FF2B5EF4-FFF2-40B4-BE49-F238E27FC236}">
                <a16:creationId xmlns:a16="http://schemas.microsoft.com/office/drawing/2014/main" id="{FF3292B7-78E7-41CD-9116-AD99AB05F6F0}"/>
              </a:ext>
            </a:extLst>
          </p:cNvPr>
          <p:cNvSpPr txBox="1"/>
          <p:nvPr/>
        </p:nvSpPr>
        <p:spPr>
          <a:xfrm>
            <a:off x="6242544" y="2597935"/>
            <a:ext cx="191812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d-ID" sz="105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Produk Kemasan</a:t>
            </a:r>
            <a:endParaRPr lang="en-US" sz="1050" dirty="0">
              <a:ln w="9525">
                <a:solidFill>
                  <a:prstClr val="white"/>
                </a:solidFill>
                <a:prstDash val="solid"/>
              </a:ln>
              <a:solidFill>
                <a:schemeClr val="bg1"/>
              </a:solidFill>
              <a:effectLst>
                <a:glow rad="139700">
                  <a:srgbClr val="454545"/>
                </a:glo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30754" name="Picture 14" descr="Pasta Bawang – Mary Memasak">
            <a:extLst>
              <a:ext uri="{FF2B5EF4-FFF2-40B4-BE49-F238E27FC236}">
                <a16:creationId xmlns:a16="http://schemas.microsoft.com/office/drawing/2014/main" id="{8DA10159-DDA6-469B-8A17-4EB052B9C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188" y="2999336"/>
            <a:ext cx="48696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8714" name="TextBox 61">
            <a:extLst>
              <a:ext uri="{FF2B5EF4-FFF2-40B4-BE49-F238E27FC236}">
                <a16:creationId xmlns:a16="http://schemas.microsoft.com/office/drawing/2014/main" id="{FD4569D8-4651-409B-8426-60D216834E34}"/>
              </a:ext>
            </a:extLst>
          </p:cNvPr>
          <p:cNvSpPr txBox="1"/>
          <p:nvPr/>
        </p:nvSpPr>
        <p:spPr>
          <a:xfrm>
            <a:off x="6415278" y="4094174"/>
            <a:ext cx="500458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d-ID" sz="105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Pasta</a:t>
            </a:r>
            <a:endParaRPr lang="en-US" sz="1050" dirty="0">
              <a:ln w="9525">
                <a:solidFill>
                  <a:prstClr val="white"/>
                </a:solidFill>
                <a:prstDash val="solid"/>
              </a:ln>
              <a:solidFill>
                <a:schemeClr val="bg1"/>
              </a:solidFill>
              <a:effectLst>
                <a:glow rad="139700">
                  <a:srgbClr val="454545"/>
                </a:glo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30758" name="Picture 25">
            <a:extLst>
              <a:ext uri="{FF2B5EF4-FFF2-40B4-BE49-F238E27FC236}">
                <a16:creationId xmlns:a16="http://schemas.microsoft.com/office/drawing/2014/main" id="{38D83D73-F582-4B3D-8B99-73D8A47A01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08" y="3043834"/>
            <a:ext cx="465534" cy="43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9" name="Picture 6" descr="Image result for gambar  bawang putih lokal">
            <a:extLst>
              <a:ext uri="{FF2B5EF4-FFF2-40B4-BE49-F238E27FC236}">
                <a16:creationId xmlns:a16="http://schemas.microsoft.com/office/drawing/2014/main" id="{2DCC6FA6-F710-4F44-8B56-89F62C32F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60" y="2614019"/>
            <a:ext cx="485775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7303" name="Picture 2">
            <a:extLst>
              <a:ext uri="{FF2B5EF4-FFF2-40B4-BE49-F238E27FC236}">
                <a16:creationId xmlns:a16="http://schemas.microsoft.com/office/drawing/2014/main" id="{933D0A09-3ECD-4B35-98AC-955D18DEAA83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41507" y="3682603"/>
            <a:ext cx="895137" cy="8794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97304" name="Picture 3" descr="G:\AAAATANAMAN OBAT\Foto2 Fitofarmaka\Kunyit.jpg">
            <a:extLst>
              <a:ext uri="{FF2B5EF4-FFF2-40B4-BE49-F238E27FC236}">
                <a16:creationId xmlns:a16="http://schemas.microsoft.com/office/drawing/2014/main" id="{32652090-6A1E-48AD-B6A1-8898C226E4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/>
          <a:srcRect l="14063" t="5870" r="6250"/>
          <a:stretch>
            <a:fillRect/>
          </a:stretch>
        </p:blipFill>
        <p:spPr bwMode="auto">
          <a:xfrm>
            <a:off x="350524" y="3839350"/>
            <a:ext cx="906308" cy="658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97305" name="Picture 4" descr="G:\AAAATANAMAN OBAT\Foto2 Fitofarmaka\kapulaga.jpg">
            <a:extLst>
              <a:ext uri="{FF2B5EF4-FFF2-40B4-BE49-F238E27FC236}">
                <a16:creationId xmlns:a16="http://schemas.microsoft.com/office/drawing/2014/main" id="{17328597-19B1-4792-8BF8-5CE1F8947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/>
          <a:srcRect l="12212" r="21653"/>
          <a:stretch>
            <a:fillRect/>
          </a:stretch>
        </p:blipFill>
        <p:spPr bwMode="auto">
          <a:xfrm>
            <a:off x="1214879" y="4082828"/>
            <a:ext cx="612550" cy="64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97306" name="Picture 5" descr="G:\AAAATANAMAN OBAT\Foto2 Fitofarmaka\jAHE gAJAH.jpg">
            <a:extLst>
              <a:ext uri="{FF2B5EF4-FFF2-40B4-BE49-F238E27FC236}">
                <a16:creationId xmlns:a16="http://schemas.microsoft.com/office/drawing/2014/main" id="{DD664D88-DEDF-42E6-AFD4-4BB6A23E9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788453" y="4096700"/>
            <a:ext cx="638354" cy="635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8" name="Picture 56">
            <a:extLst>
              <a:ext uri="{FF2B5EF4-FFF2-40B4-BE49-F238E27FC236}">
                <a16:creationId xmlns:a16="http://schemas.microsoft.com/office/drawing/2014/main" id="{CF962E62-E920-4CC0-9927-99B9116688F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480" y="3762376"/>
            <a:ext cx="525065" cy="4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0" name="Picture 4" descr="Image result for kapulaga">
            <a:extLst>
              <a:ext uri="{FF2B5EF4-FFF2-40B4-BE49-F238E27FC236}">
                <a16:creationId xmlns:a16="http://schemas.microsoft.com/office/drawing/2014/main" id="{2E8830F2-F192-4851-9453-06B07EC10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269" y="3742135"/>
            <a:ext cx="472679" cy="55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1" name="Picture 2" descr="Manfaat Mengonsumsi Buah-buahan untuk Anak - Health Liputan6.com">
            <a:extLst>
              <a:ext uri="{FF2B5EF4-FFF2-40B4-BE49-F238E27FC236}">
                <a16:creationId xmlns:a16="http://schemas.microsoft.com/office/drawing/2014/main" id="{3A77B907-CCF3-4FF7-BAEB-A10280DA0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07" y="1349255"/>
            <a:ext cx="1508454" cy="1131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2" name="Picture 4" descr="Bahaya 5 Jenis Sayuran Jika Salah Cara Mengkonsumsinya Halaman 1 ...">
            <a:extLst>
              <a:ext uri="{FF2B5EF4-FFF2-40B4-BE49-F238E27FC236}">
                <a16:creationId xmlns:a16="http://schemas.microsoft.com/office/drawing/2014/main" id="{3C65C50C-C31F-4992-A54A-DD8705F7E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30" y="2859286"/>
            <a:ext cx="822722" cy="61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8715" name="TextBox 42">
            <a:extLst>
              <a:ext uri="{FF2B5EF4-FFF2-40B4-BE49-F238E27FC236}">
                <a16:creationId xmlns:a16="http://schemas.microsoft.com/office/drawing/2014/main" id="{D4E50329-4C22-4240-87C3-EADB23CEF426}"/>
              </a:ext>
            </a:extLst>
          </p:cNvPr>
          <p:cNvSpPr txBox="1"/>
          <p:nvPr/>
        </p:nvSpPr>
        <p:spPr>
          <a:xfrm>
            <a:off x="2016154" y="1776296"/>
            <a:ext cx="484428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d-ID" sz="105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Buah</a:t>
            </a:r>
            <a:endParaRPr lang="en-US" sz="1050" dirty="0">
              <a:ln w="9525">
                <a:solidFill>
                  <a:prstClr val="white"/>
                </a:solidFill>
                <a:prstDash val="solid"/>
              </a:ln>
              <a:solidFill>
                <a:schemeClr val="bg1"/>
              </a:solidFill>
              <a:effectLst>
                <a:glow rad="139700">
                  <a:srgbClr val="454545"/>
                </a:glo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048716" name="Arrow: Right 68">
            <a:extLst>
              <a:ext uri="{FF2B5EF4-FFF2-40B4-BE49-F238E27FC236}">
                <a16:creationId xmlns:a16="http://schemas.microsoft.com/office/drawing/2014/main" id="{B43C032D-6F48-4955-A69E-B767563195F6}"/>
              </a:ext>
            </a:extLst>
          </p:cNvPr>
          <p:cNvSpPr/>
          <p:nvPr/>
        </p:nvSpPr>
        <p:spPr>
          <a:xfrm>
            <a:off x="5919818" y="2378861"/>
            <a:ext cx="315359" cy="114061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 sz="1050"/>
          </a:p>
        </p:txBody>
      </p:sp>
      <p:pic>
        <p:nvPicPr>
          <p:cNvPr id="30775" name="Picture 15">
            <a:extLst>
              <a:ext uri="{FF2B5EF4-FFF2-40B4-BE49-F238E27FC236}">
                <a16:creationId xmlns:a16="http://schemas.microsoft.com/office/drawing/2014/main" id="{8671F36F-0045-440B-86A2-D24688A4E9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5" t="1154" r="11380" b="60979"/>
          <a:stretch>
            <a:fillRect/>
          </a:stretch>
        </p:blipFill>
        <p:spPr bwMode="auto">
          <a:xfrm>
            <a:off x="3420091" y="1769256"/>
            <a:ext cx="1974056" cy="1291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6" name="Picture 42" descr="Mesin-Vacuum-Frying-Pembuat-Keripik-Buah">
            <a:extLst>
              <a:ext uri="{FF2B5EF4-FFF2-40B4-BE49-F238E27FC236}">
                <a16:creationId xmlns:a16="http://schemas.microsoft.com/office/drawing/2014/main" id="{1FE438C7-0B61-4D36-95B9-27F7E6114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04" y="3447796"/>
            <a:ext cx="570309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7" name="Picture 44" descr="MESIN SPINNER PENIRIS MINYAK">
            <a:extLst>
              <a:ext uri="{FF2B5EF4-FFF2-40B4-BE49-F238E27FC236}">
                <a16:creationId xmlns:a16="http://schemas.microsoft.com/office/drawing/2014/main" id="{85EF1E01-402C-4044-BDB1-A83E15500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551" y="3519480"/>
            <a:ext cx="484585" cy="64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8" name="Picture 40" descr="Orange Buah Nanas Slicer Sayuran Mengiris Mesin Pemotong Makanan Komersial  - Buy Sayuran Slicer,Nanas Alat Pengiris,Alat Pengiris Makanan Product on  Alibaba.com">
            <a:extLst>
              <a:ext uri="{FF2B5EF4-FFF2-40B4-BE49-F238E27FC236}">
                <a16:creationId xmlns:a16="http://schemas.microsoft.com/office/drawing/2014/main" id="{E34B5B1A-C01B-4384-92FB-361A20866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91" y="3484960"/>
            <a:ext cx="56078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9" name="Picture 39" descr="https://i2.wp.com/astromesin.com/wp-content/uploads/2020/02/Mesin-Pengaduk-Dodol.jpg?fit=600%2C600&amp;ssl=1">
            <a:extLst>
              <a:ext uri="{FF2B5EF4-FFF2-40B4-BE49-F238E27FC236}">
                <a16:creationId xmlns:a16="http://schemas.microsoft.com/office/drawing/2014/main" id="{08EF6470-B69C-4108-BB5D-12FE3BB0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775" y="3411343"/>
            <a:ext cx="616744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8717" name="Rectangle 78">
            <a:extLst>
              <a:ext uri="{FF2B5EF4-FFF2-40B4-BE49-F238E27FC236}">
                <a16:creationId xmlns:a16="http://schemas.microsoft.com/office/drawing/2014/main" id="{72996F20-29C6-4A26-A1C0-5D848284ED4D}"/>
              </a:ext>
            </a:extLst>
          </p:cNvPr>
          <p:cNvSpPr/>
          <p:nvPr/>
        </p:nvSpPr>
        <p:spPr>
          <a:xfrm>
            <a:off x="147190" y="815694"/>
            <a:ext cx="231360" cy="6001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d-ID" sz="33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F8BA16"/>
                  </a:outerShdw>
                </a:effectLst>
              </a:rPr>
              <a:t>1</a:t>
            </a:r>
            <a:endParaRPr lang="en-US" sz="3300" b="1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F8BA16"/>
                </a:outerShdw>
              </a:effectLst>
            </a:endParaRPr>
          </a:p>
        </p:txBody>
      </p:sp>
      <p:sp>
        <p:nvSpPr>
          <p:cNvPr id="1048718" name="Rectangle 41">
            <a:extLst>
              <a:ext uri="{FF2B5EF4-FFF2-40B4-BE49-F238E27FC236}">
                <a16:creationId xmlns:a16="http://schemas.microsoft.com/office/drawing/2014/main" id="{DE78A027-E701-4502-8186-9E20F2BDECCB}"/>
              </a:ext>
            </a:extLst>
          </p:cNvPr>
          <p:cNvSpPr/>
          <p:nvPr/>
        </p:nvSpPr>
        <p:spPr>
          <a:xfrm>
            <a:off x="3505554" y="796850"/>
            <a:ext cx="231360" cy="6001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d-ID" sz="33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F8BA16"/>
                  </a:outerShdw>
                </a:effectLst>
              </a:rPr>
              <a:t>2</a:t>
            </a:r>
            <a:endParaRPr lang="en-US" sz="3300" b="1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F8BA16"/>
                </a:outerShdw>
              </a:effectLst>
            </a:endParaRPr>
          </a:p>
        </p:txBody>
      </p:sp>
      <p:sp>
        <p:nvSpPr>
          <p:cNvPr id="1048719" name="Rectangle 43">
            <a:extLst>
              <a:ext uri="{FF2B5EF4-FFF2-40B4-BE49-F238E27FC236}">
                <a16:creationId xmlns:a16="http://schemas.microsoft.com/office/drawing/2014/main" id="{9856F6B7-D4A2-47DC-8835-206F68219E6A}"/>
              </a:ext>
            </a:extLst>
          </p:cNvPr>
          <p:cNvSpPr/>
          <p:nvPr/>
        </p:nvSpPr>
        <p:spPr>
          <a:xfrm>
            <a:off x="6327582" y="829222"/>
            <a:ext cx="231360" cy="6001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d-ID" sz="33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F8BA16"/>
                  </a:outerShdw>
                </a:effectLst>
              </a:rPr>
              <a:t>3</a:t>
            </a:r>
            <a:endParaRPr lang="en-US" sz="3300" b="1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F8BA16"/>
                </a:outerShdw>
              </a:effectLst>
            </a:endParaRP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738A3114-810A-4369-ABC0-B185EA6D70B4}"/>
              </a:ext>
            </a:extLst>
          </p:cNvPr>
          <p:cNvSpPr txBox="1"/>
          <p:nvPr/>
        </p:nvSpPr>
        <p:spPr>
          <a:xfrm>
            <a:off x="6242544" y="4597836"/>
            <a:ext cx="114653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5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Bahan</a:t>
            </a:r>
            <a:r>
              <a:rPr lang="en-US" sz="105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105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Industri</a:t>
            </a:r>
            <a:endParaRPr lang="en-US" sz="1050" dirty="0">
              <a:ln w="9525">
                <a:solidFill>
                  <a:prstClr val="white"/>
                </a:solidFill>
                <a:prstDash val="solid"/>
              </a:ln>
              <a:solidFill>
                <a:schemeClr val="bg1"/>
              </a:solidFill>
              <a:effectLst>
                <a:glow rad="139700">
                  <a:srgbClr val="454545"/>
                </a:glo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1420" y="4562008"/>
            <a:ext cx="20020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05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Jaminan Mutu </a:t>
            </a:r>
          </a:p>
        </p:txBody>
      </p:sp>
      <p:sp>
        <p:nvSpPr>
          <p:cNvPr id="56" name="TextBox 55"/>
          <p:cNvSpPr txBox="1"/>
          <p:nvPr/>
        </p:nvSpPr>
        <p:spPr>
          <a:xfrm rot="19750664">
            <a:off x="7293320" y="3923042"/>
            <a:ext cx="1575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Memenuhi standar mutu dan ramah lingkungan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1">
            <a:extLst>
              <a:ext uri="{FF2B5EF4-FFF2-40B4-BE49-F238E27FC236}">
                <a16:creationId xmlns:a16="http://schemas.microsoft.com/office/drawing/2014/main" id="{E206DA78-2E7B-4ED5-B955-858ED7FCA785}"/>
              </a:ext>
            </a:extLst>
          </p:cNvPr>
          <p:cNvSpPr/>
          <p:nvPr/>
        </p:nvSpPr>
        <p:spPr>
          <a:xfrm>
            <a:off x="443345" y="422798"/>
            <a:ext cx="8257310" cy="734057"/>
          </a:xfrm>
          <a:prstGeom prst="roundRect">
            <a:avLst>
              <a:gd name="adj" fmla="val 5200"/>
            </a:avLst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  <p:txBody>
          <a:bodyPr lIns="68570" tIns="34289" rIns="68570" bIns="34289" anchor="ctr"/>
          <a:lstStyle/>
          <a:p>
            <a:pPr algn="ctr" defTabSz="656033">
              <a:defRPr/>
            </a:pPr>
            <a:r>
              <a:rPr lang="en-ID" sz="21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rgbClr val="454545"/>
                  </a:glow>
                </a:effectLst>
              </a:rPr>
              <a:t>ALUR PENGOLAHAN BUBUK CABAI</a:t>
            </a:r>
            <a:endParaRPr lang="en-US" sz="21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C000"/>
              </a:solidFill>
              <a:effectLst>
                <a:glow rad="139700">
                  <a:srgbClr val="454545"/>
                </a:glow>
              </a:effectLst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5EED7E3-E031-4469-ACF9-B60CF76DE0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2382579"/>
              </p:ext>
            </p:extLst>
          </p:nvPr>
        </p:nvGraphicFramePr>
        <p:xfrm>
          <a:off x="443345" y="1357239"/>
          <a:ext cx="8137018" cy="3158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BD0C7516-6187-491A-B0A0-A1326EC221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429" y="2936657"/>
            <a:ext cx="1426588" cy="9815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3599B9-0851-4783-9119-6214F766D284}"/>
              </a:ext>
            </a:extLst>
          </p:cNvPr>
          <p:cNvSpPr txBox="1"/>
          <p:nvPr/>
        </p:nvSpPr>
        <p:spPr>
          <a:xfrm>
            <a:off x="3905429" y="4008572"/>
            <a:ext cx="14265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dirty="0" err="1"/>
              <a:t>Pengemasan</a:t>
            </a:r>
            <a:endParaRPr lang="en-ID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9E4161-0B07-402D-9AE2-9FC44F0FF8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3877" y="2936657"/>
            <a:ext cx="1426588" cy="9815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FA911A-1F23-465A-88FC-E7557B4446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07120" y="2936657"/>
            <a:ext cx="1426588" cy="9815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E5F014-5110-473B-A632-0ADDEFBF8236}"/>
              </a:ext>
            </a:extLst>
          </p:cNvPr>
          <p:cNvSpPr txBox="1"/>
          <p:nvPr/>
        </p:nvSpPr>
        <p:spPr>
          <a:xfrm>
            <a:off x="5516871" y="3987055"/>
            <a:ext cx="1260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dirty="0" err="1"/>
              <a:t>Pelabelan</a:t>
            </a:r>
            <a:endParaRPr lang="en-ID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26D815-01FF-4DF2-9FD4-E265105C1057}"/>
              </a:ext>
            </a:extLst>
          </p:cNvPr>
          <p:cNvSpPr txBox="1"/>
          <p:nvPr/>
        </p:nvSpPr>
        <p:spPr>
          <a:xfrm>
            <a:off x="7079667" y="4008571"/>
            <a:ext cx="1354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dirty="0" err="1"/>
              <a:t>Penyimpanan</a:t>
            </a:r>
            <a:endParaRPr lang="en-ID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A68A18-12BF-45F2-80CC-C03F1C940A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1261" y="2961873"/>
            <a:ext cx="1380755" cy="9311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584A74E-DEA9-4E6E-8B4E-A1416815B3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78671" y="2961873"/>
            <a:ext cx="1331592" cy="9311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73ACDA-7079-4709-A265-46691D00C9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84891" y="2950784"/>
            <a:ext cx="1271045" cy="95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73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3C4C1242-BE8B-4B96-A6D6-2492B6B730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302094"/>
            <a:ext cx="5788573" cy="1345736"/>
          </a:xfrm>
        </p:spPr>
        <p:txBody>
          <a:bodyPr/>
          <a:lstStyle/>
          <a:p>
            <a:r>
              <a:rPr lang="en-ID" dirty="0"/>
              <a:t>	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33036BB-A396-457D-9DB4-8290E8D010F6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259218" y="248525"/>
            <a:ext cx="8057150" cy="575700"/>
          </a:xfrm>
        </p:spPr>
        <p:txBody>
          <a:bodyPr/>
          <a:lstStyle/>
          <a:p>
            <a:pPr algn="ctr"/>
            <a:r>
              <a:rPr lang="en-ID" sz="2800" dirty="0" err="1"/>
              <a:t>Teknologi</a:t>
            </a:r>
            <a:r>
              <a:rPr lang="en-ID" sz="2800" dirty="0"/>
              <a:t> </a:t>
            </a:r>
            <a:r>
              <a:rPr lang="en-ID" sz="2800" dirty="0" err="1"/>
              <a:t>Pengeringan</a:t>
            </a:r>
            <a:r>
              <a:rPr lang="en-ID" sz="2800" dirty="0"/>
              <a:t> </a:t>
            </a:r>
            <a:r>
              <a:rPr lang="en-ID" sz="2800" dirty="0" err="1"/>
              <a:t>Cabai</a:t>
            </a:r>
            <a:r>
              <a:rPr lang="en-ID" sz="2800" dirty="0"/>
              <a:t> </a:t>
            </a:r>
            <a:r>
              <a:rPr lang="en-ID" sz="2800" dirty="0" err="1"/>
              <a:t>dengan</a:t>
            </a:r>
            <a:r>
              <a:rPr lang="en-ID" sz="2800" dirty="0"/>
              <a:t> SOLAR DYER DOME</a:t>
            </a:r>
          </a:p>
        </p:txBody>
      </p:sp>
      <p:sp>
        <p:nvSpPr>
          <p:cNvPr id="15" name="Scroll: Horizontal 14">
            <a:extLst>
              <a:ext uri="{FF2B5EF4-FFF2-40B4-BE49-F238E27FC236}">
                <a16:creationId xmlns:a16="http://schemas.microsoft.com/office/drawing/2014/main" id="{AEC89400-8C9D-4C49-8BC0-00C594C2A470}"/>
              </a:ext>
            </a:extLst>
          </p:cNvPr>
          <p:cNvSpPr/>
          <p:nvPr/>
        </p:nvSpPr>
        <p:spPr>
          <a:xfrm>
            <a:off x="189945" y="975673"/>
            <a:ext cx="6677891" cy="1998578"/>
          </a:xfrm>
          <a:prstGeom prst="horizontalScroll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D" sz="1800" dirty="0" err="1">
                <a:solidFill>
                  <a:sysClr val="windowText" lastClr="000000"/>
                </a:solidFill>
              </a:rPr>
              <a:t>Teknologi</a:t>
            </a:r>
            <a:r>
              <a:rPr lang="en-ID" sz="1800" dirty="0">
                <a:solidFill>
                  <a:sysClr val="windowText" lastClr="000000"/>
                </a:solidFill>
              </a:rPr>
              <a:t> </a:t>
            </a:r>
            <a:r>
              <a:rPr lang="en-ID" sz="1800" dirty="0" err="1">
                <a:solidFill>
                  <a:sysClr val="windowText" lastClr="000000"/>
                </a:solidFill>
              </a:rPr>
              <a:t>ini</a:t>
            </a:r>
            <a:r>
              <a:rPr lang="en-ID" sz="1800" dirty="0">
                <a:solidFill>
                  <a:sysClr val="windowText" lastClr="000000"/>
                </a:solidFill>
              </a:rPr>
              <a:t> </a:t>
            </a:r>
            <a:r>
              <a:rPr lang="en-ID" sz="1800" dirty="0" err="1">
                <a:solidFill>
                  <a:sysClr val="windowText" lastClr="000000"/>
                </a:solidFill>
              </a:rPr>
              <a:t>menurunkan</a:t>
            </a:r>
            <a:r>
              <a:rPr lang="en-ID" sz="1800" dirty="0">
                <a:solidFill>
                  <a:sysClr val="windowText" lastClr="000000"/>
                </a:solidFill>
              </a:rPr>
              <a:t> </a:t>
            </a:r>
            <a:r>
              <a:rPr lang="en-ID" sz="1800" dirty="0" err="1">
                <a:solidFill>
                  <a:sysClr val="windowText" lastClr="000000"/>
                </a:solidFill>
              </a:rPr>
              <a:t>kadar</a:t>
            </a:r>
            <a:r>
              <a:rPr lang="en-ID" sz="1800" dirty="0">
                <a:solidFill>
                  <a:sysClr val="windowText" lastClr="000000"/>
                </a:solidFill>
              </a:rPr>
              <a:t> air (</a:t>
            </a:r>
            <a:r>
              <a:rPr lang="en-ID" sz="1800" i="1" dirty="0">
                <a:solidFill>
                  <a:sysClr val="windowText" lastClr="000000"/>
                </a:solidFill>
              </a:rPr>
              <a:t>moisture content</a:t>
            </a:r>
            <a:r>
              <a:rPr lang="en-ID" sz="1800" dirty="0">
                <a:solidFill>
                  <a:sysClr val="windowText" lastClr="000000"/>
                </a:solidFill>
              </a:rPr>
              <a:t>) </a:t>
            </a:r>
            <a:r>
              <a:rPr lang="en-ID" sz="1800" dirty="0" err="1">
                <a:solidFill>
                  <a:sysClr val="windowText" lastClr="000000"/>
                </a:solidFill>
              </a:rPr>
              <a:t>bahan</a:t>
            </a:r>
            <a:r>
              <a:rPr lang="en-ID" sz="1800" dirty="0">
                <a:solidFill>
                  <a:sysClr val="windowText" lastClr="000000"/>
                </a:solidFill>
              </a:rPr>
              <a:t> </a:t>
            </a:r>
            <a:r>
              <a:rPr lang="en-ID" sz="1800" dirty="0" err="1">
                <a:solidFill>
                  <a:sysClr val="windowText" lastClr="000000"/>
                </a:solidFill>
              </a:rPr>
              <a:t>komoditi</a:t>
            </a:r>
            <a:r>
              <a:rPr lang="en-ID" sz="1800" dirty="0">
                <a:solidFill>
                  <a:sysClr val="windowText" lastClr="000000"/>
                </a:solidFill>
              </a:rPr>
              <a:t> </a:t>
            </a:r>
            <a:r>
              <a:rPr lang="en-ID" sz="1800" dirty="0" err="1">
                <a:solidFill>
                  <a:sysClr val="windowText" lastClr="000000"/>
                </a:solidFill>
              </a:rPr>
              <a:t>pertanian</a:t>
            </a:r>
            <a:r>
              <a:rPr lang="en-ID" sz="1800" dirty="0">
                <a:solidFill>
                  <a:sysClr val="windowText" lastClr="000000"/>
                </a:solidFill>
              </a:rPr>
              <a:t> </a:t>
            </a:r>
            <a:r>
              <a:rPr lang="en-ID" sz="1800" dirty="0" err="1">
                <a:solidFill>
                  <a:sysClr val="windowText" lastClr="000000"/>
                </a:solidFill>
              </a:rPr>
              <a:t>dengan</a:t>
            </a:r>
            <a:r>
              <a:rPr lang="en-ID" sz="1800" dirty="0">
                <a:solidFill>
                  <a:sysClr val="windowText" lastClr="000000"/>
                </a:solidFill>
              </a:rPr>
              <a:t> </a:t>
            </a:r>
            <a:r>
              <a:rPr lang="en-ID" sz="1800" dirty="0" err="1">
                <a:solidFill>
                  <a:sysClr val="windowText" lastClr="000000"/>
                </a:solidFill>
              </a:rPr>
              <a:t>cara</a:t>
            </a:r>
            <a:r>
              <a:rPr lang="en-ID" sz="1800" dirty="0">
                <a:solidFill>
                  <a:sysClr val="windowText" lastClr="000000"/>
                </a:solidFill>
              </a:rPr>
              <a:t> </a:t>
            </a:r>
            <a:r>
              <a:rPr lang="en-ID" sz="1800" dirty="0" err="1">
                <a:solidFill>
                  <a:sysClr val="windowText" lastClr="000000"/>
                </a:solidFill>
              </a:rPr>
              <a:t>memanfaatkan</a:t>
            </a:r>
            <a:r>
              <a:rPr lang="en-ID" sz="1800" dirty="0">
                <a:solidFill>
                  <a:sysClr val="windowText" lastClr="000000"/>
                </a:solidFill>
              </a:rPr>
              <a:t> </a:t>
            </a:r>
            <a:r>
              <a:rPr lang="en-ID" sz="1800" dirty="0" err="1">
                <a:solidFill>
                  <a:sysClr val="windowText" lastClr="000000"/>
                </a:solidFill>
              </a:rPr>
              <a:t>udara</a:t>
            </a:r>
            <a:r>
              <a:rPr lang="en-ID" sz="1800" dirty="0">
                <a:solidFill>
                  <a:sysClr val="windowText" lastClr="000000"/>
                </a:solidFill>
              </a:rPr>
              <a:t> yang </a:t>
            </a:r>
            <a:r>
              <a:rPr lang="en-ID" sz="1800" dirty="0" err="1">
                <a:solidFill>
                  <a:sysClr val="windowText" lastClr="000000"/>
                </a:solidFill>
              </a:rPr>
              <a:t>dipanaskan</a:t>
            </a:r>
            <a:r>
              <a:rPr lang="en-ID" sz="1800" dirty="0">
                <a:solidFill>
                  <a:sysClr val="windowText" lastClr="000000"/>
                </a:solidFill>
              </a:rPr>
              <a:t> </a:t>
            </a:r>
            <a:r>
              <a:rPr lang="en-ID" sz="1800" dirty="0" err="1">
                <a:solidFill>
                  <a:sysClr val="windowText" lastClr="000000"/>
                </a:solidFill>
              </a:rPr>
              <a:t>sinar</a:t>
            </a:r>
            <a:r>
              <a:rPr lang="en-ID" sz="1800" dirty="0">
                <a:solidFill>
                  <a:sysClr val="windowText" lastClr="000000"/>
                </a:solidFill>
              </a:rPr>
              <a:t> </a:t>
            </a:r>
            <a:r>
              <a:rPr lang="en-ID" sz="1800" dirty="0" err="1">
                <a:solidFill>
                  <a:sysClr val="windowText" lastClr="000000"/>
                </a:solidFill>
              </a:rPr>
              <a:t>matahari</a:t>
            </a:r>
            <a:r>
              <a:rPr lang="en-ID" sz="1800" dirty="0">
                <a:solidFill>
                  <a:sysClr val="windowText" lastClr="000000"/>
                </a:solidFill>
              </a:rPr>
              <a:t> dan </a:t>
            </a:r>
            <a:r>
              <a:rPr lang="en-ID" sz="1800" dirty="0" err="1">
                <a:solidFill>
                  <a:sysClr val="windowText" lastClr="000000"/>
                </a:solidFill>
              </a:rPr>
              <a:t>menghisap</a:t>
            </a:r>
            <a:r>
              <a:rPr lang="en-ID" sz="1800" dirty="0">
                <a:solidFill>
                  <a:sysClr val="windowText" lastClr="000000"/>
                </a:solidFill>
              </a:rPr>
              <a:t> </a:t>
            </a:r>
            <a:r>
              <a:rPr lang="en-ID" sz="1800" dirty="0" err="1">
                <a:solidFill>
                  <a:sysClr val="windowText" lastClr="000000"/>
                </a:solidFill>
              </a:rPr>
              <a:t>uap</a:t>
            </a:r>
            <a:r>
              <a:rPr lang="en-ID" sz="1800" dirty="0">
                <a:solidFill>
                  <a:sysClr val="windowText" lastClr="000000"/>
                </a:solidFill>
              </a:rPr>
              <a:t> air yang </a:t>
            </a:r>
            <a:r>
              <a:rPr lang="en-ID" sz="1800" dirty="0" err="1">
                <a:solidFill>
                  <a:sysClr val="windowText" lastClr="000000"/>
                </a:solidFill>
              </a:rPr>
              <a:t>dihasilkan</a:t>
            </a:r>
            <a:r>
              <a:rPr lang="en-ID" sz="1800" dirty="0">
                <a:solidFill>
                  <a:sysClr val="windowText" lastClr="000000"/>
                </a:solidFill>
              </a:rPr>
              <a:t> </a:t>
            </a:r>
            <a:r>
              <a:rPr lang="en-ID" sz="1800" dirty="0" err="1">
                <a:solidFill>
                  <a:sysClr val="windowText" lastClr="000000"/>
                </a:solidFill>
              </a:rPr>
              <a:t>bahan</a:t>
            </a:r>
            <a:r>
              <a:rPr lang="en-ID" sz="1800" dirty="0">
                <a:solidFill>
                  <a:sysClr val="windowText" lastClr="000000"/>
                </a:solidFill>
              </a:rPr>
              <a:t> yang </a:t>
            </a:r>
            <a:r>
              <a:rPr lang="en-ID" sz="1800" dirty="0" err="1">
                <a:solidFill>
                  <a:sysClr val="windowText" lastClr="000000"/>
                </a:solidFill>
              </a:rPr>
              <a:t>dikeringkan</a:t>
            </a:r>
            <a:r>
              <a:rPr lang="en-ID" sz="1800" dirty="0">
                <a:solidFill>
                  <a:sysClr val="windowText" lastClr="000000"/>
                </a:solidFill>
              </a:rPr>
              <a:t>. </a:t>
            </a:r>
            <a:r>
              <a:rPr lang="en-ID" sz="1800" dirty="0" err="1">
                <a:solidFill>
                  <a:sysClr val="windowText" lastClr="000000"/>
                </a:solidFill>
              </a:rPr>
              <a:t>Pengering</a:t>
            </a:r>
            <a:r>
              <a:rPr lang="en-ID" sz="1800" dirty="0">
                <a:solidFill>
                  <a:sysClr val="windowText" lastClr="000000"/>
                </a:solidFill>
              </a:rPr>
              <a:t> </a:t>
            </a:r>
            <a:r>
              <a:rPr lang="en-ID" sz="1800" dirty="0" err="1">
                <a:solidFill>
                  <a:sysClr val="windowText" lastClr="000000"/>
                </a:solidFill>
              </a:rPr>
              <a:t>ini</a:t>
            </a:r>
            <a:r>
              <a:rPr lang="en-ID" sz="1800" dirty="0">
                <a:solidFill>
                  <a:sysClr val="windowText" lastClr="000000"/>
                </a:solidFill>
              </a:rPr>
              <a:t> </a:t>
            </a:r>
            <a:r>
              <a:rPr lang="en-ID" sz="1800" dirty="0" err="1">
                <a:solidFill>
                  <a:sysClr val="windowText" lastClr="000000"/>
                </a:solidFill>
              </a:rPr>
              <a:t>berbentuk</a:t>
            </a:r>
            <a:r>
              <a:rPr lang="en-ID" sz="1800" dirty="0">
                <a:solidFill>
                  <a:sysClr val="windowText" lastClr="000000"/>
                </a:solidFill>
              </a:rPr>
              <a:t> </a:t>
            </a:r>
            <a:r>
              <a:rPr lang="en-ID" sz="1800" dirty="0" err="1">
                <a:solidFill>
                  <a:sysClr val="windowText" lastClr="000000"/>
                </a:solidFill>
              </a:rPr>
              <a:t>kubah</a:t>
            </a:r>
            <a:r>
              <a:rPr lang="en-ID" sz="1800" dirty="0">
                <a:solidFill>
                  <a:sysClr val="windowText" lastClr="000000"/>
                </a:solidFill>
              </a:rPr>
              <a:t>.</a:t>
            </a:r>
            <a:endParaRPr lang="en-ID" dirty="0"/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1C163C90-4FE8-4A68-AA53-AD4F2C87D56D}"/>
              </a:ext>
            </a:extLst>
          </p:cNvPr>
          <p:cNvSpPr/>
          <p:nvPr/>
        </p:nvSpPr>
        <p:spPr>
          <a:xfrm>
            <a:off x="1828800" y="3120931"/>
            <a:ext cx="7114966" cy="1708430"/>
          </a:xfrm>
          <a:prstGeom prst="round2Diag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Mempersingkat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waktu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pengeringan</a:t>
            </a:r>
            <a:r>
              <a:rPr lang="en-ID" dirty="0">
                <a:solidFill>
                  <a:schemeClr val="tx1"/>
                </a:solidFill>
              </a:rPr>
              <a:t> 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Produk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menjadi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lebih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bersih</a:t>
            </a:r>
            <a:r>
              <a:rPr lang="en-ID" dirty="0">
                <a:solidFill>
                  <a:schemeClr val="tx1"/>
                </a:solidFill>
              </a:rPr>
              <a:t>, </a:t>
            </a:r>
            <a:r>
              <a:rPr lang="en-ID" dirty="0" err="1">
                <a:solidFill>
                  <a:schemeClr val="tx1"/>
                </a:solidFill>
              </a:rPr>
              <a:t>terhindar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dari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debu</a:t>
            </a:r>
            <a:r>
              <a:rPr lang="en-ID" dirty="0">
                <a:solidFill>
                  <a:schemeClr val="tx1"/>
                </a:solidFill>
              </a:rPr>
              <a:t>, </a:t>
            </a:r>
            <a:r>
              <a:rPr lang="en-ID" dirty="0" err="1">
                <a:solidFill>
                  <a:schemeClr val="tx1"/>
                </a:solidFill>
              </a:rPr>
              <a:t>polusi</a:t>
            </a:r>
            <a:r>
              <a:rPr lang="en-ID" dirty="0">
                <a:solidFill>
                  <a:schemeClr val="tx1"/>
                </a:solidFill>
              </a:rPr>
              <a:t>, </a:t>
            </a:r>
            <a:r>
              <a:rPr lang="en-ID" dirty="0" err="1">
                <a:solidFill>
                  <a:schemeClr val="tx1"/>
                </a:solidFill>
              </a:rPr>
              <a:t>jamur</a:t>
            </a:r>
            <a:r>
              <a:rPr lang="en-ID" dirty="0">
                <a:solidFill>
                  <a:schemeClr val="tx1"/>
                </a:solidFill>
              </a:rPr>
              <a:t> dan </a:t>
            </a:r>
            <a:r>
              <a:rPr lang="en-ID" dirty="0" err="1">
                <a:solidFill>
                  <a:schemeClr val="tx1"/>
                </a:solidFill>
              </a:rPr>
              <a:t>kotoran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hewan</a:t>
            </a:r>
            <a:endParaRPr lang="en-ID" dirty="0">
              <a:solidFill>
                <a:schemeClr val="tx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Tahan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cuaca</a:t>
            </a:r>
            <a:r>
              <a:rPr lang="en-ID" dirty="0">
                <a:solidFill>
                  <a:schemeClr val="tx1"/>
                </a:solidFill>
              </a:rPr>
              <a:t> : </a:t>
            </a:r>
            <a:r>
              <a:rPr lang="en-ID" dirty="0" err="1">
                <a:solidFill>
                  <a:schemeClr val="tx1"/>
                </a:solidFill>
              </a:rPr>
              <a:t>angin</a:t>
            </a:r>
            <a:r>
              <a:rPr lang="en-ID" dirty="0">
                <a:solidFill>
                  <a:schemeClr val="tx1"/>
                </a:solidFill>
              </a:rPr>
              <a:t>, dan </a:t>
            </a:r>
            <a:r>
              <a:rPr lang="en-ID" dirty="0" err="1">
                <a:solidFill>
                  <a:schemeClr val="tx1"/>
                </a:solidFill>
              </a:rPr>
              <a:t>hujan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bukan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lagi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merupakan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kendala</a:t>
            </a:r>
            <a:endParaRPr lang="en-ID" dirty="0">
              <a:solidFill>
                <a:schemeClr val="tx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Menghasilkan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kualitas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produksi</a:t>
            </a:r>
            <a:r>
              <a:rPr lang="en-ID" dirty="0">
                <a:solidFill>
                  <a:schemeClr val="tx1"/>
                </a:solidFill>
              </a:rPr>
              <a:t> yang </a:t>
            </a:r>
            <a:r>
              <a:rPr lang="en-ID" dirty="0" err="1">
                <a:solidFill>
                  <a:schemeClr val="tx1"/>
                </a:solidFill>
              </a:rPr>
              <a:t>jauh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lebih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baik</a:t>
            </a:r>
            <a:endParaRPr lang="en-ID" dirty="0">
              <a:solidFill>
                <a:schemeClr val="tx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Dapat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mempertahankan</a:t>
            </a:r>
            <a:r>
              <a:rPr lang="en-ID" dirty="0">
                <a:solidFill>
                  <a:schemeClr val="tx1"/>
                </a:solidFill>
              </a:rPr>
              <a:t> 80-90% </a:t>
            </a:r>
            <a:r>
              <a:rPr lang="en-ID" dirty="0" err="1">
                <a:solidFill>
                  <a:schemeClr val="tx1"/>
                </a:solidFill>
              </a:rPr>
              <a:t>nutrisi</a:t>
            </a:r>
            <a:r>
              <a:rPr lang="en-ID" dirty="0">
                <a:solidFill>
                  <a:schemeClr val="tx1"/>
                </a:solidFill>
              </a:rPr>
              <a:t> yang </a:t>
            </a:r>
            <a:r>
              <a:rPr lang="en-ID" dirty="0" err="1">
                <a:solidFill>
                  <a:schemeClr val="tx1"/>
                </a:solidFill>
              </a:rPr>
              <a:t>terkandung</a:t>
            </a:r>
            <a:r>
              <a:rPr lang="en-ID" dirty="0">
                <a:solidFill>
                  <a:schemeClr val="tx1"/>
                </a:solidFill>
              </a:rPr>
              <a:t> di </a:t>
            </a:r>
            <a:r>
              <a:rPr lang="en-ID" dirty="0" err="1">
                <a:solidFill>
                  <a:schemeClr val="tx1"/>
                </a:solidFill>
              </a:rPr>
              <a:t>dalamnya</a:t>
            </a:r>
            <a:endParaRPr lang="en-ID" dirty="0">
              <a:solidFill>
                <a:schemeClr val="tx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Suhu</a:t>
            </a:r>
            <a:r>
              <a:rPr lang="en-ID" dirty="0">
                <a:solidFill>
                  <a:schemeClr val="tx1"/>
                </a:solidFill>
              </a:rPr>
              <a:t> di </a:t>
            </a:r>
            <a:r>
              <a:rPr lang="en-ID" dirty="0" err="1">
                <a:solidFill>
                  <a:schemeClr val="tx1"/>
                </a:solidFill>
              </a:rPr>
              <a:t>dalam</a:t>
            </a:r>
            <a:r>
              <a:rPr lang="en-ID" dirty="0">
                <a:solidFill>
                  <a:schemeClr val="tx1"/>
                </a:solidFill>
              </a:rPr>
              <a:t> solar Dryer dome </a:t>
            </a:r>
            <a:r>
              <a:rPr lang="en-ID" dirty="0" err="1">
                <a:solidFill>
                  <a:schemeClr val="tx1"/>
                </a:solidFill>
              </a:rPr>
              <a:t>bisa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disesuaikan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dengan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kebutuhan</a:t>
            </a:r>
            <a:endParaRPr lang="en-ID" dirty="0">
              <a:solidFill>
                <a:schemeClr val="tx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Menciptakan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nilai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tambah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4651445F-7D40-47C2-A397-ED0041E7568E}"/>
              </a:ext>
            </a:extLst>
          </p:cNvPr>
          <p:cNvSpPr/>
          <p:nvPr/>
        </p:nvSpPr>
        <p:spPr>
          <a:xfrm>
            <a:off x="1067407" y="2731936"/>
            <a:ext cx="3144981" cy="763186"/>
          </a:xfrm>
          <a:prstGeom prst="cloudCallout">
            <a:avLst>
              <a:gd name="adj1" fmla="val -14666"/>
              <a:gd name="adj2" fmla="val 4253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D" sz="1600" b="1" dirty="0"/>
              <a:t>KEUNGGULAN</a:t>
            </a:r>
          </a:p>
        </p:txBody>
      </p:sp>
    </p:spTree>
    <p:extLst>
      <p:ext uri="{BB962C8B-B14F-4D97-AF65-F5344CB8AC3E}">
        <p14:creationId xmlns:p14="http://schemas.microsoft.com/office/powerpoint/2010/main" val="2914559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BCD20-31B1-4C50-A869-FCE4C5F66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16FE899-0976-447A-8CE8-DE4131DEC1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D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FBE7259-2CE4-4371-BE7C-1848E005A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114" y="310503"/>
            <a:ext cx="2295803" cy="306107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0CB5296-88F4-4661-B39D-8AA1E2062BB9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8CB0397-047E-4745-9124-5A9F67CAF6A5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4A24887-08E5-47F1-B535-98C07611D3FD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CF188E67-0488-4A0E-951F-F1CE2053C3F7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100EBEC-EE79-48C4-8E4F-CC87AF29BC62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F3D12291-8DBC-4CD8-833B-FFFA57017D4C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204111EA-C1DE-4DC4-AE89-948EED895099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9F7CD99-3646-4567-8C41-4E3110A0F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21" y="324127"/>
            <a:ext cx="2474553" cy="1855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380473-85D2-4032-877E-3FC383A79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1974" y="324127"/>
            <a:ext cx="2523140" cy="18923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D267D6-BCFC-492E-BCE1-17FD841C4E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831" y="2180042"/>
            <a:ext cx="2523142" cy="18923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B843E6-CDEE-453F-A50E-ADF18D6B9B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3330" y="2180042"/>
            <a:ext cx="2523141" cy="18923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D01A2D-AF98-41F8-9D75-13EF1B6A5B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7817" y="3082537"/>
            <a:ext cx="2763100" cy="20723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7B6E8E2-A06E-41AC-823C-ACAAA7E18D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4285" y="4047127"/>
            <a:ext cx="2059322" cy="15444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0CDC2F8-3998-480F-89B5-4E30597EA5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745" y="4083550"/>
            <a:ext cx="2560540" cy="118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91679"/>
      </p:ext>
    </p:extLst>
  </p:cSld>
  <p:clrMapOvr>
    <a:masterClrMapping/>
  </p:clrMapOvr>
</p:sld>
</file>

<file path=ppt/theme/theme1.xml><?xml version="1.0" encoding="utf-8"?>
<a:theme xmlns:a="http://schemas.openxmlformats.org/drawingml/2006/main" name="Difference Between Cryptocurrency and Stocks by Slidesgo">
  <a:themeElements>
    <a:clrScheme name="Simple Light">
      <a:dk1>
        <a:srgbClr val="313131"/>
      </a:dk1>
      <a:lt1>
        <a:srgbClr val="FFFFFF"/>
      </a:lt1>
      <a:dk2>
        <a:srgbClr val="D8867B"/>
      </a:dk2>
      <a:lt2>
        <a:srgbClr val="7DBBBF"/>
      </a:lt2>
      <a:accent1>
        <a:srgbClr val="FFF27B"/>
      </a:accent1>
      <a:accent2>
        <a:srgbClr val="B1CB7C"/>
      </a:accent2>
      <a:accent3>
        <a:srgbClr val="F6F6F8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413</Words>
  <Application>Microsoft Office PowerPoint</Application>
  <PresentationFormat>On-screen Show (16:9)</PresentationFormat>
  <Paragraphs>77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Wingdings</vt:lpstr>
      <vt:lpstr>Arial</vt:lpstr>
      <vt:lpstr>Freestyle Script</vt:lpstr>
      <vt:lpstr>Times New Roman</vt:lpstr>
      <vt:lpstr>Poppins SemiBold</vt:lpstr>
      <vt:lpstr>Nirmala UI</vt:lpstr>
      <vt:lpstr>Tahoma</vt:lpstr>
      <vt:lpstr>Calibri</vt:lpstr>
      <vt:lpstr>Poppins</vt:lpstr>
      <vt:lpstr>Arial MT</vt:lpstr>
      <vt:lpstr>Century Gothic</vt:lpstr>
      <vt:lpstr>Wingdings 3</vt:lpstr>
      <vt:lpstr>Difference Between Cryptocurrency and Stocks by Slidesgo</vt:lpstr>
      <vt:lpstr>MENINGKATKAN NILAI TAMBAH OLAHAN CABAI DENGAN  SOLAR DRYER DOME</vt:lpstr>
      <vt:lpstr>Arah Kebijakan Pembangunan Hortikultura</vt:lpstr>
      <vt:lpstr>KARAKTERISTIK PRODUK HORTIKULTURA</vt:lpstr>
      <vt:lpstr>PowerPoint Presentation</vt:lpstr>
      <vt:lpstr>PowerPoint Presentation</vt:lpstr>
      <vt:lpstr>PowerPoint Presentation</vt:lpstr>
      <vt:lpstr>PowerPoint Presentation</vt:lpstr>
      <vt:lpstr>Teknologi Pengeringan Cabai dengan SOLAR DYER DOME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PERLUAS PASAR PRODUK HORTIKULTURA MELALUI TEKNOLOGI RIPENING DAN DEGREENING</dc:title>
  <dc:creator>hp</dc:creator>
  <cp:lastModifiedBy>Hp</cp:lastModifiedBy>
  <cp:revision>4</cp:revision>
  <dcterms:modified xsi:type="dcterms:W3CDTF">2021-09-13T07:28:27Z</dcterms:modified>
</cp:coreProperties>
</file>