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8" r:id="rId2"/>
    <p:sldId id="270" r:id="rId3"/>
    <p:sldId id="258" r:id="rId4"/>
    <p:sldId id="259" r:id="rId5"/>
    <p:sldId id="260" r:id="rId6"/>
    <p:sldId id="277" r:id="rId7"/>
    <p:sldId id="279" r:id="rId8"/>
    <p:sldId id="280" r:id="rId9"/>
    <p:sldId id="271" r:id="rId10"/>
    <p:sldId id="275" r:id="rId11"/>
    <p:sldId id="278" r:id="rId12"/>
    <p:sldId id="276" r:id="rId13"/>
    <p:sldId id="274" r:id="rId14"/>
  </p:sldIdLst>
  <p:sldSz cx="12192000" cy="6858000"/>
  <p:notesSz cx="12192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924" y="-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EF358-CD73-480D-8859-C1BEE2986207}" type="datetimeFigureOut">
              <a:rPr lang="id-ID" smtClean="0"/>
              <a:pPr/>
              <a:t>30/07/2021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9E425-EB00-4757-A3EE-B363A71AD7B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9F32B-5167-487A-B921-B11C008CC0EC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EBA74-6B7B-48BA-BD38-073267DEEDD4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9E425-EB00-4757-A3EE-B363A71AD7B7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9E425-EB00-4757-A3EE-B363A71AD7B7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9E425-EB00-4757-A3EE-B363A71AD7B7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1219202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7334" y="514350"/>
            <a:ext cx="10837333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60894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42931" y="0"/>
            <a:ext cx="1269492" cy="928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180064" y="134112"/>
            <a:ext cx="861059" cy="794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025640" y="4968240"/>
            <a:ext cx="1328166" cy="413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091806" y="5033390"/>
            <a:ext cx="1198880" cy="2847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328660" y="4957571"/>
            <a:ext cx="1107186" cy="3589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394827" y="5022469"/>
            <a:ext cx="977138" cy="2312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418319" y="4968240"/>
            <a:ext cx="1328166" cy="413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484487" y="5033390"/>
            <a:ext cx="1198880" cy="2847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722864" y="4957571"/>
            <a:ext cx="977646" cy="3589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787761" y="5022469"/>
            <a:ext cx="848868" cy="2312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860791" y="5323332"/>
            <a:ext cx="1137666" cy="4229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925815" y="5388228"/>
            <a:ext cx="1009396" cy="294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988552" y="5323332"/>
            <a:ext cx="1194053" cy="3589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9054718" y="5388228"/>
            <a:ext cx="1064513" cy="2312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169652" y="5323332"/>
            <a:ext cx="695705" cy="3589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0234549" y="5388228"/>
            <a:ext cx="567436" cy="2312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6681215" y="5753100"/>
            <a:ext cx="783323" cy="7879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809866" y="5880963"/>
            <a:ext cx="531495" cy="536575"/>
          </a:xfrm>
          <a:custGeom>
            <a:avLst/>
            <a:gdLst/>
            <a:ahLst/>
            <a:cxnLst/>
            <a:rect l="l" t="t" r="r" b="b"/>
            <a:pathLst>
              <a:path w="531495" h="536575">
                <a:moveTo>
                  <a:pt x="466598" y="0"/>
                </a:moveTo>
                <a:lnTo>
                  <a:pt x="417067" y="0"/>
                </a:lnTo>
                <a:lnTo>
                  <a:pt x="410844" y="17487"/>
                </a:lnTo>
                <a:lnTo>
                  <a:pt x="118363" y="17487"/>
                </a:lnTo>
                <a:lnTo>
                  <a:pt x="113156" y="0"/>
                </a:lnTo>
                <a:lnTo>
                  <a:pt x="64007" y="0"/>
                </a:lnTo>
                <a:lnTo>
                  <a:pt x="0" y="181940"/>
                </a:lnTo>
                <a:lnTo>
                  <a:pt x="68072" y="206121"/>
                </a:lnTo>
                <a:lnTo>
                  <a:pt x="79121" y="184475"/>
                </a:lnTo>
                <a:lnTo>
                  <a:pt x="88074" y="167525"/>
                </a:lnTo>
                <a:lnTo>
                  <a:pt x="109341" y="135247"/>
                </a:lnTo>
                <a:lnTo>
                  <a:pt x="142112" y="106781"/>
                </a:lnTo>
                <a:lnTo>
                  <a:pt x="185292" y="92265"/>
                </a:lnTo>
                <a:lnTo>
                  <a:pt x="191769" y="92265"/>
                </a:lnTo>
                <a:lnTo>
                  <a:pt x="195960" y="93383"/>
                </a:lnTo>
                <a:lnTo>
                  <a:pt x="199898" y="97853"/>
                </a:lnTo>
                <a:lnTo>
                  <a:pt x="200913" y="103314"/>
                </a:lnTo>
                <a:lnTo>
                  <a:pt x="200913" y="417093"/>
                </a:lnTo>
                <a:lnTo>
                  <a:pt x="194690" y="455726"/>
                </a:lnTo>
                <a:lnTo>
                  <a:pt x="138429" y="464718"/>
                </a:lnTo>
                <a:lnTo>
                  <a:pt x="138429" y="536524"/>
                </a:lnTo>
                <a:lnTo>
                  <a:pt x="391794" y="536524"/>
                </a:lnTo>
                <a:lnTo>
                  <a:pt x="391794" y="464718"/>
                </a:lnTo>
                <a:lnTo>
                  <a:pt x="364267" y="464388"/>
                </a:lnTo>
                <a:lnTo>
                  <a:pt x="355433" y="463979"/>
                </a:lnTo>
                <a:lnTo>
                  <a:pt x="329430" y="426460"/>
                </a:lnTo>
                <a:lnTo>
                  <a:pt x="329310" y="105918"/>
                </a:lnTo>
                <a:lnTo>
                  <a:pt x="330453" y="99402"/>
                </a:lnTo>
                <a:lnTo>
                  <a:pt x="334899" y="93700"/>
                </a:lnTo>
                <a:lnTo>
                  <a:pt x="338962" y="92265"/>
                </a:lnTo>
                <a:lnTo>
                  <a:pt x="344931" y="92265"/>
                </a:lnTo>
                <a:lnTo>
                  <a:pt x="383285" y="104178"/>
                </a:lnTo>
                <a:lnTo>
                  <a:pt x="418433" y="134103"/>
                </a:lnTo>
                <a:lnTo>
                  <a:pt x="441959" y="168636"/>
                </a:lnTo>
                <a:lnTo>
                  <a:pt x="461772" y="206121"/>
                </a:lnTo>
                <a:lnTo>
                  <a:pt x="530986" y="181940"/>
                </a:lnTo>
                <a:lnTo>
                  <a:pt x="46659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6809866" y="5880963"/>
            <a:ext cx="531495" cy="536575"/>
          </a:xfrm>
          <a:custGeom>
            <a:avLst/>
            <a:gdLst/>
            <a:ahLst/>
            <a:cxnLst/>
            <a:rect l="l" t="t" r="r" b="b"/>
            <a:pathLst>
              <a:path w="531495" h="536575">
                <a:moveTo>
                  <a:pt x="64007" y="0"/>
                </a:moveTo>
                <a:lnTo>
                  <a:pt x="113156" y="0"/>
                </a:lnTo>
                <a:lnTo>
                  <a:pt x="118363" y="17487"/>
                </a:lnTo>
                <a:lnTo>
                  <a:pt x="410844" y="17487"/>
                </a:lnTo>
                <a:lnTo>
                  <a:pt x="417067" y="0"/>
                </a:lnTo>
                <a:lnTo>
                  <a:pt x="466598" y="0"/>
                </a:lnTo>
                <a:lnTo>
                  <a:pt x="530986" y="181940"/>
                </a:lnTo>
                <a:lnTo>
                  <a:pt x="461772" y="206121"/>
                </a:lnTo>
                <a:lnTo>
                  <a:pt x="451056" y="185401"/>
                </a:lnTo>
                <a:lnTo>
                  <a:pt x="441959" y="168636"/>
                </a:lnTo>
                <a:lnTo>
                  <a:pt x="418433" y="134103"/>
                </a:lnTo>
                <a:lnTo>
                  <a:pt x="383285" y="104178"/>
                </a:lnTo>
                <a:lnTo>
                  <a:pt x="344931" y="92265"/>
                </a:lnTo>
                <a:lnTo>
                  <a:pt x="338962" y="92265"/>
                </a:lnTo>
                <a:lnTo>
                  <a:pt x="334899" y="93700"/>
                </a:lnTo>
                <a:lnTo>
                  <a:pt x="332612" y="96545"/>
                </a:lnTo>
                <a:lnTo>
                  <a:pt x="330453" y="99402"/>
                </a:lnTo>
                <a:lnTo>
                  <a:pt x="329310" y="105918"/>
                </a:lnTo>
                <a:lnTo>
                  <a:pt x="329310" y="116078"/>
                </a:lnTo>
                <a:lnTo>
                  <a:pt x="329310" y="414489"/>
                </a:lnTo>
                <a:lnTo>
                  <a:pt x="334517" y="455599"/>
                </a:lnTo>
                <a:lnTo>
                  <a:pt x="337565" y="458203"/>
                </a:lnTo>
                <a:lnTo>
                  <a:pt x="340486" y="460806"/>
                </a:lnTo>
                <a:lnTo>
                  <a:pt x="391794" y="464718"/>
                </a:lnTo>
                <a:lnTo>
                  <a:pt x="391794" y="536524"/>
                </a:lnTo>
                <a:lnTo>
                  <a:pt x="138429" y="536524"/>
                </a:lnTo>
                <a:lnTo>
                  <a:pt x="138429" y="464718"/>
                </a:lnTo>
                <a:lnTo>
                  <a:pt x="153797" y="464718"/>
                </a:lnTo>
                <a:lnTo>
                  <a:pt x="165342" y="464520"/>
                </a:lnTo>
                <a:lnTo>
                  <a:pt x="198824" y="445311"/>
                </a:lnTo>
                <a:lnTo>
                  <a:pt x="200913" y="417093"/>
                </a:lnTo>
                <a:lnTo>
                  <a:pt x="200913" y="111988"/>
                </a:lnTo>
                <a:lnTo>
                  <a:pt x="200913" y="103314"/>
                </a:lnTo>
                <a:lnTo>
                  <a:pt x="199898" y="97853"/>
                </a:lnTo>
                <a:lnTo>
                  <a:pt x="197992" y="95618"/>
                </a:lnTo>
                <a:lnTo>
                  <a:pt x="195960" y="93383"/>
                </a:lnTo>
                <a:lnTo>
                  <a:pt x="191769" y="92265"/>
                </a:lnTo>
                <a:lnTo>
                  <a:pt x="185292" y="92265"/>
                </a:lnTo>
                <a:lnTo>
                  <a:pt x="142112" y="106781"/>
                </a:lnTo>
                <a:lnTo>
                  <a:pt x="109341" y="135247"/>
                </a:lnTo>
                <a:lnTo>
                  <a:pt x="88074" y="167525"/>
                </a:lnTo>
                <a:lnTo>
                  <a:pt x="68072" y="206121"/>
                </a:lnTo>
                <a:lnTo>
                  <a:pt x="0" y="181940"/>
                </a:lnTo>
                <a:lnTo>
                  <a:pt x="6400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237476" y="5873496"/>
            <a:ext cx="2397252" cy="6675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360792" y="5997689"/>
            <a:ext cx="2155698" cy="4243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9621012" y="5769864"/>
            <a:ext cx="833640" cy="7711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9749028" y="5898451"/>
            <a:ext cx="582295" cy="519430"/>
          </a:xfrm>
          <a:custGeom>
            <a:avLst/>
            <a:gdLst/>
            <a:ahLst/>
            <a:cxnLst/>
            <a:rect l="l" t="t" r="r" b="b"/>
            <a:pathLst>
              <a:path w="582295" h="519429">
                <a:moveTo>
                  <a:pt x="555117" y="0"/>
                </a:moveTo>
                <a:lnTo>
                  <a:pt x="320421" y="0"/>
                </a:lnTo>
                <a:lnTo>
                  <a:pt x="320421" y="71805"/>
                </a:lnTo>
                <a:lnTo>
                  <a:pt x="352805" y="71805"/>
                </a:lnTo>
                <a:lnTo>
                  <a:pt x="360045" y="72669"/>
                </a:lnTo>
                <a:lnTo>
                  <a:pt x="365760" y="76149"/>
                </a:lnTo>
                <a:lnTo>
                  <a:pt x="367283" y="78740"/>
                </a:lnTo>
                <a:lnTo>
                  <a:pt x="367283" y="83947"/>
                </a:lnTo>
                <a:lnTo>
                  <a:pt x="366522" y="85991"/>
                </a:lnTo>
                <a:lnTo>
                  <a:pt x="363474" y="90703"/>
                </a:lnTo>
                <a:lnTo>
                  <a:pt x="359155" y="95224"/>
                </a:lnTo>
                <a:lnTo>
                  <a:pt x="190119" y="252056"/>
                </a:lnTo>
                <a:lnTo>
                  <a:pt x="190119" y="113893"/>
                </a:lnTo>
                <a:lnTo>
                  <a:pt x="200914" y="77139"/>
                </a:lnTo>
                <a:lnTo>
                  <a:pt x="253365" y="71805"/>
                </a:lnTo>
                <a:lnTo>
                  <a:pt x="253365" y="0"/>
                </a:lnTo>
                <a:lnTo>
                  <a:pt x="0" y="0"/>
                </a:lnTo>
                <a:lnTo>
                  <a:pt x="0" y="71805"/>
                </a:lnTo>
                <a:lnTo>
                  <a:pt x="21336" y="71805"/>
                </a:lnTo>
                <a:lnTo>
                  <a:pt x="30311" y="72050"/>
                </a:lnTo>
                <a:lnTo>
                  <a:pt x="61642" y="99061"/>
                </a:lnTo>
                <a:lnTo>
                  <a:pt x="62483" y="118313"/>
                </a:lnTo>
                <a:lnTo>
                  <a:pt x="62483" y="401828"/>
                </a:lnTo>
                <a:lnTo>
                  <a:pt x="53721" y="441337"/>
                </a:lnTo>
                <a:lnTo>
                  <a:pt x="19050" y="447230"/>
                </a:lnTo>
                <a:lnTo>
                  <a:pt x="0" y="447230"/>
                </a:lnTo>
                <a:lnTo>
                  <a:pt x="0" y="519036"/>
                </a:lnTo>
                <a:lnTo>
                  <a:pt x="253365" y="519036"/>
                </a:lnTo>
                <a:lnTo>
                  <a:pt x="253365" y="447230"/>
                </a:lnTo>
                <a:lnTo>
                  <a:pt x="232155" y="447230"/>
                </a:lnTo>
                <a:lnTo>
                  <a:pt x="222632" y="447033"/>
                </a:lnTo>
                <a:lnTo>
                  <a:pt x="191055" y="423154"/>
                </a:lnTo>
                <a:lnTo>
                  <a:pt x="190119" y="406857"/>
                </a:lnTo>
                <a:lnTo>
                  <a:pt x="190119" y="354634"/>
                </a:lnTo>
                <a:lnTo>
                  <a:pt x="268858" y="286524"/>
                </a:lnTo>
                <a:lnTo>
                  <a:pt x="367919" y="427875"/>
                </a:lnTo>
                <a:lnTo>
                  <a:pt x="371728" y="434949"/>
                </a:lnTo>
                <a:lnTo>
                  <a:pt x="371728" y="440651"/>
                </a:lnTo>
                <a:lnTo>
                  <a:pt x="320421" y="447230"/>
                </a:lnTo>
                <a:lnTo>
                  <a:pt x="320421" y="519036"/>
                </a:lnTo>
                <a:lnTo>
                  <a:pt x="582295" y="519036"/>
                </a:lnTo>
                <a:lnTo>
                  <a:pt x="582295" y="447230"/>
                </a:lnTo>
                <a:lnTo>
                  <a:pt x="572262" y="447230"/>
                </a:lnTo>
                <a:lnTo>
                  <a:pt x="561760" y="446811"/>
                </a:lnTo>
                <a:lnTo>
                  <a:pt x="526494" y="430388"/>
                </a:lnTo>
                <a:lnTo>
                  <a:pt x="360172" y="207530"/>
                </a:lnTo>
                <a:lnTo>
                  <a:pt x="485521" y="98971"/>
                </a:lnTo>
                <a:lnTo>
                  <a:pt x="520446" y="74599"/>
                </a:lnTo>
                <a:lnTo>
                  <a:pt x="536448" y="71805"/>
                </a:lnTo>
                <a:lnTo>
                  <a:pt x="555117" y="71805"/>
                </a:lnTo>
                <a:lnTo>
                  <a:pt x="55511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9749028" y="5898451"/>
            <a:ext cx="582295" cy="519430"/>
          </a:xfrm>
          <a:custGeom>
            <a:avLst/>
            <a:gdLst/>
            <a:ahLst/>
            <a:cxnLst/>
            <a:rect l="l" t="t" r="r" b="b"/>
            <a:pathLst>
              <a:path w="582295" h="519429">
                <a:moveTo>
                  <a:pt x="0" y="0"/>
                </a:moveTo>
                <a:lnTo>
                  <a:pt x="253365" y="0"/>
                </a:lnTo>
                <a:lnTo>
                  <a:pt x="253365" y="71805"/>
                </a:lnTo>
                <a:lnTo>
                  <a:pt x="236600" y="71805"/>
                </a:lnTo>
                <a:lnTo>
                  <a:pt x="225671" y="71967"/>
                </a:lnTo>
                <a:lnTo>
                  <a:pt x="192315" y="90492"/>
                </a:lnTo>
                <a:lnTo>
                  <a:pt x="190119" y="113893"/>
                </a:lnTo>
                <a:lnTo>
                  <a:pt x="190119" y="252056"/>
                </a:lnTo>
                <a:lnTo>
                  <a:pt x="351917" y="101917"/>
                </a:lnTo>
                <a:lnTo>
                  <a:pt x="359155" y="95224"/>
                </a:lnTo>
                <a:lnTo>
                  <a:pt x="363474" y="90703"/>
                </a:lnTo>
                <a:lnTo>
                  <a:pt x="364998" y="88353"/>
                </a:lnTo>
                <a:lnTo>
                  <a:pt x="366522" y="85991"/>
                </a:lnTo>
                <a:lnTo>
                  <a:pt x="367283" y="83947"/>
                </a:lnTo>
                <a:lnTo>
                  <a:pt x="367283" y="82207"/>
                </a:lnTo>
                <a:lnTo>
                  <a:pt x="367283" y="78740"/>
                </a:lnTo>
                <a:lnTo>
                  <a:pt x="365760" y="76149"/>
                </a:lnTo>
                <a:lnTo>
                  <a:pt x="362966" y="74409"/>
                </a:lnTo>
                <a:lnTo>
                  <a:pt x="360045" y="72669"/>
                </a:lnTo>
                <a:lnTo>
                  <a:pt x="352805" y="71805"/>
                </a:lnTo>
                <a:lnTo>
                  <a:pt x="341122" y="71805"/>
                </a:lnTo>
                <a:lnTo>
                  <a:pt x="320421" y="71805"/>
                </a:lnTo>
                <a:lnTo>
                  <a:pt x="320421" y="0"/>
                </a:lnTo>
                <a:lnTo>
                  <a:pt x="555117" y="0"/>
                </a:lnTo>
                <a:lnTo>
                  <a:pt x="555117" y="71805"/>
                </a:lnTo>
                <a:lnTo>
                  <a:pt x="547370" y="71805"/>
                </a:lnTo>
                <a:lnTo>
                  <a:pt x="536448" y="71805"/>
                </a:lnTo>
                <a:lnTo>
                  <a:pt x="528827" y="72364"/>
                </a:lnTo>
                <a:lnTo>
                  <a:pt x="524637" y="73482"/>
                </a:lnTo>
                <a:lnTo>
                  <a:pt x="520446" y="74599"/>
                </a:lnTo>
                <a:lnTo>
                  <a:pt x="485521" y="98971"/>
                </a:lnTo>
                <a:lnTo>
                  <a:pt x="360172" y="207530"/>
                </a:lnTo>
                <a:lnTo>
                  <a:pt x="509777" y="409651"/>
                </a:lnTo>
                <a:lnTo>
                  <a:pt x="537972" y="440524"/>
                </a:lnTo>
                <a:lnTo>
                  <a:pt x="572262" y="447230"/>
                </a:lnTo>
                <a:lnTo>
                  <a:pt x="582295" y="447230"/>
                </a:lnTo>
                <a:lnTo>
                  <a:pt x="582295" y="519036"/>
                </a:lnTo>
                <a:lnTo>
                  <a:pt x="320421" y="519036"/>
                </a:lnTo>
                <a:lnTo>
                  <a:pt x="320421" y="447230"/>
                </a:lnTo>
                <a:lnTo>
                  <a:pt x="330835" y="447230"/>
                </a:lnTo>
                <a:lnTo>
                  <a:pt x="343719" y="447066"/>
                </a:lnTo>
                <a:lnTo>
                  <a:pt x="371728" y="440651"/>
                </a:lnTo>
                <a:lnTo>
                  <a:pt x="371728" y="437921"/>
                </a:lnTo>
                <a:lnTo>
                  <a:pt x="371728" y="434949"/>
                </a:lnTo>
                <a:lnTo>
                  <a:pt x="367919" y="427875"/>
                </a:lnTo>
                <a:lnTo>
                  <a:pt x="360172" y="416712"/>
                </a:lnTo>
                <a:lnTo>
                  <a:pt x="268858" y="286524"/>
                </a:lnTo>
                <a:lnTo>
                  <a:pt x="190119" y="354634"/>
                </a:lnTo>
                <a:lnTo>
                  <a:pt x="190119" y="406857"/>
                </a:lnTo>
                <a:lnTo>
                  <a:pt x="190355" y="415746"/>
                </a:lnTo>
                <a:lnTo>
                  <a:pt x="214836" y="446441"/>
                </a:lnTo>
                <a:lnTo>
                  <a:pt x="232155" y="447230"/>
                </a:lnTo>
                <a:lnTo>
                  <a:pt x="253365" y="447230"/>
                </a:lnTo>
                <a:lnTo>
                  <a:pt x="253365" y="519036"/>
                </a:lnTo>
                <a:lnTo>
                  <a:pt x="0" y="519036"/>
                </a:lnTo>
                <a:lnTo>
                  <a:pt x="0" y="447230"/>
                </a:lnTo>
                <a:lnTo>
                  <a:pt x="19050" y="447230"/>
                </a:lnTo>
                <a:lnTo>
                  <a:pt x="29192" y="447009"/>
                </a:lnTo>
                <a:lnTo>
                  <a:pt x="61737" y="421554"/>
                </a:lnTo>
                <a:lnTo>
                  <a:pt x="62483" y="401828"/>
                </a:lnTo>
                <a:lnTo>
                  <a:pt x="62483" y="118313"/>
                </a:lnTo>
                <a:lnTo>
                  <a:pt x="53340" y="78320"/>
                </a:lnTo>
                <a:lnTo>
                  <a:pt x="21336" y="71805"/>
                </a:lnTo>
                <a:lnTo>
                  <a:pt x="0" y="7180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0203179" y="5867400"/>
            <a:ext cx="1813560" cy="6812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0326751" y="5990539"/>
            <a:ext cx="1571625" cy="43865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560" y="181482"/>
            <a:ext cx="11396878" cy="1611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jpe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jpeg"/><Relationship Id="rId17" Type="http://schemas.openxmlformats.org/officeDocument/2006/relationships/image" Target="../media/image13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11" Type="http://schemas.openxmlformats.org/officeDocument/2006/relationships/image" Target="../media/image125.jpeg"/><Relationship Id="rId5" Type="http://schemas.openxmlformats.org/officeDocument/2006/relationships/image" Target="../media/image119.png"/><Relationship Id="rId15" Type="http://schemas.openxmlformats.org/officeDocument/2006/relationships/image" Target="../media/image129.jpe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jpe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Relationship Id="rId1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jpeg"/><Relationship Id="rId26" Type="http://schemas.openxmlformats.org/officeDocument/2006/relationships/image" Target="../media/image89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34" Type="http://schemas.openxmlformats.org/officeDocument/2006/relationships/image" Target="../media/image9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33" Type="http://schemas.openxmlformats.org/officeDocument/2006/relationships/image" Target="../media/image9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9.png"/><Relationship Id="rId20" Type="http://schemas.openxmlformats.org/officeDocument/2006/relationships/image" Target="../media/image83.jpe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32" Type="http://schemas.openxmlformats.org/officeDocument/2006/relationships/image" Target="../media/image9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jpe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31" Type="http://schemas.openxmlformats.org/officeDocument/2006/relationships/image" Target="../media/image9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hyperlink" Target="http://registrasilahanhorti.id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3000" contrast="-34000"/>
          </a:blip>
          <a:srcRect l="7343" t="14167" r="39688" b="15833"/>
          <a:stretch>
            <a:fillRect/>
          </a:stretch>
        </p:blipFill>
        <p:spPr bwMode="auto">
          <a:xfrm>
            <a:off x="0" y="-5082"/>
            <a:ext cx="12192000" cy="536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14760"/>
            <a:ext cx="8667811" cy="3214702"/>
          </a:xfr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>
            <a:outerShdw blurRad="50800" dist="50800" dir="5400000" sx="99000" sy="99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id-ID" sz="3000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latin typeface="Cooper Black" pitchFamily="18" charset="0"/>
              </a:rPr>
              <a:t>KEBIJAKAN PENGEMBANGAN KAMPUNG HORTIKULTURA MENDUKUNG PERTANIAN MAJU, MANDIRI, DAN MODERN</a:t>
            </a:r>
            <a:endParaRPr lang="id-ID" sz="3000" dirty="0">
              <a:ln w="9525">
                <a:solidFill>
                  <a:schemeClr val="tx1"/>
                </a:solidFill>
              </a:ln>
              <a:solidFill>
                <a:srgbClr val="0070C0"/>
              </a:solidFill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23364" t="49877" r="55327" b="13819"/>
          <a:stretch>
            <a:fillRect/>
          </a:stretch>
        </p:blipFill>
        <p:spPr bwMode="auto">
          <a:xfrm>
            <a:off x="8667768" y="3714752"/>
            <a:ext cx="35242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7"/>
          <p:cNvGrpSpPr/>
          <p:nvPr/>
        </p:nvGrpSpPr>
        <p:grpSpPr>
          <a:xfrm>
            <a:off x="9810776" y="214290"/>
            <a:ext cx="2381224" cy="1500198"/>
            <a:chOff x="6858016" y="214290"/>
            <a:chExt cx="2285984" cy="1785950"/>
          </a:xfrm>
        </p:grpSpPr>
        <p:sp>
          <p:nvSpPr>
            <p:cNvPr id="7" name="Rectangle 6"/>
            <p:cNvSpPr/>
            <p:nvPr/>
          </p:nvSpPr>
          <p:spPr>
            <a:xfrm>
              <a:off x="6858016" y="214290"/>
              <a:ext cx="2285984" cy="17859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object 3"/>
            <p:cNvSpPr/>
            <p:nvPr/>
          </p:nvSpPr>
          <p:spPr>
            <a:xfrm>
              <a:off x="6858016" y="214290"/>
              <a:ext cx="2109216" cy="17785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4"/>
          <p:cNvSpPr/>
          <p:nvPr/>
        </p:nvSpPr>
        <p:spPr>
          <a:xfrm>
            <a:off x="135708" y="6062472"/>
            <a:ext cx="1136973" cy="7284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b="1">
              <a:ln/>
              <a:solidFill>
                <a:schemeClr val="accent3"/>
              </a:solidFill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1238217" y="6242430"/>
            <a:ext cx="375113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cs typeface="Trebuchet MS"/>
              </a:rPr>
              <a:t>Kementerian Pertanian RI</a:t>
            </a:r>
            <a:endParaRPr sz="1600" b="1">
              <a:ln/>
              <a:solidFill>
                <a:schemeClr val="tx1">
                  <a:lumMod val="95000"/>
                  <a:lumOff val="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0" y="3048000"/>
            <a:ext cx="7334301" cy="645048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6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0"/>
            <a:tileRect/>
          </a:gradFill>
          <a:effectLst>
            <a:outerShdw blurRad="50800" dist="88900" dir="5400000" algn="ctr" rotWithShape="0">
              <a:schemeClr val="bg1">
                <a:lumMod val="65000"/>
              </a:schemeClr>
            </a:outerShdw>
          </a:effectLst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1964"/>
              </a:lnSpc>
              <a:spcBef>
                <a:spcPts val="130"/>
              </a:spcBef>
            </a:pPr>
            <a:r>
              <a:rPr sz="2000" i="1" spc="-20" smtClean="0">
                <a:solidFill>
                  <a:srgbClr val="C00000"/>
                </a:solidFill>
                <a:latin typeface="Trebuchet MS"/>
                <a:cs typeface="Trebuchet MS"/>
              </a:rPr>
              <a:t>Arahan Direktur Jenderal Hortikultura</a:t>
            </a:r>
            <a:endParaRPr sz="2000">
              <a:solidFill>
                <a:srgbClr val="C00000"/>
              </a:solidFill>
              <a:latin typeface="Trebuchet MS"/>
              <a:cs typeface="Trebuchet MS"/>
            </a:endParaRPr>
          </a:p>
          <a:p>
            <a:pPr algn="ctr">
              <a:lnSpc>
                <a:spcPts val="2865"/>
              </a:lnSpc>
            </a:pPr>
            <a:r>
              <a:rPr sz="2800" spc="-5" dirty="0">
                <a:solidFill>
                  <a:srgbClr val="C00000"/>
                </a:solidFill>
                <a:latin typeface="Trebuchet MS"/>
                <a:cs typeface="Trebuchet MS"/>
              </a:rPr>
              <a:t>Dr. </a:t>
            </a:r>
            <a:r>
              <a:rPr sz="2800" spc="-10" dirty="0">
                <a:solidFill>
                  <a:srgbClr val="C00000"/>
                </a:solidFill>
                <a:latin typeface="Trebuchet MS"/>
                <a:cs typeface="Trebuchet MS"/>
              </a:rPr>
              <a:t>Ir. </a:t>
            </a:r>
            <a:r>
              <a:rPr sz="2800" spc="25" dirty="0">
                <a:solidFill>
                  <a:srgbClr val="C00000"/>
                </a:solidFill>
                <a:latin typeface="Trebuchet MS"/>
                <a:cs typeface="Trebuchet MS"/>
              </a:rPr>
              <a:t>Prihasto </a:t>
            </a:r>
            <a:r>
              <a:rPr sz="2800" spc="-65" dirty="0">
                <a:solidFill>
                  <a:srgbClr val="C00000"/>
                </a:solidFill>
                <a:latin typeface="Trebuchet MS"/>
                <a:cs typeface="Trebuchet MS"/>
              </a:rPr>
              <a:t>Setyanto</a:t>
            </a:r>
            <a:r>
              <a:rPr sz="2800" spc="-65">
                <a:solidFill>
                  <a:srgbClr val="C00000"/>
                </a:solidFill>
                <a:latin typeface="Trebuchet MS"/>
                <a:cs typeface="Trebuchet MS"/>
              </a:rPr>
              <a:t>,</a:t>
            </a:r>
            <a:r>
              <a:rPr sz="2800" spc="-4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spc="-5" smtClean="0">
                <a:solidFill>
                  <a:srgbClr val="C00000"/>
                </a:solidFill>
                <a:latin typeface="Trebuchet MS"/>
                <a:cs typeface="Trebuchet MS"/>
              </a:rPr>
              <a:t>M.Sc</a:t>
            </a:r>
            <a:endParaRPr sz="280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190459" y="285728"/>
            <a:ext cx="3524275" cy="642942"/>
            <a:chOff x="214282" y="214290"/>
            <a:chExt cx="2643206" cy="642942"/>
          </a:xfrm>
        </p:grpSpPr>
        <p:sp>
          <p:nvSpPr>
            <p:cNvPr id="12" name="Double Wave 11"/>
            <p:cNvSpPr/>
            <p:nvPr/>
          </p:nvSpPr>
          <p:spPr>
            <a:xfrm>
              <a:off x="214282" y="214290"/>
              <a:ext cx="2643206" cy="642942"/>
            </a:xfrm>
            <a:prstGeom prst="doubleWav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7158" y="345024"/>
              <a:ext cx="2428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 smtClean="0">
                  <a:solidFill>
                    <a:schemeClr val="accent5">
                      <a:lumMod val="75000"/>
                    </a:schemeClr>
                  </a:solidFill>
                  <a:latin typeface="Kristen ITC" pitchFamily="66" charset="0"/>
                </a:rPr>
                <a:t>Bimtek Benih Seri 4</a:t>
              </a:r>
              <a:endParaRPr lang="id-ID" dirty="0">
                <a:solidFill>
                  <a:schemeClr val="accent5">
                    <a:lumMod val="75000"/>
                  </a:schemeClr>
                </a:solidFill>
                <a:latin typeface="Kristen ITC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lum bright="42000" contrast="-73000"/>
          </a:blip>
          <a:srcRect l="7343" t="14167" r="39688" b="15833"/>
          <a:stretch>
            <a:fillRect/>
          </a:stretch>
        </p:blipFill>
        <p:spPr bwMode="auto">
          <a:xfrm>
            <a:off x="0" y="-5082"/>
            <a:ext cx="12192000" cy="686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datakoe\kantor\2021\WhatsApp Image 2021-07-28 at 07.53.00.jpeg"/>
          <p:cNvPicPr>
            <a:picLocks noChangeAspect="1" noChangeArrowheads="1"/>
          </p:cNvPicPr>
          <p:nvPr/>
        </p:nvPicPr>
        <p:blipFill>
          <a:blip r:embed="rId3"/>
          <a:srcRect b="57501"/>
          <a:stretch>
            <a:fillRect/>
          </a:stretch>
        </p:blipFill>
        <p:spPr bwMode="auto">
          <a:xfrm>
            <a:off x="2057400" y="685800"/>
            <a:ext cx="8763000" cy="45574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5257801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>
                <a:latin typeface="Arial" pitchFamily="34" charset="0"/>
                <a:cs typeface="Arial" pitchFamily="34" charset="0"/>
              </a:rPr>
              <a:t>Sumber:  Buku Juknis Peningkatan Produksi Buah dan Florikultura  TA . 2021  </a:t>
            </a:r>
            <a:endParaRPr lang="id-ID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90" descr="D:\File Kantor\RENCANA 2018\PEDOMAN TEKNIS 2018 (2 Jan '18)\benih bawang putih.jpg">
            <a:extLst>
              <a:ext uri="{FF2B5EF4-FFF2-40B4-BE49-F238E27FC236}">
                <a16:creationId xmlns="" xmlns:a16="http://schemas.microsoft.com/office/drawing/2014/main" id="{7314B0FB-40F7-412A-BFA5-A9C30331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20" y="90705"/>
            <a:ext cx="2230437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oogle Shape;84;p13"/>
          <p:cNvGrpSpPr/>
          <p:nvPr/>
        </p:nvGrpSpPr>
        <p:grpSpPr>
          <a:xfrm>
            <a:off x="2538260" y="691284"/>
            <a:ext cx="7076285" cy="5976270"/>
            <a:chOff x="2603966" y="432821"/>
            <a:chExt cx="7076285" cy="5976270"/>
          </a:xfrm>
        </p:grpSpPr>
        <p:pic>
          <p:nvPicPr>
            <p:cNvPr id="85" name="Google Shape;85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4487" y="1438642"/>
              <a:ext cx="5195516" cy="39735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3"/>
            <p:cNvSpPr/>
            <p:nvPr/>
          </p:nvSpPr>
          <p:spPr>
            <a:xfrm>
              <a:off x="3986848" y="1270000"/>
              <a:ext cx="4310796" cy="4310796"/>
            </a:xfrm>
            <a:prstGeom prst="ellipse">
              <a:avLst/>
            </a:prstGeom>
            <a:noFill/>
            <a:ln w="38100" cap="flat" cmpd="sng">
              <a:solidFill>
                <a:srgbClr val="F9F9F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" name="Google Shape;87;p13"/>
            <p:cNvGrpSpPr/>
            <p:nvPr/>
          </p:nvGrpSpPr>
          <p:grpSpPr>
            <a:xfrm>
              <a:off x="4245473" y="432821"/>
              <a:ext cx="923266" cy="1211536"/>
              <a:chOff x="4220073" y="470921"/>
              <a:chExt cx="923266" cy="1211536"/>
            </a:xfrm>
          </p:grpSpPr>
          <p:sp>
            <p:nvSpPr>
              <p:cNvPr id="88" name="Google Shape;88;p13"/>
              <p:cNvSpPr/>
              <p:nvPr/>
            </p:nvSpPr>
            <p:spPr>
              <a:xfrm>
                <a:off x="4925863" y="1464981"/>
                <a:ext cx="217476" cy="217476"/>
              </a:xfrm>
              <a:prstGeom prst="ellipse">
                <a:avLst/>
              </a:prstGeom>
              <a:solidFill>
                <a:srgbClr val="F3DE74"/>
              </a:solidFill>
              <a:ln w="38100" cap="flat" cmpd="sng">
                <a:solidFill>
                  <a:srgbClr val="F9F9F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9" name="Google Shape;89;p13"/>
              <p:cNvCxnSpPr/>
              <p:nvPr/>
            </p:nvCxnSpPr>
            <p:spPr>
              <a:xfrm>
                <a:off x="4787323" y="1144116"/>
                <a:ext cx="195792" cy="336422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9F9F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90" name="Google Shape;90;p13"/>
              <p:cNvSpPr/>
              <p:nvPr/>
            </p:nvSpPr>
            <p:spPr>
              <a:xfrm>
                <a:off x="4220073" y="470921"/>
                <a:ext cx="839242" cy="839242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rgbClr val="F9F9F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" name="Google Shape;91;p13"/>
            <p:cNvSpPr/>
            <p:nvPr/>
          </p:nvSpPr>
          <p:spPr>
            <a:xfrm flipH="1">
              <a:off x="7145715" y="1444194"/>
              <a:ext cx="217476" cy="217476"/>
            </a:xfrm>
            <a:prstGeom prst="ellipse">
              <a:avLst/>
            </a:prstGeom>
            <a:solidFill>
              <a:srgbClr val="F29971"/>
            </a:solidFill>
            <a:ln w="38100" cap="flat" cmpd="sng">
              <a:solidFill>
                <a:srgbClr val="F9F9F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2" name="Google Shape;92;p13"/>
            <p:cNvCxnSpPr/>
            <p:nvPr/>
          </p:nvCxnSpPr>
          <p:spPr>
            <a:xfrm flipH="1">
              <a:off x="7305939" y="1123329"/>
              <a:ext cx="195792" cy="336422"/>
            </a:xfrm>
            <a:prstGeom prst="straightConnector1">
              <a:avLst/>
            </a:prstGeom>
            <a:noFill/>
            <a:ln w="38100" cap="flat" cmpd="sng">
              <a:solidFill>
                <a:srgbClr val="F9F9F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3" name="Google Shape;93;p13"/>
            <p:cNvSpPr/>
            <p:nvPr/>
          </p:nvSpPr>
          <p:spPr>
            <a:xfrm flipH="1">
              <a:off x="7229739" y="450134"/>
              <a:ext cx="839242" cy="83924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F9F9F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 rot="10800000" flipH="1">
              <a:off x="4925863" y="5197555"/>
              <a:ext cx="217476" cy="217476"/>
            </a:xfrm>
            <a:prstGeom prst="ellipse">
              <a:avLst/>
            </a:prstGeom>
            <a:solidFill>
              <a:srgbClr val="1FD3D9"/>
            </a:solidFill>
            <a:ln w="38100" cap="flat" cmpd="sng">
              <a:solidFill>
                <a:srgbClr val="F9F9F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5" name="Google Shape;95;p13"/>
            <p:cNvCxnSpPr/>
            <p:nvPr/>
          </p:nvCxnSpPr>
          <p:spPr>
            <a:xfrm rot="10800000" flipH="1">
              <a:off x="4787323" y="5399474"/>
              <a:ext cx="195792" cy="336422"/>
            </a:xfrm>
            <a:prstGeom prst="straightConnector1">
              <a:avLst/>
            </a:prstGeom>
            <a:noFill/>
            <a:ln w="38100" cap="flat" cmpd="sng">
              <a:solidFill>
                <a:srgbClr val="F9F9F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6" name="Google Shape;96;p13"/>
            <p:cNvSpPr/>
            <p:nvPr/>
          </p:nvSpPr>
          <p:spPr>
            <a:xfrm rot="10800000" flipH="1">
              <a:off x="4220073" y="5569849"/>
              <a:ext cx="839242" cy="83924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F9F9F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 rot="10800000">
              <a:off x="7133015" y="5189468"/>
              <a:ext cx="217476" cy="217476"/>
            </a:xfrm>
            <a:prstGeom prst="ellipse">
              <a:avLst/>
            </a:prstGeom>
            <a:solidFill>
              <a:srgbClr val="1E4245"/>
            </a:solidFill>
            <a:ln w="38100" cap="flat" cmpd="sng">
              <a:solidFill>
                <a:srgbClr val="F9F9F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8" name="Google Shape;98;p13"/>
            <p:cNvCxnSpPr/>
            <p:nvPr/>
          </p:nvCxnSpPr>
          <p:spPr>
            <a:xfrm rot="10800000">
              <a:off x="7293239" y="5391387"/>
              <a:ext cx="195792" cy="336422"/>
            </a:xfrm>
            <a:prstGeom prst="straightConnector1">
              <a:avLst/>
            </a:prstGeom>
            <a:noFill/>
            <a:ln w="38100" cap="flat" cmpd="sng">
              <a:solidFill>
                <a:srgbClr val="F9F9F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9" name="Google Shape;99;p13"/>
            <p:cNvSpPr/>
            <p:nvPr/>
          </p:nvSpPr>
          <p:spPr>
            <a:xfrm rot="10800000">
              <a:off x="7217039" y="5561762"/>
              <a:ext cx="839242" cy="83924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F9F9F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 rot="3504373" flipH="1">
              <a:off x="8205442" y="3276460"/>
              <a:ext cx="217476" cy="217476"/>
            </a:xfrm>
            <a:prstGeom prst="ellipse">
              <a:avLst/>
            </a:prstGeom>
            <a:solidFill>
              <a:srgbClr val="1B7DB8"/>
            </a:solidFill>
            <a:ln w="38100" cap="flat" cmpd="sng">
              <a:solidFill>
                <a:srgbClr val="F9F9F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1" name="Google Shape;101;p13"/>
            <p:cNvCxnSpPr/>
            <p:nvPr/>
          </p:nvCxnSpPr>
          <p:spPr>
            <a:xfrm rot="3504373" flipH="1">
              <a:off x="8517193" y="3207286"/>
              <a:ext cx="195792" cy="336422"/>
            </a:xfrm>
            <a:prstGeom prst="straightConnector1">
              <a:avLst/>
            </a:prstGeom>
            <a:noFill/>
            <a:ln w="38100" cap="flat" cmpd="sng">
              <a:solidFill>
                <a:srgbClr val="F9F9F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2" name="Google Shape;102;p13"/>
            <p:cNvSpPr/>
            <p:nvPr/>
          </p:nvSpPr>
          <p:spPr>
            <a:xfrm rot="3504373" flipH="1">
              <a:off x="8683367" y="2944040"/>
              <a:ext cx="839242" cy="83924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F9F9F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 rot="-3504373">
              <a:off x="3861299" y="3288817"/>
              <a:ext cx="217476" cy="217476"/>
            </a:xfrm>
            <a:prstGeom prst="ellipse">
              <a:avLst/>
            </a:prstGeom>
            <a:solidFill>
              <a:srgbClr val="ADDA44"/>
            </a:solidFill>
            <a:ln w="38100" cap="flat" cmpd="sng">
              <a:solidFill>
                <a:srgbClr val="F9F9F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4" name="Google Shape;104;p13"/>
            <p:cNvCxnSpPr/>
            <p:nvPr/>
          </p:nvCxnSpPr>
          <p:spPr>
            <a:xfrm rot="-3504373">
              <a:off x="3571232" y="3219643"/>
              <a:ext cx="195792" cy="336422"/>
            </a:xfrm>
            <a:prstGeom prst="straightConnector1">
              <a:avLst/>
            </a:prstGeom>
            <a:noFill/>
            <a:ln w="38100" cap="flat" cmpd="sng">
              <a:solidFill>
                <a:srgbClr val="F9F9F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5" name="Google Shape;105;p13"/>
            <p:cNvSpPr/>
            <p:nvPr/>
          </p:nvSpPr>
          <p:spPr>
            <a:xfrm rot="-3504373">
              <a:off x="2761608" y="2956397"/>
              <a:ext cx="839242" cy="83924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F9F9F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3"/>
          <p:cNvSpPr txBox="1"/>
          <p:nvPr/>
        </p:nvSpPr>
        <p:spPr>
          <a:xfrm>
            <a:off x="259504" y="4172437"/>
            <a:ext cx="268437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Varietasnya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sudah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terdaftar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untuk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peredaran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8398063" y="1933056"/>
            <a:ext cx="231467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7F7F7F"/>
              </a:buClr>
              <a:buSzPts val="1400"/>
            </a:pP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Diperbanyak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melalui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/proses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sertifikasi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4" name="Google Shape;114;p13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7269931" y="5985930"/>
            <a:ext cx="627236" cy="61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239700" y="5880794"/>
            <a:ext cx="687562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/>
          <p:nvPr/>
        </p:nvSpPr>
        <p:spPr>
          <a:xfrm>
            <a:off x="5048227" y="3072020"/>
            <a:ext cx="1983778" cy="1012879"/>
          </a:xfrm>
          <a:prstGeom prst="rect">
            <a:avLst/>
          </a:prstGeom>
        </p:spPr>
        <p:txBody>
          <a:bodyPr>
            <a:prstTxWarp prst="textPlain">
              <a:avLst>
                <a:gd name="adj" fmla="val 49504"/>
              </a:avLst>
            </a:prstTxWarp>
          </a:bodyPr>
          <a:lstStyle/>
          <a:p>
            <a:pPr lvl="0" algn="ctr"/>
            <a:r>
              <a:rPr lang="en-US" b="1" dirty="0" smtClean="0">
                <a:solidFill>
                  <a:srgbClr val="176CA5"/>
                </a:solidFill>
                <a:latin typeface="Calibri"/>
              </a:rPr>
              <a:t>BENIH </a:t>
            </a:r>
          </a:p>
          <a:p>
            <a:pPr lvl="0" algn="ctr"/>
            <a:r>
              <a:rPr lang="en-US" b="1" dirty="0" smtClean="0">
                <a:solidFill>
                  <a:srgbClr val="176CA5"/>
                </a:solidFill>
                <a:latin typeface="Calibri"/>
              </a:rPr>
              <a:t>BERMUTU</a:t>
            </a:r>
            <a:endParaRPr b="1" i="0" dirty="0">
              <a:ln>
                <a:noFill/>
              </a:ln>
              <a:solidFill>
                <a:srgbClr val="176CA5"/>
              </a:solidFill>
              <a:latin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0C019C13-12E9-4EDF-93C4-D90625B2A1BB}"/>
              </a:ext>
            </a:extLst>
          </p:cNvPr>
          <p:cNvSpPr/>
          <p:nvPr/>
        </p:nvSpPr>
        <p:spPr>
          <a:xfrm>
            <a:off x="6004858" y="691284"/>
            <a:ext cx="229896" cy="2423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rrow: Pentagon 4">
            <a:extLst>
              <a:ext uri="{FF2B5EF4-FFF2-40B4-BE49-F238E27FC236}">
                <a16:creationId xmlns="" xmlns:a16="http://schemas.microsoft.com/office/drawing/2014/main" id="{37ED02AD-DD65-4685-8724-B7A1614C5701}"/>
              </a:ext>
            </a:extLst>
          </p:cNvPr>
          <p:cNvSpPr/>
          <p:nvPr/>
        </p:nvSpPr>
        <p:spPr>
          <a:xfrm rot="5400000">
            <a:off x="6003285" y="993640"/>
            <a:ext cx="242350" cy="261687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9" name="Google Shape;111;p13">
            <a:extLst>
              <a:ext uri="{FF2B5EF4-FFF2-40B4-BE49-F238E27FC236}">
                <a16:creationId xmlns="" xmlns:a16="http://schemas.microsoft.com/office/drawing/2014/main" id="{03DD2675-658E-4325-9D40-853A6B1B62C3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4231589" y="762183"/>
            <a:ext cx="732510" cy="63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17;p13">
            <a:extLst>
              <a:ext uri="{FF2B5EF4-FFF2-40B4-BE49-F238E27FC236}">
                <a16:creationId xmlns="" xmlns:a16="http://schemas.microsoft.com/office/drawing/2014/main" id="{BCFC7905-668E-45EE-AB1B-7B80E23A3AAA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7299383" y="807014"/>
            <a:ext cx="605226" cy="57771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109;p13">
            <a:extLst>
              <a:ext uri="{FF2B5EF4-FFF2-40B4-BE49-F238E27FC236}">
                <a16:creationId xmlns="" xmlns:a16="http://schemas.microsoft.com/office/drawing/2014/main" id="{D8317ACA-808F-49BC-99C6-BA80F3B5EDC1}"/>
              </a:ext>
            </a:extLst>
          </p:cNvPr>
          <p:cNvSpPr txBox="1"/>
          <p:nvPr/>
        </p:nvSpPr>
        <p:spPr>
          <a:xfrm>
            <a:off x="817468" y="1726109"/>
            <a:ext cx="2868156" cy="138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Clr>
                <a:srgbClr val="7F7F7F"/>
              </a:buClr>
              <a:buSzPts val="1400"/>
            </a:pP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Merupakan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salah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satu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syarat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utama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dalam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memaksimalkan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hasil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produksi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52" name="Google Shape;109;p13">
            <a:extLst>
              <a:ext uri="{FF2B5EF4-FFF2-40B4-BE49-F238E27FC236}">
                <a16:creationId xmlns="" xmlns:a16="http://schemas.microsoft.com/office/drawing/2014/main" id="{71FC916A-D114-4E32-B23E-03C2D2FE0D07}"/>
              </a:ext>
            </a:extLst>
          </p:cNvPr>
          <p:cNvSpPr txBox="1"/>
          <p:nvPr/>
        </p:nvSpPr>
        <p:spPr>
          <a:xfrm>
            <a:off x="8297491" y="3922693"/>
            <a:ext cx="3429189" cy="1457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Mempunyai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mutu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genetic,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fisiologis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,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fisik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serta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kesehatan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yang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sesuai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dengan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standar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mutu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atau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persyaratan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teknis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minimal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pic>
        <p:nvPicPr>
          <p:cNvPr id="54" name="Google Shape;123;p13">
            <a:extLst>
              <a:ext uri="{FF2B5EF4-FFF2-40B4-BE49-F238E27FC236}">
                <a16:creationId xmlns="" xmlns:a16="http://schemas.microsoft.com/office/drawing/2014/main" id="{123F22DD-E616-468A-A241-62F3B954AD4F}"/>
              </a:ext>
            </a:extLst>
          </p:cNvPr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8610000" y="3279859"/>
            <a:ext cx="862316" cy="5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108;p13">
            <a:extLst>
              <a:ext uri="{FF2B5EF4-FFF2-40B4-BE49-F238E27FC236}">
                <a16:creationId xmlns="" xmlns:a16="http://schemas.microsoft.com/office/drawing/2014/main" id="{BCC9B3E4-89E4-4B69-91BE-679371B04F0B}"/>
              </a:ext>
            </a:extLst>
          </p:cNvPr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2698496" y="3238056"/>
            <a:ext cx="869116" cy="7918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67AEB0B5-4E62-4F43-B366-81AAF6CB2AE9}"/>
              </a:ext>
            </a:extLst>
          </p:cNvPr>
          <p:cNvSpPr/>
          <p:nvPr/>
        </p:nvSpPr>
        <p:spPr>
          <a:xfrm>
            <a:off x="3773305" y="2005516"/>
            <a:ext cx="379371" cy="45086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989B5E40-B84A-4285-BBA5-82C558D3AA42}"/>
              </a:ext>
            </a:extLst>
          </p:cNvPr>
          <p:cNvSpPr/>
          <p:nvPr/>
        </p:nvSpPr>
        <p:spPr>
          <a:xfrm>
            <a:off x="3188629" y="4232324"/>
            <a:ext cx="379371" cy="4636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C51BF217-4D79-4B47-AB05-EDB998890DE9}"/>
              </a:ext>
            </a:extLst>
          </p:cNvPr>
          <p:cNvSpPr/>
          <p:nvPr/>
        </p:nvSpPr>
        <p:spPr>
          <a:xfrm>
            <a:off x="7950054" y="2105768"/>
            <a:ext cx="379371" cy="45086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CF9CAF4C-4939-4787-97FB-2168DB34856A}"/>
              </a:ext>
            </a:extLst>
          </p:cNvPr>
          <p:cNvSpPr/>
          <p:nvPr/>
        </p:nvSpPr>
        <p:spPr>
          <a:xfrm>
            <a:off x="11650764" y="4136949"/>
            <a:ext cx="476885" cy="4738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" name="Picture 2" descr="http://bibitbunga.com/wp-content/uploads/2015/08/jeruk-siam-pontiana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504" y="211622"/>
            <a:ext cx="2321248" cy="133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https://i.ytimg.com/vi/eUtkeSgabYw/maxresdefaul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871759" y="47641"/>
            <a:ext cx="2228521" cy="142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129" y="2556634"/>
            <a:ext cx="1646809" cy="141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8577" y="5230528"/>
            <a:ext cx="1951448" cy="15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2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221613" y="5380352"/>
            <a:ext cx="1780200" cy="14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3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86195" y="5627540"/>
            <a:ext cx="1579555" cy="135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9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280023" y="2512254"/>
            <a:ext cx="1895874" cy="144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28138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0"/>
          <p:cNvPicPr/>
          <p:nvPr/>
        </p:nvPicPr>
        <p:blipFill>
          <a:blip r:embed="rId2" cstate="print">
            <a:lum bright="66000" contrast="-7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85800"/>
            <a:ext cx="10591800" cy="53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lang="id-ID" sz="3600" b="1" dirty="0" smtClean="0">
                <a:latin typeface="Comic Sans MS" pitchFamily="66" charset="0"/>
                <a:cs typeface="Arial"/>
              </a:rPr>
              <a:t>KELEMBAGAAN</a:t>
            </a:r>
            <a:r>
              <a:rPr lang="id-ID" sz="3600" b="1" spc="-35" dirty="0" smtClean="0">
                <a:latin typeface="Comic Sans MS" pitchFamily="66" charset="0"/>
                <a:cs typeface="Arial"/>
              </a:rPr>
              <a:t> </a:t>
            </a:r>
            <a:r>
              <a:rPr lang="id-ID" sz="3600" b="1" dirty="0" smtClean="0">
                <a:latin typeface="Comic Sans MS" pitchFamily="66" charset="0"/>
                <a:cs typeface="Arial"/>
              </a:rPr>
              <a:t>PERBENIHAN</a:t>
            </a:r>
            <a:r>
              <a:rPr lang="id-ID" sz="3600" b="1" spc="-5" dirty="0" smtClean="0">
                <a:latin typeface="Comic Sans MS" pitchFamily="66" charset="0"/>
                <a:cs typeface="Arial"/>
              </a:rPr>
              <a:t> </a:t>
            </a:r>
            <a:r>
              <a:rPr lang="id-ID" sz="3600" b="1" spc="-10" dirty="0" smtClean="0">
                <a:latin typeface="Comic Sans MS" pitchFamily="66" charset="0"/>
                <a:cs typeface="Arial"/>
              </a:rPr>
              <a:t>HORTIKULTURA</a:t>
            </a:r>
            <a:endParaRPr lang="id-ID" sz="3600" dirty="0" smtClean="0">
              <a:latin typeface="Comic Sans MS" pitchFamily="66" charset="0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1935"/>
              </a:spcBef>
              <a:buAutoNum type="arabicPeriod"/>
              <a:tabLst>
                <a:tab pos="281305" algn="l"/>
              </a:tabLst>
            </a:pPr>
            <a:r>
              <a:rPr lang="id-ID" sz="2800" spc="-5" dirty="0" smtClean="0">
                <a:latin typeface="Comic Sans MS" pitchFamily="66" charset="0"/>
                <a:cs typeface="Arial MT"/>
              </a:rPr>
              <a:t> Pusat Penelitian</a:t>
            </a:r>
            <a:r>
              <a:rPr lang="id-ID" sz="2800" spc="-15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dan</a:t>
            </a:r>
            <a:r>
              <a:rPr lang="id-ID" sz="2800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Pengembangan</a:t>
            </a:r>
            <a:r>
              <a:rPr lang="id-ID" sz="2800" spc="20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Buah</a:t>
            </a:r>
            <a:r>
              <a:rPr lang="id-ID" sz="2800" spc="475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(Balitbu,</a:t>
            </a:r>
            <a:r>
              <a:rPr lang="id-ID" sz="2800" spc="5" dirty="0" smtClean="0">
                <a:latin typeface="Comic Sans MS" pitchFamily="66" charset="0"/>
                <a:cs typeface="Arial MT"/>
              </a:rPr>
              <a:t> B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alitjestro)</a:t>
            </a:r>
            <a:endParaRPr lang="id-ID" sz="2800" dirty="0" smtClean="0">
              <a:latin typeface="Comic Sans MS" pitchFamily="66" charset="0"/>
              <a:cs typeface="Arial MT"/>
            </a:endParaRPr>
          </a:p>
          <a:p>
            <a:pPr marL="280670" indent="-268605">
              <a:lnSpc>
                <a:spcPct val="100000"/>
              </a:lnSpc>
              <a:buAutoNum type="arabicPeriod"/>
              <a:tabLst>
                <a:tab pos="281305" algn="l"/>
              </a:tabLst>
            </a:pPr>
            <a:r>
              <a:rPr lang="id-ID" sz="2800" spc="-5" dirty="0" smtClean="0">
                <a:latin typeface="Comic Sans MS" pitchFamily="66" charset="0"/>
                <a:cs typeface="Arial MT"/>
              </a:rPr>
              <a:t> Direktorat</a:t>
            </a:r>
            <a:r>
              <a:rPr lang="id-ID" sz="2800" spc="10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Perbenihan</a:t>
            </a:r>
            <a:r>
              <a:rPr lang="id-ID" sz="2800" spc="-15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Hortikultura</a:t>
            </a:r>
            <a:endParaRPr lang="id-ID" sz="2800" dirty="0" smtClean="0">
              <a:latin typeface="Comic Sans MS" pitchFamily="66" charset="0"/>
              <a:cs typeface="Arial MT"/>
            </a:endParaRPr>
          </a:p>
          <a:p>
            <a:pPr marL="280670" indent="-268605">
              <a:lnSpc>
                <a:spcPct val="100000"/>
              </a:lnSpc>
              <a:buAutoNum type="arabicPeriod"/>
              <a:tabLst>
                <a:tab pos="281305" algn="l"/>
              </a:tabLst>
            </a:pPr>
            <a:r>
              <a:rPr lang="id-ID" sz="2800" spc="-5" dirty="0" smtClean="0">
                <a:latin typeface="Comic Sans MS" pitchFamily="66" charset="0"/>
                <a:cs typeface="Arial MT"/>
              </a:rPr>
              <a:t> Balai</a:t>
            </a:r>
            <a:r>
              <a:rPr lang="id-ID" sz="2800" spc="-35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Benih</a:t>
            </a:r>
            <a:r>
              <a:rPr lang="id-ID" sz="2800" spc="-10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Hortikultura</a:t>
            </a:r>
            <a:r>
              <a:rPr lang="id-ID" sz="2800" spc="10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di</a:t>
            </a:r>
            <a:r>
              <a:rPr lang="id-ID" sz="2800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32</a:t>
            </a:r>
            <a:r>
              <a:rPr lang="id-ID" sz="2800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Provinsi</a:t>
            </a:r>
            <a:endParaRPr lang="id-ID" sz="2800" dirty="0" smtClean="0">
              <a:latin typeface="Comic Sans MS" pitchFamily="66" charset="0"/>
              <a:cs typeface="Arial MT"/>
            </a:endParaRPr>
          </a:p>
          <a:p>
            <a:pPr marL="280670" indent="-268605">
              <a:lnSpc>
                <a:spcPct val="100000"/>
              </a:lnSpc>
              <a:buAutoNum type="arabicPeriod"/>
              <a:tabLst>
                <a:tab pos="281305" algn="l"/>
              </a:tabLst>
            </a:pPr>
            <a:r>
              <a:rPr lang="id-ID" sz="2800" spc="-5" dirty="0" smtClean="0">
                <a:latin typeface="Comic Sans MS" pitchFamily="66" charset="0"/>
                <a:cs typeface="Arial MT"/>
              </a:rPr>
              <a:t> Balai</a:t>
            </a:r>
            <a:r>
              <a:rPr lang="id-ID" sz="2800" spc="-30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Pengawasan</a:t>
            </a:r>
            <a:r>
              <a:rPr lang="id-ID" sz="2800" spc="20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dan</a:t>
            </a:r>
            <a:r>
              <a:rPr lang="id-ID" sz="2800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Sertifikasi</a:t>
            </a:r>
            <a:r>
              <a:rPr lang="id-ID" sz="2800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Benih </a:t>
            </a:r>
            <a:r>
              <a:rPr lang="id-ID" sz="2800" spc="-10" dirty="0" smtClean="0">
                <a:latin typeface="Comic Sans MS" pitchFamily="66" charset="0"/>
                <a:cs typeface="Arial MT"/>
              </a:rPr>
              <a:t>yang</a:t>
            </a:r>
            <a:r>
              <a:rPr lang="id-ID" sz="2800" spc="25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tersebar</a:t>
            </a:r>
            <a:r>
              <a:rPr lang="id-ID" sz="2800" spc="25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di</a:t>
            </a:r>
            <a:r>
              <a:rPr lang="id-ID" sz="2800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32</a:t>
            </a:r>
            <a:r>
              <a:rPr lang="id-ID" sz="2800" spc="15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provinsi</a:t>
            </a:r>
            <a:r>
              <a:rPr lang="id-ID" sz="2800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(PBT</a:t>
            </a:r>
            <a:endParaRPr lang="id-ID" sz="2800" dirty="0" smtClean="0">
              <a:latin typeface="Comic Sans MS" pitchFamily="66" charset="0"/>
              <a:cs typeface="Arial MT"/>
            </a:endParaRPr>
          </a:p>
          <a:p>
            <a:pPr marL="280670">
              <a:lnSpc>
                <a:spcPct val="100000"/>
              </a:lnSpc>
            </a:pPr>
            <a:r>
              <a:rPr lang="id-ID" sz="2800" spc="-5" dirty="0" smtClean="0">
                <a:latin typeface="Comic Sans MS" pitchFamily="66" charset="0"/>
                <a:cs typeface="Arial MT"/>
              </a:rPr>
              <a:t>±</a:t>
            </a:r>
            <a:r>
              <a:rPr lang="id-ID" sz="2800" spc="-30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1.041</a:t>
            </a:r>
            <a:r>
              <a:rPr lang="id-ID" sz="2800" spc="-30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dirty="0" smtClean="0">
                <a:latin typeface="Comic Sans MS" pitchFamily="66" charset="0"/>
                <a:cs typeface="Arial MT"/>
              </a:rPr>
              <a:t>org)</a:t>
            </a:r>
          </a:p>
          <a:p>
            <a:pPr marL="280670" indent="-268605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281305" algn="l"/>
              </a:tabLst>
            </a:pPr>
            <a:r>
              <a:rPr lang="id-ID" sz="2800" spc="-5" dirty="0" smtClean="0">
                <a:latin typeface="Comic Sans MS" pitchFamily="66" charset="0"/>
                <a:cs typeface="Arial MT"/>
              </a:rPr>
              <a:t> Produsen/Penangkar</a:t>
            </a:r>
            <a:r>
              <a:rPr lang="id-ID" sz="2800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Benih</a:t>
            </a:r>
            <a:r>
              <a:rPr lang="id-ID" sz="2800" spc="5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Buah</a:t>
            </a:r>
            <a:r>
              <a:rPr lang="id-ID" sz="2800" spc="5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(500</a:t>
            </a:r>
            <a:r>
              <a:rPr lang="id-ID" sz="2800" spc="15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penangkar</a:t>
            </a:r>
            <a:r>
              <a:rPr lang="id-ID" sz="2800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benih</a:t>
            </a:r>
            <a:r>
              <a:rPr lang="id-ID" sz="2800" spc="5" dirty="0" smtClean="0">
                <a:latin typeface="Comic Sans MS" pitchFamily="66" charset="0"/>
                <a:cs typeface="Arial MT"/>
              </a:rPr>
              <a:t> </a:t>
            </a:r>
            <a:r>
              <a:rPr lang="id-ID" sz="2800" spc="-5" dirty="0" smtClean="0">
                <a:latin typeface="Comic Sans MS" pitchFamily="66" charset="0"/>
                <a:cs typeface="Arial MT"/>
              </a:rPr>
              <a:t>buah)</a:t>
            </a:r>
            <a:endParaRPr lang="id-ID" sz="2800" dirty="0" smtClean="0">
              <a:latin typeface="Comic Sans MS" pitchFamily="66" charset="0"/>
              <a:cs typeface="Arial MT"/>
            </a:endParaRPr>
          </a:p>
          <a:p>
            <a:endParaRPr lang="id-ID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uquet of flowers&#10;&#10;Description automatically generated with medium confidence">
            <a:extLst>
              <a:ext uri="{FF2B5EF4-FFF2-40B4-BE49-F238E27FC236}">
                <a16:creationId xmlns:a16="http://schemas.microsoft.com/office/drawing/2014/main" xmlns="" id="{22F865C6-4EA6-4434-A7CF-7897DC777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48"/>
            <a:ext cx="12209860" cy="6868047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xmlns="" id="{B25DB75D-5CB3-42F3-91E8-300CF56576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407"/>
          <a:stretch>
            <a:fillRect/>
          </a:stretch>
        </p:blipFill>
        <p:spPr bwMode="auto">
          <a:xfrm>
            <a:off x="9742216" y="0"/>
            <a:ext cx="1269599" cy="92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>
            <a:extLst>
              <a:ext uri="{FF2B5EF4-FFF2-40B4-BE49-F238E27FC236}">
                <a16:creationId xmlns:a16="http://schemas.microsoft.com/office/drawing/2014/main" xmlns="" id="{08F78619-7EC2-48EB-8045-94567646E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0325" y="134404"/>
            <a:ext cx="861025" cy="79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">
            <a:extLst>
              <a:ext uri="{FF2B5EF4-FFF2-40B4-BE49-F238E27FC236}">
                <a16:creationId xmlns:a16="http://schemas.microsoft.com/office/drawing/2014/main" xmlns="" id="{58BA0F67-3643-40FB-AD95-FAE60DE58C10}"/>
              </a:ext>
            </a:extLst>
          </p:cNvPr>
          <p:cNvSpPr txBox="1">
            <a:spLocks/>
          </p:cNvSpPr>
          <p:nvPr/>
        </p:nvSpPr>
        <p:spPr>
          <a:xfrm>
            <a:off x="-135" y="4380910"/>
            <a:ext cx="6324735" cy="2096090"/>
          </a:xfrm>
          <a:prstGeom prst="rect">
            <a:avLst/>
          </a:prstGeom>
        </p:spPr>
        <p:txBody>
          <a:bodyPr/>
          <a:lstStyle>
            <a:lvl1pPr algn="ctr" defTabSz="1300483" rtl="0" eaLnBrk="1" latinLnBrk="0" hangingPunct="1">
              <a:spcBef>
                <a:spcPct val="0"/>
              </a:spcBef>
              <a:buNone/>
              <a:defRPr sz="62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00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rgbClr val="3F3F3F"/>
                  </a:glo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Beli Durian naik taksi</a:t>
            </a:r>
            <a:endParaRPr kumimoji="0" lang="en-US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rgbClr val="3F3F3F"/>
                </a:glow>
              </a:effectLst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0" marR="0" lvl="0" indent="0" algn="ctr" defTabSz="1300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rgbClr val="3F3F3F"/>
                  </a:glo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Cukup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rgbClr val="3F3F3F"/>
                  </a:glo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rgbClr val="3F3F3F"/>
                  </a:glo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Sekian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rgbClr val="3F3F3F"/>
                  </a:glo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rgbClr val="3F3F3F"/>
                  </a:glo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dan</a:t>
            </a:r>
            <a:endParaRPr kumimoji="0" lang="en-US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rgbClr val="3F3F3F"/>
                </a:glow>
              </a:effectLst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0" marR="0" lvl="0" indent="0" algn="ctr" defTabSz="1300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rgbClr val="3F3F3F"/>
                  </a:glo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T</a:t>
            </a:r>
            <a:r>
              <a:rPr kumimoji="0" lang="id-ID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rgbClr val="3F3F3F"/>
                  </a:glo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ERIMA </a:t>
            </a:r>
            <a:r>
              <a:rPr kumimoji="0" lang="id-ID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rgbClr val="3F3F3F"/>
                  </a:glo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K</a:t>
            </a:r>
            <a:r>
              <a:rPr kumimoji="0" lang="id-ID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rgbClr val="3F3F3F"/>
                  </a:glow>
                </a:effectLst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ASIH</a:t>
            </a:r>
            <a:endParaRPr kumimoji="0" lang="en-ID" sz="3200" b="1" i="1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rgbClr val="454545"/>
                </a:glow>
              </a:effectLst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1300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rgbClr val="3F3F3F"/>
                </a:glow>
              </a:effectLst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76200" y="76200"/>
            <a:ext cx="1142999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91200" y="914400"/>
            <a:ext cx="6400800" cy="5930390"/>
          </a:xfrm>
          <a:prstGeom prst="rect">
            <a:avLst/>
          </a:prstGeom>
        </p:spPr>
      </p:pic>
      <p:sp>
        <p:nvSpPr>
          <p:cNvPr id="16" name="Right Triangle 15"/>
          <p:cNvSpPr/>
          <p:nvPr/>
        </p:nvSpPr>
        <p:spPr>
          <a:xfrm flipH="1">
            <a:off x="8229600" y="914400"/>
            <a:ext cx="3962400" cy="59436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ight Triangle 16"/>
          <p:cNvSpPr/>
          <p:nvPr/>
        </p:nvSpPr>
        <p:spPr>
          <a:xfrm flipH="1">
            <a:off x="9144000" y="2057400"/>
            <a:ext cx="3048000" cy="4800600"/>
          </a:xfrm>
          <a:prstGeom prst="rt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Triangle 17"/>
          <p:cNvSpPr/>
          <p:nvPr/>
        </p:nvSpPr>
        <p:spPr>
          <a:xfrm flipH="1">
            <a:off x="10134600" y="3352800"/>
            <a:ext cx="2057400" cy="3505200"/>
          </a:xfrm>
          <a:prstGeom prst="rt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ight Triangle 18"/>
          <p:cNvSpPr/>
          <p:nvPr/>
        </p:nvSpPr>
        <p:spPr>
          <a:xfrm flipH="1">
            <a:off x="10972800" y="4572000"/>
            <a:ext cx="1219200" cy="22860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3202086-DF84-4F0C-B945-1D83C73A319B}"/>
              </a:ext>
            </a:extLst>
          </p:cNvPr>
          <p:cNvSpPr txBox="1"/>
          <p:nvPr/>
        </p:nvSpPr>
        <p:spPr>
          <a:xfrm>
            <a:off x="-152400" y="914400"/>
            <a:ext cx="61877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Benih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bukanlah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segalanya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tapi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segala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sesuatu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berawal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dari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benih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09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/>
          </p:cNvPr>
          <p:cNvSpPr txBox="1"/>
          <p:nvPr/>
        </p:nvSpPr>
        <p:spPr>
          <a:xfrm>
            <a:off x="0" y="6597932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05400" y="1295400"/>
            <a:ext cx="5619929" cy="4936617"/>
            <a:chOff x="438160" y="1219200"/>
            <a:chExt cx="5619929" cy="4936617"/>
          </a:xfrm>
        </p:grpSpPr>
        <p:sp>
          <p:nvSpPr>
            <p:cNvPr id="11" name="object 9"/>
            <p:cNvSpPr/>
            <p:nvPr/>
          </p:nvSpPr>
          <p:spPr>
            <a:xfrm>
              <a:off x="438160" y="1219200"/>
              <a:ext cx="1056038" cy="1134110"/>
            </a:xfrm>
            <a:custGeom>
              <a:avLst/>
              <a:gdLst/>
              <a:ahLst/>
              <a:cxnLst/>
              <a:rect l="l" t="t" r="r" b="b"/>
              <a:pathLst>
                <a:path w="953770" h="1134110">
                  <a:moveTo>
                    <a:pt x="860171" y="0"/>
                  </a:moveTo>
                  <a:lnTo>
                    <a:pt x="0" y="76073"/>
                  </a:lnTo>
                  <a:lnTo>
                    <a:pt x="93472" y="1133983"/>
                  </a:lnTo>
                  <a:lnTo>
                    <a:pt x="953770" y="1057910"/>
                  </a:lnTo>
                  <a:lnTo>
                    <a:pt x="86017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438160" y="1219200"/>
              <a:ext cx="1136192" cy="1189355"/>
            </a:xfrm>
            <a:custGeom>
              <a:avLst/>
              <a:gdLst/>
              <a:ahLst/>
              <a:cxnLst/>
              <a:rect l="l" t="t" r="r" b="b"/>
              <a:pathLst>
                <a:path w="1026159" h="1189355">
                  <a:moveTo>
                    <a:pt x="173609" y="0"/>
                  </a:moveTo>
                  <a:lnTo>
                    <a:pt x="0" y="1047750"/>
                  </a:lnTo>
                  <a:lnTo>
                    <a:pt x="851915" y="1188974"/>
                  </a:lnTo>
                  <a:lnTo>
                    <a:pt x="1025651" y="141224"/>
                  </a:lnTo>
                  <a:lnTo>
                    <a:pt x="173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585809" y="1421257"/>
              <a:ext cx="788163" cy="671195"/>
            </a:xfrm>
            <a:custGeom>
              <a:avLst/>
              <a:gdLst/>
              <a:ahLst/>
              <a:cxnLst/>
              <a:rect l="l" t="t" r="r" b="b"/>
              <a:pathLst>
                <a:path w="711835" h="671194">
                  <a:moveTo>
                    <a:pt x="690499" y="74294"/>
                  </a:moveTo>
                  <a:lnTo>
                    <a:pt x="643622" y="87721"/>
                  </a:lnTo>
                  <a:lnTo>
                    <a:pt x="601147" y="106207"/>
                  </a:lnTo>
                  <a:lnTo>
                    <a:pt x="563086" y="129753"/>
                  </a:lnTo>
                  <a:lnTo>
                    <a:pt x="529450" y="158358"/>
                  </a:lnTo>
                  <a:lnTo>
                    <a:pt x="500252" y="192024"/>
                  </a:lnTo>
                  <a:lnTo>
                    <a:pt x="479527" y="224958"/>
                  </a:lnTo>
                  <a:lnTo>
                    <a:pt x="460484" y="265245"/>
                  </a:lnTo>
                  <a:lnTo>
                    <a:pt x="443130" y="312889"/>
                  </a:lnTo>
                  <a:lnTo>
                    <a:pt x="427470" y="367897"/>
                  </a:lnTo>
                  <a:lnTo>
                    <a:pt x="413512" y="430275"/>
                  </a:lnTo>
                  <a:lnTo>
                    <a:pt x="374650" y="626490"/>
                  </a:lnTo>
                  <a:lnTo>
                    <a:pt x="598424" y="670940"/>
                  </a:lnTo>
                  <a:lnTo>
                    <a:pt x="652652" y="397510"/>
                  </a:lnTo>
                  <a:lnTo>
                    <a:pt x="544576" y="376046"/>
                  </a:lnTo>
                  <a:lnTo>
                    <a:pt x="554694" y="337113"/>
                  </a:lnTo>
                  <a:lnTo>
                    <a:pt x="583027" y="274820"/>
                  </a:lnTo>
                  <a:lnTo>
                    <a:pt x="622768" y="232461"/>
                  </a:lnTo>
                  <a:lnTo>
                    <a:pt x="678013" y="205132"/>
                  </a:lnTo>
                  <a:lnTo>
                    <a:pt x="711708" y="196850"/>
                  </a:lnTo>
                  <a:lnTo>
                    <a:pt x="690499" y="74294"/>
                  </a:lnTo>
                  <a:close/>
                </a:path>
                <a:path w="711835" h="671194">
                  <a:moveTo>
                    <a:pt x="315849" y="0"/>
                  </a:moveTo>
                  <a:lnTo>
                    <a:pt x="258861" y="16672"/>
                  </a:lnTo>
                  <a:lnTo>
                    <a:pt x="209423" y="40227"/>
                  </a:lnTo>
                  <a:lnTo>
                    <a:pt x="167509" y="70687"/>
                  </a:lnTo>
                  <a:lnTo>
                    <a:pt x="133096" y="108076"/>
                  </a:lnTo>
                  <a:lnTo>
                    <a:pt x="109763" y="144197"/>
                  </a:lnTo>
                  <a:lnTo>
                    <a:pt x="88686" y="187036"/>
                  </a:lnTo>
                  <a:lnTo>
                    <a:pt x="69865" y="236605"/>
                  </a:lnTo>
                  <a:lnTo>
                    <a:pt x="53299" y="292915"/>
                  </a:lnTo>
                  <a:lnTo>
                    <a:pt x="38988" y="355980"/>
                  </a:lnTo>
                  <a:lnTo>
                    <a:pt x="0" y="552195"/>
                  </a:lnTo>
                  <a:lnTo>
                    <a:pt x="223774" y="596645"/>
                  </a:lnTo>
                  <a:lnTo>
                    <a:pt x="278002" y="323214"/>
                  </a:lnTo>
                  <a:lnTo>
                    <a:pt x="169037" y="301625"/>
                  </a:lnTo>
                  <a:lnTo>
                    <a:pt x="179583" y="262711"/>
                  </a:lnTo>
                  <a:lnTo>
                    <a:pt x="208488" y="200505"/>
                  </a:lnTo>
                  <a:lnTo>
                    <a:pt x="248493" y="158184"/>
                  </a:lnTo>
                  <a:lnTo>
                    <a:pt x="303599" y="130891"/>
                  </a:lnTo>
                  <a:lnTo>
                    <a:pt x="337058" y="122554"/>
                  </a:lnTo>
                  <a:lnTo>
                    <a:pt x="315849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950149" y="5292852"/>
              <a:ext cx="5107940" cy="862965"/>
            </a:xfrm>
            <a:custGeom>
              <a:avLst/>
              <a:gdLst/>
              <a:ahLst/>
              <a:cxnLst/>
              <a:rect l="l" t="t" r="r" b="b"/>
              <a:pathLst>
                <a:path w="4613275" h="862964">
                  <a:moveTo>
                    <a:pt x="4613148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4613148" y="862584"/>
                  </a:lnTo>
                  <a:lnTo>
                    <a:pt x="46131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72400" y="4572000"/>
            <a:ext cx="939974" cy="704213"/>
            <a:chOff x="3054016" y="4348537"/>
            <a:chExt cx="939974" cy="704213"/>
          </a:xfrm>
        </p:grpSpPr>
        <p:sp>
          <p:nvSpPr>
            <p:cNvPr id="16" name="object 6"/>
            <p:cNvSpPr/>
            <p:nvPr/>
          </p:nvSpPr>
          <p:spPr>
            <a:xfrm>
              <a:off x="3054016" y="4348537"/>
              <a:ext cx="939974" cy="704213"/>
            </a:xfrm>
            <a:custGeom>
              <a:avLst/>
              <a:gdLst/>
              <a:ahLst/>
              <a:cxnLst/>
              <a:rect l="l" t="t" r="r" b="b"/>
              <a:pathLst>
                <a:path w="952500" h="835660">
                  <a:moveTo>
                    <a:pt x="952500" y="0"/>
                  </a:moveTo>
                  <a:lnTo>
                    <a:pt x="476250" y="417576"/>
                  </a:lnTo>
                  <a:lnTo>
                    <a:pt x="0" y="0"/>
                  </a:lnTo>
                  <a:lnTo>
                    <a:pt x="0" y="417576"/>
                  </a:lnTo>
                  <a:lnTo>
                    <a:pt x="476250" y="835152"/>
                  </a:lnTo>
                  <a:lnTo>
                    <a:pt x="952500" y="417576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/>
            <p:cNvSpPr/>
            <p:nvPr/>
          </p:nvSpPr>
          <p:spPr>
            <a:xfrm>
              <a:off x="3054016" y="4348537"/>
              <a:ext cx="939974" cy="704213"/>
            </a:xfrm>
            <a:custGeom>
              <a:avLst/>
              <a:gdLst/>
              <a:ahLst/>
              <a:cxnLst/>
              <a:rect l="l" t="t" r="r" b="b"/>
              <a:pathLst>
                <a:path w="952500" h="835660">
                  <a:moveTo>
                    <a:pt x="952500" y="0"/>
                  </a:moveTo>
                  <a:lnTo>
                    <a:pt x="952500" y="417576"/>
                  </a:lnTo>
                  <a:lnTo>
                    <a:pt x="476250" y="835152"/>
                  </a:lnTo>
                  <a:lnTo>
                    <a:pt x="0" y="417576"/>
                  </a:lnTo>
                  <a:lnTo>
                    <a:pt x="0" y="0"/>
                  </a:lnTo>
                  <a:lnTo>
                    <a:pt x="476250" y="417576"/>
                  </a:lnTo>
                  <a:lnTo>
                    <a:pt x="952500" y="0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4"/>
          <p:cNvSpPr txBox="1">
            <a:spLocks/>
          </p:cNvSpPr>
          <p:nvPr/>
        </p:nvSpPr>
        <p:spPr>
          <a:xfrm>
            <a:off x="4876800" y="8177"/>
            <a:ext cx="7524760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5080" lvl="0" indent="1270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400" b="0" i="0" u="none" strike="noStrike" kern="0" cap="none" spc="-5" normalizeH="0" baseline="0" noProof="0" dirty="0" smtClean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Arah Kebijakan Pembangunan  Hortikultura</a:t>
            </a:r>
            <a:endParaRPr kumimoji="0" lang="id-ID" sz="3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6248400" y="1981200"/>
            <a:ext cx="4953035" cy="2450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200" b="1" spc="-15" dirty="0">
                <a:latin typeface="Carlito"/>
                <a:cs typeface="Carlito"/>
              </a:rPr>
              <a:t>Meningkatkan </a:t>
            </a:r>
            <a:r>
              <a:rPr sz="2200" b="1" spc="-25" dirty="0">
                <a:latin typeface="Carlito"/>
                <a:cs typeface="Carlito"/>
              </a:rPr>
              <a:t>daya </a:t>
            </a:r>
            <a:r>
              <a:rPr sz="2200" b="1" spc="-5" dirty="0">
                <a:latin typeface="Carlito"/>
                <a:cs typeface="Carlito"/>
              </a:rPr>
              <a:t>saing  </a:t>
            </a:r>
            <a:r>
              <a:rPr sz="2200" b="1" spc="-15" dirty="0">
                <a:latin typeface="Carlito"/>
                <a:cs typeface="Carlito"/>
              </a:rPr>
              <a:t>hortikultura </a:t>
            </a:r>
            <a:r>
              <a:rPr sz="2000" spc="-5" dirty="0">
                <a:latin typeface="Carlito"/>
                <a:cs typeface="Carlito"/>
              </a:rPr>
              <a:t>melalui </a:t>
            </a:r>
            <a:r>
              <a:rPr sz="2000" spc="-10" dirty="0">
                <a:latin typeface="Carlito"/>
                <a:cs typeface="Carlito"/>
              </a:rPr>
              <a:t>peningkatan  produksi, produktivitas, akses  </a:t>
            </a:r>
            <a:r>
              <a:rPr sz="2000" spc="-35" dirty="0">
                <a:latin typeface="Carlito"/>
                <a:cs typeface="Carlito"/>
              </a:rPr>
              <a:t>pasar, </a:t>
            </a:r>
            <a:r>
              <a:rPr sz="2000" spc="-5" dirty="0">
                <a:latin typeface="Carlito"/>
                <a:cs typeface="Carlito"/>
              </a:rPr>
              <a:t>logistik didukung </a:t>
            </a:r>
            <a:r>
              <a:rPr sz="2000" spc="-10" dirty="0">
                <a:latin typeface="Carlito"/>
                <a:cs typeface="Carlito"/>
              </a:rPr>
              <a:t>sistem  </a:t>
            </a:r>
            <a:r>
              <a:rPr sz="2000" spc="-5" dirty="0">
                <a:latin typeface="Carlito"/>
                <a:cs typeface="Carlito"/>
              </a:rPr>
              <a:t>pertanian </a:t>
            </a:r>
            <a:r>
              <a:rPr sz="2000" dirty="0">
                <a:latin typeface="Carlito"/>
                <a:cs typeface="Carlito"/>
              </a:rPr>
              <a:t>modern </a:t>
            </a:r>
            <a:r>
              <a:rPr sz="2000" spc="-10" dirty="0">
                <a:latin typeface="Carlito"/>
                <a:cs typeface="Carlito"/>
              </a:rPr>
              <a:t>yang ramah  </a:t>
            </a:r>
            <a:r>
              <a:rPr sz="2000" spc="-5" dirty="0">
                <a:latin typeface="Carlito"/>
                <a:cs typeface="Carlito"/>
              </a:rPr>
              <a:t>lingkungan, </a:t>
            </a:r>
            <a:r>
              <a:rPr sz="2000" spc="-10" dirty="0">
                <a:latin typeface="Carlito"/>
                <a:cs typeface="Carlito"/>
              </a:rPr>
              <a:t>serta </a:t>
            </a:r>
            <a:r>
              <a:rPr sz="2000" spc="-5" dirty="0">
                <a:latin typeface="Carlito"/>
                <a:cs typeface="Carlito"/>
              </a:rPr>
              <a:t>mendorong  </a:t>
            </a:r>
            <a:r>
              <a:rPr sz="2000" spc="-10" dirty="0">
                <a:latin typeface="Carlito"/>
                <a:cs typeface="Carlito"/>
              </a:rPr>
              <a:t>peningkatan </a:t>
            </a:r>
            <a:r>
              <a:rPr sz="2000" spc="-5" dirty="0">
                <a:latin typeface="Carlito"/>
                <a:cs typeface="Carlito"/>
              </a:rPr>
              <a:t>nilai tambah </a:t>
            </a:r>
            <a:r>
              <a:rPr sz="2000" spc="-10" dirty="0">
                <a:latin typeface="Carlito"/>
                <a:cs typeface="Carlito"/>
              </a:rPr>
              <a:t>produk  </a:t>
            </a:r>
            <a:r>
              <a:rPr sz="2000" spc="-5" dirty="0">
                <a:latin typeface="Carlito"/>
                <a:cs typeface="Carlito"/>
              </a:rPr>
              <a:t>untuk </a:t>
            </a:r>
            <a:r>
              <a:rPr sz="2000" spc="-15" dirty="0">
                <a:latin typeface="Carlito"/>
                <a:cs typeface="Carlito"/>
              </a:rPr>
              <a:t>kesejahteraan</a:t>
            </a:r>
            <a:r>
              <a:rPr sz="2000" spc="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petani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0" name="object 14"/>
          <p:cNvSpPr/>
          <p:nvPr/>
        </p:nvSpPr>
        <p:spPr>
          <a:xfrm>
            <a:off x="6172200" y="1828800"/>
            <a:ext cx="5280029" cy="2735580"/>
          </a:xfrm>
          <a:custGeom>
            <a:avLst/>
            <a:gdLst/>
            <a:ahLst/>
            <a:cxnLst/>
            <a:rect l="l" t="t" r="r" b="b"/>
            <a:pathLst>
              <a:path w="4613275" h="2735579">
                <a:moveTo>
                  <a:pt x="0" y="2735580"/>
                </a:moveTo>
                <a:lnTo>
                  <a:pt x="4613148" y="2735580"/>
                </a:lnTo>
                <a:lnTo>
                  <a:pt x="4613148" y="0"/>
                </a:lnTo>
              </a:path>
            </a:pathLst>
          </a:custGeom>
          <a:ln w="1981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3"/>
          <p:cNvSpPr txBox="1"/>
          <p:nvPr/>
        </p:nvSpPr>
        <p:spPr>
          <a:xfrm>
            <a:off x="5562600" y="5625718"/>
            <a:ext cx="5181635" cy="394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75"/>
              </a:lnSpc>
              <a:spcBef>
                <a:spcPts val="100"/>
              </a:spcBef>
            </a:pPr>
            <a:r>
              <a:rPr sz="2800" b="1" smtClean="0">
                <a:solidFill>
                  <a:srgbClr val="FFFFFF"/>
                </a:solidFill>
                <a:latin typeface="Elephant" pitchFamily="18" charset="0"/>
                <a:cs typeface="Arial"/>
              </a:rPr>
              <a:t>Peningkatan Kualitas Benih</a:t>
            </a:r>
            <a:endParaRPr sz="2800">
              <a:latin typeface="Elephant" pitchFamily="18" charset="0"/>
              <a:cs typeface="Arial"/>
            </a:endParaRPr>
          </a:p>
        </p:txBody>
      </p:sp>
      <p:sp>
        <p:nvSpPr>
          <p:cNvPr id="24" name="object 3"/>
          <p:cNvSpPr/>
          <p:nvPr/>
        </p:nvSpPr>
        <p:spPr>
          <a:xfrm>
            <a:off x="152401" y="228600"/>
            <a:ext cx="1600199" cy="1142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784" y="961644"/>
              <a:ext cx="2388108" cy="5715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607" y="1110996"/>
              <a:ext cx="2161540" cy="5420995"/>
            </a:xfrm>
            <a:custGeom>
              <a:avLst/>
              <a:gdLst/>
              <a:ahLst/>
              <a:cxnLst/>
              <a:rect l="l" t="t" r="r" b="b"/>
              <a:pathLst>
                <a:path w="2161540" h="5420995">
                  <a:moveTo>
                    <a:pt x="1899666" y="0"/>
                  </a:moveTo>
                  <a:lnTo>
                    <a:pt x="261416" y="0"/>
                  </a:lnTo>
                  <a:lnTo>
                    <a:pt x="214427" y="4213"/>
                  </a:lnTo>
                  <a:lnTo>
                    <a:pt x="170201" y="16360"/>
                  </a:lnTo>
                  <a:lnTo>
                    <a:pt x="129476" y="35701"/>
                  </a:lnTo>
                  <a:lnTo>
                    <a:pt x="92990" y="61495"/>
                  </a:lnTo>
                  <a:lnTo>
                    <a:pt x="61482" y="93002"/>
                  </a:lnTo>
                  <a:lnTo>
                    <a:pt x="35691" y="129483"/>
                  </a:lnTo>
                  <a:lnTo>
                    <a:pt x="16355" y="170197"/>
                  </a:lnTo>
                  <a:lnTo>
                    <a:pt x="4211" y="214405"/>
                  </a:lnTo>
                  <a:lnTo>
                    <a:pt x="0" y="261365"/>
                  </a:lnTo>
                  <a:lnTo>
                    <a:pt x="0" y="5159451"/>
                  </a:lnTo>
                  <a:lnTo>
                    <a:pt x="4211" y="5206440"/>
                  </a:lnTo>
                  <a:lnTo>
                    <a:pt x="16355" y="5250666"/>
                  </a:lnTo>
                  <a:lnTo>
                    <a:pt x="35691" y="5291391"/>
                  </a:lnTo>
                  <a:lnTo>
                    <a:pt x="61482" y="5327877"/>
                  </a:lnTo>
                  <a:lnTo>
                    <a:pt x="92990" y="5359385"/>
                  </a:lnTo>
                  <a:lnTo>
                    <a:pt x="129476" y="5385176"/>
                  </a:lnTo>
                  <a:lnTo>
                    <a:pt x="170201" y="5404512"/>
                  </a:lnTo>
                  <a:lnTo>
                    <a:pt x="214427" y="5416656"/>
                  </a:lnTo>
                  <a:lnTo>
                    <a:pt x="261416" y="5420868"/>
                  </a:lnTo>
                  <a:lnTo>
                    <a:pt x="1899666" y="5420868"/>
                  </a:lnTo>
                  <a:lnTo>
                    <a:pt x="1946626" y="5416656"/>
                  </a:lnTo>
                  <a:lnTo>
                    <a:pt x="1990834" y="5404512"/>
                  </a:lnTo>
                  <a:lnTo>
                    <a:pt x="2031548" y="5385176"/>
                  </a:lnTo>
                  <a:lnTo>
                    <a:pt x="2068029" y="5359385"/>
                  </a:lnTo>
                  <a:lnTo>
                    <a:pt x="2099536" y="5327877"/>
                  </a:lnTo>
                  <a:lnTo>
                    <a:pt x="2125330" y="5291391"/>
                  </a:lnTo>
                  <a:lnTo>
                    <a:pt x="2144671" y="5250666"/>
                  </a:lnTo>
                  <a:lnTo>
                    <a:pt x="2156818" y="5206440"/>
                  </a:lnTo>
                  <a:lnTo>
                    <a:pt x="2161032" y="5159451"/>
                  </a:lnTo>
                  <a:lnTo>
                    <a:pt x="2161032" y="261365"/>
                  </a:lnTo>
                  <a:lnTo>
                    <a:pt x="2156818" y="214405"/>
                  </a:lnTo>
                  <a:lnTo>
                    <a:pt x="2144671" y="170197"/>
                  </a:lnTo>
                  <a:lnTo>
                    <a:pt x="2125330" y="129483"/>
                  </a:lnTo>
                  <a:lnTo>
                    <a:pt x="2099536" y="93002"/>
                  </a:lnTo>
                  <a:lnTo>
                    <a:pt x="2068029" y="61495"/>
                  </a:lnTo>
                  <a:lnTo>
                    <a:pt x="2031548" y="35701"/>
                  </a:lnTo>
                  <a:lnTo>
                    <a:pt x="1990834" y="16360"/>
                  </a:lnTo>
                  <a:lnTo>
                    <a:pt x="1946626" y="4213"/>
                  </a:lnTo>
                  <a:lnTo>
                    <a:pt x="1899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607" y="1110996"/>
              <a:ext cx="2161540" cy="5420995"/>
            </a:xfrm>
            <a:custGeom>
              <a:avLst/>
              <a:gdLst/>
              <a:ahLst/>
              <a:cxnLst/>
              <a:rect l="l" t="t" r="r" b="b"/>
              <a:pathLst>
                <a:path w="2161540" h="5420995">
                  <a:moveTo>
                    <a:pt x="0" y="261365"/>
                  </a:moveTo>
                  <a:lnTo>
                    <a:pt x="4211" y="214405"/>
                  </a:lnTo>
                  <a:lnTo>
                    <a:pt x="16355" y="170197"/>
                  </a:lnTo>
                  <a:lnTo>
                    <a:pt x="35691" y="129483"/>
                  </a:lnTo>
                  <a:lnTo>
                    <a:pt x="61482" y="93002"/>
                  </a:lnTo>
                  <a:lnTo>
                    <a:pt x="92990" y="61495"/>
                  </a:lnTo>
                  <a:lnTo>
                    <a:pt x="129476" y="35701"/>
                  </a:lnTo>
                  <a:lnTo>
                    <a:pt x="170201" y="16360"/>
                  </a:lnTo>
                  <a:lnTo>
                    <a:pt x="214427" y="4213"/>
                  </a:lnTo>
                  <a:lnTo>
                    <a:pt x="261416" y="0"/>
                  </a:lnTo>
                  <a:lnTo>
                    <a:pt x="1899666" y="0"/>
                  </a:lnTo>
                  <a:lnTo>
                    <a:pt x="1946626" y="4213"/>
                  </a:lnTo>
                  <a:lnTo>
                    <a:pt x="1990834" y="16360"/>
                  </a:lnTo>
                  <a:lnTo>
                    <a:pt x="2031548" y="35701"/>
                  </a:lnTo>
                  <a:lnTo>
                    <a:pt x="2068029" y="61495"/>
                  </a:lnTo>
                  <a:lnTo>
                    <a:pt x="2099536" y="93002"/>
                  </a:lnTo>
                  <a:lnTo>
                    <a:pt x="2125330" y="129483"/>
                  </a:lnTo>
                  <a:lnTo>
                    <a:pt x="2144671" y="170197"/>
                  </a:lnTo>
                  <a:lnTo>
                    <a:pt x="2156818" y="214405"/>
                  </a:lnTo>
                  <a:lnTo>
                    <a:pt x="2161032" y="261365"/>
                  </a:lnTo>
                  <a:lnTo>
                    <a:pt x="2161032" y="5159451"/>
                  </a:lnTo>
                  <a:lnTo>
                    <a:pt x="2156818" y="5206440"/>
                  </a:lnTo>
                  <a:lnTo>
                    <a:pt x="2144671" y="5250666"/>
                  </a:lnTo>
                  <a:lnTo>
                    <a:pt x="2125330" y="5291391"/>
                  </a:lnTo>
                  <a:lnTo>
                    <a:pt x="2099536" y="5327877"/>
                  </a:lnTo>
                  <a:lnTo>
                    <a:pt x="2068029" y="5359385"/>
                  </a:lnTo>
                  <a:lnTo>
                    <a:pt x="2031548" y="5385176"/>
                  </a:lnTo>
                  <a:lnTo>
                    <a:pt x="1990834" y="5404512"/>
                  </a:lnTo>
                  <a:lnTo>
                    <a:pt x="1946626" y="5416656"/>
                  </a:lnTo>
                  <a:lnTo>
                    <a:pt x="1899666" y="5420868"/>
                  </a:lnTo>
                  <a:lnTo>
                    <a:pt x="261416" y="5420868"/>
                  </a:lnTo>
                  <a:lnTo>
                    <a:pt x="214427" y="5416656"/>
                  </a:lnTo>
                  <a:lnTo>
                    <a:pt x="170201" y="5404512"/>
                  </a:lnTo>
                  <a:lnTo>
                    <a:pt x="129476" y="5385176"/>
                  </a:lnTo>
                  <a:lnTo>
                    <a:pt x="92990" y="5359385"/>
                  </a:lnTo>
                  <a:lnTo>
                    <a:pt x="61482" y="5327877"/>
                  </a:lnTo>
                  <a:lnTo>
                    <a:pt x="35691" y="5291391"/>
                  </a:lnTo>
                  <a:lnTo>
                    <a:pt x="16355" y="5250666"/>
                  </a:lnTo>
                  <a:lnTo>
                    <a:pt x="4211" y="5206440"/>
                  </a:lnTo>
                  <a:lnTo>
                    <a:pt x="0" y="5159451"/>
                  </a:lnTo>
                  <a:lnTo>
                    <a:pt x="0" y="261365"/>
                  </a:lnTo>
                  <a:close/>
                </a:path>
              </a:pathLst>
            </a:custGeom>
            <a:ln w="5715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25267" y="917447"/>
              <a:ext cx="2388108" cy="57165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1092" y="1066800"/>
              <a:ext cx="2161540" cy="5422900"/>
            </a:xfrm>
            <a:custGeom>
              <a:avLst/>
              <a:gdLst/>
              <a:ahLst/>
              <a:cxnLst/>
              <a:rect l="l" t="t" r="r" b="b"/>
              <a:pathLst>
                <a:path w="2161540" h="5422900">
                  <a:moveTo>
                    <a:pt x="1899666" y="0"/>
                  </a:moveTo>
                  <a:lnTo>
                    <a:pt x="261365" y="0"/>
                  </a:lnTo>
                  <a:lnTo>
                    <a:pt x="214405" y="4213"/>
                  </a:lnTo>
                  <a:lnTo>
                    <a:pt x="170197" y="16360"/>
                  </a:lnTo>
                  <a:lnTo>
                    <a:pt x="129483" y="35701"/>
                  </a:lnTo>
                  <a:lnTo>
                    <a:pt x="93002" y="61495"/>
                  </a:lnTo>
                  <a:lnTo>
                    <a:pt x="61495" y="93002"/>
                  </a:lnTo>
                  <a:lnTo>
                    <a:pt x="35701" y="129483"/>
                  </a:lnTo>
                  <a:lnTo>
                    <a:pt x="16360" y="170197"/>
                  </a:lnTo>
                  <a:lnTo>
                    <a:pt x="4213" y="214405"/>
                  </a:lnTo>
                  <a:lnTo>
                    <a:pt x="0" y="261365"/>
                  </a:lnTo>
                  <a:lnTo>
                    <a:pt x="0" y="5160975"/>
                  </a:lnTo>
                  <a:lnTo>
                    <a:pt x="4213" y="5207964"/>
                  </a:lnTo>
                  <a:lnTo>
                    <a:pt x="16360" y="5252190"/>
                  </a:lnTo>
                  <a:lnTo>
                    <a:pt x="35701" y="5292915"/>
                  </a:lnTo>
                  <a:lnTo>
                    <a:pt x="61495" y="5329401"/>
                  </a:lnTo>
                  <a:lnTo>
                    <a:pt x="93002" y="5360909"/>
                  </a:lnTo>
                  <a:lnTo>
                    <a:pt x="129483" y="5386700"/>
                  </a:lnTo>
                  <a:lnTo>
                    <a:pt x="170197" y="5406036"/>
                  </a:lnTo>
                  <a:lnTo>
                    <a:pt x="214405" y="5418180"/>
                  </a:lnTo>
                  <a:lnTo>
                    <a:pt x="261365" y="5422392"/>
                  </a:lnTo>
                  <a:lnTo>
                    <a:pt x="1899666" y="5422392"/>
                  </a:lnTo>
                  <a:lnTo>
                    <a:pt x="1946626" y="5418180"/>
                  </a:lnTo>
                  <a:lnTo>
                    <a:pt x="1990834" y="5406036"/>
                  </a:lnTo>
                  <a:lnTo>
                    <a:pt x="2031548" y="5386700"/>
                  </a:lnTo>
                  <a:lnTo>
                    <a:pt x="2068029" y="5360909"/>
                  </a:lnTo>
                  <a:lnTo>
                    <a:pt x="2099536" y="5329401"/>
                  </a:lnTo>
                  <a:lnTo>
                    <a:pt x="2125330" y="5292915"/>
                  </a:lnTo>
                  <a:lnTo>
                    <a:pt x="2144671" y="5252190"/>
                  </a:lnTo>
                  <a:lnTo>
                    <a:pt x="2156818" y="5207964"/>
                  </a:lnTo>
                  <a:lnTo>
                    <a:pt x="2161032" y="5160975"/>
                  </a:lnTo>
                  <a:lnTo>
                    <a:pt x="2161032" y="261365"/>
                  </a:lnTo>
                  <a:lnTo>
                    <a:pt x="2156818" y="214405"/>
                  </a:lnTo>
                  <a:lnTo>
                    <a:pt x="2144671" y="170197"/>
                  </a:lnTo>
                  <a:lnTo>
                    <a:pt x="2125330" y="129483"/>
                  </a:lnTo>
                  <a:lnTo>
                    <a:pt x="2099536" y="93002"/>
                  </a:lnTo>
                  <a:lnTo>
                    <a:pt x="2068029" y="61495"/>
                  </a:lnTo>
                  <a:lnTo>
                    <a:pt x="2031548" y="35701"/>
                  </a:lnTo>
                  <a:lnTo>
                    <a:pt x="1990834" y="16360"/>
                  </a:lnTo>
                  <a:lnTo>
                    <a:pt x="1946626" y="4213"/>
                  </a:lnTo>
                  <a:lnTo>
                    <a:pt x="1899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41092" y="1066800"/>
              <a:ext cx="2161540" cy="5422900"/>
            </a:xfrm>
            <a:custGeom>
              <a:avLst/>
              <a:gdLst/>
              <a:ahLst/>
              <a:cxnLst/>
              <a:rect l="l" t="t" r="r" b="b"/>
              <a:pathLst>
                <a:path w="2161540" h="5422900">
                  <a:moveTo>
                    <a:pt x="0" y="261365"/>
                  </a:moveTo>
                  <a:lnTo>
                    <a:pt x="4213" y="214405"/>
                  </a:lnTo>
                  <a:lnTo>
                    <a:pt x="16360" y="170197"/>
                  </a:lnTo>
                  <a:lnTo>
                    <a:pt x="35701" y="129483"/>
                  </a:lnTo>
                  <a:lnTo>
                    <a:pt x="61495" y="93002"/>
                  </a:lnTo>
                  <a:lnTo>
                    <a:pt x="93002" y="61495"/>
                  </a:lnTo>
                  <a:lnTo>
                    <a:pt x="129483" y="35701"/>
                  </a:lnTo>
                  <a:lnTo>
                    <a:pt x="170197" y="16360"/>
                  </a:lnTo>
                  <a:lnTo>
                    <a:pt x="214405" y="4213"/>
                  </a:lnTo>
                  <a:lnTo>
                    <a:pt x="261365" y="0"/>
                  </a:lnTo>
                  <a:lnTo>
                    <a:pt x="1899666" y="0"/>
                  </a:lnTo>
                  <a:lnTo>
                    <a:pt x="1946626" y="4213"/>
                  </a:lnTo>
                  <a:lnTo>
                    <a:pt x="1990834" y="16360"/>
                  </a:lnTo>
                  <a:lnTo>
                    <a:pt x="2031548" y="35701"/>
                  </a:lnTo>
                  <a:lnTo>
                    <a:pt x="2068029" y="61495"/>
                  </a:lnTo>
                  <a:lnTo>
                    <a:pt x="2099536" y="93002"/>
                  </a:lnTo>
                  <a:lnTo>
                    <a:pt x="2125330" y="129483"/>
                  </a:lnTo>
                  <a:lnTo>
                    <a:pt x="2144671" y="170197"/>
                  </a:lnTo>
                  <a:lnTo>
                    <a:pt x="2156818" y="214405"/>
                  </a:lnTo>
                  <a:lnTo>
                    <a:pt x="2161032" y="261365"/>
                  </a:lnTo>
                  <a:lnTo>
                    <a:pt x="2161032" y="5160975"/>
                  </a:lnTo>
                  <a:lnTo>
                    <a:pt x="2156818" y="5207964"/>
                  </a:lnTo>
                  <a:lnTo>
                    <a:pt x="2144671" y="5252190"/>
                  </a:lnTo>
                  <a:lnTo>
                    <a:pt x="2125330" y="5292915"/>
                  </a:lnTo>
                  <a:lnTo>
                    <a:pt x="2099536" y="5329401"/>
                  </a:lnTo>
                  <a:lnTo>
                    <a:pt x="2068029" y="5360909"/>
                  </a:lnTo>
                  <a:lnTo>
                    <a:pt x="2031548" y="5386700"/>
                  </a:lnTo>
                  <a:lnTo>
                    <a:pt x="1990834" y="5406036"/>
                  </a:lnTo>
                  <a:lnTo>
                    <a:pt x="1946626" y="5418180"/>
                  </a:lnTo>
                  <a:lnTo>
                    <a:pt x="1899666" y="5422392"/>
                  </a:lnTo>
                  <a:lnTo>
                    <a:pt x="261365" y="5422392"/>
                  </a:lnTo>
                  <a:lnTo>
                    <a:pt x="214405" y="5418180"/>
                  </a:lnTo>
                  <a:lnTo>
                    <a:pt x="170197" y="5406036"/>
                  </a:lnTo>
                  <a:lnTo>
                    <a:pt x="129483" y="5386700"/>
                  </a:lnTo>
                  <a:lnTo>
                    <a:pt x="93002" y="5360909"/>
                  </a:lnTo>
                  <a:lnTo>
                    <a:pt x="61495" y="5329401"/>
                  </a:lnTo>
                  <a:lnTo>
                    <a:pt x="35701" y="5292915"/>
                  </a:lnTo>
                  <a:lnTo>
                    <a:pt x="16360" y="5252190"/>
                  </a:lnTo>
                  <a:lnTo>
                    <a:pt x="4213" y="5207964"/>
                  </a:lnTo>
                  <a:lnTo>
                    <a:pt x="0" y="5160975"/>
                  </a:lnTo>
                  <a:lnTo>
                    <a:pt x="0" y="261365"/>
                  </a:lnTo>
                  <a:close/>
                </a:path>
              </a:pathLst>
            </a:custGeom>
            <a:ln w="5715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08804" y="917447"/>
              <a:ext cx="2386583" cy="57165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24627" y="1066800"/>
              <a:ext cx="2159635" cy="5422900"/>
            </a:xfrm>
            <a:custGeom>
              <a:avLst/>
              <a:gdLst/>
              <a:ahLst/>
              <a:cxnLst/>
              <a:rect l="l" t="t" r="r" b="b"/>
              <a:pathLst>
                <a:path w="2159634" h="5422900">
                  <a:moveTo>
                    <a:pt x="1898269" y="0"/>
                  </a:moveTo>
                  <a:lnTo>
                    <a:pt x="261238" y="0"/>
                  </a:lnTo>
                  <a:lnTo>
                    <a:pt x="214282" y="4209"/>
                  </a:lnTo>
                  <a:lnTo>
                    <a:pt x="170086" y="16344"/>
                  </a:lnTo>
                  <a:lnTo>
                    <a:pt x="129389" y="35668"/>
                  </a:lnTo>
                  <a:lnTo>
                    <a:pt x="92928" y="61442"/>
                  </a:lnTo>
                  <a:lnTo>
                    <a:pt x="61442" y="92928"/>
                  </a:lnTo>
                  <a:lnTo>
                    <a:pt x="35668" y="129389"/>
                  </a:lnTo>
                  <a:lnTo>
                    <a:pt x="16344" y="170086"/>
                  </a:lnTo>
                  <a:lnTo>
                    <a:pt x="4209" y="214282"/>
                  </a:lnTo>
                  <a:lnTo>
                    <a:pt x="0" y="261238"/>
                  </a:lnTo>
                  <a:lnTo>
                    <a:pt x="0" y="5161153"/>
                  </a:lnTo>
                  <a:lnTo>
                    <a:pt x="4209" y="5208112"/>
                  </a:lnTo>
                  <a:lnTo>
                    <a:pt x="16344" y="5252310"/>
                  </a:lnTo>
                  <a:lnTo>
                    <a:pt x="35668" y="5293008"/>
                  </a:lnTo>
                  <a:lnTo>
                    <a:pt x="61442" y="5329468"/>
                  </a:lnTo>
                  <a:lnTo>
                    <a:pt x="92928" y="5360953"/>
                  </a:lnTo>
                  <a:lnTo>
                    <a:pt x="129389" y="5386726"/>
                  </a:lnTo>
                  <a:lnTo>
                    <a:pt x="170086" y="5406048"/>
                  </a:lnTo>
                  <a:lnTo>
                    <a:pt x="214282" y="5418183"/>
                  </a:lnTo>
                  <a:lnTo>
                    <a:pt x="261238" y="5422392"/>
                  </a:lnTo>
                  <a:lnTo>
                    <a:pt x="1898269" y="5422392"/>
                  </a:lnTo>
                  <a:lnTo>
                    <a:pt x="1945225" y="5418183"/>
                  </a:lnTo>
                  <a:lnTo>
                    <a:pt x="1989421" y="5406048"/>
                  </a:lnTo>
                  <a:lnTo>
                    <a:pt x="2030118" y="5386726"/>
                  </a:lnTo>
                  <a:lnTo>
                    <a:pt x="2066579" y="5360953"/>
                  </a:lnTo>
                  <a:lnTo>
                    <a:pt x="2098065" y="5329468"/>
                  </a:lnTo>
                  <a:lnTo>
                    <a:pt x="2123839" y="5293008"/>
                  </a:lnTo>
                  <a:lnTo>
                    <a:pt x="2143163" y="5252310"/>
                  </a:lnTo>
                  <a:lnTo>
                    <a:pt x="2155298" y="5208112"/>
                  </a:lnTo>
                  <a:lnTo>
                    <a:pt x="2159507" y="5161153"/>
                  </a:lnTo>
                  <a:lnTo>
                    <a:pt x="2159507" y="261238"/>
                  </a:lnTo>
                  <a:lnTo>
                    <a:pt x="2155298" y="214282"/>
                  </a:lnTo>
                  <a:lnTo>
                    <a:pt x="2143163" y="170086"/>
                  </a:lnTo>
                  <a:lnTo>
                    <a:pt x="2123839" y="129389"/>
                  </a:lnTo>
                  <a:lnTo>
                    <a:pt x="2098065" y="92928"/>
                  </a:lnTo>
                  <a:lnTo>
                    <a:pt x="2066579" y="61442"/>
                  </a:lnTo>
                  <a:lnTo>
                    <a:pt x="2030118" y="35668"/>
                  </a:lnTo>
                  <a:lnTo>
                    <a:pt x="1989421" y="16344"/>
                  </a:lnTo>
                  <a:lnTo>
                    <a:pt x="1945225" y="4209"/>
                  </a:lnTo>
                  <a:lnTo>
                    <a:pt x="1898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24627" y="1066800"/>
              <a:ext cx="2159635" cy="5422900"/>
            </a:xfrm>
            <a:custGeom>
              <a:avLst/>
              <a:gdLst/>
              <a:ahLst/>
              <a:cxnLst/>
              <a:rect l="l" t="t" r="r" b="b"/>
              <a:pathLst>
                <a:path w="2159634" h="5422900">
                  <a:moveTo>
                    <a:pt x="0" y="261238"/>
                  </a:moveTo>
                  <a:lnTo>
                    <a:pt x="4209" y="214282"/>
                  </a:lnTo>
                  <a:lnTo>
                    <a:pt x="16344" y="170086"/>
                  </a:lnTo>
                  <a:lnTo>
                    <a:pt x="35668" y="129389"/>
                  </a:lnTo>
                  <a:lnTo>
                    <a:pt x="61442" y="92928"/>
                  </a:lnTo>
                  <a:lnTo>
                    <a:pt x="92928" y="61442"/>
                  </a:lnTo>
                  <a:lnTo>
                    <a:pt x="129389" y="35668"/>
                  </a:lnTo>
                  <a:lnTo>
                    <a:pt x="170086" y="16344"/>
                  </a:lnTo>
                  <a:lnTo>
                    <a:pt x="214282" y="4209"/>
                  </a:lnTo>
                  <a:lnTo>
                    <a:pt x="261238" y="0"/>
                  </a:lnTo>
                  <a:lnTo>
                    <a:pt x="1898269" y="0"/>
                  </a:lnTo>
                  <a:lnTo>
                    <a:pt x="1945225" y="4209"/>
                  </a:lnTo>
                  <a:lnTo>
                    <a:pt x="1989421" y="16344"/>
                  </a:lnTo>
                  <a:lnTo>
                    <a:pt x="2030118" y="35668"/>
                  </a:lnTo>
                  <a:lnTo>
                    <a:pt x="2066579" y="61442"/>
                  </a:lnTo>
                  <a:lnTo>
                    <a:pt x="2098065" y="92928"/>
                  </a:lnTo>
                  <a:lnTo>
                    <a:pt x="2123839" y="129389"/>
                  </a:lnTo>
                  <a:lnTo>
                    <a:pt x="2143163" y="170086"/>
                  </a:lnTo>
                  <a:lnTo>
                    <a:pt x="2155298" y="214282"/>
                  </a:lnTo>
                  <a:lnTo>
                    <a:pt x="2159507" y="261238"/>
                  </a:lnTo>
                  <a:lnTo>
                    <a:pt x="2159507" y="5161153"/>
                  </a:lnTo>
                  <a:lnTo>
                    <a:pt x="2155298" y="5208112"/>
                  </a:lnTo>
                  <a:lnTo>
                    <a:pt x="2143163" y="5252310"/>
                  </a:lnTo>
                  <a:lnTo>
                    <a:pt x="2123839" y="5293008"/>
                  </a:lnTo>
                  <a:lnTo>
                    <a:pt x="2098065" y="5329468"/>
                  </a:lnTo>
                  <a:lnTo>
                    <a:pt x="2066579" y="5360953"/>
                  </a:lnTo>
                  <a:lnTo>
                    <a:pt x="2030118" y="5386726"/>
                  </a:lnTo>
                  <a:lnTo>
                    <a:pt x="1989421" y="5406048"/>
                  </a:lnTo>
                  <a:lnTo>
                    <a:pt x="1945225" y="5418183"/>
                  </a:lnTo>
                  <a:lnTo>
                    <a:pt x="1898269" y="5422392"/>
                  </a:lnTo>
                  <a:lnTo>
                    <a:pt x="261238" y="5422392"/>
                  </a:lnTo>
                  <a:lnTo>
                    <a:pt x="214282" y="5418183"/>
                  </a:lnTo>
                  <a:lnTo>
                    <a:pt x="170086" y="5406048"/>
                  </a:lnTo>
                  <a:lnTo>
                    <a:pt x="129389" y="5386726"/>
                  </a:lnTo>
                  <a:lnTo>
                    <a:pt x="92928" y="5360953"/>
                  </a:lnTo>
                  <a:lnTo>
                    <a:pt x="61442" y="5329468"/>
                  </a:lnTo>
                  <a:lnTo>
                    <a:pt x="35668" y="5293008"/>
                  </a:lnTo>
                  <a:lnTo>
                    <a:pt x="16344" y="5252310"/>
                  </a:lnTo>
                  <a:lnTo>
                    <a:pt x="4209" y="5208112"/>
                  </a:lnTo>
                  <a:lnTo>
                    <a:pt x="0" y="5161153"/>
                  </a:lnTo>
                  <a:lnTo>
                    <a:pt x="0" y="261238"/>
                  </a:lnTo>
                  <a:close/>
                </a:path>
              </a:pathLst>
            </a:custGeom>
            <a:ln w="5715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90815" y="928116"/>
              <a:ext cx="2386583" cy="57165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6640" y="1077467"/>
              <a:ext cx="2159635" cy="5422900"/>
            </a:xfrm>
            <a:custGeom>
              <a:avLst/>
              <a:gdLst/>
              <a:ahLst/>
              <a:cxnLst/>
              <a:rect l="l" t="t" r="r" b="b"/>
              <a:pathLst>
                <a:path w="2159634" h="5422900">
                  <a:moveTo>
                    <a:pt x="1898268" y="0"/>
                  </a:moveTo>
                  <a:lnTo>
                    <a:pt x="261238" y="0"/>
                  </a:lnTo>
                  <a:lnTo>
                    <a:pt x="214282" y="4209"/>
                  </a:lnTo>
                  <a:lnTo>
                    <a:pt x="170086" y="16344"/>
                  </a:lnTo>
                  <a:lnTo>
                    <a:pt x="129389" y="35668"/>
                  </a:lnTo>
                  <a:lnTo>
                    <a:pt x="92928" y="61442"/>
                  </a:lnTo>
                  <a:lnTo>
                    <a:pt x="61442" y="92928"/>
                  </a:lnTo>
                  <a:lnTo>
                    <a:pt x="35668" y="129389"/>
                  </a:lnTo>
                  <a:lnTo>
                    <a:pt x="16344" y="170086"/>
                  </a:lnTo>
                  <a:lnTo>
                    <a:pt x="4209" y="214282"/>
                  </a:lnTo>
                  <a:lnTo>
                    <a:pt x="0" y="261239"/>
                  </a:lnTo>
                  <a:lnTo>
                    <a:pt x="0" y="5161153"/>
                  </a:lnTo>
                  <a:lnTo>
                    <a:pt x="4209" y="5208112"/>
                  </a:lnTo>
                  <a:lnTo>
                    <a:pt x="16344" y="5252310"/>
                  </a:lnTo>
                  <a:lnTo>
                    <a:pt x="35668" y="5293008"/>
                  </a:lnTo>
                  <a:lnTo>
                    <a:pt x="61442" y="5329468"/>
                  </a:lnTo>
                  <a:lnTo>
                    <a:pt x="92928" y="5360953"/>
                  </a:lnTo>
                  <a:lnTo>
                    <a:pt x="129389" y="5386726"/>
                  </a:lnTo>
                  <a:lnTo>
                    <a:pt x="170086" y="5406048"/>
                  </a:lnTo>
                  <a:lnTo>
                    <a:pt x="214282" y="5418183"/>
                  </a:lnTo>
                  <a:lnTo>
                    <a:pt x="261238" y="5422392"/>
                  </a:lnTo>
                  <a:lnTo>
                    <a:pt x="1898268" y="5422392"/>
                  </a:lnTo>
                  <a:lnTo>
                    <a:pt x="1945225" y="5418183"/>
                  </a:lnTo>
                  <a:lnTo>
                    <a:pt x="1989421" y="5406048"/>
                  </a:lnTo>
                  <a:lnTo>
                    <a:pt x="2030118" y="5386726"/>
                  </a:lnTo>
                  <a:lnTo>
                    <a:pt x="2066579" y="5360953"/>
                  </a:lnTo>
                  <a:lnTo>
                    <a:pt x="2098065" y="5329468"/>
                  </a:lnTo>
                  <a:lnTo>
                    <a:pt x="2123839" y="5293008"/>
                  </a:lnTo>
                  <a:lnTo>
                    <a:pt x="2143163" y="5252310"/>
                  </a:lnTo>
                  <a:lnTo>
                    <a:pt x="2155298" y="5208112"/>
                  </a:lnTo>
                  <a:lnTo>
                    <a:pt x="2159507" y="5161153"/>
                  </a:lnTo>
                  <a:lnTo>
                    <a:pt x="2159507" y="261239"/>
                  </a:lnTo>
                  <a:lnTo>
                    <a:pt x="2155298" y="214282"/>
                  </a:lnTo>
                  <a:lnTo>
                    <a:pt x="2143163" y="170086"/>
                  </a:lnTo>
                  <a:lnTo>
                    <a:pt x="2123839" y="129389"/>
                  </a:lnTo>
                  <a:lnTo>
                    <a:pt x="2098065" y="92928"/>
                  </a:lnTo>
                  <a:lnTo>
                    <a:pt x="2066579" y="61442"/>
                  </a:lnTo>
                  <a:lnTo>
                    <a:pt x="2030118" y="35668"/>
                  </a:lnTo>
                  <a:lnTo>
                    <a:pt x="1989421" y="16344"/>
                  </a:lnTo>
                  <a:lnTo>
                    <a:pt x="1945225" y="4209"/>
                  </a:lnTo>
                  <a:lnTo>
                    <a:pt x="1898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06640" y="1077467"/>
              <a:ext cx="2159635" cy="5422900"/>
            </a:xfrm>
            <a:custGeom>
              <a:avLst/>
              <a:gdLst/>
              <a:ahLst/>
              <a:cxnLst/>
              <a:rect l="l" t="t" r="r" b="b"/>
              <a:pathLst>
                <a:path w="2159634" h="5422900">
                  <a:moveTo>
                    <a:pt x="0" y="261239"/>
                  </a:moveTo>
                  <a:lnTo>
                    <a:pt x="4209" y="214282"/>
                  </a:lnTo>
                  <a:lnTo>
                    <a:pt x="16344" y="170086"/>
                  </a:lnTo>
                  <a:lnTo>
                    <a:pt x="35668" y="129389"/>
                  </a:lnTo>
                  <a:lnTo>
                    <a:pt x="61442" y="92928"/>
                  </a:lnTo>
                  <a:lnTo>
                    <a:pt x="92928" y="61442"/>
                  </a:lnTo>
                  <a:lnTo>
                    <a:pt x="129389" y="35668"/>
                  </a:lnTo>
                  <a:lnTo>
                    <a:pt x="170086" y="16344"/>
                  </a:lnTo>
                  <a:lnTo>
                    <a:pt x="214282" y="4209"/>
                  </a:lnTo>
                  <a:lnTo>
                    <a:pt x="261238" y="0"/>
                  </a:lnTo>
                  <a:lnTo>
                    <a:pt x="1898268" y="0"/>
                  </a:lnTo>
                  <a:lnTo>
                    <a:pt x="1945225" y="4209"/>
                  </a:lnTo>
                  <a:lnTo>
                    <a:pt x="1989421" y="16344"/>
                  </a:lnTo>
                  <a:lnTo>
                    <a:pt x="2030118" y="35668"/>
                  </a:lnTo>
                  <a:lnTo>
                    <a:pt x="2066579" y="61442"/>
                  </a:lnTo>
                  <a:lnTo>
                    <a:pt x="2098065" y="92928"/>
                  </a:lnTo>
                  <a:lnTo>
                    <a:pt x="2123839" y="129389"/>
                  </a:lnTo>
                  <a:lnTo>
                    <a:pt x="2143163" y="170086"/>
                  </a:lnTo>
                  <a:lnTo>
                    <a:pt x="2155298" y="214282"/>
                  </a:lnTo>
                  <a:lnTo>
                    <a:pt x="2159507" y="261239"/>
                  </a:lnTo>
                  <a:lnTo>
                    <a:pt x="2159507" y="5161153"/>
                  </a:lnTo>
                  <a:lnTo>
                    <a:pt x="2155298" y="5208112"/>
                  </a:lnTo>
                  <a:lnTo>
                    <a:pt x="2143163" y="5252310"/>
                  </a:lnTo>
                  <a:lnTo>
                    <a:pt x="2123839" y="5293008"/>
                  </a:lnTo>
                  <a:lnTo>
                    <a:pt x="2098065" y="5329468"/>
                  </a:lnTo>
                  <a:lnTo>
                    <a:pt x="2066579" y="5360953"/>
                  </a:lnTo>
                  <a:lnTo>
                    <a:pt x="2030118" y="5386726"/>
                  </a:lnTo>
                  <a:lnTo>
                    <a:pt x="1989421" y="5406048"/>
                  </a:lnTo>
                  <a:lnTo>
                    <a:pt x="1945225" y="5418183"/>
                  </a:lnTo>
                  <a:lnTo>
                    <a:pt x="1898268" y="5422392"/>
                  </a:lnTo>
                  <a:lnTo>
                    <a:pt x="261238" y="5422392"/>
                  </a:lnTo>
                  <a:lnTo>
                    <a:pt x="214282" y="5418183"/>
                  </a:lnTo>
                  <a:lnTo>
                    <a:pt x="170086" y="5406048"/>
                  </a:lnTo>
                  <a:lnTo>
                    <a:pt x="129389" y="5386726"/>
                  </a:lnTo>
                  <a:lnTo>
                    <a:pt x="92928" y="5360953"/>
                  </a:lnTo>
                  <a:lnTo>
                    <a:pt x="61442" y="5329468"/>
                  </a:lnTo>
                  <a:lnTo>
                    <a:pt x="35668" y="5293008"/>
                  </a:lnTo>
                  <a:lnTo>
                    <a:pt x="16344" y="5252310"/>
                  </a:lnTo>
                  <a:lnTo>
                    <a:pt x="4209" y="5208112"/>
                  </a:lnTo>
                  <a:lnTo>
                    <a:pt x="0" y="5161153"/>
                  </a:lnTo>
                  <a:lnTo>
                    <a:pt x="0" y="261239"/>
                  </a:lnTo>
                  <a:close/>
                </a:path>
              </a:pathLst>
            </a:custGeom>
            <a:ln w="5715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72828" y="976883"/>
              <a:ext cx="2386583" cy="5715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88652" y="1126236"/>
              <a:ext cx="2159635" cy="5420995"/>
            </a:xfrm>
            <a:custGeom>
              <a:avLst/>
              <a:gdLst/>
              <a:ahLst/>
              <a:cxnLst/>
              <a:rect l="l" t="t" r="r" b="b"/>
              <a:pathLst>
                <a:path w="2159634" h="5420995">
                  <a:moveTo>
                    <a:pt x="1898269" y="0"/>
                  </a:moveTo>
                  <a:lnTo>
                    <a:pt x="261239" y="0"/>
                  </a:lnTo>
                  <a:lnTo>
                    <a:pt x="214282" y="4209"/>
                  </a:lnTo>
                  <a:lnTo>
                    <a:pt x="170086" y="16344"/>
                  </a:lnTo>
                  <a:lnTo>
                    <a:pt x="129389" y="35668"/>
                  </a:lnTo>
                  <a:lnTo>
                    <a:pt x="92928" y="61442"/>
                  </a:lnTo>
                  <a:lnTo>
                    <a:pt x="61442" y="92928"/>
                  </a:lnTo>
                  <a:lnTo>
                    <a:pt x="35668" y="129389"/>
                  </a:lnTo>
                  <a:lnTo>
                    <a:pt x="16344" y="170086"/>
                  </a:lnTo>
                  <a:lnTo>
                    <a:pt x="4209" y="214282"/>
                  </a:lnTo>
                  <a:lnTo>
                    <a:pt x="0" y="261238"/>
                  </a:lnTo>
                  <a:lnTo>
                    <a:pt x="0" y="5159641"/>
                  </a:lnTo>
                  <a:lnTo>
                    <a:pt x="4209" y="5206597"/>
                  </a:lnTo>
                  <a:lnTo>
                    <a:pt x="16344" y="5250792"/>
                  </a:lnTo>
                  <a:lnTo>
                    <a:pt x="35668" y="5291487"/>
                  </a:lnTo>
                  <a:lnTo>
                    <a:pt x="61442" y="5327946"/>
                  </a:lnTo>
                  <a:lnTo>
                    <a:pt x="92928" y="5359431"/>
                  </a:lnTo>
                  <a:lnTo>
                    <a:pt x="129389" y="5385203"/>
                  </a:lnTo>
                  <a:lnTo>
                    <a:pt x="170086" y="5404525"/>
                  </a:lnTo>
                  <a:lnTo>
                    <a:pt x="214282" y="5416659"/>
                  </a:lnTo>
                  <a:lnTo>
                    <a:pt x="261239" y="5420868"/>
                  </a:lnTo>
                  <a:lnTo>
                    <a:pt x="1898269" y="5420868"/>
                  </a:lnTo>
                  <a:lnTo>
                    <a:pt x="1945225" y="5416659"/>
                  </a:lnTo>
                  <a:lnTo>
                    <a:pt x="1989421" y="5404525"/>
                  </a:lnTo>
                  <a:lnTo>
                    <a:pt x="2030118" y="5385203"/>
                  </a:lnTo>
                  <a:lnTo>
                    <a:pt x="2066579" y="5359431"/>
                  </a:lnTo>
                  <a:lnTo>
                    <a:pt x="2098065" y="5327946"/>
                  </a:lnTo>
                  <a:lnTo>
                    <a:pt x="2123839" y="5291487"/>
                  </a:lnTo>
                  <a:lnTo>
                    <a:pt x="2143163" y="5250792"/>
                  </a:lnTo>
                  <a:lnTo>
                    <a:pt x="2155298" y="5206597"/>
                  </a:lnTo>
                  <a:lnTo>
                    <a:pt x="2159507" y="5159641"/>
                  </a:lnTo>
                  <a:lnTo>
                    <a:pt x="2159507" y="261238"/>
                  </a:lnTo>
                  <a:lnTo>
                    <a:pt x="2155298" y="214282"/>
                  </a:lnTo>
                  <a:lnTo>
                    <a:pt x="2143163" y="170086"/>
                  </a:lnTo>
                  <a:lnTo>
                    <a:pt x="2123839" y="129389"/>
                  </a:lnTo>
                  <a:lnTo>
                    <a:pt x="2098065" y="92928"/>
                  </a:lnTo>
                  <a:lnTo>
                    <a:pt x="2066579" y="61442"/>
                  </a:lnTo>
                  <a:lnTo>
                    <a:pt x="2030118" y="35668"/>
                  </a:lnTo>
                  <a:lnTo>
                    <a:pt x="1989421" y="16344"/>
                  </a:lnTo>
                  <a:lnTo>
                    <a:pt x="1945225" y="4209"/>
                  </a:lnTo>
                  <a:lnTo>
                    <a:pt x="1898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88652" y="1126236"/>
              <a:ext cx="2159635" cy="5420995"/>
            </a:xfrm>
            <a:custGeom>
              <a:avLst/>
              <a:gdLst/>
              <a:ahLst/>
              <a:cxnLst/>
              <a:rect l="l" t="t" r="r" b="b"/>
              <a:pathLst>
                <a:path w="2159634" h="5420995">
                  <a:moveTo>
                    <a:pt x="0" y="261238"/>
                  </a:moveTo>
                  <a:lnTo>
                    <a:pt x="4209" y="214282"/>
                  </a:lnTo>
                  <a:lnTo>
                    <a:pt x="16344" y="170086"/>
                  </a:lnTo>
                  <a:lnTo>
                    <a:pt x="35668" y="129389"/>
                  </a:lnTo>
                  <a:lnTo>
                    <a:pt x="61442" y="92928"/>
                  </a:lnTo>
                  <a:lnTo>
                    <a:pt x="92928" y="61442"/>
                  </a:lnTo>
                  <a:lnTo>
                    <a:pt x="129389" y="35668"/>
                  </a:lnTo>
                  <a:lnTo>
                    <a:pt x="170086" y="16344"/>
                  </a:lnTo>
                  <a:lnTo>
                    <a:pt x="214282" y="4209"/>
                  </a:lnTo>
                  <a:lnTo>
                    <a:pt x="261239" y="0"/>
                  </a:lnTo>
                  <a:lnTo>
                    <a:pt x="1898269" y="0"/>
                  </a:lnTo>
                  <a:lnTo>
                    <a:pt x="1945225" y="4209"/>
                  </a:lnTo>
                  <a:lnTo>
                    <a:pt x="1989421" y="16344"/>
                  </a:lnTo>
                  <a:lnTo>
                    <a:pt x="2030118" y="35668"/>
                  </a:lnTo>
                  <a:lnTo>
                    <a:pt x="2066579" y="61442"/>
                  </a:lnTo>
                  <a:lnTo>
                    <a:pt x="2098065" y="92928"/>
                  </a:lnTo>
                  <a:lnTo>
                    <a:pt x="2123839" y="129389"/>
                  </a:lnTo>
                  <a:lnTo>
                    <a:pt x="2143163" y="170086"/>
                  </a:lnTo>
                  <a:lnTo>
                    <a:pt x="2155298" y="214282"/>
                  </a:lnTo>
                  <a:lnTo>
                    <a:pt x="2159507" y="261238"/>
                  </a:lnTo>
                  <a:lnTo>
                    <a:pt x="2159507" y="5159641"/>
                  </a:lnTo>
                  <a:lnTo>
                    <a:pt x="2155298" y="5206597"/>
                  </a:lnTo>
                  <a:lnTo>
                    <a:pt x="2143163" y="5250792"/>
                  </a:lnTo>
                  <a:lnTo>
                    <a:pt x="2123839" y="5291487"/>
                  </a:lnTo>
                  <a:lnTo>
                    <a:pt x="2098065" y="5327946"/>
                  </a:lnTo>
                  <a:lnTo>
                    <a:pt x="2066579" y="5359431"/>
                  </a:lnTo>
                  <a:lnTo>
                    <a:pt x="2030118" y="5385203"/>
                  </a:lnTo>
                  <a:lnTo>
                    <a:pt x="1989421" y="5404525"/>
                  </a:lnTo>
                  <a:lnTo>
                    <a:pt x="1945225" y="5416659"/>
                  </a:lnTo>
                  <a:lnTo>
                    <a:pt x="1898269" y="5420868"/>
                  </a:lnTo>
                  <a:lnTo>
                    <a:pt x="261239" y="5420868"/>
                  </a:lnTo>
                  <a:lnTo>
                    <a:pt x="214282" y="5416659"/>
                  </a:lnTo>
                  <a:lnTo>
                    <a:pt x="170086" y="5404525"/>
                  </a:lnTo>
                  <a:lnTo>
                    <a:pt x="129389" y="5385203"/>
                  </a:lnTo>
                  <a:lnTo>
                    <a:pt x="92928" y="5359431"/>
                  </a:lnTo>
                  <a:lnTo>
                    <a:pt x="61442" y="5327946"/>
                  </a:lnTo>
                  <a:lnTo>
                    <a:pt x="35668" y="5291487"/>
                  </a:lnTo>
                  <a:lnTo>
                    <a:pt x="16344" y="5250792"/>
                  </a:lnTo>
                  <a:lnTo>
                    <a:pt x="4209" y="5206597"/>
                  </a:lnTo>
                  <a:lnTo>
                    <a:pt x="0" y="5159641"/>
                  </a:lnTo>
                  <a:lnTo>
                    <a:pt x="0" y="261238"/>
                  </a:lnTo>
                  <a:close/>
                </a:path>
              </a:pathLst>
            </a:custGeom>
            <a:ln w="5715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78281" y="1126947"/>
            <a:ext cx="1322705" cy="923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1270" algn="ctr">
              <a:lnSpc>
                <a:spcPct val="100200"/>
              </a:lnSpc>
              <a:spcBef>
                <a:spcPts val="125"/>
              </a:spcBef>
            </a:pPr>
            <a:r>
              <a:rPr sz="1650" b="1" spc="15" dirty="0">
                <a:solidFill>
                  <a:srgbClr val="C00000"/>
                </a:solidFill>
                <a:latin typeface="Arial"/>
                <a:cs typeface="Arial"/>
              </a:rPr>
              <a:t>CB1:  </a:t>
            </a:r>
            <a:r>
              <a:rPr sz="1400" b="1" spc="-5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G</a:t>
            </a: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3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N  </a:t>
            </a:r>
            <a:r>
              <a:rPr sz="1400" b="1" spc="-10" dirty="0">
                <a:latin typeface="Arial"/>
                <a:cs typeface="Arial"/>
              </a:rPr>
              <a:t>KAPASITAS  </a:t>
            </a:r>
            <a:r>
              <a:rPr sz="1400" b="1" spc="-5" dirty="0">
                <a:latin typeface="Arial"/>
                <a:cs typeface="Arial"/>
              </a:rPr>
              <a:t>PRODUKSI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073" y="2774442"/>
            <a:ext cx="1751964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6FC0"/>
                </a:solidFill>
                <a:latin typeface="Arial"/>
                <a:cs typeface="Arial"/>
              </a:rPr>
              <a:t>Pengembangan</a:t>
            </a:r>
            <a:r>
              <a:rPr sz="1100" b="1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FC0"/>
                </a:solidFill>
                <a:latin typeface="Arial"/>
                <a:cs typeface="Arial"/>
              </a:rPr>
              <a:t>Kampung  Hortikultura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8073" y="3109722"/>
            <a:ext cx="1663064" cy="864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b="1" dirty="0">
                <a:latin typeface="Arial"/>
                <a:cs typeface="Arial"/>
              </a:rPr>
              <a:t>Kampung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Buah</a:t>
            </a:r>
            <a:endParaRPr sz="110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b="1" dirty="0">
                <a:latin typeface="Arial"/>
                <a:cs typeface="Arial"/>
              </a:rPr>
              <a:t>Kampung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Sayuran</a:t>
            </a:r>
            <a:endParaRPr sz="1100">
              <a:latin typeface="Arial"/>
              <a:cs typeface="Arial"/>
            </a:endParaRPr>
          </a:p>
          <a:p>
            <a:pPr marL="193675" marR="162560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b="1" dirty="0">
                <a:latin typeface="Arial"/>
                <a:cs typeface="Arial"/>
              </a:rPr>
              <a:t>Kampung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Tanaman  </a:t>
            </a:r>
            <a:r>
              <a:rPr sz="1100" b="1" dirty="0">
                <a:latin typeface="Arial"/>
                <a:cs typeface="Arial"/>
              </a:rPr>
              <a:t>Obat</a:t>
            </a:r>
            <a:endParaRPr sz="110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b="1" dirty="0">
                <a:latin typeface="Arial"/>
                <a:cs typeface="Arial"/>
              </a:rPr>
              <a:t>Kampung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Florikultura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9539" y="4044441"/>
            <a:ext cx="16236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006FC0"/>
                </a:solidFill>
                <a:latin typeface="Arial"/>
                <a:cs typeface="Arial"/>
              </a:rPr>
              <a:t>Peningkatan Produksi  dan </a:t>
            </a:r>
            <a:r>
              <a:rPr sz="1100" b="1" dirty="0">
                <a:solidFill>
                  <a:srgbClr val="006FC0"/>
                </a:solidFill>
                <a:latin typeface="Arial"/>
                <a:cs typeface="Arial"/>
              </a:rPr>
              <a:t>Produktivitas</a:t>
            </a:r>
            <a:r>
              <a:rPr sz="1100" b="1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6FC0"/>
                </a:solidFill>
                <a:latin typeface="Arial"/>
                <a:cs typeface="Arial"/>
              </a:rPr>
              <a:t>Buah,  Sayuran, </a:t>
            </a:r>
            <a:r>
              <a:rPr sz="1100" b="1" dirty="0">
                <a:solidFill>
                  <a:srgbClr val="006FC0"/>
                </a:solidFill>
                <a:latin typeface="Arial"/>
                <a:cs typeface="Arial"/>
              </a:rPr>
              <a:t>tanaman </a:t>
            </a:r>
            <a:r>
              <a:rPr sz="1100" b="1" spc="-5" dirty="0">
                <a:solidFill>
                  <a:srgbClr val="006FC0"/>
                </a:solidFill>
                <a:latin typeface="Arial"/>
                <a:cs typeface="Arial"/>
              </a:rPr>
              <a:t>obat  dan florikultura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5091" y="1872995"/>
            <a:ext cx="3819525" cy="2307590"/>
            <a:chOff x="355091" y="1872995"/>
            <a:chExt cx="3819525" cy="2307590"/>
          </a:xfrm>
        </p:grpSpPr>
        <p:sp>
          <p:nvSpPr>
            <p:cNvPr id="24" name="object 24"/>
            <p:cNvSpPr/>
            <p:nvPr/>
          </p:nvSpPr>
          <p:spPr>
            <a:xfrm>
              <a:off x="355091" y="2857499"/>
              <a:ext cx="73151" cy="716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1187" y="4108703"/>
              <a:ext cx="71627" cy="716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11068" y="1872995"/>
              <a:ext cx="963168" cy="5806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988691" y="1132078"/>
            <a:ext cx="14541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CB2:  </a:t>
            </a:r>
            <a:r>
              <a:rPr sz="1400" b="1" spc="-5" dirty="0">
                <a:latin typeface="Arial"/>
                <a:cs typeface="Arial"/>
              </a:rPr>
              <a:t>DIVERSIFIKASI  </a:t>
            </a:r>
            <a:r>
              <a:rPr sz="1400" b="1" spc="-15" dirty="0">
                <a:latin typeface="Arial"/>
                <a:cs typeface="Arial"/>
              </a:rPr>
              <a:t>PANGAN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LOKAL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04922" y="2461005"/>
            <a:ext cx="1169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57555" algn="l"/>
              </a:tabLst>
            </a:pP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Pengembangan  Diversifikasi 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P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ngan	Lok</a:t>
            </a:r>
            <a:r>
              <a:rPr sz="1200" b="1" spc="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41470" y="2827146"/>
            <a:ext cx="600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212121"/>
                </a:solidFill>
                <a:latin typeface="Arial"/>
                <a:cs typeface="Arial"/>
              </a:rPr>
              <a:t>b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er</a:t>
            </a:r>
            <a:r>
              <a:rPr sz="1200" spc="-20" dirty="0">
                <a:solidFill>
                  <a:srgbClr val="212121"/>
                </a:solidFill>
                <a:latin typeface="Arial"/>
                <a:cs typeface="Arial"/>
              </a:rPr>
              <a:t>b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asis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04922" y="3010027"/>
            <a:ext cx="1936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kearifan lokal </a:t>
            </a:r>
            <a:r>
              <a:rPr sz="1200" spc="-10" dirty="0">
                <a:solidFill>
                  <a:srgbClr val="212121"/>
                </a:solidFill>
                <a:latin typeface="Arial"/>
                <a:cs typeface="Arial"/>
              </a:rPr>
              <a:t>yang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fokus  pada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satu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komoditas</a:t>
            </a:r>
            <a:r>
              <a:rPr sz="1200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utama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91714" y="3576573"/>
            <a:ext cx="1876425" cy="178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Pemanfaatan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pangan  lokal </a:t>
            </a:r>
            <a:r>
              <a:rPr sz="1200" b="1" dirty="0">
                <a:latin typeface="Arial"/>
                <a:cs typeface="Arial"/>
              </a:rPr>
              <a:t>melalui  pengembangan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kampung  pisang dan Kampung  </a:t>
            </a:r>
            <a:r>
              <a:rPr sz="1200" b="1" spc="-5" dirty="0">
                <a:latin typeface="Arial"/>
                <a:cs typeface="Arial"/>
              </a:rPr>
              <a:t>kentang</a:t>
            </a:r>
            <a:endParaRPr sz="1200">
              <a:latin typeface="Arial"/>
              <a:cs typeface="Arial"/>
            </a:endParaRPr>
          </a:p>
          <a:p>
            <a:pPr marL="12700" marR="90170">
              <a:lnSpc>
                <a:spcPct val="100000"/>
              </a:lnSpc>
              <a:spcBef>
                <a:spcPts val="925"/>
              </a:spcBef>
            </a:pPr>
            <a:r>
              <a:rPr sz="1200" spc="-5" dirty="0">
                <a:latin typeface="Arial"/>
                <a:cs typeface="Arial"/>
              </a:rPr>
              <a:t>Pemanfaatan </a:t>
            </a:r>
            <a:r>
              <a:rPr sz="1200" dirty="0">
                <a:latin typeface="Arial"/>
                <a:cs typeface="Arial"/>
              </a:rPr>
              <a:t>lahan  </a:t>
            </a:r>
            <a:r>
              <a:rPr sz="1200" spc="-5" dirty="0">
                <a:latin typeface="Arial"/>
                <a:cs typeface="Arial"/>
              </a:rPr>
              <a:t>pekarangan pada  Pengembangan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Kampung  Hortikultura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68315" y="1109598"/>
            <a:ext cx="207010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CB3: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300" b="1" spc="-10" dirty="0">
                <a:latin typeface="Arial"/>
                <a:cs typeface="Arial"/>
              </a:rPr>
              <a:t>PENGUATAN </a:t>
            </a:r>
            <a:r>
              <a:rPr sz="1300" b="1" spc="-15" dirty="0">
                <a:latin typeface="Arial"/>
                <a:cs typeface="Arial"/>
              </a:rPr>
              <a:t>CADANGAN  DAN </a:t>
            </a:r>
            <a:r>
              <a:rPr sz="1300" b="1" spc="-5" dirty="0">
                <a:latin typeface="Arial"/>
                <a:cs typeface="Arial"/>
              </a:rPr>
              <a:t>SISTEM LOGISTIK  </a:t>
            </a:r>
            <a:r>
              <a:rPr sz="1300" b="1" spc="-15" dirty="0">
                <a:latin typeface="Arial"/>
                <a:cs typeface="Arial"/>
              </a:rPr>
              <a:t>PANGAN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89803" y="1917192"/>
            <a:ext cx="1392936" cy="515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060060" y="2500376"/>
            <a:ext cx="1878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 marR="5080" indent="-1587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171450" algn="l"/>
              </a:tabLst>
            </a:pP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Stabilisasi Pasokan  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Komoditas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Hortikultura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69840" y="3074670"/>
            <a:ext cx="192658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187960" algn="l"/>
              </a:tabLst>
            </a:pP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Penguatan sistem  logistik hortikultura  nasional 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untuk 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stabilisasi pasokan dan  harga pangan melalui  fasilitasi 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bantuan 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distribusi, </a:t>
            </a:r>
            <a:r>
              <a:rPr sz="1200" b="1" spc="5" dirty="0">
                <a:solidFill>
                  <a:srgbClr val="006FC0"/>
                </a:solidFill>
                <a:latin typeface="Arial"/>
                <a:cs typeface="Arial"/>
              </a:rPr>
              <a:t>sewa  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gudang,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dan</a:t>
            </a:r>
            <a:r>
              <a:rPr sz="12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penerapan  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rantai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dingin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31100" y="1139443"/>
            <a:ext cx="19069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CB4:      </a:t>
            </a:r>
            <a:r>
              <a:rPr sz="1400" b="1" spc="-5" dirty="0">
                <a:latin typeface="Arial"/>
                <a:cs typeface="Arial"/>
              </a:rPr>
              <a:t>PENGEMBANGAN  </a:t>
            </a:r>
            <a:r>
              <a:rPr sz="1400" b="1" spc="-10" dirty="0">
                <a:latin typeface="Arial"/>
                <a:cs typeface="Arial"/>
              </a:rPr>
              <a:t>PERTANIAN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MODERN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1555" y="4927854"/>
            <a:ext cx="17513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Pengembangan </a:t>
            </a:r>
            <a:r>
              <a:rPr sz="1200" b="1" i="1" spc="-5" dirty="0">
                <a:solidFill>
                  <a:srgbClr val="006FC0"/>
                </a:solidFill>
                <a:latin typeface="Arial"/>
                <a:cs typeface="Arial"/>
              </a:rPr>
              <a:t>food  estate </a:t>
            </a:r>
            <a:r>
              <a:rPr sz="1200" dirty="0">
                <a:latin typeface="Arial"/>
                <a:cs typeface="Arial"/>
              </a:rPr>
              <a:t>untuk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peningkatan  produksi hortikultura di  beberapa </a:t>
            </a:r>
            <a:r>
              <a:rPr sz="1200" spc="-10" dirty="0">
                <a:latin typeface="Arial"/>
                <a:cs typeface="Arial"/>
              </a:rPr>
              <a:t>wilayah  </a:t>
            </a:r>
            <a:r>
              <a:rPr sz="1200" spc="-5" dirty="0">
                <a:latin typeface="Arial"/>
                <a:cs typeface="Arial"/>
              </a:rPr>
              <a:t>potensial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479792" y="1836394"/>
            <a:ext cx="1734820" cy="2292350"/>
            <a:chOff x="7479792" y="1836394"/>
            <a:chExt cx="1734820" cy="2292350"/>
          </a:xfrm>
        </p:grpSpPr>
        <p:sp>
          <p:nvSpPr>
            <p:cNvPr id="39" name="object 39"/>
            <p:cNvSpPr/>
            <p:nvPr/>
          </p:nvSpPr>
          <p:spPr>
            <a:xfrm>
              <a:off x="7781544" y="1836394"/>
              <a:ext cx="1432559" cy="76812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07452" y="1862328"/>
              <a:ext cx="1330452" cy="6659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79792" y="2602992"/>
              <a:ext cx="71627" cy="716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79792" y="2990088"/>
              <a:ext cx="71627" cy="716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19416" y="4056888"/>
              <a:ext cx="73151" cy="716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9972293" y="1124204"/>
            <a:ext cx="18605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8072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CB5:  </a:t>
            </a:r>
            <a:r>
              <a:rPr sz="1400" b="1" spc="-10" dirty="0">
                <a:latin typeface="Arial"/>
                <a:cs typeface="Arial"/>
              </a:rPr>
              <a:t>GERAKAN </a:t>
            </a:r>
            <a:r>
              <a:rPr sz="1400" b="1" dirty="0">
                <a:latin typeface="Arial"/>
                <a:cs typeface="Arial"/>
              </a:rPr>
              <a:t>TIGA </a:t>
            </a:r>
            <a:r>
              <a:rPr sz="1400" b="1" spc="-15" dirty="0">
                <a:latin typeface="Arial"/>
                <a:cs typeface="Arial"/>
              </a:rPr>
              <a:t>KALI  </a:t>
            </a:r>
            <a:r>
              <a:rPr sz="1400" b="1" dirty="0">
                <a:latin typeface="Arial"/>
                <a:cs typeface="Arial"/>
              </a:rPr>
              <a:t>EKSPOR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(GRATIEKS)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042652" y="2529078"/>
            <a:ext cx="1795145" cy="179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Meningkatkan volume 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ekspor </a:t>
            </a:r>
            <a:r>
              <a:rPr sz="1200" dirty="0">
                <a:latin typeface="Arial"/>
                <a:cs typeface="Arial"/>
              </a:rPr>
              <a:t>melalui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kerjasama  </a:t>
            </a:r>
            <a:r>
              <a:rPr sz="1200" spc="-5" dirty="0">
                <a:latin typeface="Arial"/>
                <a:cs typeface="Arial"/>
              </a:rPr>
              <a:t>dan investasi dengan  </a:t>
            </a:r>
            <a:r>
              <a:rPr sz="1200" dirty="0">
                <a:latin typeface="Arial"/>
                <a:cs typeface="Arial"/>
              </a:rPr>
              <a:t>pemda </a:t>
            </a:r>
            <a:r>
              <a:rPr sz="1200" spc="-5" dirty="0">
                <a:latin typeface="Arial"/>
                <a:cs typeface="Arial"/>
              </a:rPr>
              <a:t>dan stakeholder  </a:t>
            </a:r>
            <a:r>
              <a:rPr sz="1200" dirty="0">
                <a:latin typeface="Arial"/>
                <a:cs typeface="Arial"/>
              </a:rPr>
              <a:t>terkait</a:t>
            </a:r>
            <a:endParaRPr sz="1200">
              <a:latin typeface="Arial"/>
              <a:cs typeface="Arial"/>
            </a:endParaRPr>
          </a:p>
          <a:p>
            <a:pPr marL="19685" marR="5080">
              <a:lnSpc>
                <a:spcPct val="100000"/>
              </a:lnSpc>
              <a:spcBef>
                <a:spcPts val="1000"/>
              </a:spcBef>
            </a:pP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Menambah ragam 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komoditas 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ekspor</a:t>
            </a:r>
            <a:r>
              <a:rPr sz="12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dalam  </a:t>
            </a:r>
            <a:r>
              <a:rPr sz="1200" dirty="0">
                <a:latin typeface="Arial"/>
                <a:cs typeface="Arial"/>
              </a:rPr>
              <a:t>bentuk </a:t>
            </a:r>
            <a:r>
              <a:rPr sz="1200" spc="-5" dirty="0">
                <a:latin typeface="Arial"/>
                <a:cs typeface="Arial"/>
              </a:rPr>
              <a:t>produk </a:t>
            </a:r>
            <a:r>
              <a:rPr sz="1200" dirty="0">
                <a:latin typeface="Arial"/>
                <a:cs typeface="Arial"/>
              </a:rPr>
              <a:t>olahan  </a:t>
            </a:r>
            <a:r>
              <a:rPr sz="1200" spc="-5" dirty="0">
                <a:latin typeface="Arial"/>
                <a:cs typeface="Arial"/>
              </a:rPr>
              <a:t>hasil </a:t>
            </a:r>
            <a:r>
              <a:rPr sz="1200" b="1" spc="-5" dirty="0">
                <a:solidFill>
                  <a:srgbClr val="2D75B6"/>
                </a:solidFill>
                <a:latin typeface="Arial"/>
                <a:cs typeface="Arial"/>
              </a:rPr>
              <a:t>UMKM</a:t>
            </a:r>
            <a:r>
              <a:rPr sz="1200" b="1" spc="-2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D75B6"/>
                </a:solidFill>
                <a:latin typeface="Arial"/>
                <a:cs typeface="Arial"/>
              </a:rPr>
              <a:t>Hortikultura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042652" y="4513833"/>
            <a:ext cx="1735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Menambah akses</a:t>
            </a:r>
            <a:r>
              <a:rPr sz="1200" b="1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pasar  </a:t>
            </a:r>
            <a:r>
              <a:rPr sz="1200" dirty="0">
                <a:latin typeface="Arial"/>
                <a:cs typeface="Arial"/>
              </a:rPr>
              <a:t>melalui </a:t>
            </a:r>
            <a:r>
              <a:rPr sz="1200" spc="-5" dirty="0">
                <a:latin typeface="Arial"/>
                <a:cs typeface="Arial"/>
              </a:rPr>
              <a:t>kerjasama  bilateral/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multilateral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71856" y="320052"/>
            <a:ext cx="11170920" cy="4711065"/>
            <a:chOff x="371856" y="320052"/>
            <a:chExt cx="11170920" cy="4711065"/>
          </a:xfrm>
        </p:grpSpPr>
        <p:sp>
          <p:nvSpPr>
            <p:cNvPr id="48" name="object 48"/>
            <p:cNvSpPr/>
            <p:nvPr/>
          </p:nvSpPr>
          <p:spPr>
            <a:xfrm>
              <a:off x="9898379" y="2604515"/>
              <a:ext cx="71627" cy="7315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898379" y="4631436"/>
              <a:ext cx="71627" cy="716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253472" y="1824215"/>
              <a:ext cx="1289303" cy="7513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279379" y="1850135"/>
              <a:ext cx="1187196" cy="64922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7512" y="2034539"/>
              <a:ext cx="1170432" cy="71018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525512" y="4530851"/>
              <a:ext cx="71628" cy="716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893808" y="3645407"/>
              <a:ext cx="73151" cy="792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87111" y="2570987"/>
              <a:ext cx="71627" cy="7315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87111" y="3157727"/>
              <a:ext cx="71627" cy="716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70204" y="320052"/>
              <a:ext cx="10377678" cy="36955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38428" y="387985"/>
              <a:ext cx="10242905" cy="23482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1856" y="4959095"/>
              <a:ext cx="71628" cy="716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21863" y="3666744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60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59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60" y="45719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59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721863" y="3666744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0" y="22859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60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19" y="22859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60" y="45719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5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717291" y="255574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19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17291" y="255574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0" y="22860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59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19" y="22860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59" y="45719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6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724911" y="470915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60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59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60" y="45719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59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24911" y="470915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0" y="22859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60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19" y="22859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60" y="45719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5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234492" y="6553606"/>
            <a:ext cx="1811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CB= </a:t>
            </a:r>
            <a:r>
              <a:rPr sz="1800" dirty="0">
                <a:latin typeface="Carlito"/>
                <a:cs typeface="Carlito"/>
              </a:rPr>
              <a:t>Cara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Bertindak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640193" y="2535682"/>
            <a:ext cx="1770380" cy="24866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Pengembangan </a:t>
            </a:r>
            <a:r>
              <a:rPr sz="1200" b="1" i="1" spc="-5" dirty="0">
                <a:solidFill>
                  <a:srgbClr val="006FC0"/>
                </a:solidFill>
                <a:latin typeface="Arial"/>
                <a:cs typeface="Arial"/>
              </a:rPr>
              <a:t>Smart  </a:t>
            </a:r>
            <a:r>
              <a:rPr sz="1200" b="1" i="1" dirty="0">
                <a:solidFill>
                  <a:srgbClr val="006FC0"/>
                </a:solidFill>
                <a:latin typeface="Arial"/>
                <a:cs typeface="Arial"/>
              </a:rPr>
              <a:t>Farming 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Pengembangan dan  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pemanfaatan </a:t>
            </a:r>
            <a:r>
              <a:rPr sz="1200" b="1" i="1" spc="-5" dirty="0">
                <a:solidFill>
                  <a:srgbClr val="006FC0"/>
                </a:solidFill>
                <a:latin typeface="Arial"/>
                <a:cs typeface="Arial"/>
              </a:rPr>
              <a:t>Screen  House </a:t>
            </a:r>
            <a:r>
              <a:rPr sz="1200" dirty="0">
                <a:latin typeface="Arial"/>
                <a:cs typeface="Arial"/>
              </a:rPr>
              <a:t>untuk </a:t>
            </a:r>
            <a:r>
              <a:rPr sz="1200" spc="-5" dirty="0">
                <a:latin typeface="Arial"/>
                <a:cs typeface="Arial"/>
              </a:rPr>
              <a:t>mendorong  produksi hortikultura di  </a:t>
            </a:r>
            <a:r>
              <a:rPr sz="1200" dirty="0">
                <a:latin typeface="Arial"/>
                <a:cs typeface="Arial"/>
              </a:rPr>
              <a:t>luar musim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tanam</a:t>
            </a:r>
            <a:endParaRPr sz="1200">
              <a:latin typeface="Arial"/>
              <a:cs typeface="Arial"/>
            </a:endParaRPr>
          </a:p>
          <a:p>
            <a:pPr marL="20320" marR="555625">
              <a:lnSpc>
                <a:spcPct val="100000"/>
              </a:lnSpc>
              <a:spcBef>
                <a:spcPts val="950"/>
              </a:spcBef>
            </a:pP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Pengembangan  korporasi</a:t>
            </a:r>
            <a:r>
              <a:rPr sz="1200" b="1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petani</a:t>
            </a:r>
            <a:endParaRPr sz="1200">
              <a:latin typeface="Arial"/>
              <a:cs typeface="Arial"/>
            </a:endParaRPr>
          </a:p>
          <a:p>
            <a:pPr marL="43815" marR="490220">
              <a:lnSpc>
                <a:spcPct val="100000"/>
              </a:lnSpc>
              <a:spcBef>
                <a:spcPts val="1030"/>
              </a:spcBef>
            </a:pP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Digitalisasi/  Sistem</a:t>
            </a:r>
            <a:r>
              <a:rPr sz="1200" b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Informasi  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Hortikultura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969" y="5859017"/>
            <a:ext cx="7967980" cy="960119"/>
          </a:xfrm>
          <a:custGeom>
            <a:avLst/>
            <a:gdLst/>
            <a:ahLst/>
            <a:cxnLst/>
            <a:rect l="l" t="t" r="r" b="b"/>
            <a:pathLst>
              <a:path w="7967980" h="960120">
                <a:moveTo>
                  <a:pt x="0" y="17411"/>
                </a:moveTo>
                <a:lnTo>
                  <a:pt x="0" y="7797"/>
                </a:lnTo>
                <a:lnTo>
                  <a:pt x="7797" y="0"/>
                </a:lnTo>
                <a:lnTo>
                  <a:pt x="17411" y="0"/>
                </a:lnTo>
                <a:lnTo>
                  <a:pt x="7950073" y="0"/>
                </a:lnTo>
                <a:lnTo>
                  <a:pt x="7959725" y="0"/>
                </a:lnTo>
                <a:lnTo>
                  <a:pt x="7967472" y="7797"/>
                </a:lnTo>
                <a:lnTo>
                  <a:pt x="7967472" y="17411"/>
                </a:lnTo>
                <a:lnTo>
                  <a:pt x="7967472" y="942701"/>
                </a:lnTo>
                <a:lnTo>
                  <a:pt x="7967472" y="952320"/>
                </a:lnTo>
                <a:lnTo>
                  <a:pt x="7959725" y="960118"/>
                </a:lnTo>
                <a:lnTo>
                  <a:pt x="7950073" y="960118"/>
                </a:lnTo>
                <a:lnTo>
                  <a:pt x="17411" y="960118"/>
                </a:lnTo>
                <a:lnTo>
                  <a:pt x="7797" y="960118"/>
                </a:lnTo>
                <a:lnTo>
                  <a:pt x="0" y="952320"/>
                </a:lnTo>
                <a:lnTo>
                  <a:pt x="0" y="942701"/>
                </a:lnTo>
                <a:lnTo>
                  <a:pt x="0" y="17411"/>
                </a:lnTo>
                <a:close/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61532" y="3105911"/>
            <a:ext cx="2144267" cy="1801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87240" y="3124200"/>
            <a:ext cx="1524000" cy="1999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3012" y="1761744"/>
            <a:ext cx="1341874" cy="1316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524755" y="4660391"/>
            <a:ext cx="3848100" cy="1018540"/>
            <a:chOff x="4524755" y="4660391"/>
            <a:chExt cx="3848100" cy="1018540"/>
          </a:xfrm>
        </p:grpSpPr>
        <p:sp>
          <p:nvSpPr>
            <p:cNvPr id="7" name="object 7"/>
            <p:cNvSpPr/>
            <p:nvPr/>
          </p:nvSpPr>
          <p:spPr>
            <a:xfrm>
              <a:off x="4524755" y="4660391"/>
              <a:ext cx="3848100" cy="1018540"/>
            </a:xfrm>
            <a:custGeom>
              <a:avLst/>
              <a:gdLst/>
              <a:ahLst/>
              <a:cxnLst/>
              <a:rect l="l" t="t" r="r" b="b"/>
              <a:pathLst>
                <a:path w="3848100" h="1018539">
                  <a:moveTo>
                    <a:pt x="3678428" y="0"/>
                  </a:moveTo>
                  <a:lnTo>
                    <a:pt x="169672" y="0"/>
                  </a:lnTo>
                  <a:lnTo>
                    <a:pt x="124559" y="6059"/>
                  </a:lnTo>
                  <a:lnTo>
                    <a:pt x="84026" y="23161"/>
                  </a:lnTo>
                  <a:lnTo>
                    <a:pt x="49688" y="49688"/>
                  </a:lnTo>
                  <a:lnTo>
                    <a:pt x="23161" y="84026"/>
                  </a:lnTo>
                  <a:lnTo>
                    <a:pt x="6059" y="124559"/>
                  </a:lnTo>
                  <a:lnTo>
                    <a:pt x="0" y="169671"/>
                  </a:lnTo>
                  <a:lnTo>
                    <a:pt x="0" y="848359"/>
                  </a:lnTo>
                  <a:lnTo>
                    <a:pt x="6059" y="893463"/>
                  </a:lnTo>
                  <a:lnTo>
                    <a:pt x="23161" y="933993"/>
                  </a:lnTo>
                  <a:lnTo>
                    <a:pt x="49688" y="968333"/>
                  </a:lnTo>
                  <a:lnTo>
                    <a:pt x="84026" y="994865"/>
                  </a:lnTo>
                  <a:lnTo>
                    <a:pt x="124559" y="1011970"/>
                  </a:lnTo>
                  <a:lnTo>
                    <a:pt x="169672" y="1018031"/>
                  </a:lnTo>
                  <a:lnTo>
                    <a:pt x="3678428" y="1018031"/>
                  </a:lnTo>
                  <a:lnTo>
                    <a:pt x="3723540" y="1011970"/>
                  </a:lnTo>
                  <a:lnTo>
                    <a:pt x="3764073" y="994865"/>
                  </a:lnTo>
                  <a:lnTo>
                    <a:pt x="3798411" y="968333"/>
                  </a:lnTo>
                  <a:lnTo>
                    <a:pt x="3824938" y="933993"/>
                  </a:lnTo>
                  <a:lnTo>
                    <a:pt x="3842040" y="893463"/>
                  </a:lnTo>
                  <a:lnTo>
                    <a:pt x="3848100" y="848359"/>
                  </a:lnTo>
                  <a:lnTo>
                    <a:pt x="3848100" y="169671"/>
                  </a:lnTo>
                  <a:lnTo>
                    <a:pt x="3842040" y="124559"/>
                  </a:lnTo>
                  <a:lnTo>
                    <a:pt x="3824938" y="84026"/>
                  </a:lnTo>
                  <a:lnTo>
                    <a:pt x="3798411" y="49688"/>
                  </a:lnTo>
                  <a:lnTo>
                    <a:pt x="3764073" y="23161"/>
                  </a:lnTo>
                  <a:lnTo>
                    <a:pt x="3723540" y="6059"/>
                  </a:lnTo>
                  <a:lnTo>
                    <a:pt x="3678428" y="0"/>
                  </a:lnTo>
                  <a:close/>
                </a:path>
              </a:pathLst>
            </a:custGeom>
            <a:solidFill>
              <a:srgbClr val="FFC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74691" y="5027688"/>
              <a:ext cx="1488186" cy="4289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43398" y="5096128"/>
              <a:ext cx="1353439" cy="2941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46876" y="5015483"/>
              <a:ext cx="1879853" cy="37261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5582" y="5083936"/>
              <a:ext cx="1745234" cy="2385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835652" y="2133600"/>
            <a:ext cx="1085215" cy="731520"/>
          </a:xfrm>
          <a:custGeom>
            <a:avLst/>
            <a:gdLst/>
            <a:ahLst/>
            <a:cxnLst/>
            <a:rect l="l" t="t" r="r" b="b"/>
            <a:pathLst>
              <a:path w="1085214" h="731519">
                <a:moveTo>
                  <a:pt x="542544" y="0"/>
                </a:moveTo>
                <a:lnTo>
                  <a:pt x="487079" y="1887"/>
                </a:lnTo>
                <a:lnTo>
                  <a:pt x="433215" y="7428"/>
                </a:lnTo>
                <a:lnTo>
                  <a:pt x="381225" y="16439"/>
                </a:lnTo>
                <a:lnTo>
                  <a:pt x="331380" y="28735"/>
                </a:lnTo>
                <a:lnTo>
                  <a:pt x="283955" y="44134"/>
                </a:lnTo>
                <a:lnTo>
                  <a:pt x="239222" y="62452"/>
                </a:lnTo>
                <a:lnTo>
                  <a:pt x="197454" y="83504"/>
                </a:lnTo>
                <a:lnTo>
                  <a:pt x="158924" y="107108"/>
                </a:lnTo>
                <a:lnTo>
                  <a:pt x="123905" y="133080"/>
                </a:lnTo>
                <a:lnTo>
                  <a:pt x="92670" y="161236"/>
                </a:lnTo>
                <a:lnTo>
                  <a:pt x="65491" y="191393"/>
                </a:lnTo>
                <a:lnTo>
                  <a:pt x="42642" y="223367"/>
                </a:lnTo>
                <a:lnTo>
                  <a:pt x="24395" y="256974"/>
                </a:lnTo>
                <a:lnTo>
                  <a:pt x="2801" y="328354"/>
                </a:lnTo>
                <a:lnTo>
                  <a:pt x="0" y="365760"/>
                </a:lnTo>
                <a:lnTo>
                  <a:pt x="2801" y="403165"/>
                </a:lnTo>
                <a:lnTo>
                  <a:pt x="24395" y="474545"/>
                </a:lnTo>
                <a:lnTo>
                  <a:pt x="42642" y="508152"/>
                </a:lnTo>
                <a:lnTo>
                  <a:pt x="65491" y="540126"/>
                </a:lnTo>
                <a:lnTo>
                  <a:pt x="92670" y="570283"/>
                </a:lnTo>
                <a:lnTo>
                  <a:pt x="123905" y="598439"/>
                </a:lnTo>
                <a:lnTo>
                  <a:pt x="158924" y="624411"/>
                </a:lnTo>
                <a:lnTo>
                  <a:pt x="197454" y="648015"/>
                </a:lnTo>
                <a:lnTo>
                  <a:pt x="239222" y="669067"/>
                </a:lnTo>
                <a:lnTo>
                  <a:pt x="283955" y="687385"/>
                </a:lnTo>
                <a:lnTo>
                  <a:pt x="331380" y="702784"/>
                </a:lnTo>
                <a:lnTo>
                  <a:pt x="381225" y="715080"/>
                </a:lnTo>
                <a:lnTo>
                  <a:pt x="433215" y="724091"/>
                </a:lnTo>
                <a:lnTo>
                  <a:pt x="487079" y="729632"/>
                </a:lnTo>
                <a:lnTo>
                  <a:pt x="542544" y="731520"/>
                </a:lnTo>
                <a:lnTo>
                  <a:pt x="598008" y="729632"/>
                </a:lnTo>
                <a:lnTo>
                  <a:pt x="651872" y="724091"/>
                </a:lnTo>
                <a:lnTo>
                  <a:pt x="703862" y="715080"/>
                </a:lnTo>
                <a:lnTo>
                  <a:pt x="753707" y="702784"/>
                </a:lnTo>
                <a:lnTo>
                  <a:pt x="801132" y="687385"/>
                </a:lnTo>
                <a:lnTo>
                  <a:pt x="845865" y="669067"/>
                </a:lnTo>
                <a:lnTo>
                  <a:pt x="887633" y="648015"/>
                </a:lnTo>
                <a:lnTo>
                  <a:pt x="926163" y="624411"/>
                </a:lnTo>
                <a:lnTo>
                  <a:pt x="961182" y="598439"/>
                </a:lnTo>
                <a:lnTo>
                  <a:pt x="992417" y="570283"/>
                </a:lnTo>
                <a:lnTo>
                  <a:pt x="1019596" y="540126"/>
                </a:lnTo>
                <a:lnTo>
                  <a:pt x="1042445" y="508152"/>
                </a:lnTo>
                <a:lnTo>
                  <a:pt x="1060692" y="474545"/>
                </a:lnTo>
                <a:lnTo>
                  <a:pt x="1082286" y="403165"/>
                </a:lnTo>
                <a:lnTo>
                  <a:pt x="1085088" y="365760"/>
                </a:lnTo>
                <a:lnTo>
                  <a:pt x="1082286" y="328354"/>
                </a:lnTo>
                <a:lnTo>
                  <a:pt x="1060692" y="256974"/>
                </a:lnTo>
                <a:lnTo>
                  <a:pt x="1042445" y="223367"/>
                </a:lnTo>
                <a:lnTo>
                  <a:pt x="1019596" y="191393"/>
                </a:lnTo>
                <a:lnTo>
                  <a:pt x="992417" y="161236"/>
                </a:lnTo>
                <a:lnTo>
                  <a:pt x="961182" y="133080"/>
                </a:lnTo>
                <a:lnTo>
                  <a:pt x="926163" y="107108"/>
                </a:lnTo>
                <a:lnTo>
                  <a:pt x="887633" y="83504"/>
                </a:lnTo>
                <a:lnTo>
                  <a:pt x="845865" y="62452"/>
                </a:lnTo>
                <a:lnTo>
                  <a:pt x="801132" y="44134"/>
                </a:lnTo>
                <a:lnTo>
                  <a:pt x="753707" y="28735"/>
                </a:lnTo>
                <a:lnTo>
                  <a:pt x="703862" y="16439"/>
                </a:lnTo>
                <a:lnTo>
                  <a:pt x="651872" y="7428"/>
                </a:lnTo>
                <a:lnTo>
                  <a:pt x="598008" y="1887"/>
                </a:lnTo>
                <a:lnTo>
                  <a:pt x="54254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53000" y="2335529"/>
            <a:ext cx="6576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r>
              <a:rPr sz="18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HA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85431" y="1952244"/>
            <a:ext cx="1085215" cy="731520"/>
          </a:xfrm>
          <a:custGeom>
            <a:avLst/>
            <a:gdLst/>
            <a:ahLst/>
            <a:cxnLst/>
            <a:rect l="l" t="t" r="r" b="b"/>
            <a:pathLst>
              <a:path w="1085215" h="731519">
                <a:moveTo>
                  <a:pt x="542544" y="0"/>
                </a:moveTo>
                <a:lnTo>
                  <a:pt x="487079" y="1887"/>
                </a:lnTo>
                <a:lnTo>
                  <a:pt x="433215" y="7428"/>
                </a:lnTo>
                <a:lnTo>
                  <a:pt x="381225" y="16439"/>
                </a:lnTo>
                <a:lnTo>
                  <a:pt x="331380" y="28735"/>
                </a:lnTo>
                <a:lnTo>
                  <a:pt x="283955" y="44134"/>
                </a:lnTo>
                <a:lnTo>
                  <a:pt x="239222" y="62452"/>
                </a:lnTo>
                <a:lnTo>
                  <a:pt x="197454" y="83504"/>
                </a:lnTo>
                <a:lnTo>
                  <a:pt x="158924" y="107108"/>
                </a:lnTo>
                <a:lnTo>
                  <a:pt x="123905" y="133080"/>
                </a:lnTo>
                <a:lnTo>
                  <a:pt x="92670" y="161236"/>
                </a:lnTo>
                <a:lnTo>
                  <a:pt x="65491" y="191393"/>
                </a:lnTo>
                <a:lnTo>
                  <a:pt x="42642" y="223367"/>
                </a:lnTo>
                <a:lnTo>
                  <a:pt x="24395" y="256974"/>
                </a:lnTo>
                <a:lnTo>
                  <a:pt x="2801" y="328354"/>
                </a:lnTo>
                <a:lnTo>
                  <a:pt x="0" y="365759"/>
                </a:lnTo>
                <a:lnTo>
                  <a:pt x="2801" y="403165"/>
                </a:lnTo>
                <a:lnTo>
                  <a:pt x="24395" y="474545"/>
                </a:lnTo>
                <a:lnTo>
                  <a:pt x="42642" y="508152"/>
                </a:lnTo>
                <a:lnTo>
                  <a:pt x="65491" y="540126"/>
                </a:lnTo>
                <a:lnTo>
                  <a:pt x="92670" y="570283"/>
                </a:lnTo>
                <a:lnTo>
                  <a:pt x="123905" y="598439"/>
                </a:lnTo>
                <a:lnTo>
                  <a:pt x="158924" y="624411"/>
                </a:lnTo>
                <a:lnTo>
                  <a:pt x="197454" y="648015"/>
                </a:lnTo>
                <a:lnTo>
                  <a:pt x="239222" y="669067"/>
                </a:lnTo>
                <a:lnTo>
                  <a:pt x="283955" y="687385"/>
                </a:lnTo>
                <a:lnTo>
                  <a:pt x="331380" y="702784"/>
                </a:lnTo>
                <a:lnTo>
                  <a:pt x="381225" y="715080"/>
                </a:lnTo>
                <a:lnTo>
                  <a:pt x="433215" y="724091"/>
                </a:lnTo>
                <a:lnTo>
                  <a:pt x="487079" y="729632"/>
                </a:lnTo>
                <a:lnTo>
                  <a:pt x="542544" y="731519"/>
                </a:lnTo>
                <a:lnTo>
                  <a:pt x="598008" y="729632"/>
                </a:lnTo>
                <a:lnTo>
                  <a:pt x="651872" y="724091"/>
                </a:lnTo>
                <a:lnTo>
                  <a:pt x="703862" y="715080"/>
                </a:lnTo>
                <a:lnTo>
                  <a:pt x="753707" y="702784"/>
                </a:lnTo>
                <a:lnTo>
                  <a:pt x="801132" y="687385"/>
                </a:lnTo>
                <a:lnTo>
                  <a:pt x="845865" y="669067"/>
                </a:lnTo>
                <a:lnTo>
                  <a:pt x="887633" y="648015"/>
                </a:lnTo>
                <a:lnTo>
                  <a:pt x="926163" y="624411"/>
                </a:lnTo>
                <a:lnTo>
                  <a:pt x="961182" y="598439"/>
                </a:lnTo>
                <a:lnTo>
                  <a:pt x="992417" y="570283"/>
                </a:lnTo>
                <a:lnTo>
                  <a:pt x="1019596" y="540126"/>
                </a:lnTo>
                <a:lnTo>
                  <a:pt x="1042445" y="508152"/>
                </a:lnTo>
                <a:lnTo>
                  <a:pt x="1060692" y="474545"/>
                </a:lnTo>
                <a:lnTo>
                  <a:pt x="1082286" y="403165"/>
                </a:lnTo>
                <a:lnTo>
                  <a:pt x="1085088" y="365759"/>
                </a:lnTo>
                <a:lnTo>
                  <a:pt x="1082286" y="328354"/>
                </a:lnTo>
                <a:lnTo>
                  <a:pt x="1060692" y="256974"/>
                </a:lnTo>
                <a:lnTo>
                  <a:pt x="1042445" y="223367"/>
                </a:lnTo>
                <a:lnTo>
                  <a:pt x="1019596" y="191393"/>
                </a:lnTo>
                <a:lnTo>
                  <a:pt x="992417" y="161236"/>
                </a:lnTo>
                <a:lnTo>
                  <a:pt x="961182" y="133080"/>
                </a:lnTo>
                <a:lnTo>
                  <a:pt x="926163" y="107108"/>
                </a:lnTo>
                <a:lnTo>
                  <a:pt x="887633" y="83504"/>
                </a:lnTo>
                <a:lnTo>
                  <a:pt x="845865" y="62452"/>
                </a:lnTo>
                <a:lnTo>
                  <a:pt x="801132" y="44134"/>
                </a:lnTo>
                <a:lnTo>
                  <a:pt x="753707" y="28735"/>
                </a:lnTo>
                <a:lnTo>
                  <a:pt x="703862" y="16439"/>
                </a:lnTo>
                <a:lnTo>
                  <a:pt x="651872" y="7428"/>
                </a:lnTo>
                <a:lnTo>
                  <a:pt x="598008" y="1887"/>
                </a:lnTo>
                <a:lnTo>
                  <a:pt x="542544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36638" y="2153158"/>
            <a:ext cx="78816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10</a:t>
            </a:r>
            <a:r>
              <a:rPr sz="18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HA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80965" y="1489075"/>
            <a:ext cx="229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rlito"/>
                <a:cs typeface="Carlito"/>
              </a:rPr>
              <a:t>One </a:t>
            </a:r>
            <a:r>
              <a:rPr sz="1800" b="1" i="1" dirty="0">
                <a:latin typeface="Carlito"/>
                <a:cs typeface="Carlito"/>
              </a:rPr>
              <a:t>Village </a:t>
            </a:r>
            <a:r>
              <a:rPr sz="1800" b="1" i="1" spc="-5" dirty="0">
                <a:latin typeface="Carlito"/>
                <a:cs typeface="Carlito"/>
              </a:rPr>
              <a:t>One</a:t>
            </a:r>
            <a:r>
              <a:rPr sz="1800" b="1" i="1" spc="-70" dirty="0">
                <a:latin typeface="Carlito"/>
                <a:cs typeface="Carlito"/>
              </a:rPr>
              <a:t> </a:t>
            </a:r>
            <a:r>
              <a:rPr sz="1800" b="1" i="1" spc="-15" dirty="0">
                <a:latin typeface="Carlito"/>
                <a:cs typeface="Carlito"/>
              </a:rPr>
              <a:t>Variety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199644"/>
            <a:ext cx="12192000" cy="1148080"/>
            <a:chOff x="0" y="199644"/>
            <a:chExt cx="12192000" cy="1148080"/>
          </a:xfrm>
        </p:grpSpPr>
        <p:sp>
          <p:nvSpPr>
            <p:cNvPr id="18" name="object 18"/>
            <p:cNvSpPr/>
            <p:nvPr/>
          </p:nvSpPr>
          <p:spPr>
            <a:xfrm>
              <a:off x="704837" y="735584"/>
              <a:ext cx="10293985" cy="114300"/>
            </a:xfrm>
            <a:custGeom>
              <a:avLst/>
              <a:gdLst/>
              <a:ahLst/>
              <a:cxnLst/>
              <a:rect l="l" t="t" r="r" b="b"/>
              <a:pathLst>
                <a:path w="10293985" h="114300">
                  <a:moveTo>
                    <a:pt x="10236466" y="0"/>
                  </a:moveTo>
                  <a:lnTo>
                    <a:pt x="10214249" y="4500"/>
                  </a:lnTo>
                  <a:lnTo>
                    <a:pt x="10196080" y="16763"/>
                  </a:lnTo>
                  <a:lnTo>
                    <a:pt x="10183817" y="34932"/>
                  </a:lnTo>
                  <a:lnTo>
                    <a:pt x="10183183" y="38062"/>
                  </a:lnTo>
                  <a:lnTo>
                    <a:pt x="10236466" y="38100"/>
                  </a:lnTo>
                  <a:lnTo>
                    <a:pt x="10236466" y="76200"/>
                  </a:lnTo>
                  <a:lnTo>
                    <a:pt x="10183149" y="76200"/>
                  </a:lnTo>
                  <a:lnTo>
                    <a:pt x="10183797" y="79420"/>
                  </a:lnTo>
                  <a:lnTo>
                    <a:pt x="10196017" y="97583"/>
                  </a:lnTo>
                  <a:lnTo>
                    <a:pt x="10214142" y="109817"/>
                  </a:lnTo>
                  <a:lnTo>
                    <a:pt x="10236339" y="114300"/>
                  </a:lnTo>
                  <a:lnTo>
                    <a:pt x="10258630" y="109872"/>
                  </a:lnTo>
                  <a:lnTo>
                    <a:pt x="10276836" y="97647"/>
                  </a:lnTo>
                  <a:lnTo>
                    <a:pt x="10289114" y="79492"/>
                  </a:lnTo>
                  <a:lnTo>
                    <a:pt x="10289781" y="76200"/>
                  </a:lnTo>
                  <a:lnTo>
                    <a:pt x="10236466" y="76200"/>
                  </a:lnTo>
                  <a:lnTo>
                    <a:pt x="10289788" y="76162"/>
                  </a:lnTo>
                  <a:lnTo>
                    <a:pt x="10293616" y="57276"/>
                  </a:lnTo>
                  <a:lnTo>
                    <a:pt x="10289133" y="35004"/>
                  </a:lnTo>
                  <a:lnTo>
                    <a:pt x="10276900" y="16827"/>
                  </a:lnTo>
                  <a:lnTo>
                    <a:pt x="10258737" y="4556"/>
                  </a:lnTo>
                  <a:lnTo>
                    <a:pt x="10236466" y="0"/>
                  </a:lnTo>
                  <a:close/>
                </a:path>
                <a:path w="10293985" h="114300">
                  <a:moveTo>
                    <a:pt x="10183183" y="38062"/>
                  </a:moveTo>
                  <a:lnTo>
                    <a:pt x="10179316" y="57150"/>
                  </a:lnTo>
                  <a:lnTo>
                    <a:pt x="10183141" y="76162"/>
                  </a:lnTo>
                  <a:lnTo>
                    <a:pt x="10236466" y="76200"/>
                  </a:lnTo>
                  <a:lnTo>
                    <a:pt x="10236466" y="38100"/>
                  </a:lnTo>
                  <a:lnTo>
                    <a:pt x="10183183" y="38062"/>
                  </a:lnTo>
                  <a:close/>
                </a:path>
                <a:path w="10293985" h="114300">
                  <a:moveTo>
                    <a:pt x="25" y="30987"/>
                  </a:moveTo>
                  <a:lnTo>
                    <a:pt x="0" y="69087"/>
                  </a:lnTo>
                  <a:lnTo>
                    <a:pt x="10183141" y="76162"/>
                  </a:lnTo>
                  <a:lnTo>
                    <a:pt x="10179316" y="57150"/>
                  </a:lnTo>
                  <a:lnTo>
                    <a:pt x="10183183" y="38062"/>
                  </a:lnTo>
                  <a:lnTo>
                    <a:pt x="25" y="3098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668" y="883920"/>
              <a:ext cx="7498080" cy="457200"/>
            </a:xfrm>
            <a:custGeom>
              <a:avLst/>
              <a:gdLst/>
              <a:ahLst/>
              <a:cxnLst/>
              <a:rect l="l" t="t" r="r" b="b"/>
              <a:pathLst>
                <a:path w="7498080" h="457200">
                  <a:moveTo>
                    <a:pt x="7421880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7421880" y="457200"/>
                  </a:lnTo>
                  <a:lnTo>
                    <a:pt x="7451520" y="451205"/>
                  </a:lnTo>
                  <a:lnTo>
                    <a:pt x="7475743" y="434863"/>
                  </a:lnTo>
                  <a:lnTo>
                    <a:pt x="7492085" y="410640"/>
                  </a:lnTo>
                  <a:lnTo>
                    <a:pt x="7498080" y="381000"/>
                  </a:lnTo>
                  <a:lnTo>
                    <a:pt x="7498080" y="76200"/>
                  </a:lnTo>
                  <a:lnTo>
                    <a:pt x="7492085" y="46559"/>
                  </a:lnTo>
                  <a:lnTo>
                    <a:pt x="7475743" y="22336"/>
                  </a:lnTo>
                  <a:lnTo>
                    <a:pt x="7451520" y="5994"/>
                  </a:lnTo>
                  <a:lnTo>
                    <a:pt x="742188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1668" y="883920"/>
              <a:ext cx="7498080" cy="457200"/>
            </a:xfrm>
            <a:custGeom>
              <a:avLst/>
              <a:gdLst/>
              <a:ahLst/>
              <a:cxnLst/>
              <a:rect l="l" t="t" r="r" b="b"/>
              <a:pathLst>
                <a:path w="749808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7421880" y="0"/>
                  </a:lnTo>
                  <a:lnTo>
                    <a:pt x="7451520" y="5994"/>
                  </a:lnTo>
                  <a:lnTo>
                    <a:pt x="7475743" y="22336"/>
                  </a:lnTo>
                  <a:lnTo>
                    <a:pt x="7492085" y="46559"/>
                  </a:lnTo>
                  <a:lnTo>
                    <a:pt x="7498080" y="76200"/>
                  </a:lnTo>
                  <a:lnTo>
                    <a:pt x="7498080" y="381000"/>
                  </a:lnTo>
                  <a:lnTo>
                    <a:pt x="7492085" y="410640"/>
                  </a:lnTo>
                  <a:lnTo>
                    <a:pt x="7475743" y="434863"/>
                  </a:lnTo>
                  <a:lnTo>
                    <a:pt x="7451520" y="451205"/>
                  </a:lnTo>
                  <a:lnTo>
                    <a:pt x="7421880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99644"/>
              <a:ext cx="12192000" cy="462280"/>
            </a:xfrm>
            <a:custGeom>
              <a:avLst/>
              <a:gdLst/>
              <a:ahLst/>
              <a:cxnLst/>
              <a:rect l="l" t="t" r="r" b="b"/>
              <a:pathLst>
                <a:path w="12192000" h="462280">
                  <a:moveTo>
                    <a:pt x="12192000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12192000" y="46177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56788" y="243840"/>
              <a:ext cx="3815334" cy="44119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26003" y="312928"/>
              <a:ext cx="3680587" cy="3063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56119" y="243852"/>
              <a:ext cx="1881377" cy="37412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25334" y="312928"/>
              <a:ext cx="1745361" cy="23850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75843" y="915111"/>
            <a:ext cx="692848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30" dirty="0">
                <a:latin typeface="Tahoma"/>
                <a:cs typeface="Tahoma"/>
              </a:rPr>
              <a:t>Terbangunnya </a:t>
            </a:r>
            <a:r>
              <a:rPr sz="2400" i="0" spc="-15" dirty="0">
                <a:latin typeface="Tahoma"/>
                <a:cs typeface="Tahoma"/>
              </a:rPr>
              <a:t>Kawasan </a:t>
            </a:r>
            <a:r>
              <a:rPr sz="2400" i="0" spc="-5" dirty="0">
                <a:latin typeface="Tahoma"/>
                <a:cs typeface="Tahoma"/>
              </a:rPr>
              <a:t>Hortikultura Skala</a:t>
            </a:r>
            <a:r>
              <a:rPr sz="2400" i="0" dirty="0">
                <a:latin typeface="Tahoma"/>
                <a:cs typeface="Tahoma"/>
              </a:rPr>
              <a:t> </a:t>
            </a:r>
            <a:r>
              <a:rPr sz="2400" i="0" spc="-5" dirty="0">
                <a:latin typeface="Tahoma"/>
                <a:cs typeface="Tahoma"/>
              </a:rPr>
              <a:t>Ekonomi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688323" y="4349496"/>
            <a:ext cx="1799844" cy="9098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789923" y="2349499"/>
            <a:ext cx="318071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6355" indent="-3429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600" spc="-15" dirty="0">
                <a:latin typeface="Tahoma"/>
                <a:cs typeface="Tahoma"/>
              </a:rPr>
              <a:t>Pemenuhan </a:t>
            </a:r>
            <a:r>
              <a:rPr sz="1600" spc="-10" dirty="0">
                <a:latin typeface="Tahoma"/>
                <a:cs typeface="Tahoma"/>
              </a:rPr>
              <a:t>kebutuhan </a:t>
            </a:r>
            <a:r>
              <a:rPr sz="1600" spc="-5" dirty="0">
                <a:latin typeface="Tahoma"/>
                <a:cs typeface="Tahoma"/>
              </a:rPr>
              <a:t>produk  </a:t>
            </a:r>
            <a:r>
              <a:rPr sz="1600" spc="-10" dirty="0">
                <a:latin typeface="Tahoma"/>
                <a:cs typeface="Tahoma"/>
              </a:rPr>
              <a:t>segar </a:t>
            </a:r>
            <a:r>
              <a:rPr sz="1600" spc="-5" dirty="0">
                <a:latin typeface="Tahoma"/>
                <a:cs typeface="Tahoma"/>
              </a:rPr>
              <a:t>dan olahan dalam negeri</a:t>
            </a:r>
            <a:endParaRPr sz="1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600" spc="-10" dirty="0">
                <a:latin typeface="Tahoma"/>
                <a:cs typeface="Tahoma"/>
              </a:rPr>
              <a:t>Peningkatan </a:t>
            </a:r>
            <a:r>
              <a:rPr sz="1600" spc="-5" dirty="0">
                <a:latin typeface="Tahoma"/>
                <a:cs typeface="Tahoma"/>
              </a:rPr>
              <a:t>ekspor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produk</a:t>
            </a:r>
            <a:endParaRPr sz="16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1600" spc="-10" dirty="0">
                <a:latin typeface="Tahoma"/>
                <a:cs typeface="Tahoma"/>
              </a:rPr>
              <a:t>hortikultura</a:t>
            </a:r>
            <a:endParaRPr sz="16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600" spc="-10" dirty="0">
                <a:latin typeface="Tahoma"/>
                <a:cs typeface="Tahoma"/>
              </a:rPr>
              <a:t>Pengembangan </a:t>
            </a:r>
            <a:r>
              <a:rPr sz="1600" spc="-5" dirty="0">
                <a:latin typeface="Tahoma"/>
                <a:cs typeface="Tahoma"/>
              </a:rPr>
              <a:t>agrowisata dan  agroeduwisata</a:t>
            </a:r>
            <a:endParaRPr sz="1600">
              <a:latin typeface="Tahoma"/>
              <a:cs typeface="Tahoma"/>
            </a:endParaRPr>
          </a:p>
          <a:p>
            <a:pPr marL="355600" marR="746125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  <a:tab pos="1862455" algn="l"/>
              </a:tabLst>
            </a:pPr>
            <a:r>
              <a:rPr sz="1600" spc="-50" dirty="0">
                <a:latin typeface="Tahoma"/>
                <a:cs typeface="Tahoma"/>
              </a:rPr>
              <a:t>P</a:t>
            </a:r>
            <a:r>
              <a:rPr sz="1600" spc="-10" dirty="0">
                <a:latin typeface="Tahoma"/>
                <a:cs typeface="Tahoma"/>
              </a:rPr>
              <a:t>enge</a:t>
            </a:r>
            <a:r>
              <a:rPr sz="1600" dirty="0">
                <a:latin typeface="Tahoma"/>
                <a:cs typeface="Tahoma"/>
              </a:rPr>
              <a:t>m</a:t>
            </a:r>
            <a:r>
              <a:rPr sz="1600" spc="-5" dirty="0">
                <a:latin typeface="Tahoma"/>
                <a:cs typeface="Tahoma"/>
              </a:rPr>
              <a:t>bangan</a:t>
            </a:r>
            <a:r>
              <a:rPr sz="1600" dirty="0">
                <a:latin typeface="Tahoma"/>
                <a:cs typeface="Tahoma"/>
              </a:rPr>
              <a:t>	</a:t>
            </a:r>
            <a:r>
              <a:rPr sz="1600" spc="-5" dirty="0">
                <a:latin typeface="Tahoma"/>
                <a:cs typeface="Tahoma"/>
              </a:rPr>
              <a:t>U</a:t>
            </a:r>
            <a:r>
              <a:rPr sz="1600" spc="-15" dirty="0">
                <a:latin typeface="Tahoma"/>
                <a:cs typeface="Tahoma"/>
              </a:rPr>
              <a:t>M</a:t>
            </a:r>
            <a:r>
              <a:rPr sz="1600" spc="-5" dirty="0">
                <a:latin typeface="Tahoma"/>
                <a:cs typeface="Tahoma"/>
              </a:rPr>
              <a:t>KM  </a:t>
            </a:r>
            <a:r>
              <a:rPr sz="1600" spc="-10" dirty="0">
                <a:latin typeface="Tahoma"/>
                <a:cs typeface="Tahoma"/>
              </a:rPr>
              <a:t>Hortikultura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021569" y="4372355"/>
            <a:ext cx="1967864" cy="1399540"/>
            <a:chOff x="10021569" y="4372355"/>
            <a:chExt cx="1967864" cy="1399540"/>
          </a:xfrm>
        </p:grpSpPr>
        <p:sp>
          <p:nvSpPr>
            <p:cNvPr id="30" name="object 30"/>
            <p:cNvSpPr/>
            <p:nvPr/>
          </p:nvSpPr>
          <p:spPr>
            <a:xfrm>
              <a:off x="10533887" y="4372355"/>
              <a:ext cx="1455420" cy="91135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027919" y="5329427"/>
              <a:ext cx="568960" cy="436245"/>
            </a:xfrm>
            <a:custGeom>
              <a:avLst/>
              <a:gdLst/>
              <a:ahLst/>
              <a:cxnLst/>
              <a:rect l="l" t="t" r="r" b="b"/>
              <a:pathLst>
                <a:path w="568959" h="436245">
                  <a:moveTo>
                    <a:pt x="426338" y="0"/>
                  </a:moveTo>
                  <a:lnTo>
                    <a:pt x="142112" y="0"/>
                  </a:lnTo>
                  <a:lnTo>
                    <a:pt x="142112" y="217932"/>
                  </a:lnTo>
                  <a:lnTo>
                    <a:pt x="0" y="217932"/>
                  </a:lnTo>
                  <a:lnTo>
                    <a:pt x="284225" y="435864"/>
                  </a:lnTo>
                  <a:lnTo>
                    <a:pt x="568451" y="217932"/>
                  </a:lnTo>
                  <a:lnTo>
                    <a:pt x="426338" y="217932"/>
                  </a:lnTo>
                  <a:lnTo>
                    <a:pt x="4263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027919" y="5329427"/>
              <a:ext cx="568960" cy="436245"/>
            </a:xfrm>
            <a:custGeom>
              <a:avLst/>
              <a:gdLst/>
              <a:ahLst/>
              <a:cxnLst/>
              <a:rect l="l" t="t" r="r" b="b"/>
              <a:pathLst>
                <a:path w="568959" h="436245">
                  <a:moveTo>
                    <a:pt x="0" y="217932"/>
                  </a:moveTo>
                  <a:lnTo>
                    <a:pt x="142112" y="217932"/>
                  </a:lnTo>
                  <a:lnTo>
                    <a:pt x="142112" y="0"/>
                  </a:lnTo>
                  <a:lnTo>
                    <a:pt x="426338" y="0"/>
                  </a:lnTo>
                  <a:lnTo>
                    <a:pt x="426338" y="217932"/>
                  </a:lnTo>
                  <a:lnTo>
                    <a:pt x="568451" y="217932"/>
                  </a:lnTo>
                  <a:lnTo>
                    <a:pt x="284225" y="435864"/>
                  </a:lnTo>
                  <a:lnTo>
                    <a:pt x="0" y="217932"/>
                  </a:lnTo>
                  <a:close/>
                </a:path>
              </a:pathLst>
            </a:custGeom>
            <a:ln w="127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8622792" y="5826252"/>
            <a:ext cx="3378835" cy="902335"/>
          </a:xfrm>
          <a:custGeom>
            <a:avLst/>
            <a:gdLst/>
            <a:ahLst/>
            <a:cxnLst/>
            <a:rect l="l" t="t" r="r" b="b"/>
            <a:pathLst>
              <a:path w="3378834" h="902334">
                <a:moveTo>
                  <a:pt x="3228339" y="0"/>
                </a:moveTo>
                <a:lnTo>
                  <a:pt x="150367" y="0"/>
                </a:lnTo>
                <a:lnTo>
                  <a:pt x="102835" y="7665"/>
                </a:lnTo>
                <a:lnTo>
                  <a:pt x="61557" y="29012"/>
                </a:lnTo>
                <a:lnTo>
                  <a:pt x="29008" y="61562"/>
                </a:lnTo>
                <a:lnTo>
                  <a:pt x="7664" y="102840"/>
                </a:lnTo>
                <a:lnTo>
                  <a:pt x="0" y="150368"/>
                </a:lnTo>
                <a:lnTo>
                  <a:pt x="0" y="751840"/>
                </a:lnTo>
                <a:lnTo>
                  <a:pt x="7664" y="799367"/>
                </a:lnTo>
                <a:lnTo>
                  <a:pt x="29008" y="840645"/>
                </a:lnTo>
                <a:lnTo>
                  <a:pt x="61557" y="873195"/>
                </a:lnTo>
                <a:lnTo>
                  <a:pt x="102835" y="894542"/>
                </a:lnTo>
                <a:lnTo>
                  <a:pt x="150367" y="902208"/>
                </a:lnTo>
                <a:lnTo>
                  <a:pt x="3228339" y="902208"/>
                </a:lnTo>
                <a:lnTo>
                  <a:pt x="3275872" y="894542"/>
                </a:lnTo>
                <a:lnTo>
                  <a:pt x="3317150" y="873195"/>
                </a:lnTo>
                <a:lnTo>
                  <a:pt x="3349699" y="840645"/>
                </a:lnTo>
                <a:lnTo>
                  <a:pt x="3371043" y="799367"/>
                </a:lnTo>
                <a:lnTo>
                  <a:pt x="3378707" y="751840"/>
                </a:lnTo>
                <a:lnTo>
                  <a:pt x="3378707" y="150368"/>
                </a:lnTo>
                <a:lnTo>
                  <a:pt x="3371043" y="102840"/>
                </a:lnTo>
                <a:lnTo>
                  <a:pt x="3349699" y="61562"/>
                </a:lnTo>
                <a:lnTo>
                  <a:pt x="3317150" y="29012"/>
                </a:lnTo>
                <a:lnTo>
                  <a:pt x="3275872" y="7665"/>
                </a:lnTo>
                <a:lnTo>
                  <a:pt x="322833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767318" y="5769446"/>
            <a:ext cx="30924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Meningkatnya</a:t>
            </a:r>
            <a:r>
              <a:rPr sz="20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Kesejahteraan  Petani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di</a:t>
            </a:r>
            <a:r>
              <a:rPr sz="20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Kampung/Desa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127235" y="891539"/>
            <a:ext cx="2205355" cy="941069"/>
            <a:chOff x="9127235" y="891539"/>
            <a:chExt cx="2205355" cy="941069"/>
          </a:xfrm>
        </p:grpSpPr>
        <p:sp>
          <p:nvSpPr>
            <p:cNvPr id="36" name="object 36"/>
            <p:cNvSpPr/>
            <p:nvPr/>
          </p:nvSpPr>
          <p:spPr>
            <a:xfrm>
              <a:off x="9146285" y="910589"/>
              <a:ext cx="2167255" cy="859790"/>
            </a:xfrm>
            <a:custGeom>
              <a:avLst/>
              <a:gdLst/>
              <a:ahLst/>
              <a:cxnLst/>
              <a:rect l="l" t="t" r="r" b="b"/>
              <a:pathLst>
                <a:path w="2167254" h="859789">
                  <a:moveTo>
                    <a:pt x="0" y="314579"/>
                  </a:moveTo>
                  <a:lnTo>
                    <a:pt x="290322" y="115188"/>
                  </a:lnTo>
                  <a:lnTo>
                    <a:pt x="793242" y="0"/>
                  </a:lnTo>
                  <a:lnTo>
                    <a:pt x="1373886" y="0"/>
                  </a:lnTo>
                  <a:lnTo>
                    <a:pt x="1876806" y="115188"/>
                  </a:lnTo>
                  <a:lnTo>
                    <a:pt x="2167128" y="314579"/>
                  </a:lnTo>
                  <a:lnTo>
                    <a:pt x="2167128" y="544957"/>
                  </a:lnTo>
                  <a:lnTo>
                    <a:pt x="1876806" y="744347"/>
                  </a:lnTo>
                  <a:lnTo>
                    <a:pt x="1373886" y="859536"/>
                  </a:lnTo>
                  <a:lnTo>
                    <a:pt x="793242" y="859536"/>
                  </a:lnTo>
                  <a:lnTo>
                    <a:pt x="290322" y="744347"/>
                  </a:lnTo>
                  <a:lnTo>
                    <a:pt x="0" y="544957"/>
                  </a:lnTo>
                  <a:lnTo>
                    <a:pt x="0" y="314579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378695" y="908303"/>
              <a:ext cx="1762505" cy="61950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293351" y="1213103"/>
              <a:ext cx="1693926" cy="61950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596371" y="1213103"/>
              <a:ext cx="630174" cy="61950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9478771" y="1009014"/>
            <a:ext cx="15684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KAWASAN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KO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0021569" y="1900173"/>
            <a:ext cx="581660" cy="447040"/>
            <a:chOff x="10021569" y="1900173"/>
            <a:chExt cx="581660" cy="447040"/>
          </a:xfrm>
        </p:grpSpPr>
        <p:sp>
          <p:nvSpPr>
            <p:cNvPr id="42" name="object 42"/>
            <p:cNvSpPr/>
            <p:nvPr/>
          </p:nvSpPr>
          <p:spPr>
            <a:xfrm>
              <a:off x="10027919" y="1906523"/>
              <a:ext cx="568960" cy="434340"/>
            </a:xfrm>
            <a:custGeom>
              <a:avLst/>
              <a:gdLst/>
              <a:ahLst/>
              <a:cxnLst/>
              <a:rect l="l" t="t" r="r" b="b"/>
              <a:pathLst>
                <a:path w="568959" h="434339">
                  <a:moveTo>
                    <a:pt x="426338" y="0"/>
                  </a:moveTo>
                  <a:lnTo>
                    <a:pt x="142112" y="0"/>
                  </a:lnTo>
                  <a:lnTo>
                    <a:pt x="142112" y="217170"/>
                  </a:lnTo>
                  <a:lnTo>
                    <a:pt x="0" y="217170"/>
                  </a:lnTo>
                  <a:lnTo>
                    <a:pt x="284225" y="434339"/>
                  </a:lnTo>
                  <a:lnTo>
                    <a:pt x="568451" y="217170"/>
                  </a:lnTo>
                  <a:lnTo>
                    <a:pt x="426338" y="217170"/>
                  </a:lnTo>
                  <a:lnTo>
                    <a:pt x="4263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027919" y="1906523"/>
              <a:ext cx="568960" cy="434340"/>
            </a:xfrm>
            <a:custGeom>
              <a:avLst/>
              <a:gdLst/>
              <a:ahLst/>
              <a:cxnLst/>
              <a:rect l="l" t="t" r="r" b="b"/>
              <a:pathLst>
                <a:path w="568959" h="434339">
                  <a:moveTo>
                    <a:pt x="0" y="217170"/>
                  </a:moveTo>
                  <a:lnTo>
                    <a:pt x="142112" y="217170"/>
                  </a:lnTo>
                  <a:lnTo>
                    <a:pt x="142112" y="0"/>
                  </a:lnTo>
                  <a:lnTo>
                    <a:pt x="426338" y="0"/>
                  </a:lnTo>
                  <a:lnTo>
                    <a:pt x="426338" y="217170"/>
                  </a:lnTo>
                  <a:lnTo>
                    <a:pt x="568451" y="217170"/>
                  </a:lnTo>
                  <a:lnTo>
                    <a:pt x="284225" y="434339"/>
                  </a:lnTo>
                  <a:lnTo>
                    <a:pt x="0" y="217170"/>
                  </a:lnTo>
                  <a:close/>
                </a:path>
              </a:pathLst>
            </a:custGeom>
            <a:ln w="127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843273" y="1423797"/>
            <a:ext cx="4879340" cy="4330700"/>
            <a:chOff x="3843273" y="1423797"/>
            <a:chExt cx="4879340" cy="4330700"/>
          </a:xfrm>
        </p:grpSpPr>
        <p:sp>
          <p:nvSpPr>
            <p:cNvPr id="45" name="object 45"/>
            <p:cNvSpPr/>
            <p:nvPr/>
          </p:nvSpPr>
          <p:spPr>
            <a:xfrm>
              <a:off x="8261603" y="2543555"/>
              <a:ext cx="454659" cy="681355"/>
            </a:xfrm>
            <a:custGeom>
              <a:avLst/>
              <a:gdLst/>
              <a:ahLst/>
              <a:cxnLst/>
              <a:rect l="l" t="t" r="r" b="b"/>
              <a:pathLst>
                <a:path w="454659" h="681355">
                  <a:moveTo>
                    <a:pt x="14224" y="170307"/>
                  </a:moveTo>
                  <a:lnTo>
                    <a:pt x="0" y="170307"/>
                  </a:lnTo>
                  <a:lnTo>
                    <a:pt x="0" y="510921"/>
                  </a:lnTo>
                  <a:lnTo>
                    <a:pt x="14224" y="510921"/>
                  </a:lnTo>
                  <a:lnTo>
                    <a:pt x="14224" y="170307"/>
                  </a:lnTo>
                  <a:close/>
                </a:path>
                <a:path w="454659" h="681355">
                  <a:moveTo>
                    <a:pt x="56769" y="170307"/>
                  </a:moveTo>
                  <a:lnTo>
                    <a:pt x="28321" y="170307"/>
                  </a:lnTo>
                  <a:lnTo>
                    <a:pt x="28321" y="510921"/>
                  </a:lnTo>
                  <a:lnTo>
                    <a:pt x="56769" y="510921"/>
                  </a:lnTo>
                  <a:lnTo>
                    <a:pt x="56769" y="170307"/>
                  </a:lnTo>
                  <a:close/>
                </a:path>
                <a:path w="454659" h="681355">
                  <a:moveTo>
                    <a:pt x="227075" y="0"/>
                  </a:moveTo>
                  <a:lnTo>
                    <a:pt x="227075" y="170307"/>
                  </a:lnTo>
                  <a:lnTo>
                    <a:pt x="70993" y="170307"/>
                  </a:lnTo>
                  <a:lnTo>
                    <a:pt x="70993" y="510921"/>
                  </a:lnTo>
                  <a:lnTo>
                    <a:pt x="227075" y="510921"/>
                  </a:lnTo>
                  <a:lnTo>
                    <a:pt x="227075" y="681228"/>
                  </a:lnTo>
                  <a:lnTo>
                    <a:pt x="454151" y="340614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261603" y="2543555"/>
              <a:ext cx="454659" cy="681355"/>
            </a:xfrm>
            <a:custGeom>
              <a:avLst/>
              <a:gdLst/>
              <a:ahLst/>
              <a:cxnLst/>
              <a:rect l="l" t="t" r="r" b="b"/>
              <a:pathLst>
                <a:path w="454659" h="681355">
                  <a:moveTo>
                    <a:pt x="0" y="170307"/>
                  </a:moveTo>
                  <a:lnTo>
                    <a:pt x="14224" y="170307"/>
                  </a:lnTo>
                  <a:lnTo>
                    <a:pt x="14224" y="510921"/>
                  </a:lnTo>
                  <a:lnTo>
                    <a:pt x="0" y="510921"/>
                  </a:lnTo>
                  <a:lnTo>
                    <a:pt x="0" y="170307"/>
                  </a:lnTo>
                  <a:close/>
                </a:path>
                <a:path w="454659" h="681355">
                  <a:moveTo>
                    <a:pt x="28321" y="170307"/>
                  </a:moveTo>
                  <a:lnTo>
                    <a:pt x="56769" y="170307"/>
                  </a:lnTo>
                  <a:lnTo>
                    <a:pt x="56769" y="510921"/>
                  </a:lnTo>
                  <a:lnTo>
                    <a:pt x="28321" y="510921"/>
                  </a:lnTo>
                  <a:lnTo>
                    <a:pt x="28321" y="170307"/>
                  </a:lnTo>
                  <a:close/>
                </a:path>
                <a:path w="454659" h="681355">
                  <a:moveTo>
                    <a:pt x="70993" y="170307"/>
                  </a:moveTo>
                  <a:lnTo>
                    <a:pt x="227075" y="170307"/>
                  </a:lnTo>
                  <a:lnTo>
                    <a:pt x="227075" y="0"/>
                  </a:lnTo>
                  <a:lnTo>
                    <a:pt x="454151" y="340614"/>
                  </a:lnTo>
                  <a:lnTo>
                    <a:pt x="227075" y="681228"/>
                  </a:lnTo>
                  <a:lnTo>
                    <a:pt x="227075" y="510921"/>
                  </a:lnTo>
                  <a:lnTo>
                    <a:pt x="70993" y="510921"/>
                  </a:lnTo>
                  <a:lnTo>
                    <a:pt x="70993" y="170307"/>
                  </a:lnTo>
                  <a:close/>
                </a:path>
              </a:pathLst>
            </a:custGeom>
            <a:ln w="127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92929" y="1433322"/>
              <a:ext cx="4081779" cy="4311650"/>
            </a:xfrm>
            <a:custGeom>
              <a:avLst/>
              <a:gdLst/>
              <a:ahLst/>
              <a:cxnLst/>
              <a:rect l="l" t="t" r="r" b="b"/>
              <a:pathLst>
                <a:path w="4081779" h="4311650">
                  <a:moveTo>
                    <a:pt x="4081272" y="0"/>
                  </a:moveTo>
                  <a:lnTo>
                    <a:pt x="30480" y="0"/>
                  </a:lnTo>
                  <a:lnTo>
                    <a:pt x="30480" y="2735579"/>
                  </a:lnTo>
                </a:path>
                <a:path w="4081779" h="4311650">
                  <a:moveTo>
                    <a:pt x="0" y="4311396"/>
                  </a:moveTo>
                  <a:lnTo>
                    <a:pt x="4050792" y="4311396"/>
                  </a:lnTo>
                  <a:lnTo>
                    <a:pt x="4050792" y="1575815"/>
                  </a:lnTo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49623" y="2638044"/>
              <a:ext cx="454659" cy="683260"/>
            </a:xfrm>
            <a:custGeom>
              <a:avLst/>
              <a:gdLst/>
              <a:ahLst/>
              <a:cxnLst/>
              <a:rect l="l" t="t" r="r" b="b"/>
              <a:pathLst>
                <a:path w="454660" h="683260">
                  <a:moveTo>
                    <a:pt x="14224" y="170687"/>
                  </a:moveTo>
                  <a:lnTo>
                    <a:pt x="0" y="170687"/>
                  </a:lnTo>
                  <a:lnTo>
                    <a:pt x="0" y="512063"/>
                  </a:lnTo>
                  <a:lnTo>
                    <a:pt x="14224" y="512063"/>
                  </a:lnTo>
                  <a:lnTo>
                    <a:pt x="14224" y="170687"/>
                  </a:lnTo>
                  <a:close/>
                </a:path>
                <a:path w="454660" h="683260">
                  <a:moveTo>
                    <a:pt x="56768" y="170687"/>
                  </a:moveTo>
                  <a:lnTo>
                    <a:pt x="28321" y="170687"/>
                  </a:lnTo>
                  <a:lnTo>
                    <a:pt x="28321" y="512063"/>
                  </a:lnTo>
                  <a:lnTo>
                    <a:pt x="56768" y="512063"/>
                  </a:lnTo>
                  <a:lnTo>
                    <a:pt x="56768" y="170687"/>
                  </a:lnTo>
                  <a:close/>
                </a:path>
                <a:path w="454660" h="683260">
                  <a:moveTo>
                    <a:pt x="227075" y="0"/>
                  </a:moveTo>
                  <a:lnTo>
                    <a:pt x="227075" y="170687"/>
                  </a:lnTo>
                  <a:lnTo>
                    <a:pt x="70992" y="170687"/>
                  </a:lnTo>
                  <a:lnTo>
                    <a:pt x="70992" y="512063"/>
                  </a:lnTo>
                  <a:lnTo>
                    <a:pt x="227075" y="512063"/>
                  </a:lnTo>
                  <a:lnTo>
                    <a:pt x="227075" y="682751"/>
                  </a:lnTo>
                  <a:lnTo>
                    <a:pt x="454151" y="341375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49623" y="2638044"/>
              <a:ext cx="454659" cy="683260"/>
            </a:xfrm>
            <a:custGeom>
              <a:avLst/>
              <a:gdLst/>
              <a:ahLst/>
              <a:cxnLst/>
              <a:rect l="l" t="t" r="r" b="b"/>
              <a:pathLst>
                <a:path w="454660" h="683260">
                  <a:moveTo>
                    <a:pt x="0" y="170687"/>
                  </a:moveTo>
                  <a:lnTo>
                    <a:pt x="14224" y="170687"/>
                  </a:lnTo>
                  <a:lnTo>
                    <a:pt x="14224" y="512063"/>
                  </a:lnTo>
                  <a:lnTo>
                    <a:pt x="0" y="512063"/>
                  </a:lnTo>
                  <a:lnTo>
                    <a:pt x="0" y="170687"/>
                  </a:lnTo>
                  <a:close/>
                </a:path>
                <a:path w="454660" h="683260">
                  <a:moveTo>
                    <a:pt x="28321" y="170687"/>
                  </a:moveTo>
                  <a:lnTo>
                    <a:pt x="56768" y="170687"/>
                  </a:lnTo>
                  <a:lnTo>
                    <a:pt x="56768" y="512063"/>
                  </a:lnTo>
                  <a:lnTo>
                    <a:pt x="28321" y="512063"/>
                  </a:lnTo>
                  <a:lnTo>
                    <a:pt x="28321" y="170687"/>
                  </a:lnTo>
                  <a:close/>
                </a:path>
                <a:path w="454660" h="683260">
                  <a:moveTo>
                    <a:pt x="70992" y="170687"/>
                  </a:moveTo>
                  <a:lnTo>
                    <a:pt x="227075" y="170687"/>
                  </a:lnTo>
                  <a:lnTo>
                    <a:pt x="227075" y="0"/>
                  </a:lnTo>
                  <a:lnTo>
                    <a:pt x="454151" y="341375"/>
                  </a:lnTo>
                  <a:lnTo>
                    <a:pt x="227075" y="682751"/>
                  </a:lnTo>
                  <a:lnTo>
                    <a:pt x="227075" y="512063"/>
                  </a:lnTo>
                  <a:lnTo>
                    <a:pt x="70992" y="512063"/>
                  </a:lnTo>
                  <a:lnTo>
                    <a:pt x="70992" y="170687"/>
                  </a:lnTo>
                  <a:close/>
                </a:path>
              </a:pathLst>
            </a:custGeom>
            <a:ln w="127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08761" y="5987288"/>
            <a:ext cx="555117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SzPct val="150000"/>
              <a:buFont typeface="Wingdings"/>
              <a:buChar char=""/>
              <a:tabLst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Pengawalan </a:t>
            </a:r>
            <a:r>
              <a:rPr sz="1500" dirty="0">
                <a:latin typeface="Arial"/>
                <a:cs typeface="Arial"/>
              </a:rPr>
              <a:t>dan Pendampingan intensif dari hulu hingga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hilir</a:t>
            </a:r>
            <a:endParaRPr sz="15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08761" y="6278981"/>
            <a:ext cx="66325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SzPct val="150000"/>
              <a:buFont typeface="Wingdings"/>
              <a:buChar char=""/>
              <a:tabLst>
                <a:tab pos="355600" algn="l"/>
              </a:tabLst>
            </a:pPr>
            <a:r>
              <a:rPr sz="1500" spc="-5" dirty="0">
                <a:latin typeface="Arial"/>
                <a:cs typeface="Arial"/>
              </a:rPr>
              <a:t>Fasilitasi </a:t>
            </a:r>
            <a:r>
              <a:rPr sz="1500" dirty="0">
                <a:latin typeface="Arial"/>
                <a:cs typeface="Arial"/>
              </a:rPr>
              <a:t>akses permodalan </a:t>
            </a:r>
            <a:r>
              <a:rPr sz="1500" spc="-5" dirty="0">
                <a:latin typeface="Arial"/>
                <a:cs typeface="Arial"/>
              </a:rPr>
              <a:t>(KUR), </a:t>
            </a:r>
            <a:r>
              <a:rPr sz="1500" dirty="0">
                <a:latin typeface="Arial"/>
                <a:cs typeface="Arial"/>
              </a:rPr>
              <a:t>mekanisasi, pengairan, kelembagaan,  pemasaran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90334" y="1470850"/>
            <a:ext cx="3287395" cy="3372485"/>
            <a:chOff x="390334" y="1470850"/>
            <a:chExt cx="3287395" cy="3372485"/>
          </a:xfrm>
        </p:grpSpPr>
        <p:sp>
          <p:nvSpPr>
            <p:cNvPr id="53" name="object 53"/>
            <p:cNvSpPr/>
            <p:nvPr/>
          </p:nvSpPr>
          <p:spPr>
            <a:xfrm>
              <a:off x="462534" y="2143506"/>
              <a:ext cx="3182620" cy="2685415"/>
            </a:xfrm>
            <a:custGeom>
              <a:avLst/>
              <a:gdLst/>
              <a:ahLst/>
              <a:cxnLst/>
              <a:rect l="l" t="t" r="r" b="b"/>
              <a:pathLst>
                <a:path w="3182620" h="2685415">
                  <a:moveTo>
                    <a:pt x="0" y="48768"/>
                  </a:moveTo>
                  <a:lnTo>
                    <a:pt x="3827" y="29789"/>
                  </a:lnTo>
                  <a:lnTo>
                    <a:pt x="14265" y="14287"/>
                  </a:lnTo>
                  <a:lnTo>
                    <a:pt x="29746" y="3833"/>
                  </a:lnTo>
                  <a:lnTo>
                    <a:pt x="48704" y="0"/>
                  </a:lnTo>
                  <a:lnTo>
                    <a:pt x="3133343" y="0"/>
                  </a:lnTo>
                  <a:lnTo>
                    <a:pt x="3152322" y="3833"/>
                  </a:lnTo>
                  <a:lnTo>
                    <a:pt x="3167824" y="14287"/>
                  </a:lnTo>
                  <a:lnTo>
                    <a:pt x="3178278" y="29789"/>
                  </a:lnTo>
                  <a:lnTo>
                    <a:pt x="3182112" y="48768"/>
                  </a:lnTo>
                  <a:lnTo>
                    <a:pt x="3182112" y="2636520"/>
                  </a:lnTo>
                  <a:lnTo>
                    <a:pt x="3178278" y="2655498"/>
                  </a:lnTo>
                  <a:lnTo>
                    <a:pt x="3167824" y="2671000"/>
                  </a:lnTo>
                  <a:lnTo>
                    <a:pt x="3152322" y="2681454"/>
                  </a:lnTo>
                  <a:lnTo>
                    <a:pt x="3133343" y="2685288"/>
                  </a:lnTo>
                  <a:lnTo>
                    <a:pt x="48704" y="2685288"/>
                  </a:lnTo>
                  <a:lnTo>
                    <a:pt x="29746" y="2681454"/>
                  </a:lnTo>
                  <a:lnTo>
                    <a:pt x="14265" y="2671000"/>
                  </a:lnTo>
                  <a:lnTo>
                    <a:pt x="3827" y="2655498"/>
                  </a:lnTo>
                  <a:lnTo>
                    <a:pt x="0" y="2636520"/>
                  </a:lnTo>
                  <a:lnTo>
                    <a:pt x="0" y="48768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04622" y="1485138"/>
              <a:ext cx="3258820" cy="520065"/>
            </a:xfrm>
            <a:custGeom>
              <a:avLst/>
              <a:gdLst/>
              <a:ahLst/>
              <a:cxnLst/>
              <a:rect l="l" t="t" r="r" b="b"/>
              <a:pathLst>
                <a:path w="3258820" h="520064">
                  <a:moveTo>
                    <a:pt x="0" y="86613"/>
                  </a:moveTo>
                  <a:lnTo>
                    <a:pt x="6805" y="52881"/>
                  </a:lnTo>
                  <a:lnTo>
                    <a:pt x="25366" y="25352"/>
                  </a:lnTo>
                  <a:lnTo>
                    <a:pt x="52897" y="6800"/>
                  </a:lnTo>
                  <a:lnTo>
                    <a:pt x="86614" y="0"/>
                  </a:lnTo>
                  <a:lnTo>
                    <a:pt x="3171698" y="0"/>
                  </a:lnTo>
                  <a:lnTo>
                    <a:pt x="3205430" y="6800"/>
                  </a:lnTo>
                  <a:lnTo>
                    <a:pt x="3232959" y="25352"/>
                  </a:lnTo>
                  <a:lnTo>
                    <a:pt x="3251511" y="52881"/>
                  </a:lnTo>
                  <a:lnTo>
                    <a:pt x="3258312" y="86613"/>
                  </a:lnTo>
                  <a:lnTo>
                    <a:pt x="3258312" y="433070"/>
                  </a:lnTo>
                  <a:lnTo>
                    <a:pt x="3251511" y="466802"/>
                  </a:lnTo>
                  <a:lnTo>
                    <a:pt x="3232959" y="494331"/>
                  </a:lnTo>
                  <a:lnTo>
                    <a:pt x="3205430" y="512883"/>
                  </a:lnTo>
                  <a:lnTo>
                    <a:pt x="3171698" y="519684"/>
                  </a:lnTo>
                  <a:lnTo>
                    <a:pt x="86614" y="519684"/>
                  </a:lnTo>
                  <a:lnTo>
                    <a:pt x="52897" y="512883"/>
                  </a:lnTo>
                  <a:lnTo>
                    <a:pt x="25366" y="494331"/>
                  </a:lnTo>
                  <a:lnTo>
                    <a:pt x="6805" y="466802"/>
                  </a:lnTo>
                  <a:lnTo>
                    <a:pt x="0" y="433070"/>
                  </a:lnTo>
                  <a:lnTo>
                    <a:pt x="0" y="86613"/>
                  </a:lnTo>
                  <a:close/>
                </a:path>
              </a:pathLst>
            </a:custGeom>
            <a:ln w="28575">
              <a:solidFill>
                <a:srgbClr val="2D75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35330" y="1572006"/>
            <a:ext cx="29927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Bantuan </a:t>
            </a:r>
            <a:r>
              <a:rPr sz="2000" b="1" spc="-10" dirty="0">
                <a:latin typeface="Arial"/>
                <a:cs typeface="Arial"/>
              </a:rPr>
              <a:t>yang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diberikan: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1685" y="2134616"/>
            <a:ext cx="2992755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2434" indent="-420370">
              <a:lnSpc>
                <a:spcPts val="3554"/>
              </a:lnSpc>
              <a:buSzPct val="146428"/>
              <a:buFont typeface="Wingdings"/>
              <a:buChar char=""/>
              <a:tabLst>
                <a:tab pos="433070" algn="l"/>
              </a:tabLst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Benih</a:t>
            </a:r>
            <a:r>
              <a:rPr sz="2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Bermutu</a:t>
            </a:r>
            <a:endParaRPr sz="2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1685" y="2628087"/>
            <a:ext cx="3032125" cy="2274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SzPct val="150000"/>
              <a:buFont typeface="Wingdings"/>
              <a:buChar char=""/>
              <a:tabLst>
                <a:tab pos="356235" algn="l"/>
              </a:tabLst>
            </a:pPr>
            <a:r>
              <a:rPr sz="1500" dirty="0">
                <a:latin typeface="Arial"/>
                <a:cs typeface="Arial"/>
              </a:rPr>
              <a:t>Saprodi </a:t>
            </a:r>
            <a:r>
              <a:rPr sz="1500" spc="-5" dirty="0">
                <a:latin typeface="Arial"/>
                <a:cs typeface="Arial"/>
              </a:rPr>
              <a:t>(Pupuk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Organik,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Arial"/>
                <a:cs typeface="Arial"/>
              </a:rPr>
              <a:t>Anorganik, Kaptan,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dll)</a:t>
            </a:r>
            <a:endParaRPr sz="1500">
              <a:latin typeface="Arial"/>
              <a:cs typeface="Arial"/>
            </a:endParaRPr>
          </a:p>
          <a:p>
            <a:pPr marL="355600" marR="82550" indent="-343535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SzPct val="150000"/>
              <a:buFont typeface="Wingdings"/>
              <a:buChar char=""/>
              <a:tabLst>
                <a:tab pos="356235" algn="l"/>
              </a:tabLst>
            </a:pPr>
            <a:r>
              <a:rPr sz="1500" spc="-5" dirty="0">
                <a:latin typeface="Arial"/>
                <a:cs typeface="Arial"/>
              </a:rPr>
              <a:t>Pengendali </a:t>
            </a:r>
            <a:r>
              <a:rPr sz="1500" dirty="0">
                <a:latin typeface="Arial"/>
                <a:cs typeface="Arial"/>
              </a:rPr>
              <a:t>Organisme  </a:t>
            </a:r>
            <a:r>
              <a:rPr sz="1500" spc="-5" dirty="0">
                <a:latin typeface="Arial"/>
                <a:cs typeface="Arial"/>
              </a:rPr>
              <a:t>Pengganggu </a:t>
            </a:r>
            <a:r>
              <a:rPr sz="1500" spc="-30" dirty="0">
                <a:latin typeface="Arial"/>
                <a:cs typeface="Arial"/>
              </a:rPr>
              <a:t>Tanaman </a:t>
            </a:r>
            <a:r>
              <a:rPr sz="1500" dirty="0">
                <a:latin typeface="Arial"/>
                <a:cs typeface="Arial"/>
              </a:rPr>
              <a:t>Ramah  Lingkungan</a:t>
            </a:r>
            <a:endParaRPr sz="1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05"/>
              </a:spcBef>
              <a:buClr>
                <a:srgbClr val="C00000"/>
              </a:buClr>
              <a:buSzPct val="150000"/>
              <a:buFont typeface="Wingdings"/>
              <a:buChar char=""/>
              <a:tabLst>
                <a:tab pos="356235" algn="l"/>
              </a:tabLst>
            </a:pPr>
            <a:r>
              <a:rPr sz="1500" spc="-5" dirty="0">
                <a:latin typeface="Arial"/>
                <a:cs typeface="Arial"/>
              </a:rPr>
              <a:t>Sarana </a:t>
            </a:r>
            <a:r>
              <a:rPr sz="1500" dirty="0">
                <a:latin typeface="Arial"/>
                <a:cs typeface="Arial"/>
              </a:rPr>
              <a:t>dan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Prasarana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Pascapanen, serta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Pengolahan</a:t>
            </a:r>
            <a:endParaRPr sz="1500">
              <a:latin typeface="Arial"/>
              <a:cs typeface="Arial"/>
            </a:endParaRPr>
          </a:p>
          <a:p>
            <a:pPr marL="355600" marR="577850" indent="-343535">
              <a:lnSpc>
                <a:spcPct val="100000"/>
              </a:lnSpc>
              <a:spcBef>
                <a:spcPts val="495"/>
              </a:spcBef>
              <a:buClr>
                <a:srgbClr val="C00000"/>
              </a:buClr>
              <a:buSzPct val="150000"/>
              <a:buFont typeface="Wingdings"/>
              <a:buChar char=""/>
              <a:tabLst>
                <a:tab pos="356235" algn="l"/>
              </a:tabLst>
            </a:pPr>
            <a:r>
              <a:rPr sz="1500" dirty="0">
                <a:latin typeface="Arial"/>
                <a:cs typeface="Arial"/>
              </a:rPr>
              <a:t>Registrasi </a:t>
            </a:r>
            <a:r>
              <a:rPr sz="1500" spc="-5" dirty="0">
                <a:latin typeface="Arial"/>
                <a:cs typeface="Arial"/>
              </a:rPr>
              <a:t>Kampung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dan  </a:t>
            </a:r>
            <a:r>
              <a:rPr sz="1500" dirty="0">
                <a:latin typeface="Arial"/>
                <a:cs typeface="Arial"/>
              </a:rPr>
              <a:t>Sertifikasi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Produk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34112" y="4884420"/>
            <a:ext cx="6660515" cy="1209040"/>
            <a:chOff x="134112" y="4884420"/>
            <a:chExt cx="6660515" cy="1209040"/>
          </a:xfrm>
        </p:grpSpPr>
        <p:sp>
          <p:nvSpPr>
            <p:cNvPr id="59" name="object 59"/>
            <p:cNvSpPr/>
            <p:nvPr/>
          </p:nvSpPr>
          <p:spPr>
            <a:xfrm>
              <a:off x="6106667" y="5631180"/>
              <a:ext cx="681355" cy="455930"/>
            </a:xfrm>
            <a:custGeom>
              <a:avLst/>
              <a:gdLst/>
              <a:ahLst/>
              <a:cxnLst/>
              <a:rect l="l" t="t" r="r" b="b"/>
              <a:pathLst>
                <a:path w="681354" h="455929">
                  <a:moveTo>
                    <a:pt x="510921" y="441439"/>
                  </a:moveTo>
                  <a:lnTo>
                    <a:pt x="170307" y="441439"/>
                  </a:lnTo>
                  <a:lnTo>
                    <a:pt x="170307" y="455676"/>
                  </a:lnTo>
                  <a:lnTo>
                    <a:pt x="510921" y="455676"/>
                  </a:lnTo>
                  <a:lnTo>
                    <a:pt x="510921" y="441439"/>
                  </a:lnTo>
                  <a:close/>
                </a:path>
                <a:path w="681354" h="455929">
                  <a:moveTo>
                    <a:pt x="510921" y="398716"/>
                  </a:moveTo>
                  <a:lnTo>
                    <a:pt x="170307" y="398716"/>
                  </a:lnTo>
                  <a:lnTo>
                    <a:pt x="170307" y="427189"/>
                  </a:lnTo>
                  <a:lnTo>
                    <a:pt x="510921" y="427189"/>
                  </a:lnTo>
                  <a:lnTo>
                    <a:pt x="510921" y="398716"/>
                  </a:lnTo>
                  <a:close/>
                </a:path>
                <a:path w="681354" h="455929">
                  <a:moveTo>
                    <a:pt x="510921" y="227838"/>
                  </a:moveTo>
                  <a:lnTo>
                    <a:pt x="170307" y="227838"/>
                  </a:lnTo>
                  <a:lnTo>
                    <a:pt x="170307" y="384479"/>
                  </a:lnTo>
                  <a:lnTo>
                    <a:pt x="510921" y="384479"/>
                  </a:lnTo>
                  <a:lnTo>
                    <a:pt x="510921" y="227838"/>
                  </a:lnTo>
                  <a:close/>
                </a:path>
                <a:path w="681354" h="455929">
                  <a:moveTo>
                    <a:pt x="340614" y="0"/>
                  </a:moveTo>
                  <a:lnTo>
                    <a:pt x="0" y="227838"/>
                  </a:lnTo>
                  <a:lnTo>
                    <a:pt x="681228" y="227838"/>
                  </a:lnTo>
                  <a:lnTo>
                    <a:pt x="34061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06667" y="5631180"/>
              <a:ext cx="681355" cy="455930"/>
            </a:xfrm>
            <a:custGeom>
              <a:avLst/>
              <a:gdLst/>
              <a:ahLst/>
              <a:cxnLst/>
              <a:rect l="l" t="t" r="r" b="b"/>
              <a:pathLst>
                <a:path w="681354" h="455929">
                  <a:moveTo>
                    <a:pt x="170307" y="455676"/>
                  </a:moveTo>
                  <a:lnTo>
                    <a:pt x="170307" y="441439"/>
                  </a:lnTo>
                  <a:lnTo>
                    <a:pt x="510921" y="441439"/>
                  </a:lnTo>
                  <a:lnTo>
                    <a:pt x="510921" y="455676"/>
                  </a:lnTo>
                  <a:lnTo>
                    <a:pt x="170307" y="455676"/>
                  </a:lnTo>
                </a:path>
                <a:path w="681354" h="455929">
                  <a:moveTo>
                    <a:pt x="170307" y="427189"/>
                  </a:moveTo>
                  <a:lnTo>
                    <a:pt x="170307" y="398716"/>
                  </a:lnTo>
                  <a:lnTo>
                    <a:pt x="510921" y="398716"/>
                  </a:lnTo>
                  <a:lnTo>
                    <a:pt x="510921" y="427189"/>
                  </a:lnTo>
                  <a:lnTo>
                    <a:pt x="170307" y="427189"/>
                  </a:lnTo>
                </a:path>
                <a:path w="681354" h="455929">
                  <a:moveTo>
                    <a:pt x="170307" y="384479"/>
                  </a:moveTo>
                  <a:lnTo>
                    <a:pt x="170307" y="227838"/>
                  </a:lnTo>
                  <a:lnTo>
                    <a:pt x="0" y="227838"/>
                  </a:lnTo>
                  <a:lnTo>
                    <a:pt x="340614" y="0"/>
                  </a:lnTo>
                  <a:lnTo>
                    <a:pt x="681228" y="227838"/>
                  </a:lnTo>
                  <a:lnTo>
                    <a:pt x="510921" y="227838"/>
                  </a:lnTo>
                  <a:lnTo>
                    <a:pt x="510921" y="384479"/>
                  </a:lnTo>
                  <a:lnTo>
                    <a:pt x="170307" y="384479"/>
                  </a:lnTo>
                </a:path>
              </a:pathLst>
            </a:custGeom>
            <a:ln w="127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4112" y="4884420"/>
              <a:ext cx="3980815" cy="891540"/>
            </a:xfrm>
            <a:custGeom>
              <a:avLst/>
              <a:gdLst/>
              <a:ahLst/>
              <a:cxnLst/>
              <a:rect l="l" t="t" r="r" b="b"/>
              <a:pathLst>
                <a:path w="3980815" h="891539">
                  <a:moveTo>
                    <a:pt x="3980688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3980688" y="891539"/>
                  </a:lnTo>
                  <a:lnTo>
                    <a:pt x="398068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12547" y="4907026"/>
            <a:ext cx="3710304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rlito"/>
                <a:cs typeface="Carlito"/>
              </a:rPr>
              <a:t>Keterangan:</a:t>
            </a:r>
            <a:endParaRPr sz="13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300" spc="-10" dirty="0">
                <a:latin typeface="Carlito"/>
                <a:cs typeface="Carlito"/>
              </a:rPr>
              <a:t>Luasan </a:t>
            </a:r>
            <a:r>
              <a:rPr sz="1300" spc="-5" dirty="0">
                <a:latin typeface="Carlito"/>
                <a:cs typeface="Carlito"/>
              </a:rPr>
              <a:t>lahan 5ha </a:t>
            </a:r>
            <a:r>
              <a:rPr sz="1300" spc="-10" dirty="0">
                <a:latin typeface="Carlito"/>
                <a:cs typeface="Carlito"/>
              </a:rPr>
              <a:t>atau </a:t>
            </a:r>
            <a:r>
              <a:rPr sz="1300" spc="-5" dirty="0">
                <a:latin typeface="Carlito"/>
                <a:cs typeface="Carlito"/>
              </a:rPr>
              <a:t>10 ha mrpk </a:t>
            </a:r>
            <a:r>
              <a:rPr sz="1300" spc="-10" dirty="0">
                <a:latin typeface="Carlito"/>
                <a:cs typeface="Carlito"/>
              </a:rPr>
              <a:t>akumulasi </a:t>
            </a:r>
            <a:r>
              <a:rPr sz="1300" spc="-5" dirty="0">
                <a:latin typeface="Carlito"/>
                <a:cs typeface="Carlito"/>
              </a:rPr>
              <a:t>dari  </a:t>
            </a:r>
            <a:r>
              <a:rPr sz="1300" spc="-10" dirty="0">
                <a:latin typeface="Carlito"/>
                <a:cs typeface="Carlito"/>
              </a:rPr>
              <a:t>parsial </a:t>
            </a:r>
            <a:r>
              <a:rPr sz="1300" spc="-5" dirty="0">
                <a:latin typeface="Carlito"/>
                <a:cs typeface="Carlito"/>
              </a:rPr>
              <a:t>lahan </a:t>
            </a:r>
            <a:r>
              <a:rPr sz="1300" spc="-10" dirty="0">
                <a:latin typeface="Carlito"/>
                <a:cs typeface="Carlito"/>
              </a:rPr>
              <a:t>yang berdekatan yang </a:t>
            </a:r>
            <a:r>
              <a:rPr sz="1300" spc="-5" dirty="0">
                <a:latin typeface="Carlito"/>
                <a:cs typeface="Carlito"/>
              </a:rPr>
              <a:t>terhubung dalam 1  </a:t>
            </a:r>
            <a:r>
              <a:rPr sz="1300" spc="-10" dirty="0">
                <a:latin typeface="Carlito"/>
                <a:cs typeface="Carlito"/>
              </a:rPr>
              <a:t>wilayah</a:t>
            </a:r>
            <a:r>
              <a:rPr sz="1300" spc="20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desa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278891" y="44196"/>
            <a:ext cx="11713845" cy="840105"/>
            <a:chOff x="278891" y="44196"/>
            <a:chExt cx="11713845" cy="840105"/>
          </a:xfrm>
        </p:grpSpPr>
        <p:sp>
          <p:nvSpPr>
            <p:cNvPr id="64" name="object 64"/>
            <p:cNvSpPr/>
            <p:nvPr/>
          </p:nvSpPr>
          <p:spPr>
            <a:xfrm>
              <a:off x="278891" y="47244"/>
              <a:ext cx="992124" cy="83667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882884" y="44196"/>
              <a:ext cx="1109472" cy="74828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90" y="1018794"/>
            <a:ext cx="2577465" cy="5687695"/>
          </a:xfrm>
          <a:custGeom>
            <a:avLst/>
            <a:gdLst/>
            <a:ahLst/>
            <a:cxnLst/>
            <a:rect l="l" t="t" r="r" b="b"/>
            <a:pathLst>
              <a:path w="2577465" h="5687695">
                <a:moveTo>
                  <a:pt x="0" y="429513"/>
                </a:moveTo>
                <a:lnTo>
                  <a:pt x="2520" y="382709"/>
                </a:lnTo>
                <a:lnTo>
                  <a:pt x="9906" y="337366"/>
                </a:lnTo>
                <a:lnTo>
                  <a:pt x="21897" y="293745"/>
                </a:lnTo>
                <a:lnTo>
                  <a:pt x="38229" y="252109"/>
                </a:lnTo>
                <a:lnTo>
                  <a:pt x="58642" y="212720"/>
                </a:lnTo>
                <a:lnTo>
                  <a:pt x="82873" y="175839"/>
                </a:lnTo>
                <a:lnTo>
                  <a:pt x="110659" y="141728"/>
                </a:lnTo>
                <a:lnTo>
                  <a:pt x="141740" y="110649"/>
                </a:lnTo>
                <a:lnTo>
                  <a:pt x="175852" y="82864"/>
                </a:lnTo>
                <a:lnTo>
                  <a:pt x="212735" y="58636"/>
                </a:lnTo>
                <a:lnTo>
                  <a:pt x="252125" y="38225"/>
                </a:lnTo>
                <a:lnTo>
                  <a:pt x="293762" y="21894"/>
                </a:lnTo>
                <a:lnTo>
                  <a:pt x="337382" y="9905"/>
                </a:lnTo>
                <a:lnTo>
                  <a:pt x="382724" y="2520"/>
                </a:lnTo>
                <a:lnTo>
                  <a:pt x="429526" y="0"/>
                </a:lnTo>
                <a:lnTo>
                  <a:pt x="2147570" y="0"/>
                </a:lnTo>
                <a:lnTo>
                  <a:pt x="2194374" y="2520"/>
                </a:lnTo>
                <a:lnTo>
                  <a:pt x="2239717" y="9905"/>
                </a:lnTo>
                <a:lnTo>
                  <a:pt x="2283338" y="21894"/>
                </a:lnTo>
                <a:lnTo>
                  <a:pt x="2324974" y="38225"/>
                </a:lnTo>
                <a:lnTo>
                  <a:pt x="2364363" y="58636"/>
                </a:lnTo>
                <a:lnTo>
                  <a:pt x="2401244" y="82864"/>
                </a:lnTo>
                <a:lnTo>
                  <a:pt x="2435355" y="110649"/>
                </a:lnTo>
                <a:lnTo>
                  <a:pt x="2466434" y="141728"/>
                </a:lnTo>
                <a:lnTo>
                  <a:pt x="2494219" y="175839"/>
                </a:lnTo>
                <a:lnTo>
                  <a:pt x="2518447" y="212720"/>
                </a:lnTo>
                <a:lnTo>
                  <a:pt x="2538858" y="252109"/>
                </a:lnTo>
                <a:lnTo>
                  <a:pt x="2555189" y="293745"/>
                </a:lnTo>
                <a:lnTo>
                  <a:pt x="2567178" y="337366"/>
                </a:lnTo>
                <a:lnTo>
                  <a:pt x="2574563" y="382709"/>
                </a:lnTo>
                <a:lnTo>
                  <a:pt x="2577084" y="429513"/>
                </a:lnTo>
                <a:lnTo>
                  <a:pt x="2577084" y="5258041"/>
                </a:lnTo>
                <a:lnTo>
                  <a:pt x="2574563" y="5304843"/>
                </a:lnTo>
                <a:lnTo>
                  <a:pt x="2567178" y="5350185"/>
                </a:lnTo>
                <a:lnTo>
                  <a:pt x="2555189" y="5393805"/>
                </a:lnTo>
                <a:lnTo>
                  <a:pt x="2538858" y="5435442"/>
                </a:lnTo>
                <a:lnTo>
                  <a:pt x="2518447" y="5474832"/>
                </a:lnTo>
                <a:lnTo>
                  <a:pt x="2494219" y="5511715"/>
                </a:lnTo>
                <a:lnTo>
                  <a:pt x="2466434" y="5545827"/>
                </a:lnTo>
                <a:lnTo>
                  <a:pt x="2435355" y="5576908"/>
                </a:lnTo>
                <a:lnTo>
                  <a:pt x="2401244" y="5604694"/>
                </a:lnTo>
                <a:lnTo>
                  <a:pt x="2364363" y="5628925"/>
                </a:lnTo>
                <a:lnTo>
                  <a:pt x="2324974" y="5649338"/>
                </a:lnTo>
                <a:lnTo>
                  <a:pt x="2283338" y="5665670"/>
                </a:lnTo>
                <a:lnTo>
                  <a:pt x="2239717" y="5677661"/>
                </a:lnTo>
                <a:lnTo>
                  <a:pt x="2194374" y="5685047"/>
                </a:lnTo>
                <a:lnTo>
                  <a:pt x="2147570" y="5687568"/>
                </a:lnTo>
                <a:lnTo>
                  <a:pt x="429526" y="5687568"/>
                </a:lnTo>
                <a:lnTo>
                  <a:pt x="382724" y="5685047"/>
                </a:lnTo>
                <a:lnTo>
                  <a:pt x="337382" y="5677661"/>
                </a:lnTo>
                <a:lnTo>
                  <a:pt x="293762" y="5665670"/>
                </a:lnTo>
                <a:lnTo>
                  <a:pt x="252125" y="5649338"/>
                </a:lnTo>
                <a:lnTo>
                  <a:pt x="212735" y="5628925"/>
                </a:lnTo>
                <a:lnTo>
                  <a:pt x="175852" y="5604694"/>
                </a:lnTo>
                <a:lnTo>
                  <a:pt x="141740" y="5576908"/>
                </a:lnTo>
                <a:lnTo>
                  <a:pt x="110659" y="5545827"/>
                </a:lnTo>
                <a:lnTo>
                  <a:pt x="82873" y="5511715"/>
                </a:lnTo>
                <a:lnTo>
                  <a:pt x="58642" y="5474832"/>
                </a:lnTo>
                <a:lnTo>
                  <a:pt x="38229" y="5435442"/>
                </a:lnTo>
                <a:lnTo>
                  <a:pt x="21897" y="5393805"/>
                </a:lnTo>
                <a:lnTo>
                  <a:pt x="9906" y="5350185"/>
                </a:lnTo>
                <a:lnTo>
                  <a:pt x="2520" y="5304843"/>
                </a:lnTo>
                <a:lnTo>
                  <a:pt x="0" y="5258041"/>
                </a:lnTo>
                <a:lnTo>
                  <a:pt x="0" y="429513"/>
                </a:lnTo>
                <a:close/>
              </a:path>
            </a:pathLst>
          </a:custGeom>
          <a:ln w="38100">
            <a:solidFill>
              <a:srgbClr val="0539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51097" y="1062989"/>
            <a:ext cx="2565400" cy="5622290"/>
          </a:xfrm>
          <a:custGeom>
            <a:avLst/>
            <a:gdLst/>
            <a:ahLst/>
            <a:cxnLst/>
            <a:rect l="l" t="t" r="r" b="b"/>
            <a:pathLst>
              <a:path w="2565400" h="5622290">
                <a:moveTo>
                  <a:pt x="0" y="427482"/>
                </a:moveTo>
                <a:lnTo>
                  <a:pt x="2508" y="380902"/>
                </a:lnTo>
                <a:lnTo>
                  <a:pt x="9859" y="335776"/>
                </a:lnTo>
                <a:lnTo>
                  <a:pt x="21793" y="292364"/>
                </a:lnTo>
                <a:lnTo>
                  <a:pt x="38048" y="250926"/>
                </a:lnTo>
                <a:lnTo>
                  <a:pt x="58363" y="211723"/>
                </a:lnTo>
                <a:lnTo>
                  <a:pt x="82478" y="175016"/>
                </a:lnTo>
                <a:lnTo>
                  <a:pt x="110133" y="141065"/>
                </a:lnTo>
                <a:lnTo>
                  <a:pt x="141065" y="110133"/>
                </a:lnTo>
                <a:lnTo>
                  <a:pt x="175016" y="82478"/>
                </a:lnTo>
                <a:lnTo>
                  <a:pt x="211723" y="58363"/>
                </a:lnTo>
                <a:lnTo>
                  <a:pt x="250926" y="38048"/>
                </a:lnTo>
                <a:lnTo>
                  <a:pt x="292364" y="21793"/>
                </a:lnTo>
                <a:lnTo>
                  <a:pt x="335776" y="9859"/>
                </a:lnTo>
                <a:lnTo>
                  <a:pt x="380902" y="2508"/>
                </a:lnTo>
                <a:lnTo>
                  <a:pt x="427481" y="0"/>
                </a:lnTo>
                <a:lnTo>
                  <a:pt x="2137410" y="0"/>
                </a:lnTo>
                <a:lnTo>
                  <a:pt x="2183989" y="2508"/>
                </a:lnTo>
                <a:lnTo>
                  <a:pt x="2229115" y="9859"/>
                </a:lnTo>
                <a:lnTo>
                  <a:pt x="2272527" y="21793"/>
                </a:lnTo>
                <a:lnTo>
                  <a:pt x="2313965" y="38048"/>
                </a:lnTo>
                <a:lnTo>
                  <a:pt x="2353168" y="58363"/>
                </a:lnTo>
                <a:lnTo>
                  <a:pt x="2389875" y="82478"/>
                </a:lnTo>
                <a:lnTo>
                  <a:pt x="2423826" y="110133"/>
                </a:lnTo>
                <a:lnTo>
                  <a:pt x="2454758" y="141065"/>
                </a:lnTo>
                <a:lnTo>
                  <a:pt x="2482413" y="175016"/>
                </a:lnTo>
                <a:lnTo>
                  <a:pt x="2506528" y="211723"/>
                </a:lnTo>
                <a:lnTo>
                  <a:pt x="2526843" y="250926"/>
                </a:lnTo>
                <a:lnTo>
                  <a:pt x="2543098" y="292364"/>
                </a:lnTo>
                <a:lnTo>
                  <a:pt x="2555032" y="335776"/>
                </a:lnTo>
                <a:lnTo>
                  <a:pt x="2562383" y="380902"/>
                </a:lnTo>
                <a:lnTo>
                  <a:pt x="2564891" y="427482"/>
                </a:lnTo>
                <a:lnTo>
                  <a:pt x="2564891" y="5194554"/>
                </a:lnTo>
                <a:lnTo>
                  <a:pt x="2562383" y="5241133"/>
                </a:lnTo>
                <a:lnTo>
                  <a:pt x="2555032" y="5286259"/>
                </a:lnTo>
                <a:lnTo>
                  <a:pt x="2543098" y="5329671"/>
                </a:lnTo>
                <a:lnTo>
                  <a:pt x="2526843" y="5371109"/>
                </a:lnTo>
                <a:lnTo>
                  <a:pt x="2506528" y="5410312"/>
                </a:lnTo>
                <a:lnTo>
                  <a:pt x="2482413" y="5447019"/>
                </a:lnTo>
                <a:lnTo>
                  <a:pt x="2454758" y="5480970"/>
                </a:lnTo>
                <a:lnTo>
                  <a:pt x="2423826" y="5511902"/>
                </a:lnTo>
                <a:lnTo>
                  <a:pt x="2389875" y="5539557"/>
                </a:lnTo>
                <a:lnTo>
                  <a:pt x="2353168" y="5563672"/>
                </a:lnTo>
                <a:lnTo>
                  <a:pt x="2313965" y="5583987"/>
                </a:lnTo>
                <a:lnTo>
                  <a:pt x="2272527" y="5600242"/>
                </a:lnTo>
                <a:lnTo>
                  <a:pt x="2229115" y="5612176"/>
                </a:lnTo>
                <a:lnTo>
                  <a:pt x="2183989" y="5619527"/>
                </a:lnTo>
                <a:lnTo>
                  <a:pt x="2137410" y="5622036"/>
                </a:lnTo>
                <a:lnTo>
                  <a:pt x="427481" y="5622036"/>
                </a:lnTo>
                <a:lnTo>
                  <a:pt x="380902" y="5619527"/>
                </a:lnTo>
                <a:lnTo>
                  <a:pt x="335776" y="5612176"/>
                </a:lnTo>
                <a:lnTo>
                  <a:pt x="292364" y="5600242"/>
                </a:lnTo>
                <a:lnTo>
                  <a:pt x="250926" y="5583987"/>
                </a:lnTo>
                <a:lnTo>
                  <a:pt x="211723" y="5563672"/>
                </a:lnTo>
                <a:lnTo>
                  <a:pt x="175016" y="5539557"/>
                </a:lnTo>
                <a:lnTo>
                  <a:pt x="141065" y="5511902"/>
                </a:lnTo>
                <a:lnTo>
                  <a:pt x="110133" y="5480970"/>
                </a:lnTo>
                <a:lnTo>
                  <a:pt x="82478" y="5447019"/>
                </a:lnTo>
                <a:lnTo>
                  <a:pt x="58363" y="5410312"/>
                </a:lnTo>
                <a:lnTo>
                  <a:pt x="38048" y="5371109"/>
                </a:lnTo>
                <a:lnTo>
                  <a:pt x="21793" y="5329671"/>
                </a:lnTo>
                <a:lnTo>
                  <a:pt x="9859" y="5286259"/>
                </a:lnTo>
                <a:lnTo>
                  <a:pt x="2508" y="5241133"/>
                </a:lnTo>
                <a:lnTo>
                  <a:pt x="0" y="5194554"/>
                </a:lnTo>
                <a:lnTo>
                  <a:pt x="0" y="427482"/>
                </a:lnTo>
                <a:close/>
              </a:path>
            </a:pathLst>
          </a:custGeom>
          <a:ln w="38100">
            <a:solidFill>
              <a:srgbClr val="00A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51626" y="1069086"/>
            <a:ext cx="2565400" cy="5587365"/>
          </a:xfrm>
          <a:custGeom>
            <a:avLst/>
            <a:gdLst/>
            <a:ahLst/>
            <a:cxnLst/>
            <a:rect l="l" t="t" r="r" b="b"/>
            <a:pathLst>
              <a:path w="2565400" h="5587365">
                <a:moveTo>
                  <a:pt x="0" y="427481"/>
                </a:moveTo>
                <a:lnTo>
                  <a:pt x="2508" y="380902"/>
                </a:lnTo>
                <a:lnTo>
                  <a:pt x="9859" y="335776"/>
                </a:lnTo>
                <a:lnTo>
                  <a:pt x="21793" y="292364"/>
                </a:lnTo>
                <a:lnTo>
                  <a:pt x="38048" y="250926"/>
                </a:lnTo>
                <a:lnTo>
                  <a:pt x="58363" y="211723"/>
                </a:lnTo>
                <a:lnTo>
                  <a:pt x="82478" y="175016"/>
                </a:lnTo>
                <a:lnTo>
                  <a:pt x="110133" y="141065"/>
                </a:lnTo>
                <a:lnTo>
                  <a:pt x="141065" y="110133"/>
                </a:lnTo>
                <a:lnTo>
                  <a:pt x="175016" y="82478"/>
                </a:lnTo>
                <a:lnTo>
                  <a:pt x="211723" y="58363"/>
                </a:lnTo>
                <a:lnTo>
                  <a:pt x="250926" y="38048"/>
                </a:lnTo>
                <a:lnTo>
                  <a:pt x="292364" y="21793"/>
                </a:lnTo>
                <a:lnTo>
                  <a:pt x="335776" y="9859"/>
                </a:lnTo>
                <a:lnTo>
                  <a:pt x="380902" y="2508"/>
                </a:lnTo>
                <a:lnTo>
                  <a:pt x="427481" y="0"/>
                </a:lnTo>
                <a:lnTo>
                  <a:pt x="2137409" y="0"/>
                </a:lnTo>
                <a:lnTo>
                  <a:pt x="2183989" y="2508"/>
                </a:lnTo>
                <a:lnTo>
                  <a:pt x="2229115" y="9859"/>
                </a:lnTo>
                <a:lnTo>
                  <a:pt x="2272527" y="21793"/>
                </a:lnTo>
                <a:lnTo>
                  <a:pt x="2313965" y="38048"/>
                </a:lnTo>
                <a:lnTo>
                  <a:pt x="2353168" y="58363"/>
                </a:lnTo>
                <a:lnTo>
                  <a:pt x="2389875" y="82478"/>
                </a:lnTo>
                <a:lnTo>
                  <a:pt x="2423826" y="110133"/>
                </a:lnTo>
                <a:lnTo>
                  <a:pt x="2454758" y="141065"/>
                </a:lnTo>
                <a:lnTo>
                  <a:pt x="2482413" y="175016"/>
                </a:lnTo>
                <a:lnTo>
                  <a:pt x="2506528" y="211723"/>
                </a:lnTo>
                <a:lnTo>
                  <a:pt x="2526843" y="250926"/>
                </a:lnTo>
                <a:lnTo>
                  <a:pt x="2543098" y="292364"/>
                </a:lnTo>
                <a:lnTo>
                  <a:pt x="2555032" y="335776"/>
                </a:lnTo>
                <a:lnTo>
                  <a:pt x="2562383" y="380902"/>
                </a:lnTo>
                <a:lnTo>
                  <a:pt x="2564892" y="427481"/>
                </a:lnTo>
                <a:lnTo>
                  <a:pt x="2564892" y="5159489"/>
                </a:lnTo>
                <a:lnTo>
                  <a:pt x="2562383" y="5206068"/>
                </a:lnTo>
                <a:lnTo>
                  <a:pt x="2555032" y="5251195"/>
                </a:lnTo>
                <a:lnTo>
                  <a:pt x="2543098" y="5294608"/>
                </a:lnTo>
                <a:lnTo>
                  <a:pt x="2526843" y="5336047"/>
                </a:lnTo>
                <a:lnTo>
                  <a:pt x="2506528" y="5375251"/>
                </a:lnTo>
                <a:lnTo>
                  <a:pt x="2482413" y="5411959"/>
                </a:lnTo>
                <a:lnTo>
                  <a:pt x="2454758" y="5445911"/>
                </a:lnTo>
                <a:lnTo>
                  <a:pt x="2423826" y="5476845"/>
                </a:lnTo>
                <a:lnTo>
                  <a:pt x="2389875" y="5504500"/>
                </a:lnTo>
                <a:lnTo>
                  <a:pt x="2353168" y="5528617"/>
                </a:lnTo>
                <a:lnTo>
                  <a:pt x="2313965" y="5548933"/>
                </a:lnTo>
                <a:lnTo>
                  <a:pt x="2272527" y="5565189"/>
                </a:lnTo>
                <a:lnTo>
                  <a:pt x="2229115" y="5577123"/>
                </a:lnTo>
                <a:lnTo>
                  <a:pt x="2183989" y="5584475"/>
                </a:lnTo>
                <a:lnTo>
                  <a:pt x="2137409" y="5586984"/>
                </a:lnTo>
                <a:lnTo>
                  <a:pt x="427481" y="5586984"/>
                </a:lnTo>
                <a:lnTo>
                  <a:pt x="380902" y="5584475"/>
                </a:lnTo>
                <a:lnTo>
                  <a:pt x="335776" y="5577123"/>
                </a:lnTo>
                <a:lnTo>
                  <a:pt x="292364" y="5565189"/>
                </a:lnTo>
                <a:lnTo>
                  <a:pt x="250926" y="5548933"/>
                </a:lnTo>
                <a:lnTo>
                  <a:pt x="211723" y="5528617"/>
                </a:lnTo>
                <a:lnTo>
                  <a:pt x="175016" y="5504500"/>
                </a:lnTo>
                <a:lnTo>
                  <a:pt x="141065" y="5476845"/>
                </a:lnTo>
                <a:lnTo>
                  <a:pt x="110133" y="5445911"/>
                </a:lnTo>
                <a:lnTo>
                  <a:pt x="82478" y="5411959"/>
                </a:lnTo>
                <a:lnTo>
                  <a:pt x="58363" y="5375251"/>
                </a:lnTo>
                <a:lnTo>
                  <a:pt x="38048" y="5336047"/>
                </a:lnTo>
                <a:lnTo>
                  <a:pt x="21793" y="5294608"/>
                </a:lnTo>
                <a:lnTo>
                  <a:pt x="9859" y="5251195"/>
                </a:lnTo>
                <a:lnTo>
                  <a:pt x="2508" y="5206068"/>
                </a:lnTo>
                <a:lnTo>
                  <a:pt x="0" y="5159489"/>
                </a:lnTo>
                <a:lnTo>
                  <a:pt x="0" y="427481"/>
                </a:lnTo>
                <a:close/>
              </a:path>
            </a:pathLst>
          </a:custGeom>
          <a:ln w="38100">
            <a:solidFill>
              <a:srgbClr val="F36E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88730" y="1061466"/>
            <a:ext cx="2563495" cy="5643880"/>
          </a:xfrm>
          <a:custGeom>
            <a:avLst/>
            <a:gdLst/>
            <a:ahLst/>
            <a:cxnLst/>
            <a:rect l="l" t="t" r="r" b="b"/>
            <a:pathLst>
              <a:path w="2563495" h="5643880">
                <a:moveTo>
                  <a:pt x="0" y="427228"/>
                </a:moveTo>
                <a:lnTo>
                  <a:pt x="2506" y="380674"/>
                </a:lnTo>
                <a:lnTo>
                  <a:pt x="9853" y="335573"/>
                </a:lnTo>
                <a:lnTo>
                  <a:pt x="21778" y="292185"/>
                </a:lnTo>
                <a:lnTo>
                  <a:pt x="38023" y="250771"/>
                </a:lnTo>
                <a:lnTo>
                  <a:pt x="58325" y="211591"/>
                </a:lnTo>
                <a:lnTo>
                  <a:pt x="82426" y="174906"/>
                </a:lnTo>
                <a:lnTo>
                  <a:pt x="110063" y="140976"/>
                </a:lnTo>
                <a:lnTo>
                  <a:pt x="140976" y="110063"/>
                </a:lnTo>
                <a:lnTo>
                  <a:pt x="174906" y="82426"/>
                </a:lnTo>
                <a:lnTo>
                  <a:pt x="211591" y="58325"/>
                </a:lnTo>
                <a:lnTo>
                  <a:pt x="250771" y="38023"/>
                </a:lnTo>
                <a:lnTo>
                  <a:pt x="292185" y="21778"/>
                </a:lnTo>
                <a:lnTo>
                  <a:pt x="335573" y="9853"/>
                </a:lnTo>
                <a:lnTo>
                  <a:pt x="380674" y="2506"/>
                </a:lnTo>
                <a:lnTo>
                  <a:pt x="427227" y="0"/>
                </a:lnTo>
                <a:lnTo>
                  <a:pt x="2136140" y="0"/>
                </a:lnTo>
                <a:lnTo>
                  <a:pt x="2182693" y="2506"/>
                </a:lnTo>
                <a:lnTo>
                  <a:pt x="2227794" y="9853"/>
                </a:lnTo>
                <a:lnTo>
                  <a:pt x="2271182" y="21778"/>
                </a:lnTo>
                <a:lnTo>
                  <a:pt x="2312596" y="38023"/>
                </a:lnTo>
                <a:lnTo>
                  <a:pt x="2351776" y="58325"/>
                </a:lnTo>
                <a:lnTo>
                  <a:pt x="2388461" y="82426"/>
                </a:lnTo>
                <a:lnTo>
                  <a:pt x="2422391" y="110063"/>
                </a:lnTo>
                <a:lnTo>
                  <a:pt x="2453304" y="140976"/>
                </a:lnTo>
                <a:lnTo>
                  <a:pt x="2480941" y="174906"/>
                </a:lnTo>
                <a:lnTo>
                  <a:pt x="2505042" y="211591"/>
                </a:lnTo>
                <a:lnTo>
                  <a:pt x="2525344" y="250771"/>
                </a:lnTo>
                <a:lnTo>
                  <a:pt x="2541589" y="292185"/>
                </a:lnTo>
                <a:lnTo>
                  <a:pt x="2553514" y="335573"/>
                </a:lnTo>
                <a:lnTo>
                  <a:pt x="2560861" y="380674"/>
                </a:lnTo>
                <a:lnTo>
                  <a:pt x="2563368" y="427228"/>
                </a:lnTo>
                <a:lnTo>
                  <a:pt x="2563368" y="5216144"/>
                </a:lnTo>
                <a:lnTo>
                  <a:pt x="2560861" y="5262695"/>
                </a:lnTo>
                <a:lnTo>
                  <a:pt x="2553514" y="5307794"/>
                </a:lnTo>
                <a:lnTo>
                  <a:pt x="2541589" y="5351181"/>
                </a:lnTo>
                <a:lnTo>
                  <a:pt x="2525344" y="5392595"/>
                </a:lnTo>
                <a:lnTo>
                  <a:pt x="2505042" y="5431774"/>
                </a:lnTo>
                <a:lnTo>
                  <a:pt x="2480941" y="5468460"/>
                </a:lnTo>
                <a:lnTo>
                  <a:pt x="2453304" y="5502390"/>
                </a:lnTo>
                <a:lnTo>
                  <a:pt x="2422391" y="5533304"/>
                </a:lnTo>
                <a:lnTo>
                  <a:pt x="2388461" y="5560942"/>
                </a:lnTo>
                <a:lnTo>
                  <a:pt x="2351776" y="5585043"/>
                </a:lnTo>
                <a:lnTo>
                  <a:pt x="2312596" y="5605346"/>
                </a:lnTo>
                <a:lnTo>
                  <a:pt x="2271182" y="5621591"/>
                </a:lnTo>
                <a:lnTo>
                  <a:pt x="2227794" y="5633518"/>
                </a:lnTo>
                <a:lnTo>
                  <a:pt x="2182693" y="5640865"/>
                </a:lnTo>
                <a:lnTo>
                  <a:pt x="2136140" y="5643372"/>
                </a:lnTo>
                <a:lnTo>
                  <a:pt x="427227" y="5643372"/>
                </a:lnTo>
                <a:lnTo>
                  <a:pt x="380674" y="5640865"/>
                </a:lnTo>
                <a:lnTo>
                  <a:pt x="335573" y="5633518"/>
                </a:lnTo>
                <a:lnTo>
                  <a:pt x="292185" y="5621591"/>
                </a:lnTo>
                <a:lnTo>
                  <a:pt x="250771" y="5605346"/>
                </a:lnTo>
                <a:lnTo>
                  <a:pt x="211591" y="5585043"/>
                </a:lnTo>
                <a:lnTo>
                  <a:pt x="174906" y="5560942"/>
                </a:lnTo>
                <a:lnTo>
                  <a:pt x="140976" y="5533304"/>
                </a:lnTo>
                <a:lnTo>
                  <a:pt x="110063" y="5502390"/>
                </a:lnTo>
                <a:lnTo>
                  <a:pt x="82426" y="5468460"/>
                </a:lnTo>
                <a:lnTo>
                  <a:pt x="58325" y="5431774"/>
                </a:lnTo>
                <a:lnTo>
                  <a:pt x="38023" y="5392595"/>
                </a:lnTo>
                <a:lnTo>
                  <a:pt x="21778" y="5351181"/>
                </a:lnTo>
                <a:lnTo>
                  <a:pt x="9853" y="5307794"/>
                </a:lnTo>
                <a:lnTo>
                  <a:pt x="2506" y="5262695"/>
                </a:lnTo>
                <a:lnTo>
                  <a:pt x="0" y="5216144"/>
                </a:lnTo>
                <a:lnTo>
                  <a:pt x="0" y="427228"/>
                </a:lnTo>
                <a:close/>
              </a:path>
            </a:pathLst>
          </a:custGeom>
          <a:ln w="38100">
            <a:solidFill>
              <a:srgbClr val="0D94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874520" y="794004"/>
            <a:ext cx="490220" cy="593725"/>
            <a:chOff x="1874520" y="794004"/>
            <a:chExt cx="490220" cy="593725"/>
          </a:xfrm>
        </p:grpSpPr>
        <p:sp>
          <p:nvSpPr>
            <p:cNvPr id="7" name="object 7"/>
            <p:cNvSpPr/>
            <p:nvPr/>
          </p:nvSpPr>
          <p:spPr>
            <a:xfrm>
              <a:off x="1898904" y="847344"/>
              <a:ext cx="424180" cy="387350"/>
            </a:xfrm>
            <a:custGeom>
              <a:avLst/>
              <a:gdLst/>
              <a:ahLst/>
              <a:cxnLst/>
              <a:rect l="l" t="t" r="r" b="b"/>
              <a:pathLst>
                <a:path w="424180" h="387350">
                  <a:moveTo>
                    <a:pt x="211835" y="0"/>
                  </a:moveTo>
                  <a:lnTo>
                    <a:pt x="163272" y="5109"/>
                  </a:lnTo>
                  <a:lnTo>
                    <a:pt x="118687" y="19665"/>
                  </a:lnTo>
                  <a:lnTo>
                    <a:pt x="79354" y="42507"/>
                  </a:lnTo>
                  <a:lnTo>
                    <a:pt x="46546" y="72476"/>
                  </a:lnTo>
                  <a:lnTo>
                    <a:pt x="21535" y="108412"/>
                  </a:lnTo>
                  <a:lnTo>
                    <a:pt x="5596" y="149156"/>
                  </a:lnTo>
                  <a:lnTo>
                    <a:pt x="0" y="193547"/>
                  </a:lnTo>
                  <a:lnTo>
                    <a:pt x="5596" y="237939"/>
                  </a:lnTo>
                  <a:lnTo>
                    <a:pt x="21535" y="278683"/>
                  </a:lnTo>
                  <a:lnTo>
                    <a:pt x="46546" y="314619"/>
                  </a:lnTo>
                  <a:lnTo>
                    <a:pt x="79354" y="344588"/>
                  </a:lnTo>
                  <a:lnTo>
                    <a:pt x="118687" y="367430"/>
                  </a:lnTo>
                  <a:lnTo>
                    <a:pt x="163272" y="381986"/>
                  </a:lnTo>
                  <a:lnTo>
                    <a:pt x="211835" y="387095"/>
                  </a:lnTo>
                  <a:lnTo>
                    <a:pt x="260399" y="381986"/>
                  </a:lnTo>
                  <a:lnTo>
                    <a:pt x="304984" y="367430"/>
                  </a:lnTo>
                  <a:lnTo>
                    <a:pt x="344317" y="344588"/>
                  </a:lnTo>
                  <a:lnTo>
                    <a:pt x="377125" y="314619"/>
                  </a:lnTo>
                  <a:lnTo>
                    <a:pt x="402136" y="278683"/>
                  </a:lnTo>
                  <a:lnTo>
                    <a:pt x="418075" y="237939"/>
                  </a:lnTo>
                  <a:lnTo>
                    <a:pt x="423671" y="193547"/>
                  </a:lnTo>
                  <a:lnTo>
                    <a:pt x="418075" y="149156"/>
                  </a:lnTo>
                  <a:lnTo>
                    <a:pt x="402136" y="108412"/>
                  </a:lnTo>
                  <a:lnTo>
                    <a:pt x="377125" y="72476"/>
                  </a:lnTo>
                  <a:lnTo>
                    <a:pt x="344317" y="42507"/>
                  </a:lnTo>
                  <a:lnTo>
                    <a:pt x="304984" y="19665"/>
                  </a:lnTo>
                  <a:lnTo>
                    <a:pt x="260399" y="5109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053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74520" y="794004"/>
              <a:ext cx="489978" cy="5935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29714" y="851408"/>
            <a:ext cx="1606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65903" y="794004"/>
            <a:ext cx="490220" cy="593725"/>
            <a:chOff x="4565903" y="794004"/>
            <a:chExt cx="490220" cy="593725"/>
          </a:xfrm>
        </p:grpSpPr>
        <p:sp>
          <p:nvSpPr>
            <p:cNvPr id="11" name="object 11"/>
            <p:cNvSpPr/>
            <p:nvPr/>
          </p:nvSpPr>
          <p:spPr>
            <a:xfrm>
              <a:off x="4590287" y="847344"/>
              <a:ext cx="422275" cy="387350"/>
            </a:xfrm>
            <a:custGeom>
              <a:avLst/>
              <a:gdLst/>
              <a:ahLst/>
              <a:cxnLst/>
              <a:rect l="l" t="t" r="r" b="b"/>
              <a:pathLst>
                <a:path w="422275" h="387350">
                  <a:moveTo>
                    <a:pt x="211074" y="0"/>
                  </a:moveTo>
                  <a:lnTo>
                    <a:pt x="162672" y="5109"/>
                  </a:lnTo>
                  <a:lnTo>
                    <a:pt x="118243" y="19665"/>
                  </a:lnTo>
                  <a:lnTo>
                    <a:pt x="79052" y="42507"/>
                  </a:lnTo>
                  <a:lnTo>
                    <a:pt x="46366" y="72476"/>
                  </a:lnTo>
                  <a:lnTo>
                    <a:pt x="21451" y="108412"/>
                  </a:lnTo>
                  <a:lnTo>
                    <a:pt x="5573" y="149156"/>
                  </a:lnTo>
                  <a:lnTo>
                    <a:pt x="0" y="193547"/>
                  </a:lnTo>
                  <a:lnTo>
                    <a:pt x="5573" y="237939"/>
                  </a:lnTo>
                  <a:lnTo>
                    <a:pt x="21451" y="278683"/>
                  </a:lnTo>
                  <a:lnTo>
                    <a:pt x="46366" y="314619"/>
                  </a:lnTo>
                  <a:lnTo>
                    <a:pt x="79052" y="344588"/>
                  </a:lnTo>
                  <a:lnTo>
                    <a:pt x="118243" y="367430"/>
                  </a:lnTo>
                  <a:lnTo>
                    <a:pt x="162672" y="381986"/>
                  </a:lnTo>
                  <a:lnTo>
                    <a:pt x="211074" y="387095"/>
                  </a:lnTo>
                  <a:lnTo>
                    <a:pt x="259475" y="381986"/>
                  </a:lnTo>
                  <a:lnTo>
                    <a:pt x="303904" y="367430"/>
                  </a:lnTo>
                  <a:lnTo>
                    <a:pt x="343095" y="344588"/>
                  </a:lnTo>
                  <a:lnTo>
                    <a:pt x="375781" y="314619"/>
                  </a:lnTo>
                  <a:lnTo>
                    <a:pt x="400696" y="278683"/>
                  </a:lnTo>
                  <a:lnTo>
                    <a:pt x="416574" y="237939"/>
                  </a:lnTo>
                  <a:lnTo>
                    <a:pt x="422148" y="193547"/>
                  </a:lnTo>
                  <a:lnTo>
                    <a:pt x="416574" y="149156"/>
                  </a:lnTo>
                  <a:lnTo>
                    <a:pt x="400696" y="108412"/>
                  </a:lnTo>
                  <a:lnTo>
                    <a:pt x="375781" y="72476"/>
                  </a:lnTo>
                  <a:lnTo>
                    <a:pt x="343095" y="42507"/>
                  </a:lnTo>
                  <a:lnTo>
                    <a:pt x="303904" y="19665"/>
                  </a:lnTo>
                  <a:lnTo>
                    <a:pt x="259475" y="5109"/>
                  </a:lnTo>
                  <a:lnTo>
                    <a:pt x="211074" y="0"/>
                  </a:lnTo>
                  <a:close/>
                </a:path>
              </a:pathLst>
            </a:custGeom>
            <a:solidFill>
              <a:srgbClr val="00A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65903" y="794004"/>
              <a:ext cx="489978" cy="5935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21097" y="851408"/>
            <a:ext cx="1606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239000" y="769619"/>
            <a:ext cx="3117850" cy="641350"/>
            <a:chOff x="7239000" y="769619"/>
            <a:chExt cx="3117850" cy="641350"/>
          </a:xfrm>
        </p:grpSpPr>
        <p:sp>
          <p:nvSpPr>
            <p:cNvPr id="15" name="object 15"/>
            <p:cNvSpPr/>
            <p:nvPr/>
          </p:nvSpPr>
          <p:spPr>
            <a:xfrm>
              <a:off x="7261859" y="822959"/>
              <a:ext cx="424180" cy="387350"/>
            </a:xfrm>
            <a:custGeom>
              <a:avLst/>
              <a:gdLst/>
              <a:ahLst/>
              <a:cxnLst/>
              <a:rect l="l" t="t" r="r" b="b"/>
              <a:pathLst>
                <a:path w="424179" h="387350">
                  <a:moveTo>
                    <a:pt x="211836" y="0"/>
                  </a:moveTo>
                  <a:lnTo>
                    <a:pt x="163272" y="5109"/>
                  </a:lnTo>
                  <a:lnTo>
                    <a:pt x="118687" y="19665"/>
                  </a:lnTo>
                  <a:lnTo>
                    <a:pt x="79354" y="42507"/>
                  </a:lnTo>
                  <a:lnTo>
                    <a:pt x="46546" y="72476"/>
                  </a:lnTo>
                  <a:lnTo>
                    <a:pt x="21535" y="108412"/>
                  </a:lnTo>
                  <a:lnTo>
                    <a:pt x="5596" y="149156"/>
                  </a:lnTo>
                  <a:lnTo>
                    <a:pt x="0" y="193548"/>
                  </a:lnTo>
                  <a:lnTo>
                    <a:pt x="5596" y="237939"/>
                  </a:lnTo>
                  <a:lnTo>
                    <a:pt x="21535" y="278683"/>
                  </a:lnTo>
                  <a:lnTo>
                    <a:pt x="46546" y="314619"/>
                  </a:lnTo>
                  <a:lnTo>
                    <a:pt x="79354" y="344588"/>
                  </a:lnTo>
                  <a:lnTo>
                    <a:pt x="118687" y="367430"/>
                  </a:lnTo>
                  <a:lnTo>
                    <a:pt x="163272" y="381986"/>
                  </a:lnTo>
                  <a:lnTo>
                    <a:pt x="211836" y="387095"/>
                  </a:lnTo>
                  <a:lnTo>
                    <a:pt x="260399" y="381986"/>
                  </a:lnTo>
                  <a:lnTo>
                    <a:pt x="304984" y="367430"/>
                  </a:lnTo>
                  <a:lnTo>
                    <a:pt x="344317" y="344588"/>
                  </a:lnTo>
                  <a:lnTo>
                    <a:pt x="377125" y="314619"/>
                  </a:lnTo>
                  <a:lnTo>
                    <a:pt x="402136" y="278683"/>
                  </a:lnTo>
                  <a:lnTo>
                    <a:pt x="418075" y="237939"/>
                  </a:lnTo>
                  <a:lnTo>
                    <a:pt x="423672" y="193548"/>
                  </a:lnTo>
                  <a:lnTo>
                    <a:pt x="418075" y="149156"/>
                  </a:lnTo>
                  <a:lnTo>
                    <a:pt x="402136" y="108412"/>
                  </a:lnTo>
                  <a:lnTo>
                    <a:pt x="377125" y="72476"/>
                  </a:lnTo>
                  <a:lnTo>
                    <a:pt x="344317" y="42507"/>
                  </a:lnTo>
                  <a:lnTo>
                    <a:pt x="304984" y="19665"/>
                  </a:lnTo>
                  <a:lnTo>
                    <a:pt x="260399" y="5109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36E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39000" y="769619"/>
              <a:ext cx="489978" cy="5935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90760" y="870203"/>
              <a:ext cx="422275" cy="387350"/>
            </a:xfrm>
            <a:custGeom>
              <a:avLst/>
              <a:gdLst/>
              <a:ahLst/>
              <a:cxnLst/>
              <a:rect l="l" t="t" r="r" b="b"/>
              <a:pathLst>
                <a:path w="422275" h="387350">
                  <a:moveTo>
                    <a:pt x="211074" y="0"/>
                  </a:moveTo>
                  <a:lnTo>
                    <a:pt x="162672" y="5109"/>
                  </a:lnTo>
                  <a:lnTo>
                    <a:pt x="118243" y="19665"/>
                  </a:lnTo>
                  <a:lnTo>
                    <a:pt x="79052" y="42507"/>
                  </a:lnTo>
                  <a:lnTo>
                    <a:pt x="46366" y="72476"/>
                  </a:lnTo>
                  <a:lnTo>
                    <a:pt x="21451" y="108412"/>
                  </a:lnTo>
                  <a:lnTo>
                    <a:pt x="5573" y="149156"/>
                  </a:lnTo>
                  <a:lnTo>
                    <a:pt x="0" y="193548"/>
                  </a:lnTo>
                  <a:lnTo>
                    <a:pt x="5573" y="237939"/>
                  </a:lnTo>
                  <a:lnTo>
                    <a:pt x="21451" y="278683"/>
                  </a:lnTo>
                  <a:lnTo>
                    <a:pt x="46366" y="314619"/>
                  </a:lnTo>
                  <a:lnTo>
                    <a:pt x="79052" y="344588"/>
                  </a:lnTo>
                  <a:lnTo>
                    <a:pt x="118243" y="367430"/>
                  </a:lnTo>
                  <a:lnTo>
                    <a:pt x="162672" y="381986"/>
                  </a:lnTo>
                  <a:lnTo>
                    <a:pt x="211074" y="387096"/>
                  </a:lnTo>
                  <a:lnTo>
                    <a:pt x="259475" y="381986"/>
                  </a:lnTo>
                  <a:lnTo>
                    <a:pt x="303904" y="367430"/>
                  </a:lnTo>
                  <a:lnTo>
                    <a:pt x="343095" y="344588"/>
                  </a:lnTo>
                  <a:lnTo>
                    <a:pt x="375781" y="314619"/>
                  </a:lnTo>
                  <a:lnTo>
                    <a:pt x="400696" y="278683"/>
                  </a:lnTo>
                  <a:lnTo>
                    <a:pt x="416574" y="237939"/>
                  </a:lnTo>
                  <a:lnTo>
                    <a:pt x="422148" y="193548"/>
                  </a:lnTo>
                  <a:lnTo>
                    <a:pt x="416574" y="149156"/>
                  </a:lnTo>
                  <a:lnTo>
                    <a:pt x="400696" y="108412"/>
                  </a:lnTo>
                  <a:lnTo>
                    <a:pt x="375781" y="72476"/>
                  </a:lnTo>
                  <a:lnTo>
                    <a:pt x="343095" y="42507"/>
                  </a:lnTo>
                  <a:lnTo>
                    <a:pt x="303904" y="19665"/>
                  </a:lnTo>
                  <a:lnTo>
                    <a:pt x="259475" y="5109"/>
                  </a:lnTo>
                  <a:lnTo>
                    <a:pt x="211074" y="0"/>
                  </a:lnTo>
                  <a:close/>
                </a:path>
              </a:pathLst>
            </a:custGeom>
            <a:solidFill>
              <a:srgbClr val="0D94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66376" y="816863"/>
              <a:ext cx="489978" cy="5935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021951" y="874267"/>
            <a:ext cx="1606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06856" y="1190625"/>
            <a:ext cx="2225040" cy="1099820"/>
            <a:chOff x="906856" y="1190625"/>
            <a:chExt cx="2225040" cy="1099820"/>
          </a:xfrm>
        </p:grpSpPr>
        <p:sp>
          <p:nvSpPr>
            <p:cNvPr id="21" name="object 21"/>
            <p:cNvSpPr/>
            <p:nvPr/>
          </p:nvSpPr>
          <p:spPr>
            <a:xfrm>
              <a:off x="962405" y="1469897"/>
              <a:ext cx="2155190" cy="806450"/>
            </a:xfrm>
            <a:custGeom>
              <a:avLst/>
              <a:gdLst/>
              <a:ahLst/>
              <a:cxnLst/>
              <a:rect l="l" t="t" r="r" b="b"/>
              <a:pathLst>
                <a:path w="2155190" h="806450">
                  <a:moveTo>
                    <a:pt x="0" y="0"/>
                  </a:moveTo>
                  <a:lnTo>
                    <a:pt x="2020570" y="0"/>
                  </a:lnTo>
                  <a:lnTo>
                    <a:pt x="2154936" y="134365"/>
                  </a:lnTo>
                  <a:lnTo>
                    <a:pt x="2154936" y="806196"/>
                  </a:lnTo>
                  <a:lnTo>
                    <a:pt x="134365" y="806196"/>
                  </a:lnTo>
                  <a:lnTo>
                    <a:pt x="0" y="67182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6856" y="1190625"/>
              <a:ext cx="493633" cy="4639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19200" y="1496948"/>
            <a:ext cx="18288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Liberation Sans Narrow"/>
                <a:cs typeface="Liberation Sans Narrow"/>
              </a:rPr>
              <a:t>Pisang  </a:t>
            </a:r>
            <a:r>
              <a:rPr sz="2200" b="1" spc="-10" dirty="0">
                <a:latin typeface="Liberation Sans Narrow"/>
                <a:cs typeface="Liberation Sans Narrow"/>
              </a:rPr>
              <a:t>100</a:t>
            </a:r>
            <a:r>
              <a:rPr sz="2200" b="1" spc="-80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138684"/>
            <a:ext cx="12192000" cy="3201669"/>
            <a:chOff x="0" y="138684"/>
            <a:chExt cx="12192000" cy="3201669"/>
          </a:xfrm>
        </p:grpSpPr>
        <p:sp>
          <p:nvSpPr>
            <p:cNvPr id="25" name="object 25"/>
            <p:cNvSpPr/>
            <p:nvPr/>
          </p:nvSpPr>
          <p:spPr>
            <a:xfrm>
              <a:off x="0" y="138684"/>
              <a:ext cx="12192000" cy="585470"/>
            </a:xfrm>
            <a:custGeom>
              <a:avLst/>
              <a:gdLst/>
              <a:ahLst/>
              <a:cxnLst/>
              <a:rect l="l" t="t" r="r" b="b"/>
              <a:pathLst>
                <a:path w="12192000" h="585470">
                  <a:moveTo>
                    <a:pt x="121920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12192000" y="5852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71600" y="193560"/>
              <a:ext cx="4448556" cy="5638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47800" y="274828"/>
              <a:ext cx="4291584" cy="405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91200" y="205727"/>
              <a:ext cx="1060716" cy="4602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78576" y="286385"/>
              <a:ext cx="903224" cy="3037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62405" y="2535173"/>
              <a:ext cx="2155190" cy="805180"/>
            </a:xfrm>
            <a:custGeom>
              <a:avLst/>
              <a:gdLst/>
              <a:ahLst/>
              <a:cxnLst/>
              <a:rect l="l" t="t" r="r" b="b"/>
              <a:pathLst>
                <a:path w="2155190" h="805179">
                  <a:moveTo>
                    <a:pt x="0" y="0"/>
                  </a:moveTo>
                  <a:lnTo>
                    <a:pt x="2020824" y="0"/>
                  </a:lnTo>
                  <a:lnTo>
                    <a:pt x="2154936" y="134112"/>
                  </a:lnTo>
                  <a:lnTo>
                    <a:pt x="2154936" y="804672"/>
                  </a:lnTo>
                  <a:lnTo>
                    <a:pt x="134112" y="804672"/>
                  </a:lnTo>
                  <a:lnTo>
                    <a:pt x="0" y="67056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37510" y="2324159"/>
              <a:ext cx="493684" cy="4639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066800" y="2562224"/>
            <a:ext cx="19812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Liberation Sans Narrow"/>
                <a:cs typeface="Liberation Sans Narrow"/>
              </a:rPr>
              <a:t>Kelengkeng  </a:t>
            </a:r>
            <a:r>
              <a:rPr sz="2200" b="1" spc="-5" dirty="0">
                <a:latin typeface="Liberation Sans Narrow"/>
                <a:cs typeface="Liberation Sans Narrow"/>
              </a:rPr>
              <a:t>100</a:t>
            </a:r>
            <a:r>
              <a:rPr sz="2200" b="1" spc="-80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613302" y="1210817"/>
            <a:ext cx="2225040" cy="1099820"/>
            <a:chOff x="3613302" y="1210817"/>
            <a:chExt cx="2225040" cy="1099820"/>
          </a:xfrm>
        </p:grpSpPr>
        <p:sp>
          <p:nvSpPr>
            <p:cNvPr id="34" name="object 34"/>
            <p:cNvSpPr/>
            <p:nvPr/>
          </p:nvSpPr>
          <p:spPr>
            <a:xfrm>
              <a:off x="3669029" y="1489709"/>
              <a:ext cx="2155190" cy="806450"/>
            </a:xfrm>
            <a:custGeom>
              <a:avLst/>
              <a:gdLst/>
              <a:ahLst/>
              <a:cxnLst/>
              <a:rect l="l" t="t" r="r" b="b"/>
              <a:pathLst>
                <a:path w="2155190" h="806450">
                  <a:moveTo>
                    <a:pt x="0" y="0"/>
                  </a:moveTo>
                  <a:lnTo>
                    <a:pt x="2020570" y="0"/>
                  </a:lnTo>
                  <a:lnTo>
                    <a:pt x="2154936" y="134365"/>
                  </a:lnTo>
                  <a:lnTo>
                    <a:pt x="2154936" y="806195"/>
                  </a:lnTo>
                  <a:lnTo>
                    <a:pt x="134366" y="806195"/>
                  </a:lnTo>
                  <a:lnTo>
                    <a:pt x="0" y="67182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13302" y="1210817"/>
              <a:ext cx="493684" cy="4639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886200" y="1517142"/>
            <a:ext cx="18288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95"/>
              </a:spcBef>
            </a:pPr>
            <a:r>
              <a:rPr sz="2200" b="1" spc="-10">
                <a:latin typeface="Liberation Sans Narrow"/>
                <a:cs typeface="Liberation Sans Narrow"/>
              </a:rPr>
              <a:t>Mangga  </a:t>
            </a:r>
            <a:r>
              <a:rPr sz="2200" b="1" spc="-5" smtClean="0">
                <a:latin typeface="Liberation Sans Narrow"/>
                <a:cs typeface="Liberation Sans Narrow"/>
              </a:rPr>
              <a:t>65 Kampung</a:t>
            </a:r>
            <a:endParaRPr sz="2200">
              <a:latin typeface="Liberation Sans Narrow"/>
              <a:cs typeface="Liberation Sans Narrow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654742" y="2005516"/>
            <a:ext cx="5067300" cy="1370330"/>
            <a:chOff x="3654742" y="2005516"/>
            <a:chExt cx="5067300" cy="1370330"/>
          </a:xfrm>
        </p:grpSpPr>
        <p:sp>
          <p:nvSpPr>
            <p:cNvPr id="38" name="object 38"/>
            <p:cNvSpPr/>
            <p:nvPr/>
          </p:nvSpPr>
          <p:spPr>
            <a:xfrm>
              <a:off x="8227847" y="2005516"/>
              <a:ext cx="493623" cy="4639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69029" y="2554986"/>
              <a:ext cx="2155190" cy="806450"/>
            </a:xfrm>
            <a:custGeom>
              <a:avLst/>
              <a:gdLst/>
              <a:ahLst/>
              <a:cxnLst/>
              <a:rect l="l" t="t" r="r" b="b"/>
              <a:pathLst>
                <a:path w="2155190" h="806450">
                  <a:moveTo>
                    <a:pt x="0" y="0"/>
                  </a:moveTo>
                  <a:lnTo>
                    <a:pt x="2020570" y="0"/>
                  </a:lnTo>
                  <a:lnTo>
                    <a:pt x="2154936" y="134365"/>
                  </a:lnTo>
                  <a:lnTo>
                    <a:pt x="2154936" y="806196"/>
                  </a:lnTo>
                  <a:lnTo>
                    <a:pt x="134366" y="806196"/>
                  </a:lnTo>
                  <a:lnTo>
                    <a:pt x="0" y="67182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657600" y="2574162"/>
            <a:ext cx="1905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0200"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Liberation Sans Narrow"/>
                <a:cs typeface="Liberation Sans Narrow"/>
              </a:rPr>
              <a:t>Alpukat  </a:t>
            </a:r>
            <a:r>
              <a:rPr sz="2200" b="1" spc="-10" dirty="0">
                <a:latin typeface="Liberation Sans Narrow"/>
                <a:cs typeface="Liberation Sans Narrow"/>
              </a:rPr>
              <a:t>100</a:t>
            </a:r>
            <a:r>
              <a:rPr sz="2200" b="1" spc="-80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343650" y="1287018"/>
            <a:ext cx="2155190" cy="805180"/>
          </a:xfrm>
          <a:custGeom>
            <a:avLst/>
            <a:gdLst/>
            <a:ahLst/>
            <a:cxnLst/>
            <a:rect l="l" t="t" r="r" b="b"/>
            <a:pathLst>
              <a:path w="2155190" h="805180">
                <a:moveTo>
                  <a:pt x="0" y="0"/>
                </a:moveTo>
                <a:lnTo>
                  <a:pt x="2020824" y="0"/>
                </a:lnTo>
                <a:lnTo>
                  <a:pt x="2154935" y="134112"/>
                </a:lnTo>
                <a:lnTo>
                  <a:pt x="2154935" y="804672"/>
                </a:lnTo>
                <a:lnTo>
                  <a:pt x="134112" y="804672"/>
                </a:lnTo>
                <a:lnTo>
                  <a:pt x="0" y="67056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87541" y="1007363"/>
            <a:ext cx="493623" cy="463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83274" y="2172461"/>
            <a:ext cx="2155190" cy="806450"/>
          </a:xfrm>
          <a:custGeom>
            <a:avLst/>
            <a:gdLst/>
            <a:ahLst/>
            <a:cxnLst/>
            <a:rect l="l" t="t" r="r" b="b"/>
            <a:pathLst>
              <a:path w="2155190" h="806450">
                <a:moveTo>
                  <a:pt x="0" y="0"/>
                </a:moveTo>
                <a:lnTo>
                  <a:pt x="2020570" y="0"/>
                </a:lnTo>
                <a:lnTo>
                  <a:pt x="2154935" y="134365"/>
                </a:lnTo>
                <a:lnTo>
                  <a:pt x="2154935" y="806196"/>
                </a:lnTo>
                <a:lnTo>
                  <a:pt x="134366" y="806196"/>
                </a:lnTo>
                <a:lnTo>
                  <a:pt x="0" y="671829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14543" y="2391215"/>
            <a:ext cx="493623" cy="463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21374" y="3057906"/>
            <a:ext cx="2155190" cy="805180"/>
          </a:xfrm>
          <a:custGeom>
            <a:avLst/>
            <a:gdLst/>
            <a:ahLst/>
            <a:cxnLst/>
            <a:rect l="l" t="t" r="r" b="b"/>
            <a:pathLst>
              <a:path w="2155190" h="805179">
                <a:moveTo>
                  <a:pt x="0" y="0"/>
                </a:moveTo>
                <a:lnTo>
                  <a:pt x="2020824" y="0"/>
                </a:lnTo>
                <a:lnTo>
                  <a:pt x="2154935" y="134112"/>
                </a:lnTo>
                <a:lnTo>
                  <a:pt x="2154935" y="804672"/>
                </a:lnTo>
                <a:lnTo>
                  <a:pt x="134111" y="804672"/>
                </a:lnTo>
                <a:lnTo>
                  <a:pt x="0" y="67056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53683" y="2849118"/>
            <a:ext cx="493684" cy="463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553200" y="762000"/>
            <a:ext cx="1828800" cy="3023264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212725" algn="ctr">
              <a:lnSpc>
                <a:spcPct val="100000"/>
              </a:lnSpc>
              <a:spcBef>
                <a:spcPts val="1015"/>
              </a:spcBef>
            </a:pPr>
            <a:r>
              <a:rPr sz="2100" b="1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2100">
              <a:latin typeface="Carlito"/>
              <a:cs typeface="Carlito"/>
            </a:endParaRPr>
          </a:p>
          <a:p>
            <a:pPr marL="259715" algn="ctr">
              <a:lnSpc>
                <a:spcPct val="100000"/>
              </a:lnSpc>
              <a:spcBef>
                <a:spcPts val="955"/>
              </a:spcBef>
            </a:pPr>
            <a:r>
              <a:rPr sz="2200" b="1" spc="-5" dirty="0">
                <a:latin typeface="Liberation Sans Narrow"/>
                <a:cs typeface="Liberation Sans Narrow"/>
              </a:rPr>
              <a:t>Manggis</a:t>
            </a:r>
            <a:endParaRPr sz="22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</a:pPr>
            <a:r>
              <a:rPr sz="2200" b="1" spc="-5" dirty="0">
                <a:latin typeface="Liberation Sans Narrow"/>
                <a:cs typeface="Liberation Sans Narrow"/>
              </a:rPr>
              <a:t>70</a:t>
            </a:r>
            <a:r>
              <a:rPr sz="2200" b="1" spc="-95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  <a:p>
            <a:pPr marL="12065" algn="ctr">
              <a:lnSpc>
                <a:spcPct val="100000"/>
              </a:lnSpc>
              <a:spcBef>
                <a:spcPts val="1830"/>
              </a:spcBef>
            </a:pPr>
            <a:r>
              <a:rPr sz="2200" b="1" spc="-10" dirty="0">
                <a:latin typeface="Liberation Sans Narrow"/>
                <a:cs typeface="Liberation Sans Narrow"/>
              </a:rPr>
              <a:t>Jeruk</a:t>
            </a:r>
            <a:endParaRPr sz="2200">
              <a:latin typeface="Liberation Sans Narrow"/>
              <a:cs typeface="Liberation Sans Narrow"/>
            </a:endParaRPr>
          </a:p>
          <a:p>
            <a:pPr marL="11430" algn="ctr">
              <a:lnSpc>
                <a:spcPct val="100000"/>
              </a:lnSpc>
            </a:pPr>
            <a:r>
              <a:rPr sz="2200" b="1" spc="-5" dirty="0">
                <a:latin typeface="Liberation Sans Narrow"/>
                <a:cs typeface="Liberation Sans Narrow"/>
              </a:rPr>
              <a:t>50</a:t>
            </a:r>
            <a:r>
              <a:rPr sz="2200" b="1" spc="-110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  <a:p>
            <a:pPr marL="12700" marR="135890" indent="-12700" algn="ctr">
              <a:lnSpc>
                <a:spcPct val="100000"/>
              </a:lnSpc>
              <a:spcBef>
                <a:spcPts val="1385"/>
              </a:spcBef>
            </a:pPr>
            <a:r>
              <a:rPr sz="2200" b="1" spc="-5">
                <a:latin typeface="Liberation Sans Narrow"/>
                <a:cs typeface="Liberation Sans Narrow"/>
              </a:rPr>
              <a:t>Durian  </a:t>
            </a:r>
            <a:r>
              <a:rPr sz="2200" b="1" spc="-10" smtClean="0">
                <a:latin typeface="Liberation Sans Narrow"/>
                <a:cs typeface="Liberation Sans Narrow"/>
              </a:rPr>
              <a:t>120</a:t>
            </a:r>
            <a:r>
              <a:rPr sz="2200" b="1" spc="-80" smtClean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887485" y="1196721"/>
            <a:ext cx="2392045" cy="1072515"/>
            <a:chOff x="8887485" y="1196721"/>
            <a:chExt cx="2392045" cy="1072515"/>
          </a:xfrm>
        </p:grpSpPr>
        <p:sp>
          <p:nvSpPr>
            <p:cNvPr id="50" name="object 50"/>
            <p:cNvSpPr/>
            <p:nvPr/>
          </p:nvSpPr>
          <p:spPr>
            <a:xfrm>
              <a:off x="9109710" y="1450086"/>
              <a:ext cx="2155190" cy="805180"/>
            </a:xfrm>
            <a:custGeom>
              <a:avLst/>
              <a:gdLst/>
              <a:ahLst/>
              <a:cxnLst/>
              <a:rect l="l" t="t" r="r" b="b"/>
              <a:pathLst>
                <a:path w="2155190" h="805180">
                  <a:moveTo>
                    <a:pt x="0" y="0"/>
                  </a:moveTo>
                  <a:lnTo>
                    <a:pt x="2020824" y="0"/>
                  </a:lnTo>
                  <a:lnTo>
                    <a:pt x="2154936" y="134112"/>
                  </a:lnTo>
                  <a:lnTo>
                    <a:pt x="2154936" y="804672"/>
                  </a:lnTo>
                  <a:lnTo>
                    <a:pt x="134112" y="804672"/>
                  </a:lnTo>
                  <a:lnTo>
                    <a:pt x="0" y="67056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87485" y="1196721"/>
              <a:ext cx="493623" cy="4639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9512301" y="1435354"/>
            <a:ext cx="168909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208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Liberation Sans Narrow"/>
                <a:cs typeface="Liberation Sans Narrow"/>
              </a:rPr>
              <a:t>Buah Lain  72</a:t>
            </a:r>
            <a:r>
              <a:rPr sz="2200" b="1" spc="-105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58951" y="1705355"/>
            <a:ext cx="8772525" cy="3395345"/>
            <a:chOff x="758951" y="1705355"/>
            <a:chExt cx="8772525" cy="3395345"/>
          </a:xfrm>
        </p:grpSpPr>
        <p:sp>
          <p:nvSpPr>
            <p:cNvPr id="54" name="object 54"/>
            <p:cNvSpPr/>
            <p:nvPr/>
          </p:nvSpPr>
          <p:spPr>
            <a:xfrm>
              <a:off x="758951" y="1961387"/>
              <a:ext cx="515111" cy="3627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90487" y="1705355"/>
              <a:ext cx="515112" cy="3977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62167" y="3419868"/>
              <a:ext cx="629399" cy="6653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72156" y="3107436"/>
              <a:ext cx="458724" cy="39319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241792" y="2657855"/>
              <a:ext cx="586740" cy="35052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254751" y="3098291"/>
              <a:ext cx="1013320" cy="9020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49823" y="3293363"/>
              <a:ext cx="443484" cy="33223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02151" y="1964435"/>
              <a:ext cx="579120" cy="4953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502151" y="1964435"/>
              <a:ext cx="579120" cy="495300"/>
            </a:xfrm>
            <a:custGeom>
              <a:avLst/>
              <a:gdLst/>
              <a:ahLst/>
              <a:cxnLst/>
              <a:rect l="l" t="t" r="r" b="b"/>
              <a:pathLst>
                <a:path w="579120" h="495300">
                  <a:moveTo>
                    <a:pt x="0" y="247650"/>
                  </a:moveTo>
                  <a:lnTo>
                    <a:pt x="4666" y="203133"/>
                  </a:lnTo>
                  <a:lnTo>
                    <a:pt x="18118" y="161234"/>
                  </a:lnTo>
                  <a:lnTo>
                    <a:pt x="39539" y="122653"/>
                  </a:lnTo>
                  <a:lnTo>
                    <a:pt x="68109" y="88089"/>
                  </a:lnTo>
                  <a:lnTo>
                    <a:pt x="103011" y="58242"/>
                  </a:lnTo>
                  <a:lnTo>
                    <a:pt x="143425" y="33810"/>
                  </a:lnTo>
                  <a:lnTo>
                    <a:pt x="188533" y="15492"/>
                  </a:lnTo>
                  <a:lnTo>
                    <a:pt x="237518" y="3989"/>
                  </a:lnTo>
                  <a:lnTo>
                    <a:pt x="289560" y="0"/>
                  </a:lnTo>
                  <a:lnTo>
                    <a:pt x="341601" y="3989"/>
                  </a:lnTo>
                  <a:lnTo>
                    <a:pt x="390586" y="15492"/>
                  </a:lnTo>
                  <a:lnTo>
                    <a:pt x="435694" y="33810"/>
                  </a:lnTo>
                  <a:lnTo>
                    <a:pt x="476108" y="58242"/>
                  </a:lnTo>
                  <a:lnTo>
                    <a:pt x="511010" y="88089"/>
                  </a:lnTo>
                  <a:lnTo>
                    <a:pt x="539580" y="122653"/>
                  </a:lnTo>
                  <a:lnTo>
                    <a:pt x="561001" y="161234"/>
                  </a:lnTo>
                  <a:lnTo>
                    <a:pt x="574453" y="203133"/>
                  </a:lnTo>
                  <a:lnTo>
                    <a:pt x="579120" y="247650"/>
                  </a:lnTo>
                  <a:lnTo>
                    <a:pt x="574453" y="292166"/>
                  </a:lnTo>
                  <a:lnTo>
                    <a:pt x="561001" y="334065"/>
                  </a:lnTo>
                  <a:lnTo>
                    <a:pt x="539580" y="372646"/>
                  </a:lnTo>
                  <a:lnTo>
                    <a:pt x="511010" y="407210"/>
                  </a:lnTo>
                  <a:lnTo>
                    <a:pt x="476108" y="437057"/>
                  </a:lnTo>
                  <a:lnTo>
                    <a:pt x="435694" y="461489"/>
                  </a:lnTo>
                  <a:lnTo>
                    <a:pt x="390586" y="479807"/>
                  </a:lnTo>
                  <a:lnTo>
                    <a:pt x="341601" y="491310"/>
                  </a:lnTo>
                  <a:lnTo>
                    <a:pt x="289560" y="495300"/>
                  </a:lnTo>
                  <a:lnTo>
                    <a:pt x="237518" y="491310"/>
                  </a:lnTo>
                  <a:lnTo>
                    <a:pt x="188533" y="479807"/>
                  </a:lnTo>
                  <a:lnTo>
                    <a:pt x="143425" y="461489"/>
                  </a:lnTo>
                  <a:lnTo>
                    <a:pt x="103011" y="437057"/>
                  </a:lnTo>
                  <a:lnTo>
                    <a:pt x="68109" y="407210"/>
                  </a:lnTo>
                  <a:lnTo>
                    <a:pt x="39539" y="372646"/>
                  </a:lnTo>
                  <a:lnTo>
                    <a:pt x="18118" y="334065"/>
                  </a:lnTo>
                  <a:lnTo>
                    <a:pt x="4666" y="292166"/>
                  </a:lnTo>
                  <a:lnTo>
                    <a:pt x="0" y="247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926068" y="1959863"/>
              <a:ext cx="605027" cy="40690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07541" y="4280154"/>
              <a:ext cx="2155190" cy="806450"/>
            </a:xfrm>
            <a:custGeom>
              <a:avLst/>
              <a:gdLst/>
              <a:ahLst/>
              <a:cxnLst/>
              <a:rect l="l" t="t" r="r" b="b"/>
              <a:pathLst>
                <a:path w="2155190" h="806450">
                  <a:moveTo>
                    <a:pt x="0" y="0"/>
                  </a:moveTo>
                  <a:lnTo>
                    <a:pt x="2020570" y="0"/>
                  </a:lnTo>
                  <a:lnTo>
                    <a:pt x="2154936" y="134366"/>
                  </a:lnTo>
                  <a:lnTo>
                    <a:pt x="2154936" y="806196"/>
                  </a:lnTo>
                  <a:lnTo>
                    <a:pt x="134366" y="806196"/>
                  </a:lnTo>
                  <a:lnTo>
                    <a:pt x="0" y="67183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1382" y="4001770"/>
              <a:ext cx="493674" cy="4639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990600" y="4308728"/>
            <a:ext cx="2057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 marR="5080" indent="-56515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Liberation Sans Narrow"/>
                <a:cs typeface="Liberation Sans Narrow"/>
              </a:rPr>
              <a:t>Bawang</a:t>
            </a:r>
            <a:r>
              <a:rPr sz="2200" b="1" spc="-60" dirty="0">
                <a:latin typeface="Liberation Sans Narrow"/>
                <a:cs typeface="Liberation Sans Narrow"/>
              </a:rPr>
              <a:t> </a:t>
            </a:r>
            <a:r>
              <a:rPr sz="2200" b="1" spc="-10" dirty="0">
                <a:latin typeface="Liberation Sans Narrow"/>
                <a:cs typeface="Liberation Sans Narrow"/>
              </a:rPr>
              <a:t>Merah  400</a:t>
            </a:r>
            <a:r>
              <a:rPr sz="2200" b="1" spc="-40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70559" y="3974782"/>
            <a:ext cx="5142230" cy="1150620"/>
            <a:chOff x="670559" y="3974782"/>
            <a:chExt cx="5142230" cy="1150620"/>
          </a:xfrm>
        </p:grpSpPr>
        <p:sp>
          <p:nvSpPr>
            <p:cNvPr id="68" name="object 68"/>
            <p:cNvSpPr/>
            <p:nvPr/>
          </p:nvSpPr>
          <p:spPr>
            <a:xfrm>
              <a:off x="670559" y="4668012"/>
              <a:ext cx="470916" cy="4572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641598" y="3989070"/>
              <a:ext cx="2156460" cy="806450"/>
            </a:xfrm>
            <a:custGeom>
              <a:avLst/>
              <a:gdLst/>
              <a:ahLst/>
              <a:cxnLst/>
              <a:rect l="l" t="t" r="r" b="b"/>
              <a:pathLst>
                <a:path w="2156460" h="806450">
                  <a:moveTo>
                    <a:pt x="0" y="0"/>
                  </a:moveTo>
                  <a:lnTo>
                    <a:pt x="2022093" y="0"/>
                  </a:lnTo>
                  <a:lnTo>
                    <a:pt x="2156460" y="134365"/>
                  </a:lnTo>
                  <a:lnTo>
                    <a:pt x="2156460" y="806195"/>
                  </a:lnTo>
                  <a:lnTo>
                    <a:pt x="134365" y="806195"/>
                  </a:lnTo>
                  <a:lnTo>
                    <a:pt x="0" y="67182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886200" y="4013961"/>
            <a:ext cx="190500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Liberation Sans Narrow"/>
                <a:cs typeface="Liberation Sans Narrow"/>
              </a:rPr>
              <a:t>Cabai</a:t>
            </a:r>
            <a:r>
              <a:rPr sz="2200" b="1" spc="-65" dirty="0">
                <a:latin typeface="Liberation Sans Narrow"/>
                <a:cs typeface="Liberation Sans Narrow"/>
              </a:rPr>
              <a:t> </a:t>
            </a:r>
            <a:r>
              <a:rPr sz="2200" b="1" spc="-10" dirty="0">
                <a:latin typeface="Liberation Sans Narrow"/>
                <a:cs typeface="Liberation Sans Narrow"/>
              </a:rPr>
              <a:t>Besar</a:t>
            </a:r>
            <a:endParaRPr sz="2200">
              <a:latin typeface="Liberation Sans Narrow"/>
              <a:cs typeface="Liberation Sans Narrow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33400" y="3912040"/>
            <a:ext cx="9006205" cy="2945956"/>
            <a:chOff x="535686" y="3912040"/>
            <a:chExt cx="9006205" cy="2945956"/>
          </a:xfrm>
        </p:grpSpPr>
        <p:sp>
          <p:nvSpPr>
            <p:cNvPr id="72" name="object 72"/>
            <p:cNvSpPr/>
            <p:nvPr/>
          </p:nvSpPr>
          <p:spPr>
            <a:xfrm>
              <a:off x="6392418" y="4077461"/>
              <a:ext cx="2155190" cy="806450"/>
            </a:xfrm>
            <a:custGeom>
              <a:avLst/>
              <a:gdLst/>
              <a:ahLst/>
              <a:cxnLst/>
              <a:rect l="l" t="t" r="r" b="b"/>
              <a:pathLst>
                <a:path w="2155190" h="806450">
                  <a:moveTo>
                    <a:pt x="0" y="0"/>
                  </a:moveTo>
                  <a:lnTo>
                    <a:pt x="2020570" y="0"/>
                  </a:lnTo>
                  <a:lnTo>
                    <a:pt x="2154936" y="134365"/>
                  </a:lnTo>
                  <a:lnTo>
                    <a:pt x="2154936" y="806195"/>
                  </a:lnTo>
                  <a:lnTo>
                    <a:pt x="134365" y="806195"/>
                  </a:lnTo>
                  <a:lnTo>
                    <a:pt x="0" y="67183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087008" y="3912040"/>
              <a:ext cx="493623" cy="4639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028703" y="4024854"/>
              <a:ext cx="424221" cy="45659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82441" y="4210049"/>
              <a:ext cx="718184" cy="67331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059424" y="4570475"/>
              <a:ext cx="633983" cy="40843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653790" y="4879086"/>
              <a:ext cx="2155190" cy="806450"/>
            </a:xfrm>
            <a:custGeom>
              <a:avLst/>
              <a:gdLst/>
              <a:ahLst/>
              <a:cxnLst/>
              <a:rect l="l" t="t" r="r" b="b"/>
              <a:pathLst>
                <a:path w="2155190" h="806450">
                  <a:moveTo>
                    <a:pt x="0" y="0"/>
                  </a:moveTo>
                  <a:lnTo>
                    <a:pt x="2020570" y="0"/>
                  </a:lnTo>
                  <a:lnTo>
                    <a:pt x="2154936" y="134365"/>
                  </a:lnTo>
                  <a:lnTo>
                    <a:pt x="2154936" y="806195"/>
                  </a:lnTo>
                  <a:lnTo>
                    <a:pt x="134365" y="806195"/>
                  </a:lnTo>
                  <a:lnTo>
                    <a:pt x="0" y="67182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507101" y="4771576"/>
              <a:ext cx="493582" cy="4639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363462" y="5673089"/>
              <a:ext cx="2156460" cy="806450"/>
            </a:xfrm>
            <a:custGeom>
              <a:avLst/>
              <a:gdLst/>
              <a:ahLst/>
              <a:cxnLst/>
              <a:rect l="l" t="t" r="r" b="b"/>
              <a:pathLst>
                <a:path w="2156459" h="806450">
                  <a:moveTo>
                    <a:pt x="0" y="0"/>
                  </a:moveTo>
                  <a:lnTo>
                    <a:pt x="2022093" y="0"/>
                  </a:lnTo>
                  <a:lnTo>
                    <a:pt x="2156460" y="134366"/>
                  </a:lnTo>
                  <a:lnTo>
                    <a:pt x="2156460" y="806196"/>
                  </a:lnTo>
                  <a:lnTo>
                    <a:pt x="134365" y="806196"/>
                  </a:lnTo>
                  <a:lnTo>
                    <a:pt x="0" y="67183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122415" y="5519927"/>
              <a:ext cx="493582" cy="4639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132576" y="6143244"/>
              <a:ext cx="531876" cy="40538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35686" y="3932681"/>
              <a:ext cx="9006205" cy="0"/>
            </a:xfrm>
            <a:custGeom>
              <a:avLst/>
              <a:gdLst/>
              <a:ahLst/>
              <a:cxnLst/>
              <a:rect l="l" t="t" r="r" b="b"/>
              <a:pathLst>
                <a:path w="9006205">
                  <a:moveTo>
                    <a:pt x="0" y="0"/>
                  </a:moveTo>
                  <a:lnTo>
                    <a:pt x="9006078" y="0"/>
                  </a:lnTo>
                </a:path>
              </a:pathLst>
            </a:custGeom>
            <a:ln w="38100">
              <a:solidFill>
                <a:srgbClr val="4471C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396483" y="5132831"/>
              <a:ext cx="803148" cy="88849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355841" y="4833366"/>
              <a:ext cx="2155190" cy="806450"/>
            </a:xfrm>
            <a:custGeom>
              <a:avLst/>
              <a:gdLst/>
              <a:ahLst/>
              <a:cxnLst/>
              <a:rect l="l" t="t" r="r" b="b"/>
              <a:pathLst>
                <a:path w="2155190" h="806450">
                  <a:moveTo>
                    <a:pt x="0" y="0"/>
                  </a:moveTo>
                  <a:lnTo>
                    <a:pt x="2020569" y="0"/>
                  </a:lnTo>
                  <a:lnTo>
                    <a:pt x="2154936" y="134365"/>
                  </a:lnTo>
                  <a:lnTo>
                    <a:pt x="2154936" y="806195"/>
                  </a:lnTo>
                  <a:lnTo>
                    <a:pt x="134366" y="806195"/>
                  </a:lnTo>
                  <a:lnTo>
                    <a:pt x="0" y="67182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56309" y="5487161"/>
              <a:ext cx="2155190" cy="806450"/>
            </a:xfrm>
            <a:custGeom>
              <a:avLst/>
              <a:gdLst/>
              <a:ahLst/>
              <a:cxnLst/>
              <a:rect l="l" t="t" r="r" b="b"/>
              <a:pathLst>
                <a:path w="2155190" h="806450">
                  <a:moveTo>
                    <a:pt x="0" y="0"/>
                  </a:moveTo>
                  <a:lnTo>
                    <a:pt x="2020570" y="0"/>
                  </a:lnTo>
                  <a:lnTo>
                    <a:pt x="2154936" y="134365"/>
                  </a:lnTo>
                  <a:lnTo>
                    <a:pt x="2154936" y="806196"/>
                  </a:lnTo>
                  <a:lnTo>
                    <a:pt x="134365" y="806196"/>
                  </a:lnTo>
                  <a:lnTo>
                    <a:pt x="0" y="67183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38653" y="5226477"/>
              <a:ext cx="493623" cy="4639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404871" y="6204202"/>
              <a:ext cx="902208" cy="65379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6324600" y="4179823"/>
            <a:ext cx="2205227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3705" marR="5080" indent="-399415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Liberation Sans Narrow"/>
                <a:cs typeface="Liberation Sans Narrow"/>
              </a:rPr>
              <a:t>Sayuran </a:t>
            </a:r>
            <a:r>
              <a:rPr sz="2200" b="1" spc="-5" dirty="0">
                <a:latin typeface="Liberation Sans Narrow"/>
                <a:cs typeface="Liberation Sans Narrow"/>
              </a:rPr>
              <a:t>Daun</a:t>
            </a:r>
            <a:r>
              <a:rPr sz="2200" b="1" spc="-55" dirty="0">
                <a:latin typeface="Liberation Sans Narrow"/>
                <a:cs typeface="Liberation Sans Narrow"/>
              </a:rPr>
              <a:t> </a:t>
            </a:r>
            <a:r>
              <a:rPr sz="2200" b="1" spc="-15" dirty="0">
                <a:latin typeface="Liberation Sans Narrow"/>
                <a:cs typeface="Liberation Sans Narrow"/>
              </a:rPr>
              <a:t>36 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b="1" spc="-10" dirty="0">
                <a:latin typeface="Liberation Sans Narrow"/>
                <a:cs typeface="Liberation Sans Narrow"/>
              </a:rPr>
              <a:t>Bawang</a:t>
            </a:r>
            <a:r>
              <a:rPr sz="2200" b="1" spc="-25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Bombai</a:t>
            </a:r>
            <a:endParaRPr sz="2200">
              <a:latin typeface="Liberation Sans Narrow"/>
              <a:cs typeface="Liberation Sans Narrow"/>
            </a:endParaRPr>
          </a:p>
          <a:p>
            <a:pPr marL="279400">
              <a:lnSpc>
                <a:spcPct val="100000"/>
              </a:lnSpc>
            </a:pPr>
            <a:r>
              <a:rPr sz="2200" b="1" spc="-5" dirty="0">
                <a:latin typeface="Liberation Sans Narrow"/>
                <a:cs typeface="Liberation Sans Narrow"/>
              </a:rPr>
              <a:t>4</a:t>
            </a:r>
            <a:r>
              <a:rPr sz="2200" b="1" spc="-100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  <a:p>
            <a:pPr marL="152400" marR="369570" indent="228600">
              <a:lnSpc>
                <a:spcPct val="100000"/>
              </a:lnSpc>
              <a:spcBef>
                <a:spcPts val="815"/>
              </a:spcBef>
            </a:pPr>
            <a:r>
              <a:rPr sz="2200" b="1" spc="-5" dirty="0">
                <a:latin typeface="Liberation Sans Narrow"/>
                <a:cs typeface="Liberation Sans Narrow"/>
              </a:rPr>
              <a:t>Kentang  30</a:t>
            </a:r>
            <a:r>
              <a:rPr sz="2200" b="1" spc="-110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3348761" y="4625272"/>
            <a:ext cx="5455920" cy="1964689"/>
            <a:chOff x="3348761" y="4625272"/>
            <a:chExt cx="5455920" cy="1964689"/>
          </a:xfrm>
        </p:grpSpPr>
        <p:sp>
          <p:nvSpPr>
            <p:cNvPr id="91" name="object 91"/>
            <p:cNvSpPr/>
            <p:nvPr/>
          </p:nvSpPr>
          <p:spPr>
            <a:xfrm>
              <a:off x="8346948" y="5376672"/>
              <a:ext cx="393192" cy="31851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310753" y="4625272"/>
              <a:ext cx="493582" cy="4639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641598" y="5769102"/>
              <a:ext cx="2156460" cy="806450"/>
            </a:xfrm>
            <a:custGeom>
              <a:avLst/>
              <a:gdLst/>
              <a:ahLst/>
              <a:cxnLst/>
              <a:rect l="l" t="t" r="r" b="b"/>
              <a:pathLst>
                <a:path w="2156460" h="806450">
                  <a:moveTo>
                    <a:pt x="0" y="0"/>
                  </a:moveTo>
                  <a:lnTo>
                    <a:pt x="2022093" y="0"/>
                  </a:lnTo>
                  <a:lnTo>
                    <a:pt x="2156460" y="134366"/>
                  </a:lnTo>
                  <a:lnTo>
                    <a:pt x="2156460" y="806196"/>
                  </a:lnTo>
                  <a:lnTo>
                    <a:pt x="134365" y="806196"/>
                  </a:lnTo>
                  <a:lnTo>
                    <a:pt x="0" y="67183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348761" y="5649772"/>
              <a:ext cx="493684" cy="4639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3733800" y="4348937"/>
            <a:ext cx="2057400" cy="21281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Liberation Sans Narrow"/>
                <a:cs typeface="Liberation Sans Narrow"/>
              </a:rPr>
              <a:t>234</a:t>
            </a:r>
            <a:r>
              <a:rPr sz="2200" b="1" spc="-65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  <a:p>
            <a:pPr marL="82550">
              <a:lnSpc>
                <a:spcPct val="100000"/>
              </a:lnSpc>
              <a:spcBef>
                <a:spcPts val="1590"/>
              </a:spcBef>
            </a:pPr>
            <a:r>
              <a:rPr sz="2200" b="1" spc="-10" dirty="0">
                <a:latin typeface="Liberation Sans Narrow"/>
                <a:cs typeface="Liberation Sans Narrow"/>
              </a:rPr>
              <a:t>Cabai</a:t>
            </a:r>
            <a:r>
              <a:rPr sz="2200" b="1" spc="-15" dirty="0">
                <a:latin typeface="Liberation Sans Narrow"/>
                <a:cs typeface="Liberation Sans Narrow"/>
              </a:rPr>
              <a:t> </a:t>
            </a:r>
            <a:r>
              <a:rPr sz="2200" b="1" spc="-10" dirty="0">
                <a:latin typeface="Liberation Sans Narrow"/>
                <a:cs typeface="Liberation Sans Narrow"/>
              </a:rPr>
              <a:t>Rawit</a:t>
            </a:r>
            <a:endParaRPr sz="22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latin typeface="Liberation Sans Narrow"/>
                <a:cs typeface="Liberation Sans Narrow"/>
              </a:rPr>
              <a:t>201</a:t>
            </a:r>
            <a:r>
              <a:rPr sz="2200" b="1" spc="-35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  <a:p>
            <a:pPr marL="86360" marR="43180" indent="31750">
              <a:lnSpc>
                <a:spcPct val="100000"/>
              </a:lnSpc>
              <a:spcBef>
                <a:spcPts val="1725"/>
              </a:spcBef>
            </a:pPr>
            <a:r>
              <a:rPr sz="2200" b="1" spc="-5" dirty="0">
                <a:latin typeface="Liberation Sans Narrow"/>
                <a:cs typeface="Liberation Sans Narrow"/>
              </a:rPr>
              <a:t>Aneka Cabai  </a:t>
            </a:r>
            <a:r>
              <a:rPr sz="2200" b="1" spc="-10" dirty="0">
                <a:latin typeface="Liberation Sans Narrow"/>
                <a:cs typeface="Liberation Sans Narrow"/>
              </a:rPr>
              <a:t>165</a:t>
            </a:r>
            <a:r>
              <a:rPr sz="2200" b="1" spc="-90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3496208" y="2533078"/>
            <a:ext cx="7818120" cy="1751964"/>
            <a:chOff x="3496208" y="2533078"/>
            <a:chExt cx="7818120" cy="1751964"/>
          </a:xfrm>
        </p:grpSpPr>
        <p:sp>
          <p:nvSpPr>
            <p:cNvPr id="97" name="object 97"/>
            <p:cNvSpPr/>
            <p:nvPr/>
          </p:nvSpPr>
          <p:spPr>
            <a:xfrm>
              <a:off x="9144761" y="2547366"/>
              <a:ext cx="2155190" cy="806450"/>
            </a:xfrm>
            <a:custGeom>
              <a:avLst/>
              <a:gdLst/>
              <a:ahLst/>
              <a:cxnLst/>
              <a:rect l="l" t="t" r="r" b="b"/>
              <a:pathLst>
                <a:path w="2155190" h="806450">
                  <a:moveTo>
                    <a:pt x="0" y="0"/>
                  </a:moveTo>
                  <a:lnTo>
                    <a:pt x="2020570" y="0"/>
                  </a:lnTo>
                  <a:lnTo>
                    <a:pt x="2154936" y="134366"/>
                  </a:lnTo>
                  <a:lnTo>
                    <a:pt x="2154936" y="806196"/>
                  </a:lnTo>
                  <a:lnTo>
                    <a:pt x="134366" y="806196"/>
                  </a:lnTo>
                  <a:lnTo>
                    <a:pt x="0" y="67183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496208" y="3820668"/>
              <a:ext cx="493684" cy="4639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9237727" y="2558618"/>
            <a:ext cx="1811273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Liberation Sans Narrow"/>
                <a:cs typeface="Liberation Sans Narrow"/>
              </a:rPr>
              <a:t>Flori</a:t>
            </a:r>
            <a:endParaRPr sz="22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latin typeface="Liberation Sans Narrow"/>
                <a:cs typeface="Liberation Sans Narrow"/>
              </a:rPr>
              <a:t>57</a:t>
            </a:r>
            <a:r>
              <a:rPr sz="2200" b="1" spc="-95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0942193" y="2362200"/>
            <a:ext cx="493582" cy="4639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9144000" y="5334000"/>
            <a:ext cx="19050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Liberation Sans Narrow"/>
                <a:cs typeface="Liberation Sans Narrow"/>
              </a:rPr>
              <a:t>Jahe</a:t>
            </a:r>
            <a:endParaRPr sz="22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</a:pPr>
            <a:r>
              <a:rPr sz="2200" b="1" spc="-5" dirty="0">
                <a:latin typeface="Liberation Sans Narrow"/>
                <a:cs typeface="Liberation Sans Narrow"/>
              </a:rPr>
              <a:t>80</a:t>
            </a:r>
            <a:r>
              <a:rPr sz="2200" b="1" spc="-95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8664957" y="0"/>
            <a:ext cx="2765043" cy="6074410"/>
            <a:chOff x="8763000" y="304800"/>
            <a:chExt cx="2765043" cy="6074410"/>
          </a:xfrm>
        </p:grpSpPr>
        <p:sp>
          <p:nvSpPr>
            <p:cNvPr id="103" name="object 103"/>
            <p:cNvSpPr/>
            <p:nvPr/>
          </p:nvSpPr>
          <p:spPr>
            <a:xfrm>
              <a:off x="9144761" y="5574030"/>
              <a:ext cx="2155190" cy="805180"/>
            </a:xfrm>
            <a:custGeom>
              <a:avLst/>
              <a:gdLst/>
              <a:ahLst/>
              <a:cxnLst/>
              <a:rect l="l" t="t" r="r" b="b"/>
              <a:pathLst>
                <a:path w="2155190" h="805179">
                  <a:moveTo>
                    <a:pt x="0" y="0"/>
                  </a:moveTo>
                  <a:lnTo>
                    <a:pt x="2020824" y="0"/>
                  </a:lnTo>
                  <a:lnTo>
                    <a:pt x="2154936" y="134112"/>
                  </a:lnTo>
                  <a:lnTo>
                    <a:pt x="2154936" y="804672"/>
                  </a:lnTo>
                  <a:lnTo>
                    <a:pt x="134112" y="804672"/>
                  </a:lnTo>
                  <a:lnTo>
                    <a:pt x="0" y="67056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1034420" y="5483098"/>
              <a:ext cx="493623" cy="4639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763000" y="304800"/>
              <a:ext cx="2499360" cy="708660"/>
            </a:xfrm>
            <a:custGeom>
              <a:avLst/>
              <a:gdLst/>
              <a:ahLst/>
              <a:cxnLst/>
              <a:rect l="l" t="t" r="r" b="b"/>
              <a:pathLst>
                <a:path w="2499359" h="708660">
                  <a:moveTo>
                    <a:pt x="2499360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2499360" y="708660"/>
                  </a:lnTo>
                  <a:lnTo>
                    <a:pt x="2499360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8458200" y="0"/>
            <a:ext cx="2651760" cy="784829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45719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359"/>
              </a:spcBef>
            </a:pPr>
            <a:r>
              <a:rPr sz="2400" b="1" spc="-5" dirty="0">
                <a:solidFill>
                  <a:srgbClr val="FFFFFF"/>
                </a:solidFill>
                <a:latin typeface="Berlin Sans FB Demi" pitchFamily="34" charset="0"/>
                <a:cs typeface="Tahoma"/>
              </a:rPr>
              <a:t>Total</a:t>
            </a:r>
            <a:endParaRPr sz="2400">
              <a:latin typeface="Berlin Sans FB Demi" pitchFamily="34" charset="0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Berlin Sans FB Demi" pitchFamily="34" charset="0"/>
                <a:cs typeface="Tahoma"/>
              </a:rPr>
              <a:t>2174</a:t>
            </a:r>
            <a:r>
              <a:rPr sz="2400" b="1" spc="-20" dirty="0">
                <a:solidFill>
                  <a:srgbClr val="FFFFFF"/>
                </a:solidFill>
                <a:latin typeface="Berlin Sans FB Demi" pitchFamily="34" charset="0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Berlin Sans FB Demi" pitchFamily="34" charset="0"/>
                <a:cs typeface="Tahoma"/>
              </a:rPr>
              <a:t>Kampung</a:t>
            </a:r>
            <a:endParaRPr sz="2400">
              <a:latin typeface="Berlin Sans FB Demi" pitchFamily="34" charset="0"/>
              <a:cs typeface="Tahom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0" y="4572"/>
            <a:ext cx="11992610" cy="6563359"/>
            <a:chOff x="0" y="4572"/>
            <a:chExt cx="11992610" cy="6563359"/>
          </a:xfrm>
        </p:grpSpPr>
        <p:sp>
          <p:nvSpPr>
            <p:cNvPr id="108" name="object 108"/>
            <p:cNvSpPr/>
            <p:nvPr/>
          </p:nvSpPr>
          <p:spPr>
            <a:xfrm>
              <a:off x="10882883" y="44195"/>
              <a:ext cx="1109472" cy="74828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4572"/>
              <a:ext cx="1095755" cy="9525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768583" y="6057900"/>
              <a:ext cx="877062" cy="50977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828531" y="4764036"/>
              <a:ext cx="718566" cy="49300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372343" y="5352287"/>
              <a:ext cx="835913" cy="503681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387583" y="4887468"/>
              <a:ext cx="807720" cy="47548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9144000" y="4324350"/>
            <a:ext cx="2057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30" dirty="0">
                <a:latin typeface="Liberation Sans Narrow"/>
                <a:cs typeface="Liberation Sans Narrow"/>
              </a:rPr>
              <a:t>Tanaman</a:t>
            </a:r>
            <a:r>
              <a:rPr sz="2200" b="1" spc="-45" dirty="0">
                <a:latin typeface="Liberation Sans Narrow"/>
                <a:cs typeface="Liberation Sans Narrow"/>
              </a:rPr>
              <a:t> </a:t>
            </a:r>
            <a:r>
              <a:rPr sz="2200" b="1" spc="-10" dirty="0">
                <a:latin typeface="Liberation Sans Narrow"/>
                <a:cs typeface="Liberation Sans Narrow"/>
              </a:rPr>
              <a:t>Obat</a:t>
            </a:r>
            <a:endParaRPr sz="2200">
              <a:latin typeface="Liberation Sans Narrow"/>
              <a:cs typeface="Liberation Sans Narrow"/>
            </a:endParaRPr>
          </a:p>
          <a:p>
            <a:pPr marL="113030">
              <a:lnSpc>
                <a:spcPct val="100000"/>
              </a:lnSpc>
            </a:pPr>
            <a:r>
              <a:rPr sz="2200" b="1" spc="-5" dirty="0">
                <a:latin typeface="Liberation Sans Narrow"/>
                <a:cs typeface="Liberation Sans Narrow"/>
              </a:rPr>
              <a:t>40</a:t>
            </a:r>
            <a:r>
              <a:rPr sz="2200" b="1" spc="-45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9015221" y="4296918"/>
            <a:ext cx="2155190" cy="805180"/>
          </a:xfrm>
          <a:custGeom>
            <a:avLst/>
            <a:gdLst/>
            <a:ahLst/>
            <a:cxnLst/>
            <a:rect l="l" t="t" r="r" b="b"/>
            <a:pathLst>
              <a:path w="2155190" h="805179">
                <a:moveTo>
                  <a:pt x="0" y="0"/>
                </a:moveTo>
                <a:lnTo>
                  <a:pt x="2020824" y="0"/>
                </a:lnTo>
                <a:lnTo>
                  <a:pt x="2154935" y="134111"/>
                </a:lnTo>
                <a:lnTo>
                  <a:pt x="2154935" y="804671"/>
                </a:lnTo>
                <a:lnTo>
                  <a:pt x="134111" y="804671"/>
                </a:lnTo>
                <a:lnTo>
                  <a:pt x="0" y="670559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881359" y="2936748"/>
            <a:ext cx="653033" cy="59359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62600" y="2133600"/>
            <a:ext cx="1141730" cy="742315"/>
          </a:xfrm>
          <a:custGeom>
            <a:avLst/>
            <a:gdLst/>
            <a:ahLst/>
            <a:cxnLst/>
            <a:rect l="l" t="t" r="r" b="b"/>
            <a:pathLst>
              <a:path w="1141730" h="742314">
                <a:moveTo>
                  <a:pt x="770382" y="0"/>
                </a:moveTo>
                <a:lnTo>
                  <a:pt x="770382" y="185547"/>
                </a:lnTo>
                <a:lnTo>
                  <a:pt x="0" y="185547"/>
                </a:lnTo>
                <a:lnTo>
                  <a:pt x="0" y="556641"/>
                </a:lnTo>
                <a:lnTo>
                  <a:pt x="770382" y="556641"/>
                </a:lnTo>
                <a:lnTo>
                  <a:pt x="770382" y="742188"/>
                </a:lnTo>
                <a:lnTo>
                  <a:pt x="1141476" y="371094"/>
                </a:lnTo>
                <a:lnTo>
                  <a:pt x="77038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62600" y="2133600"/>
            <a:ext cx="1141730" cy="742315"/>
          </a:xfrm>
          <a:custGeom>
            <a:avLst/>
            <a:gdLst/>
            <a:ahLst/>
            <a:cxnLst/>
            <a:rect l="l" t="t" r="r" b="b"/>
            <a:pathLst>
              <a:path w="1141730" h="742314">
                <a:moveTo>
                  <a:pt x="0" y="185547"/>
                </a:moveTo>
                <a:lnTo>
                  <a:pt x="770382" y="185547"/>
                </a:lnTo>
                <a:lnTo>
                  <a:pt x="770382" y="0"/>
                </a:lnTo>
                <a:lnTo>
                  <a:pt x="1141476" y="371094"/>
                </a:lnTo>
                <a:lnTo>
                  <a:pt x="770382" y="742188"/>
                </a:lnTo>
                <a:lnTo>
                  <a:pt x="770382" y="556641"/>
                </a:lnTo>
                <a:lnTo>
                  <a:pt x="0" y="556641"/>
                </a:lnTo>
                <a:lnTo>
                  <a:pt x="0" y="185547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685800" y="5486400"/>
            <a:ext cx="2362200" cy="10842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0" marR="5080" indent="-762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Liberation Sans Narrow"/>
                <a:cs typeface="Liberation Sans Narrow"/>
              </a:rPr>
              <a:t>Bawang</a:t>
            </a:r>
            <a:r>
              <a:rPr sz="2200" b="1" spc="-55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Putih  </a:t>
            </a:r>
            <a:r>
              <a:rPr sz="2200" b="1" spc="-10" dirty="0">
                <a:latin typeface="Liberation Sans Narrow"/>
                <a:cs typeface="Liberation Sans Narrow"/>
              </a:rPr>
              <a:t>250</a:t>
            </a:r>
            <a:r>
              <a:rPr sz="2200" b="1" spc="-70" dirty="0">
                <a:latin typeface="Liberation Sans Narrow"/>
                <a:cs typeface="Liberation Sans Narrow"/>
              </a:rPr>
              <a:t> </a:t>
            </a:r>
            <a:r>
              <a:rPr sz="2200" b="1" spc="-5" dirty="0">
                <a:latin typeface="Liberation Sans Narrow"/>
                <a:cs typeface="Liberation Sans Narrow"/>
              </a:rPr>
              <a:t>Kampung</a:t>
            </a:r>
            <a:endParaRPr sz="22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100" spc="-5" dirty="0">
                <a:latin typeface="Carlito"/>
                <a:cs typeface="Carlito"/>
              </a:rPr>
              <a:t>*Thn </a:t>
            </a:r>
            <a:r>
              <a:rPr sz="1100" dirty="0">
                <a:latin typeface="Carlito"/>
                <a:cs typeface="Carlito"/>
              </a:rPr>
              <a:t>2021: </a:t>
            </a:r>
            <a:r>
              <a:rPr sz="1400" b="1" spc="-5" dirty="0">
                <a:latin typeface="Carlito"/>
                <a:cs typeface="Carlito"/>
              </a:rPr>
              <a:t>91</a:t>
            </a:r>
            <a:r>
              <a:rPr sz="1400" b="1" spc="-2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Kampung</a:t>
            </a:r>
            <a:endParaRPr sz="11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75111"/>
            <a:ext cx="12191365" cy="168910"/>
          </a:xfrm>
          <a:custGeom>
            <a:avLst/>
            <a:gdLst/>
            <a:ahLst/>
            <a:cxnLst/>
            <a:rect l="l" t="t" r="r" b="b"/>
            <a:pathLst>
              <a:path w="12191365" h="168909">
                <a:moveTo>
                  <a:pt x="12191350" y="168899"/>
                </a:moveTo>
                <a:lnTo>
                  <a:pt x="0" y="168899"/>
                </a:lnTo>
                <a:lnTo>
                  <a:pt x="0" y="0"/>
                </a:lnTo>
                <a:lnTo>
                  <a:pt x="12191350" y="0"/>
                </a:lnTo>
                <a:lnTo>
                  <a:pt x="12191350" y="168899"/>
                </a:lnTo>
                <a:close/>
              </a:path>
            </a:pathLst>
          </a:custGeom>
          <a:solidFill>
            <a:srgbClr val="8E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83856" y="66675"/>
            <a:ext cx="11640185" cy="3209925"/>
            <a:chOff x="383856" y="59114"/>
            <a:chExt cx="11640185" cy="3209925"/>
          </a:xfrm>
        </p:grpSpPr>
        <p:sp>
          <p:nvSpPr>
            <p:cNvPr id="4" name="object 4"/>
            <p:cNvSpPr/>
            <p:nvPr/>
          </p:nvSpPr>
          <p:spPr>
            <a:xfrm>
              <a:off x="388619" y="527048"/>
              <a:ext cx="10671175" cy="13970"/>
            </a:xfrm>
            <a:custGeom>
              <a:avLst/>
              <a:gdLst/>
              <a:ahLst/>
              <a:cxnLst/>
              <a:rect l="l" t="t" r="r" b="b"/>
              <a:pathLst>
                <a:path w="10671175" h="13970">
                  <a:moveTo>
                    <a:pt x="0" y="13969"/>
                  </a:moveTo>
                  <a:lnTo>
                    <a:pt x="10671158" y="0"/>
                  </a:lnTo>
                </a:path>
              </a:pathLst>
            </a:custGeom>
            <a:ln w="9524">
              <a:solidFill>
                <a:srgbClr val="4456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88253" y="59114"/>
              <a:ext cx="1235422" cy="9373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3759" y="653181"/>
              <a:ext cx="3903204" cy="2615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57535" y="152646"/>
            <a:ext cx="4368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445611"/>
                </a:solidFill>
                <a:latin typeface="WenQuanYi Zen Hei Mono"/>
                <a:cs typeface="WenQuanYi Zen Hei Mono"/>
              </a:rPr>
              <a:t>Sistem Registrasi Kampung</a:t>
            </a:r>
            <a:r>
              <a:rPr sz="1800" b="0" spc="-100" dirty="0">
                <a:solidFill>
                  <a:srgbClr val="445611"/>
                </a:solidFill>
                <a:latin typeface="WenQuanYi Zen Hei Mono"/>
                <a:cs typeface="WenQuanYi Zen Hei Mono"/>
              </a:rPr>
              <a:t> </a:t>
            </a:r>
            <a:r>
              <a:rPr sz="1800" b="0" dirty="0">
                <a:solidFill>
                  <a:srgbClr val="445611"/>
                </a:solidFill>
                <a:latin typeface="WenQuanYi Zen Hei Mono"/>
                <a:cs typeface="WenQuanYi Zen Hei Mono"/>
              </a:rPr>
              <a:t>Hortikultura</a:t>
            </a:r>
            <a:endParaRPr sz="1800">
              <a:latin typeface="WenQuanYi Zen Hei Mono"/>
              <a:cs typeface="WenQuanYi Zen Hei Mono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8969" y="5042164"/>
          <a:ext cx="8472804" cy="15544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560"/>
                <a:gridCol w="1614169"/>
                <a:gridCol w="3470275"/>
                <a:gridCol w="1260475"/>
                <a:gridCol w="1584325"/>
              </a:tblGrid>
              <a:tr h="822948"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BF"/>
                    </a:solidFill>
                  </a:tcPr>
                </a:tc>
                <a:tc>
                  <a:txBody>
                    <a:bodyPr/>
                    <a:lstStyle/>
                    <a:p>
                      <a:pPr marL="231140" marR="223520" indent="-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Biodata  Pemohon 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(Nama,</a:t>
                      </a:r>
                      <a:r>
                        <a:rPr sz="16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NIK)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BF"/>
                    </a:solidFill>
                  </a:tcPr>
                </a:tc>
                <a:tc>
                  <a:txBody>
                    <a:bodyPr/>
                    <a:lstStyle/>
                    <a:p>
                      <a:pPr marL="933450" marR="925194" indent="-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Alamat 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(Kampung/Desa/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Kec./Kab/Prov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BF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7155" indent="1860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Usulan  Komoditas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BF"/>
                    </a:solidFill>
                  </a:tcPr>
                </a:tc>
                <a:tc>
                  <a:txBody>
                    <a:bodyPr/>
                    <a:lstStyle/>
                    <a:p>
                      <a:pPr marL="443865" marR="222250" indent="-216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Luas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Lahan  (M</a:t>
                      </a:r>
                      <a:r>
                        <a:rPr sz="1575" b="1" spc="-7" baseline="31746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/Ha)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BF"/>
                    </a:solidFill>
                  </a:tcPr>
                </a:tc>
              </a:tr>
              <a:tr h="731498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Fauzan/xxxxxx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97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Kampung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Jepara/Desa Jepara/Kec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BPR  Ranau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Tengah/OKU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Selatan/Sumatera  Selatan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Alpukat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Ha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E9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19414" y="3818642"/>
            <a:ext cx="3583304" cy="1040765"/>
          </a:xfrm>
          <a:custGeom>
            <a:avLst/>
            <a:gdLst/>
            <a:ahLst/>
            <a:cxnLst/>
            <a:rect l="l" t="t" r="r" b="b"/>
            <a:pathLst>
              <a:path w="3583304" h="1040764">
                <a:moveTo>
                  <a:pt x="3582827" y="1040222"/>
                </a:moveTo>
                <a:lnTo>
                  <a:pt x="0" y="1040222"/>
                </a:lnTo>
                <a:lnTo>
                  <a:pt x="0" y="0"/>
                </a:lnTo>
                <a:lnTo>
                  <a:pt x="3582827" y="0"/>
                </a:lnTo>
                <a:lnTo>
                  <a:pt x="3582827" y="1040222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2439" y="3887140"/>
            <a:ext cx="3241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Kampung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Hortikultura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4615" y="4256964"/>
            <a:ext cx="23088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09" indent="-41084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22909" algn="l"/>
                <a:tab pos="423545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Buah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475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kampung</a:t>
            </a:r>
            <a:endParaRPr sz="1600">
              <a:latin typeface="Arial"/>
              <a:cs typeface="Arial"/>
            </a:endParaRPr>
          </a:p>
          <a:p>
            <a:pPr marL="422909" indent="-410845">
              <a:lnSpc>
                <a:spcPct val="100000"/>
              </a:lnSpc>
              <a:buAutoNum type="arabicPeriod"/>
              <a:tabLst>
                <a:tab pos="422909" algn="l"/>
                <a:tab pos="423545" algn="l"/>
              </a:tabLst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STO: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618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kampung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70032" y="3984523"/>
            <a:ext cx="509270" cy="755015"/>
          </a:xfrm>
          <a:custGeom>
            <a:avLst/>
            <a:gdLst/>
            <a:ahLst/>
            <a:cxnLst/>
            <a:rect l="l" t="t" r="r" b="b"/>
            <a:pathLst>
              <a:path w="509270" h="755014">
                <a:moveTo>
                  <a:pt x="508698" y="377278"/>
                </a:moveTo>
                <a:lnTo>
                  <a:pt x="356108" y="150939"/>
                </a:lnTo>
                <a:lnTo>
                  <a:pt x="254355" y="0"/>
                </a:lnTo>
                <a:lnTo>
                  <a:pt x="254355" y="150926"/>
                </a:lnTo>
                <a:lnTo>
                  <a:pt x="0" y="150926"/>
                </a:lnTo>
                <a:lnTo>
                  <a:pt x="0" y="603618"/>
                </a:lnTo>
                <a:lnTo>
                  <a:pt x="254355" y="603618"/>
                </a:lnTo>
                <a:lnTo>
                  <a:pt x="254355" y="754519"/>
                </a:lnTo>
                <a:lnTo>
                  <a:pt x="356095" y="603618"/>
                </a:lnTo>
                <a:lnTo>
                  <a:pt x="508698" y="377278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0790" y="3818642"/>
            <a:ext cx="4159250" cy="1040765"/>
          </a:xfrm>
          <a:custGeom>
            <a:avLst/>
            <a:gdLst/>
            <a:ahLst/>
            <a:cxnLst/>
            <a:rect l="l" t="t" r="r" b="b"/>
            <a:pathLst>
              <a:path w="4159250" h="1040764">
                <a:moveTo>
                  <a:pt x="4159066" y="1040222"/>
                </a:moveTo>
                <a:lnTo>
                  <a:pt x="0" y="1040222"/>
                </a:lnTo>
                <a:lnTo>
                  <a:pt x="0" y="0"/>
                </a:lnTo>
                <a:lnTo>
                  <a:pt x="4159066" y="0"/>
                </a:lnTo>
                <a:lnTo>
                  <a:pt x="4159066" y="1040222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50790" y="3887140"/>
            <a:ext cx="4159250" cy="88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Registrasi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Kampung</a:t>
            </a:r>
            <a:endParaRPr sz="2400">
              <a:latin typeface="Arial"/>
              <a:cs typeface="Arial"/>
            </a:endParaRPr>
          </a:p>
          <a:p>
            <a:pPr marL="271780" marR="271780" algn="ctr">
              <a:lnSpc>
                <a:spcPct val="100000"/>
              </a:lnSpc>
              <a:spcBef>
                <a:spcPts val="3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(Kode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Prov.Kode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Kab-Bulan+Tgl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Daftar-  No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Urut)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57908" y="3896397"/>
            <a:ext cx="509270" cy="755015"/>
          </a:xfrm>
          <a:custGeom>
            <a:avLst/>
            <a:gdLst/>
            <a:ahLst/>
            <a:cxnLst/>
            <a:rect l="l" t="t" r="r" b="b"/>
            <a:pathLst>
              <a:path w="509270" h="755014">
                <a:moveTo>
                  <a:pt x="508698" y="377253"/>
                </a:moveTo>
                <a:lnTo>
                  <a:pt x="356069" y="150901"/>
                </a:lnTo>
                <a:lnTo>
                  <a:pt x="254342" y="0"/>
                </a:lnTo>
                <a:lnTo>
                  <a:pt x="254342" y="150901"/>
                </a:lnTo>
                <a:lnTo>
                  <a:pt x="0" y="150901"/>
                </a:lnTo>
                <a:lnTo>
                  <a:pt x="0" y="603605"/>
                </a:lnTo>
                <a:lnTo>
                  <a:pt x="254342" y="603605"/>
                </a:lnTo>
                <a:lnTo>
                  <a:pt x="254342" y="754494"/>
                </a:lnTo>
                <a:lnTo>
                  <a:pt x="356069" y="603605"/>
                </a:lnTo>
                <a:lnTo>
                  <a:pt x="508698" y="377253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362681" y="3818642"/>
            <a:ext cx="2545715" cy="882293"/>
          </a:xfrm>
          <a:prstGeom prst="rect">
            <a:avLst/>
          </a:prstGeom>
          <a:solidFill>
            <a:srgbClr val="00AF4F"/>
          </a:solidFill>
        </p:spPr>
        <p:txBody>
          <a:bodyPr vert="horz" wrap="square" lIns="0" tIns="142240" rIns="0" bIns="0" rtlCol="0">
            <a:spAutoFit/>
          </a:bodyPr>
          <a:lstStyle/>
          <a:p>
            <a:pPr marL="339725" marR="334645" indent="22225" algn="ctr">
              <a:lnSpc>
                <a:spcPct val="100000"/>
              </a:lnSpc>
              <a:spcBef>
                <a:spcPts val="1120"/>
              </a:spcBef>
            </a:pPr>
            <a:r>
              <a:rPr sz="2400" b="1" spc="-5" smtClean="0">
                <a:solidFill>
                  <a:srgbClr val="FFFFFF"/>
                </a:solidFill>
                <a:latin typeface="Arial"/>
                <a:cs typeface="Arial"/>
              </a:rPr>
              <a:t>NOMOR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REGISTRASI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786279" y="5499925"/>
            <a:ext cx="509270" cy="755015"/>
          </a:xfrm>
          <a:custGeom>
            <a:avLst/>
            <a:gdLst/>
            <a:ahLst/>
            <a:cxnLst/>
            <a:rect l="l" t="t" r="r" b="b"/>
            <a:pathLst>
              <a:path w="509270" h="755014">
                <a:moveTo>
                  <a:pt x="508698" y="377240"/>
                </a:moveTo>
                <a:lnTo>
                  <a:pt x="356095" y="150914"/>
                </a:lnTo>
                <a:lnTo>
                  <a:pt x="254342" y="0"/>
                </a:lnTo>
                <a:lnTo>
                  <a:pt x="254342" y="150888"/>
                </a:lnTo>
                <a:lnTo>
                  <a:pt x="0" y="150888"/>
                </a:lnTo>
                <a:lnTo>
                  <a:pt x="0" y="603592"/>
                </a:lnTo>
                <a:lnTo>
                  <a:pt x="254342" y="603592"/>
                </a:lnTo>
                <a:lnTo>
                  <a:pt x="254342" y="754494"/>
                </a:lnTo>
                <a:lnTo>
                  <a:pt x="356082" y="603592"/>
                </a:lnTo>
                <a:lnTo>
                  <a:pt x="508698" y="377240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424555" y="5470838"/>
            <a:ext cx="2484120" cy="812800"/>
          </a:xfrm>
          <a:prstGeom prst="rect">
            <a:avLst/>
          </a:prstGeom>
          <a:solidFill>
            <a:srgbClr val="0070BF"/>
          </a:solidFill>
        </p:spPr>
        <p:txBody>
          <a:bodyPr vert="horz" wrap="square" lIns="0" tIns="2794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16.04-0421-000</a:t>
            </a:r>
            <a:endParaRPr sz="2400">
              <a:latin typeface="Arial"/>
              <a:cs typeface="Arial"/>
            </a:endParaRPr>
          </a:p>
          <a:p>
            <a:pPr marL="8509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03562" y="3233968"/>
            <a:ext cx="3913504" cy="395605"/>
          </a:xfrm>
          <a:prstGeom prst="rect">
            <a:avLst/>
          </a:prstGeom>
          <a:solidFill>
            <a:srgbClr val="7E6000"/>
          </a:solidFill>
        </p:spPr>
        <p:txBody>
          <a:bodyPr vert="horz" wrap="square" lIns="0" tIns="27940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220"/>
              </a:spcBef>
            </a:pP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http://registrasilahanhorti.id/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670030" y="715944"/>
            <a:ext cx="34810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spc="-5" dirty="0">
                <a:solidFill>
                  <a:srgbClr val="000000"/>
                </a:solidFill>
                <a:latin typeface="Arial"/>
                <a:cs typeface="Arial"/>
              </a:rPr>
              <a:t>Registrasi</a:t>
            </a:r>
            <a:r>
              <a:rPr sz="2800" i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000000"/>
                </a:solidFill>
                <a:latin typeface="Arial"/>
                <a:cs typeface="Arial"/>
              </a:rPr>
              <a:t>Kampung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xfrm>
            <a:off x="5562600" y="1133247"/>
            <a:ext cx="6172200" cy="1533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22225">
              <a:lnSpc>
                <a:spcPct val="100000"/>
              </a:lnSpc>
              <a:spcBef>
                <a:spcPts val="100"/>
              </a:spcBef>
            </a:pPr>
            <a:r>
              <a:rPr i="1" dirty="0"/>
              <a:t>“Proses </a:t>
            </a:r>
            <a:r>
              <a:rPr i="1" spc="-5" dirty="0"/>
              <a:t>penomoran atau pengkodean </a:t>
            </a:r>
            <a:r>
              <a:rPr i="1" dirty="0"/>
              <a:t>kebun/lahan  </a:t>
            </a:r>
            <a:r>
              <a:rPr spc="-5" dirty="0"/>
              <a:t>usaha </a:t>
            </a:r>
            <a:r>
              <a:rPr dirty="0"/>
              <a:t>yang </a:t>
            </a:r>
            <a:r>
              <a:rPr spc="-5" dirty="0"/>
              <a:t>telah </a:t>
            </a:r>
            <a:r>
              <a:rPr dirty="0"/>
              <a:t>memenuhi </a:t>
            </a:r>
            <a:r>
              <a:rPr spc="-5" dirty="0"/>
              <a:t>persyaratan </a:t>
            </a:r>
            <a:r>
              <a:rPr dirty="0"/>
              <a:t>/ kriteria  </a:t>
            </a:r>
            <a:r>
              <a:rPr spc="-5" dirty="0"/>
              <a:t>penerapan GAP di dalam Kampung</a:t>
            </a:r>
            <a:r>
              <a:rPr spc="-114" dirty="0"/>
              <a:t> </a:t>
            </a:r>
            <a:r>
              <a:rPr spc="-5" dirty="0"/>
              <a:t>Hortikultura”</a:t>
            </a:r>
          </a:p>
          <a:p>
            <a:pPr marL="79375">
              <a:lnSpc>
                <a:spcPct val="100000"/>
              </a:lnSpc>
              <a:spcBef>
                <a:spcPts val="5"/>
              </a:spcBef>
            </a:pPr>
            <a:r>
              <a:rPr sz="2800" b="1" i="1" spc="-15" dirty="0">
                <a:latin typeface="Arial"/>
                <a:cs typeface="Arial"/>
              </a:rPr>
              <a:t>Tujuan</a:t>
            </a:r>
            <a:endParaRPr sz="2800">
              <a:latin typeface="Arial"/>
              <a:cs typeface="Arial"/>
            </a:endParaRPr>
          </a:p>
          <a:p>
            <a:pPr marL="346075" indent="-334010">
              <a:lnSpc>
                <a:spcPct val="100000"/>
              </a:lnSpc>
              <a:spcBef>
                <a:spcPts val="50"/>
              </a:spcBef>
              <a:buFont typeface="Noto Sans Symbols"/>
              <a:buChar char="❑"/>
              <a:tabLst>
                <a:tab pos="346075" algn="l"/>
                <a:tab pos="346710" algn="l"/>
              </a:tabLst>
            </a:pPr>
            <a:r>
              <a:rPr sz="1600" i="0" dirty="0">
                <a:latin typeface="Arial"/>
                <a:cs typeface="Arial"/>
              </a:rPr>
              <a:t>Menyiapkan sistem </a:t>
            </a:r>
            <a:r>
              <a:rPr sz="1600" i="0" spc="-5" dirty="0">
                <a:latin typeface="Arial"/>
                <a:cs typeface="Arial"/>
              </a:rPr>
              <a:t>jaminan </a:t>
            </a:r>
            <a:r>
              <a:rPr sz="1600" i="0" dirty="0">
                <a:latin typeface="Arial"/>
                <a:cs typeface="Arial"/>
              </a:rPr>
              <a:t>mutu</a:t>
            </a:r>
            <a:r>
              <a:rPr sz="1600" i="0" spc="-30" dirty="0">
                <a:latin typeface="Arial"/>
                <a:cs typeface="Arial"/>
              </a:rPr>
              <a:t> </a:t>
            </a:r>
            <a:r>
              <a:rPr sz="1600" i="0" spc="-5" dirty="0">
                <a:latin typeface="Arial"/>
                <a:cs typeface="Arial"/>
              </a:rPr>
              <a:t>produk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80973" y="2648129"/>
            <a:ext cx="593788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075" indent="-334010">
              <a:lnSpc>
                <a:spcPct val="100000"/>
              </a:lnSpc>
              <a:spcBef>
                <a:spcPts val="100"/>
              </a:spcBef>
              <a:buFont typeface="Noto Sans Symbols"/>
              <a:buChar char="❑"/>
              <a:tabLst>
                <a:tab pos="346075" algn="l"/>
                <a:tab pos="346710" algn="l"/>
              </a:tabLst>
            </a:pPr>
            <a:r>
              <a:rPr sz="1600" dirty="0">
                <a:latin typeface="Arial"/>
                <a:cs typeface="Arial"/>
              </a:rPr>
              <a:t>Mempermudah </a:t>
            </a:r>
            <a:r>
              <a:rPr sz="1600" spc="-5" dirty="0">
                <a:latin typeface="Arial"/>
                <a:cs typeface="Arial"/>
              </a:rPr>
              <a:t>proses telusur balik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</a:t>
            </a:r>
            <a:r>
              <a:rPr sz="1600" i="1" spc="-5" dirty="0">
                <a:latin typeface="Arial"/>
                <a:cs typeface="Arial"/>
              </a:rPr>
              <a:t>traceablity</a:t>
            </a:r>
            <a:r>
              <a:rPr sz="1600" spc="-5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346075" indent="-334010">
              <a:lnSpc>
                <a:spcPct val="100000"/>
              </a:lnSpc>
              <a:buFont typeface="Noto Sans Symbols"/>
              <a:buChar char="❑"/>
              <a:tabLst>
                <a:tab pos="346075" algn="l"/>
                <a:tab pos="346710" algn="l"/>
              </a:tabLst>
            </a:pPr>
            <a:r>
              <a:rPr sz="1600" dirty="0">
                <a:latin typeface="Arial"/>
                <a:cs typeface="Arial"/>
              </a:rPr>
              <a:t>Mendorong </a:t>
            </a:r>
            <a:r>
              <a:rPr sz="1600" spc="-5" dirty="0">
                <a:latin typeface="Arial"/>
                <a:cs typeface="Arial"/>
              </a:rPr>
              <a:t>percepatan akses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pasar</a:t>
            </a:r>
            <a:endParaRPr sz="1600">
              <a:latin typeface="Arial"/>
              <a:cs typeface="Arial"/>
            </a:endParaRPr>
          </a:p>
          <a:p>
            <a:pPr marL="346075" marR="5080" indent="-334010">
              <a:lnSpc>
                <a:spcPct val="100000"/>
              </a:lnSpc>
              <a:buFont typeface="Noto Sans Symbols"/>
              <a:buChar char="❑"/>
              <a:tabLst>
                <a:tab pos="346075" algn="l"/>
                <a:tab pos="346710" algn="l"/>
              </a:tabLst>
            </a:pPr>
            <a:r>
              <a:rPr sz="1600" dirty="0">
                <a:latin typeface="Arial"/>
                <a:cs typeface="Arial"/>
              </a:rPr>
              <a:t>Meningkatkan mutu </a:t>
            </a:r>
            <a:r>
              <a:rPr sz="1600" spc="-5" dirty="0">
                <a:latin typeface="Arial"/>
                <a:cs typeface="Arial"/>
              </a:rPr>
              <a:t>dan </a:t>
            </a:r>
            <a:r>
              <a:rPr sz="1600" dirty="0">
                <a:latin typeface="Arial"/>
                <a:cs typeface="Arial"/>
              </a:rPr>
              <a:t>keamanan </a:t>
            </a:r>
            <a:r>
              <a:rPr sz="1600" spc="-5" dirty="0">
                <a:latin typeface="Arial"/>
                <a:cs typeface="Arial"/>
              </a:rPr>
              <a:t>pangan </a:t>
            </a:r>
            <a:r>
              <a:rPr sz="1600" dirty="0">
                <a:latin typeface="Arial"/>
                <a:cs typeface="Arial"/>
              </a:rPr>
              <a:t>sehingga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memiliki  </a:t>
            </a:r>
            <a:r>
              <a:rPr sz="1600" spc="-5" dirty="0">
                <a:latin typeface="Arial"/>
                <a:cs typeface="Arial"/>
              </a:rPr>
              <a:t>daya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1257932" cy="9964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10668000" y="6324600"/>
            <a:ext cx="1193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libri"/>
                <a:cs typeface="Calibri"/>
              </a:rPr>
              <a:t>Sumber:</a:t>
            </a:r>
            <a:r>
              <a:rPr sz="1800" i="1" spc="-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BPS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 rot="20850959">
            <a:off x="10158596" y="5115978"/>
            <a:ext cx="1628765" cy="1105169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grpSp>
        <p:nvGrpSpPr>
          <p:cNvPr id="2" name="object 27"/>
          <p:cNvGrpSpPr/>
          <p:nvPr/>
        </p:nvGrpSpPr>
        <p:grpSpPr>
          <a:xfrm>
            <a:off x="-32004" y="4627906"/>
            <a:ext cx="9480804" cy="2230094"/>
            <a:chOff x="196596" y="4110228"/>
            <a:chExt cx="10780902" cy="2539466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300" y="4110228"/>
              <a:ext cx="1479803" cy="99669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596" y="4782311"/>
              <a:ext cx="1420368" cy="11384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276" y="5454396"/>
              <a:ext cx="1562100" cy="10942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411" y="4407408"/>
              <a:ext cx="1158240" cy="69189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66887" y="5480050"/>
              <a:ext cx="1610611" cy="1169644"/>
            </a:xfrm>
            <a:prstGeom prst="rect">
              <a:avLst/>
            </a:prstGeom>
          </p:spPr>
        </p:pic>
      </p:grpSp>
      <p:sp>
        <p:nvSpPr>
          <p:cNvPr id="38" name="object 3"/>
          <p:cNvSpPr/>
          <p:nvPr/>
        </p:nvSpPr>
        <p:spPr>
          <a:xfrm>
            <a:off x="10972800" y="228600"/>
            <a:ext cx="990599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object 24"/>
          <p:cNvGraphicFramePr>
            <a:graphicFrameLocks noGrp="1"/>
          </p:cNvGraphicFramePr>
          <p:nvPr/>
        </p:nvGraphicFramePr>
        <p:xfrm>
          <a:off x="1447800" y="1676400"/>
          <a:ext cx="8686801" cy="4531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492"/>
                <a:gridCol w="3119908"/>
                <a:gridCol w="4343401"/>
              </a:tblGrid>
              <a:tr h="339572">
                <a:tc>
                  <a:txBody>
                    <a:bodyPr/>
                    <a:lstStyle/>
                    <a:p>
                      <a:pPr marL="635" algn="ctr">
                        <a:lnSpc>
                          <a:spcPts val="2825"/>
                        </a:lnSpc>
                        <a:spcBef>
                          <a:spcPts val="229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No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0013" indent="0" algn="l">
                        <a:lnSpc>
                          <a:spcPts val="2825"/>
                        </a:lnSpc>
                        <a:spcBef>
                          <a:spcPts val="229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Komoditas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0" algn="ctr">
                        <a:lnSpc>
                          <a:spcPts val="2825"/>
                        </a:lnSpc>
                        <a:spcBef>
                          <a:spcPts val="229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Produksi</a:t>
                      </a:r>
                      <a:r>
                        <a:rPr sz="2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40" dirty="0">
                          <a:latin typeface="Arial"/>
                          <a:cs typeface="Arial"/>
                        </a:rPr>
                        <a:t>(Ton)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339572"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25"/>
                        </a:lnSpc>
                        <a:spcBef>
                          <a:spcPts val="229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Pisang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25"/>
                        </a:lnSpc>
                        <a:spcBef>
                          <a:spcPts val="229"/>
                        </a:spcBef>
                      </a:pPr>
                      <a:r>
                        <a:rPr sz="2400" spc="-5" smtClean="0">
                          <a:latin typeface="Arial"/>
                          <a:cs typeface="Arial"/>
                        </a:rPr>
                        <a:t>8.182.736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39572"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25"/>
                        </a:lnSpc>
                        <a:spcBef>
                          <a:spcPts val="229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Mangga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25"/>
                        </a:lnSpc>
                        <a:spcBef>
                          <a:spcPts val="229"/>
                        </a:spcBef>
                      </a:pPr>
                      <a:r>
                        <a:rPr sz="2400" spc="-5" smtClean="0">
                          <a:latin typeface="Arial"/>
                          <a:cs typeface="Arial"/>
                        </a:rPr>
                        <a:t>2.898.588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53369"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25"/>
                        </a:lnSpc>
                        <a:spcBef>
                          <a:spcPts val="229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Jeruk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Keprok/Siem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25"/>
                        </a:lnSpc>
                        <a:spcBef>
                          <a:spcPts val="229"/>
                        </a:spcBef>
                      </a:pPr>
                      <a:r>
                        <a:rPr sz="2400" spc="-5" smtClean="0">
                          <a:latin typeface="Arial"/>
                          <a:cs typeface="Arial"/>
                        </a:rPr>
                        <a:t>2.593.384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40133">
                <a:tc>
                  <a:txBody>
                    <a:bodyPr/>
                    <a:lstStyle/>
                    <a:p>
                      <a:pPr algn="ctr">
                        <a:lnSpc>
                          <a:spcPts val="2820"/>
                        </a:lnSpc>
                        <a:spcBef>
                          <a:spcPts val="23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20"/>
                        </a:lnSpc>
                        <a:spcBef>
                          <a:spcPts val="23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Nenas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20"/>
                        </a:lnSpc>
                        <a:spcBef>
                          <a:spcPts val="235"/>
                        </a:spcBef>
                      </a:pPr>
                      <a:r>
                        <a:rPr sz="2400" spc="-5" smtClean="0">
                          <a:latin typeface="Arial"/>
                          <a:cs typeface="Arial"/>
                        </a:rPr>
                        <a:t>2.447.243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40133">
                <a:tc>
                  <a:txBody>
                    <a:bodyPr/>
                    <a:lstStyle/>
                    <a:p>
                      <a:pPr algn="ctr">
                        <a:lnSpc>
                          <a:spcPts val="2820"/>
                        </a:lnSpc>
                        <a:spcBef>
                          <a:spcPts val="23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20"/>
                        </a:lnSpc>
                        <a:spcBef>
                          <a:spcPts val="23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Durian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20"/>
                        </a:lnSpc>
                        <a:spcBef>
                          <a:spcPts val="235"/>
                        </a:spcBef>
                      </a:pPr>
                      <a:r>
                        <a:rPr sz="2400" spc="-5" smtClean="0">
                          <a:latin typeface="Arial"/>
                          <a:cs typeface="Arial"/>
                        </a:rPr>
                        <a:t>1.133.195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40133">
                <a:tc>
                  <a:txBody>
                    <a:bodyPr/>
                    <a:lstStyle/>
                    <a:p>
                      <a:pPr algn="ctr">
                        <a:lnSpc>
                          <a:spcPts val="2820"/>
                        </a:lnSpc>
                        <a:spcBef>
                          <a:spcPts val="23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20"/>
                        </a:lnSpc>
                        <a:spcBef>
                          <a:spcPts val="23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Salak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20"/>
                        </a:lnSpc>
                        <a:spcBef>
                          <a:spcPts val="235"/>
                        </a:spcBef>
                      </a:pPr>
                      <a:r>
                        <a:rPr sz="2400" spc="-5" smtClean="0">
                          <a:latin typeface="Arial"/>
                          <a:cs typeface="Arial"/>
                        </a:rPr>
                        <a:t>1.225.088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40133">
                <a:tc>
                  <a:txBody>
                    <a:bodyPr/>
                    <a:lstStyle/>
                    <a:p>
                      <a:pPr algn="ctr">
                        <a:lnSpc>
                          <a:spcPts val="2820"/>
                        </a:lnSpc>
                        <a:spcBef>
                          <a:spcPts val="23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7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20"/>
                        </a:lnSpc>
                        <a:spcBef>
                          <a:spcPts val="23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Manggis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20"/>
                        </a:lnSpc>
                        <a:spcBef>
                          <a:spcPts val="235"/>
                        </a:spcBef>
                      </a:pPr>
                      <a:r>
                        <a:rPr sz="2400" spc="-5" smtClean="0">
                          <a:latin typeface="Arial"/>
                          <a:cs typeface="Arial"/>
                        </a:rPr>
                        <a:t>322.414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40133">
                <a:tc>
                  <a:txBody>
                    <a:bodyPr/>
                    <a:lstStyle/>
                    <a:p>
                      <a:pPr algn="ctr">
                        <a:lnSpc>
                          <a:spcPts val="2820"/>
                        </a:lnSpc>
                        <a:spcBef>
                          <a:spcPts val="23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20"/>
                        </a:lnSpc>
                        <a:spcBef>
                          <a:spcPts val="235"/>
                        </a:spcBef>
                      </a:pPr>
                      <a:r>
                        <a:rPr sz="2400" spc="-5">
                          <a:latin typeface="Arial"/>
                          <a:cs typeface="Arial"/>
                        </a:rPr>
                        <a:t>Buah</a:t>
                      </a:r>
                      <a:r>
                        <a:rPr sz="24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smtClean="0">
                          <a:latin typeface="Arial"/>
                          <a:cs typeface="Arial"/>
                        </a:rPr>
                        <a:t>Lainnya</a:t>
                      </a:r>
                      <a:r>
                        <a:rPr lang="en-US" sz="2400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2400" spc="-5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Termasuk</a:t>
                      </a:r>
                      <a:r>
                        <a:rPr lang="en-US" sz="2400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spc="-5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jeruk</a:t>
                      </a:r>
                      <a:r>
                        <a:rPr lang="en-US" sz="2400" spc="-5" dirty="0" smtClean="0">
                          <a:latin typeface="Arial"/>
                          <a:cs typeface="Arial"/>
                        </a:rPr>
                        <a:t>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20"/>
                        </a:lnSpc>
                        <a:spcBef>
                          <a:spcPts val="23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5.296.062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405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3300"/>
                        </a:lnSpc>
                        <a:spcBef>
                          <a:spcPts val="10"/>
                        </a:spcBef>
                      </a:pPr>
                      <a:r>
                        <a:rPr sz="2800" b="1" spc="-45" dirty="0">
                          <a:latin typeface="Arial"/>
                          <a:cs typeface="Arial"/>
                        </a:rPr>
                        <a:t>Total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300"/>
                        </a:lnSpc>
                        <a:spcBef>
                          <a:spcPts val="10"/>
                        </a:spcBef>
                      </a:pPr>
                      <a:r>
                        <a:rPr sz="2800" b="1" smtClean="0">
                          <a:latin typeface="Arial"/>
                          <a:cs typeface="Arial"/>
                        </a:rPr>
                        <a:t>24.872.974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0" name="object 34"/>
          <p:cNvSpPr txBox="1"/>
          <p:nvPr/>
        </p:nvSpPr>
        <p:spPr>
          <a:xfrm>
            <a:off x="5181600" y="5867400"/>
            <a:ext cx="2057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>
                <a:latin typeface="Calibri"/>
                <a:cs typeface="Calibri"/>
              </a:rPr>
              <a:t>Naik</a:t>
            </a:r>
            <a:r>
              <a:rPr sz="2400" b="1" spc="-45">
                <a:latin typeface="Calibri"/>
                <a:cs typeface="Calibri"/>
              </a:rPr>
              <a:t> </a:t>
            </a:r>
            <a:r>
              <a:rPr sz="2400" b="1" smtClean="0">
                <a:latin typeface="Calibri"/>
                <a:cs typeface="Calibri"/>
              </a:rPr>
              <a:t>10,5%</a:t>
            </a:r>
            <a:endParaRPr sz="240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2400" b="1">
                <a:latin typeface="Calibri"/>
                <a:cs typeface="Calibri"/>
              </a:rPr>
              <a:t>dibanding</a:t>
            </a:r>
            <a:r>
              <a:rPr sz="2400" b="1" spc="-90">
                <a:latin typeface="Calibri"/>
                <a:cs typeface="Calibri"/>
              </a:rPr>
              <a:t> </a:t>
            </a:r>
            <a:r>
              <a:rPr sz="2400" b="1" spc="-5" smtClean="0">
                <a:latin typeface="Calibri"/>
                <a:cs typeface="Calibri"/>
              </a:rPr>
              <a:t>2019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5"/>
          <p:cNvGrpSpPr/>
          <p:nvPr/>
        </p:nvGrpSpPr>
        <p:grpSpPr>
          <a:xfrm>
            <a:off x="4495800" y="5638800"/>
            <a:ext cx="685800" cy="914400"/>
            <a:chOff x="8619743" y="5462015"/>
            <a:chExt cx="807720" cy="966469"/>
          </a:xfrm>
        </p:grpSpPr>
        <p:sp>
          <p:nvSpPr>
            <p:cNvPr id="42" name="object 36"/>
            <p:cNvSpPr/>
            <p:nvPr/>
          </p:nvSpPr>
          <p:spPr>
            <a:xfrm>
              <a:off x="8625839" y="5468111"/>
              <a:ext cx="795655" cy="954405"/>
            </a:xfrm>
            <a:custGeom>
              <a:avLst/>
              <a:gdLst/>
              <a:ahLst/>
              <a:cxnLst/>
              <a:rect l="l" t="t" r="r" b="b"/>
              <a:pathLst>
                <a:path w="795654" h="954404">
                  <a:moveTo>
                    <a:pt x="397763" y="0"/>
                  </a:moveTo>
                  <a:lnTo>
                    <a:pt x="0" y="397763"/>
                  </a:lnTo>
                  <a:lnTo>
                    <a:pt x="198881" y="397763"/>
                  </a:lnTo>
                  <a:lnTo>
                    <a:pt x="198881" y="954024"/>
                  </a:lnTo>
                  <a:lnTo>
                    <a:pt x="596645" y="954024"/>
                  </a:lnTo>
                  <a:lnTo>
                    <a:pt x="596645" y="397763"/>
                  </a:lnTo>
                  <a:lnTo>
                    <a:pt x="795527" y="397763"/>
                  </a:lnTo>
                  <a:lnTo>
                    <a:pt x="39776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/>
            <p:cNvSpPr/>
            <p:nvPr/>
          </p:nvSpPr>
          <p:spPr>
            <a:xfrm>
              <a:off x="8625839" y="5468111"/>
              <a:ext cx="795655" cy="954405"/>
            </a:xfrm>
            <a:custGeom>
              <a:avLst/>
              <a:gdLst/>
              <a:ahLst/>
              <a:cxnLst/>
              <a:rect l="l" t="t" r="r" b="b"/>
              <a:pathLst>
                <a:path w="795654" h="954404">
                  <a:moveTo>
                    <a:pt x="0" y="397763"/>
                  </a:moveTo>
                  <a:lnTo>
                    <a:pt x="397763" y="0"/>
                  </a:lnTo>
                  <a:lnTo>
                    <a:pt x="795527" y="397763"/>
                  </a:lnTo>
                  <a:lnTo>
                    <a:pt x="596645" y="397763"/>
                  </a:lnTo>
                  <a:lnTo>
                    <a:pt x="596645" y="954024"/>
                  </a:lnTo>
                  <a:lnTo>
                    <a:pt x="198881" y="954024"/>
                  </a:lnTo>
                  <a:lnTo>
                    <a:pt x="198881" y="397763"/>
                  </a:lnTo>
                  <a:lnTo>
                    <a:pt x="0" y="39776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04800" y="905470"/>
            <a:ext cx="10816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Produksi Buah – buahan Tahun 2020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>
            <a:lum bright="42000" contrast="-73000"/>
          </a:blip>
          <a:srcRect l="7343" t="14167" r="39688" b="15833"/>
          <a:stretch>
            <a:fillRect/>
          </a:stretch>
        </p:blipFill>
        <p:spPr bwMode="auto">
          <a:xfrm>
            <a:off x="0" y="-5082"/>
            <a:ext cx="12192000" cy="686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object 2"/>
          <p:cNvGrpSpPr/>
          <p:nvPr/>
        </p:nvGrpSpPr>
        <p:grpSpPr>
          <a:xfrm>
            <a:off x="109220" y="71627"/>
            <a:ext cx="12006580" cy="6706489"/>
            <a:chOff x="89153" y="71627"/>
            <a:chExt cx="12006580" cy="6706489"/>
          </a:xfrm>
        </p:grpSpPr>
        <p:sp>
          <p:nvSpPr>
            <p:cNvPr id="3" name="object 3"/>
            <p:cNvSpPr/>
            <p:nvPr/>
          </p:nvSpPr>
          <p:spPr>
            <a:xfrm>
              <a:off x="89153" y="76961"/>
              <a:ext cx="12006580" cy="6701155"/>
            </a:xfrm>
            <a:custGeom>
              <a:avLst/>
              <a:gdLst/>
              <a:ahLst/>
              <a:cxnLst/>
              <a:rect l="l" t="t" r="r" b="b"/>
              <a:pathLst>
                <a:path w="12006580" h="6701155">
                  <a:moveTo>
                    <a:pt x="11429619" y="0"/>
                  </a:moveTo>
                  <a:lnTo>
                    <a:pt x="576414" y="0"/>
                  </a:lnTo>
                  <a:lnTo>
                    <a:pt x="0" y="576453"/>
                  </a:lnTo>
                  <a:lnTo>
                    <a:pt x="0" y="6701028"/>
                  </a:lnTo>
                  <a:lnTo>
                    <a:pt x="12006072" y="6701028"/>
                  </a:lnTo>
                  <a:lnTo>
                    <a:pt x="12006072" y="576453"/>
                  </a:lnTo>
                  <a:lnTo>
                    <a:pt x="11429619" y="0"/>
                  </a:lnTo>
                  <a:close/>
                </a:path>
              </a:pathLst>
            </a:custGeom>
            <a:solidFill>
              <a:srgbClr val="FFFFFF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153" y="76961"/>
              <a:ext cx="12006580" cy="6701155"/>
            </a:xfrm>
            <a:custGeom>
              <a:avLst/>
              <a:gdLst/>
              <a:ahLst/>
              <a:cxnLst/>
              <a:rect l="l" t="t" r="r" b="b"/>
              <a:pathLst>
                <a:path w="12006580" h="6701155">
                  <a:moveTo>
                    <a:pt x="576414" y="0"/>
                  </a:moveTo>
                  <a:lnTo>
                    <a:pt x="11429619" y="0"/>
                  </a:lnTo>
                  <a:lnTo>
                    <a:pt x="12006072" y="576453"/>
                  </a:lnTo>
                  <a:lnTo>
                    <a:pt x="12006072" y="6701028"/>
                  </a:lnTo>
                  <a:lnTo>
                    <a:pt x="0" y="6701028"/>
                  </a:lnTo>
                  <a:lnTo>
                    <a:pt x="0" y="576453"/>
                  </a:lnTo>
                  <a:lnTo>
                    <a:pt x="576414" y="0"/>
                  </a:lnTo>
                  <a:close/>
                </a:path>
              </a:pathLst>
            </a:custGeom>
            <a:ln w="38099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rcRect l="48909" t="5551"/>
            <a:stretch>
              <a:fillRect/>
            </a:stretch>
          </p:blipFill>
          <p:spPr>
            <a:xfrm>
              <a:off x="5280406" y="304800"/>
              <a:ext cx="1862327" cy="3884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rcRect l="47894"/>
            <a:stretch>
              <a:fillRect/>
            </a:stretch>
          </p:blipFill>
          <p:spPr>
            <a:xfrm>
              <a:off x="5237733" y="381000"/>
              <a:ext cx="1823847" cy="2663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4615" y="708685"/>
              <a:ext cx="5414518" cy="4113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9673" y="783336"/>
              <a:ext cx="5269103" cy="2663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4911" y="71627"/>
              <a:ext cx="1424940" cy="10408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51531" y="5320284"/>
              <a:ext cx="9278620" cy="0"/>
            </a:xfrm>
            <a:custGeom>
              <a:avLst/>
              <a:gdLst/>
              <a:ahLst/>
              <a:cxnLst/>
              <a:rect l="l" t="t" r="r" b="b"/>
              <a:pathLst>
                <a:path w="9278620">
                  <a:moveTo>
                    <a:pt x="0" y="0"/>
                  </a:moveTo>
                  <a:lnTo>
                    <a:pt x="927811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51531" y="4846320"/>
              <a:ext cx="8121650" cy="0"/>
            </a:xfrm>
            <a:custGeom>
              <a:avLst/>
              <a:gdLst/>
              <a:ahLst/>
              <a:cxnLst/>
              <a:rect l="l" t="t" r="r" b="b"/>
              <a:pathLst>
                <a:path w="8121650">
                  <a:moveTo>
                    <a:pt x="0" y="0"/>
                  </a:moveTo>
                  <a:lnTo>
                    <a:pt x="812139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51531" y="2476500"/>
              <a:ext cx="9278620" cy="1896110"/>
            </a:xfrm>
            <a:custGeom>
              <a:avLst/>
              <a:gdLst/>
              <a:ahLst/>
              <a:cxnLst/>
              <a:rect l="l" t="t" r="r" b="b"/>
              <a:pathLst>
                <a:path w="9278620" h="1896110">
                  <a:moveTo>
                    <a:pt x="0" y="1895856"/>
                  </a:moveTo>
                  <a:lnTo>
                    <a:pt x="9278112" y="1895856"/>
                  </a:lnTo>
                </a:path>
                <a:path w="9278620" h="1896110">
                  <a:moveTo>
                    <a:pt x="0" y="1421892"/>
                  </a:moveTo>
                  <a:lnTo>
                    <a:pt x="9278112" y="1421892"/>
                  </a:lnTo>
                </a:path>
                <a:path w="9278620" h="1896110">
                  <a:moveTo>
                    <a:pt x="0" y="947927"/>
                  </a:moveTo>
                  <a:lnTo>
                    <a:pt x="9278112" y="947927"/>
                  </a:lnTo>
                </a:path>
                <a:path w="9278620" h="1896110">
                  <a:moveTo>
                    <a:pt x="0" y="473963"/>
                  </a:moveTo>
                  <a:lnTo>
                    <a:pt x="9278112" y="473963"/>
                  </a:lnTo>
                </a:path>
                <a:path w="9278620" h="1896110">
                  <a:moveTo>
                    <a:pt x="0" y="0"/>
                  </a:moveTo>
                  <a:lnTo>
                    <a:pt x="927811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51531" y="1528572"/>
              <a:ext cx="9278620" cy="474345"/>
            </a:xfrm>
            <a:custGeom>
              <a:avLst/>
              <a:gdLst/>
              <a:ahLst/>
              <a:cxnLst/>
              <a:rect l="l" t="t" r="r" b="b"/>
              <a:pathLst>
                <a:path w="9278620" h="474344">
                  <a:moveTo>
                    <a:pt x="1034795" y="473963"/>
                  </a:moveTo>
                  <a:lnTo>
                    <a:pt x="3604259" y="473963"/>
                  </a:lnTo>
                </a:path>
                <a:path w="9278620" h="474344">
                  <a:moveTo>
                    <a:pt x="4901183" y="473963"/>
                  </a:moveTo>
                  <a:lnTo>
                    <a:pt x="9278112" y="473963"/>
                  </a:lnTo>
                </a:path>
                <a:path w="9278620" h="474344">
                  <a:moveTo>
                    <a:pt x="0" y="0"/>
                  </a:moveTo>
                  <a:lnTo>
                    <a:pt x="4376928" y="0"/>
                  </a:lnTo>
                </a:path>
                <a:path w="9278620" h="474344">
                  <a:moveTo>
                    <a:pt x="5673852" y="0"/>
                  </a:moveTo>
                  <a:lnTo>
                    <a:pt x="927811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1531" y="5795771"/>
              <a:ext cx="9278620" cy="0"/>
            </a:xfrm>
            <a:custGeom>
              <a:avLst/>
              <a:gdLst/>
              <a:ahLst/>
              <a:cxnLst/>
              <a:rect l="l" t="t" r="r" b="b"/>
              <a:pathLst>
                <a:path w="9278620">
                  <a:moveTo>
                    <a:pt x="0" y="0"/>
                  </a:moveTo>
                  <a:lnTo>
                    <a:pt x="9278112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60903" y="1857755"/>
              <a:ext cx="8649843" cy="317563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737865" y="1914905"/>
              <a:ext cx="8505825" cy="3032760"/>
            </a:xfrm>
            <a:custGeom>
              <a:avLst/>
              <a:gdLst/>
              <a:ahLst/>
              <a:cxnLst/>
              <a:rect l="l" t="t" r="r" b="b"/>
              <a:pathLst>
                <a:path w="8505825" h="3032760">
                  <a:moveTo>
                    <a:pt x="0" y="377952"/>
                  </a:moveTo>
                  <a:lnTo>
                    <a:pt x="772668" y="798576"/>
                  </a:lnTo>
                  <a:lnTo>
                    <a:pt x="1546859" y="1577340"/>
                  </a:lnTo>
                  <a:lnTo>
                    <a:pt x="2319528" y="2321052"/>
                  </a:lnTo>
                  <a:lnTo>
                    <a:pt x="3092196" y="646176"/>
                  </a:lnTo>
                  <a:lnTo>
                    <a:pt x="3866387" y="323088"/>
                  </a:lnTo>
                  <a:lnTo>
                    <a:pt x="4639056" y="0"/>
                  </a:lnTo>
                  <a:lnTo>
                    <a:pt x="5413248" y="475488"/>
                  </a:lnTo>
                  <a:lnTo>
                    <a:pt x="6185915" y="952500"/>
                  </a:lnTo>
                  <a:lnTo>
                    <a:pt x="6958583" y="1711452"/>
                  </a:lnTo>
                  <a:lnTo>
                    <a:pt x="7732776" y="2400300"/>
                  </a:lnTo>
                  <a:lnTo>
                    <a:pt x="8505443" y="3032760"/>
                  </a:lnTo>
                </a:path>
              </a:pathLst>
            </a:custGeom>
            <a:ln w="3505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89404" y="1836420"/>
            <a:ext cx="1297305" cy="4114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07314">
              <a:lnSpc>
                <a:spcPts val="2850"/>
              </a:lnSpc>
            </a:pPr>
            <a:r>
              <a:rPr sz="2400" b="1" spc="-10" dirty="0">
                <a:latin typeface="Cambria"/>
                <a:cs typeface="Cambria"/>
              </a:rPr>
              <a:t>247.711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62072" y="2247900"/>
            <a:ext cx="1297305" cy="394970"/>
          </a:xfrm>
          <a:custGeom>
            <a:avLst/>
            <a:gdLst/>
            <a:ahLst/>
            <a:cxnLst/>
            <a:rect l="l" t="t" r="r" b="b"/>
            <a:pathLst>
              <a:path w="1297304" h="394969">
                <a:moveTo>
                  <a:pt x="1296924" y="0"/>
                </a:moveTo>
                <a:lnTo>
                  <a:pt x="0" y="0"/>
                </a:lnTo>
                <a:lnTo>
                  <a:pt x="0" y="394715"/>
                </a:lnTo>
                <a:lnTo>
                  <a:pt x="1296924" y="394715"/>
                </a:lnTo>
                <a:lnTo>
                  <a:pt x="129692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62072" y="2247900"/>
            <a:ext cx="1297305" cy="224154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810" rIns="0" bIns="0" rtlCol="0">
            <a:spAutoFit/>
          </a:bodyPr>
          <a:lstStyle/>
          <a:p>
            <a:pPr marL="107950">
              <a:lnSpc>
                <a:spcPts val="1735"/>
              </a:lnSpc>
              <a:spcBef>
                <a:spcPts val="30"/>
              </a:spcBef>
            </a:pPr>
            <a:r>
              <a:rPr sz="2400" b="1" spc="-10" dirty="0">
                <a:latin typeface="Cambria"/>
                <a:cs typeface="Cambria"/>
              </a:rPr>
              <a:t>230.017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36264" y="3026664"/>
            <a:ext cx="1297305" cy="3937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44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35"/>
              </a:spcBef>
            </a:pPr>
            <a:r>
              <a:rPr sz="2400" b="1" spc="-10" dirty="0">
                <a:latin typeface="Cambria"/>
                <a:cs typeface="Cambria"/>
              </a:rPr>
              <a:t>197.157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08932" y="3770376"/>
            <a:ext cx="1297305" cy="396240"/>
          </a:xfrm>
          <a:custGeom>
            <a:avLst/>
            <a:gdLst/>
            <a:ahLst/>
            <a:cxnLst/>
            <a:rect l="l" t="t" r="r" b="b"/>
            <a:pathLst>
              <a:path w="1297304" h="396239">
                <a:moveTo>
                  <a:pt x="1296924" y="0"/>
                </a:moveTo>
                <a:lnTo>
                  <a:pt x="0" y="0"/>
                </a:lnTo>
                <a:lnTo>
                  <a:pt x="0" y="396240"/>
                </a:lnTo>
                <a:lnTo>
                  <a:pt x="1296924" y="396240"/>
                </a:lnTo>
                <a:lnTo>
                  <a:pt x="129692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408932" y="3902964"/>
            <a:ext cx="1297305" cy="26416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ts val="1875"/>
              </a:lnSpc>
            </a:pPr>
            <a:r>
              <a:rPr sz="2400" b="1" spc="-10" dirty="0">
                <a:latin typeface="Cambria"/>
                <a:cs typeface="Cambria"/>
              </a:rPr>
              <a:t>165.772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81600" y="2095500"/>
            <a:ext cx="1298575" cy="394970"/>
          </a:xfrm>
          <a:custGeom>
            <a:avLst/>
            <a:gdLst/>
            <a:ahLst/>
            <a:cxnLst/>
            <a:rect l="l" t="t" r="r" b="b"/>
            <a:pathLst>
              <a:path w="1298575" h="394969">
                <a:moveTo>
                  <a:pt x="1298448" y="0"/>
                </a:moveTo>
                <a:lnTo>
                  <a:pt x="0" y="0"/>
                </a:lnTo>
                <a:lnTo>
                  <a:pt x="0" y="394715"/>
                </a:lnTo>
                <a:lnTo>
                  <a:pt x="1298448" y="394715"/>
                </a:lnTo>
                <a:lnTo>
                  <a:pt x="12984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81600" y="2168651"/>
            <a:ext cx="1298575" cy="30353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2340"/>
              </a:lnSpc>
            </a:pPr>
            <a:r>
              <a:rPr sz="2400" b="1" spc="-10" dirty="0">
                <a:latin typeface="Cambria"/>
                <a:cs typeface="Cambria"/>
              </a:rPr>
              <a:t>236.429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55791" y="1773935"/>
            <a:ext cx="1297305" cy="394970"/>
          </a:xfrm>
          <a:custGeom>
            <a:avLst/>
            <a:gdLst/>
            <a:ahLst/>
            <a:cxnLst/>
            <a:rect l="l" t="t" r="r" b="b"/>
            <a:pathLst>
              <a:path w="1297304" h="394969">
                <a:moveTo>
                  <a:pt x="1296923" y="0"/>
                </a:moveTo>
                <a:lnTo>
                  <a:pt x="0" y="0"/>
                </a:lnTo>
                <a:lnTo>
                  <a:pt x="0" y="394715"/>
                </a:lnTo>
                <a:lnTo>
                  <a:pt x="1296923" y="394715"/>
                </a:lnTo>
                <a:lnTo>
                  <a:pt x="12969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955791" y="1836420"/>
            <a:ext cx="1297305" cy="25907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ts val="2039"/>
              </a:lnSpc>
            </a:pPr>
            <a:r>
              <a:rPr sz="2400" b="1" spc="-10" dirty="0">
                <a:latin typeface="Cambria"/>
                <a:cs typeface="Cambria"/>
              </a:rPr>
              <a:t>250.017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28459" y="1449324"/>
            <a:ext cx="1297305" cy="394970"/>
          </a:xfrm>
          <a:custGeom>
            <a:avLst/>
            <a:gdLst/>
            <a:ahLst/>
            <a:cxnLst/>
            <a:rect l="l" t="t" r="r" b="b"/>
            <a:pathLst>
              <a:path w="1297304" h="394969">
                <a:moveTo>
                  <a:pt x="1296924" y="0"/>
                </a:moveTo>
                <a:lnTo>
                  <a:pt x="0" y="0"/>
                </a:lnTo>
                <a:lnTo>
                  <a:pt x="0" y="394715"/>
                </a:lnTo>
                <a:lnTo>
                  <a:pt x="1296924" y="394715"/>
                </a:lnTo>
                <a:lnTo>
                  <a:pt x="129692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728459" y="1449324"/>
            <a:ext cx="1297305" cy="3251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810" rIns="0" bIns="0" rtlCol="0">
            <a:spAutoFit/>
          </a:bodyPr>
          <a:lstStyle/>
          <a:p>
            <a:pPr marL="107950">
              <a:lnSpc>
                <a:spcPts val="2525"/>
              </a:lnSpc>
              <a:spcBef>
                <a:spcPts val="30"/>
              </a:spcBef>
            </a:pPr>
            <a:r>
              <a:rPr sz="2400" b="1" spc="-5" dirty="0">
                <a:latin typeface="Cambria"/>
                <a:cs typeface="Cambria"/>
              </a:rPr>
              <a:t>263.698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02652" y="1924811"/>
            <a:ext cx="1297305" cy="396240"/>
          </a:xfrm>
          <a:custGeom>
            <a:avLst/>
            <a:gdLst/>
            <a:ahLst/>
            <a:cxnLst/>
            <a:rect l="l" t="t" r="r" b="b"/>
            <a:pathLst>
              <a:path w="1297304" h="396239">
                <a:moveTo>
                  <a:pt x="1296924" y="0"/>
                </a:moveTo>
                <a:lnTo>
                  <a:pt x="0" y="0"/>
                </a:lnTo>
                <a:lnTo>
                  <a:pt x="0" y="396239"/>
                </a:lnTo>
                <a:lnTo>
                  <a:pt x="1296924" y="396239"/>
                </a:lnTo>
                <a:lnTo>
                  <a:pt x="129692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502652" y="2007107"/>
            <a:ext cx="1297305" cy="3143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ts val="2270"/>
              </a:lnSpc>
            </a:pPr>
            <a:r>
              <a:rPr sz="2400" b="1" spc="-10" dirty="0">
                <a:latin typeface="Cambria"/>
                <a:cs typeface="Cambria"/>
              </a:rPr>
              <a:t>243.607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275319" y="2401823"/>
            <a:ext cx="1297305" cy="394970"/>
          </a:xfrm>
          <a:custGeom>
            <a:avLst/>
            <a:gdLst/>
            <a:ahLst/>
            <a:cxnLst/>
            <a:rect l="l" t="t" r="r" b="b"/>
            <a:pathLst>
              <a:path w="1297304" h="394969">
                <a:moveTo>
                  <a:pt x="1296924" y="0"/>
                </a:moveTo>
                <a:lnTo>
                  <a:pt x="0" y="0"/>
                </a:lnTo>
                <a:lnTo>
                  <a:pt x="0" y="394715"/>
                </a:lnTo>
                <a:lnTo>
                  <a:pt x="1296924" y="394715"/>
                </a:lnTo>
                <a:lnTo>
                  <a:pt x="129692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275319" y="2481072"/>
            <a:ext cx="1297305" cy="31559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ts val="2290"/>
              </a:lnSpc>
            </a:pPr>
            <a:r>
              <a:rPr sz="2400" b="1" spc="-10" dirty="0">
                <a:latin typeface="Cambria"/>
                <a:cs typeface="Cambria"/>
              </a:rPr>
              <a:t>223.516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047988" y="3160776"/>
            <a:ext cx="1298575" cy="394970"/>
          </a:xfrm>
          <a:custGeom>
            <a:avLst/>
            <a:gdLst/>
            <a:ahLst/>
            <a:cxnLst/>
            <a:rect l="l" t="t" r="r" b="b"/>
            <a:pathLst>
              <a:path w="1298575" h="394970">
                <a:moveTo>
                  <a:pt x="1298448" y="0"/>
                </a:moveTo>
                <a:lnTo>
                  <a:pt x="0" y="0"/>
                </a:lnTo>
                <a:lnTo>
                  <a:pt x="0" y="394715"/>
                </a:lnTo>
                <a:lnTo>
                  <a:pt x="1298448" y="394715"/>
                </a:lnTo>
                <a:lnTo>
                  <a:pt x="12984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047988" y="3160776"/>
            <a:ext cx="1298575" cy="25907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445" rIns="0" bIns="0" rtlCol="0">
            <a:spAutoFit/>
          </a:bodyPr>
          <a:lstStyle/>
          <a:p>
            <a:pPr marL="108585">
              <a:lnSpc>
                <a:spcPts val="2005"/>
              </a:lnSpc>
              <a:spcBef>
                <a:spcPts val="35"/>
              </a:spcBef>
            </a:pPr>
            <a:r>
              <a:rPr sz="2400" b="1" spc="-10" dirty="0">
                <a:latin typeface="Cambria"/>
                <a:cs typeface="Cambria"/>
              </a:rPr>
              <a:t>191.502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822180" y="3902964"/>
            <a:ext cx="1297305" cy="3429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ts val="2505"/>
              </a:lnSpc>
            </a:pPr>
            <a:r>
              <a:rPr sz="2400" b="1" spc="-10" dirty="0">
                <a:latin typeface="Cambria"/>
                <a:cs typeface="Cambria"/>
              </a:rPr>
              <a:t>162.413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472928" y="4482084"/>
            <a:ext cx="1297305" cy="36449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080" rIns="0" bIns="0" rtlCol="0">
            <a:spAutoFit/>
          </a:bodyPr>
          <a:lstStyle/>
          <a:p>
            <a:pPr marL="108585">
              <a:lnSpc>
                <a:spcPts val="2825"/>
              </a:lnSpc>
              <a:spcBef>
                <a:spcPts val="40"/>
              </a:spcBef>
            </a:pPr>
            <a:r>
              <a:rPr sz="2400" b="1" spc="-10" dirty="0">
                <a:latin typeface="Cambria"/>
                <a:cs typeface="Cambria"/>
              </a:rPr>
              <a:t>135.748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2263" y="1200150"/>
            <a:ext cx="1179830" cy="476821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400" b="1" spc="-5" dirty="0">
                <a:latin typeface="Cambria"/>
                <a:cs typeface="Cambria"/>
              </a:rPr>
              <a:t>280.0</a:t>
            </a:r>
            <a:r>
              <a:rPr sz="2400" b="1" dirty="0">
                <a:latin typeface="Cambria"/>
                <a:cs typeface="Cambria"/>
              </a:rPr>
              <a:t>00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400" b="1" spc="-5" dirty="0">
                <a:latin typeface="Cambria"/>
                <a:cs typeface="Cambria"/>
              </a:rPr>
              <a:t>260.0</a:t>
            </a:r>
            <a:r>
              <a:rPr sz="2400" b="1" dirty="0">
                <a:latin typeface="Cambria"/>
                <a:cs typeface="Cambria"/>
              </a:rPr>
              <a:t>00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400" b="1" spc="-5" dirty="0">
                <a:latin typeface="Cambria"/>
                <a:cs typeface="Cambria"/>
              </a:rPr>
              <a:t>240.0</a:t>
            </a:r>
            <a:r>
              <a:rPr sz="2400" b="1" dirty="0">
                <a:latin typeface="Cambria"/>
                <a:cs typeface="Cambria"/>
              </a:rPr>
              <a:t>00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400" b="1" spc="-5" dirty="0">
                <a:latin typeface="Cambria"/>
                <a:cs typeface="Cambria"/>
              </a:rPr>
              <a:t>220.0</a:t>
            </a:r>
            <a:r>
              <a:rPr sz="2400" b="1" dirty="0">
                <a:latin typeface="Cambria"/>
                <a:cs typeface="Cambria"/>
              </a:rPr>
              <a:t>00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400" b="1" spc="-5" dirty="0">
                <a:latin typeface="Cambria"/>
                <a:cs typeface="Cambria"/>
              </a:rPr>
              <a:t>200.0</a:t>
            </a:r>
            <a:r>
              <a:rPr sz="2400" b="1" dirty="0">
                <a:latin typeface="Cambria"/>
                <a:cs typeface="Cambria"/>
              </a:rPr>
              <a:t>00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400" b="1" spc="-5" dirty="0">
                <a:latin typeface="Cambria"/>
                <a:cs typeface="Cambria"/>
              </a:rPr>
              <a:t>180.0</a:t>
            </a:r>
            <a:r>
              <a:rPr sz="2400" b="1" dirty="0">
                <a:latin typeface="Cambria"/>
                <a:cs typeface="Cambria"/>
              </a:rPr>
              <a:t>00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400" b="1" spc="-5" dirty="0">
                <a:latin typeface="Cambria"/>
                <a:cs typeface="Cambria"/>
              </a:rPr>
              <a:t>160.0</a:t>
            </a:r>
            <a:r>
              <a:rPr sz="2400" b="1" dirty="0">
                <a:latin typeface="Cambria"/>
                <a:cs typeface="Cambria"/>
              </a:rPr>
              <a:t>00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400" b="1" spc="-5" dirty="0">
                <a:latin typeface="Cambria"/>
                <a:cs typeface="Cambria"/>
              </a:rPr>
              <a:t>140.0</a:t>
            </a:r>
            <a:r>
              <a:rPr sz="2400" b="1" dirty="0">
                <a:latin typeface="Cambria"/>
                <a:cs typeface="Cambria"/>
              </a:rPr>
              <a:t>00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400" b="1" spc="-5" dirty="0">
                <a:latin typeface="Cambria"/>
                <a:cs typeface="Cambria"/>
              </a:rPr>
              <a:t>120.0</a:t>
            </a:r>
            <a:r>
              <a:rPr sz="2400" b="1" dirty="0">
                <a:latin typeface="Cambria"/>
                <a:cs typeface="Cambria"/>
              </a:rPr>
              <a:t>00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400" b="1" spc="-5" dirty="0">
                <a:latin typeface="Cambria"/>
                <a:cs typeface="Cambria"/>
              </a:rPr>
              <a:t>100.0</a:t>
            </a:r>
            <a:r>
              <a:rPr sz="2400" b="1" dirty="0">
                <a:latin typeface="Cambria"/>
                <a:cs typeface="Cambria"/>
              </a:rPr>
              <a:t>00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99741" y="5961989"/>
            <a:ext cx="6743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  <a:tab pos="1503680" algn="l"/>
                <a:tab pos="2297430" algn="l"/>
                <a:tab pos="3073400" algn="l"/>
                <a:tab pos="3869690" algn="l"/>
                <a:tab pos="4688205" algn="l"/>
                <a:tab pos="5417185" algn="l"/>
                <a:tab pos="6118860" algn="l"/>
              </a:tabLst>
            </a:pPr>
            <a:r>
              <a:rPr sz="2400" b="1" dirty="0">
                <a:latin typeface="Cambria"/>
                <a:cs typeface="Cambria"/>
              </a:rPr>
              <a:t>Jan	</a:t>
            </a:r>
            <a:r>
              <a:rPr sz="2400" b="1" spc="-5" dirty="0">
                <a:latin typeface="Cambria"/>
                <a:cs typeface="Cambria"/>
              </a:rPr>
              <a:t>Fe</a:t>
            </a:r>
            <a:r>
              <a:rPr sz="2400" b="1" dirty="0">
                <a:latin typeface="Cambria"/>
                <a:cs typeface="Cambria"/>
              </a:rPr>
              <a:t>b	</a:t>
            </a:r>
            <a:r>
              <a:rPr sz="2400" b="1" spc="-5" dirty="0">
                <a:latin typeface="Cambria"/>
                <a:cs typeface="Cambria"/>
              </a:rPr>
              <a:t>Ma</a:t>
            </a:r>
            <a:r>
              <a:rPr sz="2400" b="1" dirty="0">
                <a:latin typeface="Cambria"/>
                <a:cs typeface="Cambria"/>
              </a:rPr>
              <a:t>r	Apr	</a:t>
            </a:r>
            <a:r>
              <a:rPr sz="2400" b="1" spc="-5" dirty="0">
                <a:latin typeface="Cambria"/>
                <a:cs typeface="Cambria"/>
              </a:rPr>
              <a:t>Me</a:t>
            </a:r>
            <a:r>
              <a:rPr sz="2400" b="1" dirty="0">
                <a:latin typeface="Cambria"/>
                <a:cs typeface="Cambria"/>
              </a:rPr>
              <a:t>i	Jun	Jul	Agt	</a:t>
            </a:r>
            <a:r>
              <a:rPr sz="2400" b="1" spc="-5" dirty="0">
                <a:latin typeface="Cambria"/>
                <a:cs typeface="Cambria"/>
              </a:rPr>
              <a:t>Sept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433686" y="5961989"/>
            <a:ext cx="2082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6445" algn="l"/>
                <a:tab pos="1552575" algn="l"/>
              </a:tabLst>
            </a:pPr>
            <a:r>
              <a:rPr sz="2400" b="1" spc="-5" dirty="0">
                <a:latin typeface="Cambria"/>
                <a:cs typeface="Cambria"/>
              </a:rPr>
              <a:t>Ok</a:t>
            </a:r>
            <a:r>
              <a:rPr sz="2400" b="1" dirty="0">
                <a:latin typeface="Cambria"/>
                <a:cs typeface="Cambria"/>
              </a:rPr>
              <a:t>t	Nov	Des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9518" y="2824719"/>
            <a:ext cx="382905" cy="16795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860"/>
              </a:lnSpc>
            </a:pPr>
            <a:r>
              <a:rPr sz="2400" b="1" spc="-5" dirty="0">
                <a:latin typeface="Cambria"/>
                <a:cs typeface="Cambria"/>
              </a:rPr>
              <a:t>(dalam</a:t>
            </a:r>
            <a:r>
              <a:rPr sz="2400" b="1" spc="-70" dirty="0">
                <a:latin typeface="Cambria"/>
                <a:cs typeface="Cambria"/>
              </a:rPr>
              <a:t> </a:t>
            </a:r>
            <a:r>
              <a:rPr sz="2400" b="1" spc="-15" dirty="0">
                <a:latin typeface="Cambria"/>
                <a:cs typeface="Cambria"/>
              </a:rPr>
              <a:t>ton)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2" name="object 3"/>
          <p:cNvSpPr/>
          <p:nvPr/>
        </p:nvSpPr>
        <p:spPr>
          <a:xfrm>
            <a:off x="152401" y="76200"/>
            <a:ext cx="1600199" cy="1142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823" y="132587"/>
            <a:ext cx="12047220" cy="6745605"/>
            <a:chOff x="115823" y="132587"/>
            <a:chExt cx="12047220" cy="6745605"/>
          </a:xfrm>
        </p:grpSpPr>
        <p:sp>
          <p:nvSpPr>
            <p:cNvPr id="3" name="object 3"/>
            <p:cNvSpPr/>
            <p:nvPr/>
          </p:nvSpPr>
          <p:spPr>
            <a:xfrm>
              <a:off x="134873" y="151637"/>
              <a:ext cx="12009120" cy="6707505"/>
            </a:xfrm>
            <a:custGeom>
              <a:avLst/>
              <a:gdLst/>
              <a:ahLst/>
              <a:cxnLst/>
              <a:rect l="l" t="t" r="r" b="b"/>
              <a:pathLst>
                <a:path w="12009120" h="6707505">
                  <a:moveTo>
                    <a:pt x="11374628" y="0"/>
                  </a:moveTo>
                  <a:lnTo>
                    <a:pt x="634428" y="0"/>
                  </a:lnTo>
                  <a:lnTo>
                    <a:pt x="587080" y="1740"/>
                  </a:lnTo>
                  <a:lnTo>
                    <a:pt x="540678" y="6880"/>
                  </a:lnTo>
                  <a:lnTo>
                    <a:pt x="495343" y="15296"/>
                  </a:lnTo>
                  <a:lnTo>
                    <a:pt x="451198" y="26865"/>
                  </a:lnTo>
                  <a:lnTo>
                    <a:pt x="408367" y="41466"/>
                  </a:lnTo>
                  <a:lnTo>
                    <a:pt x="366971" y="58975"/>
                  </a:lnTo>
                  <a:lnTo>
                    <a:pt x="327134" y="79270"/>
                  </a:lnTo>
                  <a:lnTo>
                    <a:pt x="288977" y="102227"/>
                  </a:lnTo>
                  <a:lnTo>
                    <a:pt x="252625" y="127724"/>
                  </a:lnTo>
                  <a:lnTo>
                    <a:pt x="218198" y="155639"/>
                  </a:lnTo>
                  <a:lnTo>
                    <a:pt x="185821" y="185848"/>
                  </a:lnTo>
                  <a:lnTo>
                    <a:pt x="155616" y="218229"/>
                  </a:lnTo>
                  <a:lnTo>
                    <a:pt x="127705" y="252659"/>
                  </a:lnTo>
                  <a:lnTo>
                    <a:pt x="102211" y="289016"/>
                  </a:lnTo>
                  <a:lnTo>
                    <a:pt x="79257" y="327176"/>
                  </a:lnTo>
                  <a:lnTo>
                    <a:pt x="58966" y="367017"/>
                  </a:lnTo>
                  <a:lnTo>
                    <a:pt x="41459" y="408417"/>
                  </a:lnTo>
                  <a:lnTo>
                    <a:pt x="26861" y="451252"/>
                  </a:lnTo>
                  <a:lnTo>
                    <a:pt x="15293" y="495399"/>
                  </a:lnTo>
                  <a:lnTo>
                    <a:pt x="6878" y="540737"/>
                  </a:lnTo>
                  <a:lnTo>
                    <a:pt x="1740" y="587142"/>
                  </a:lnTo>
                  <a:lnTo>
                    <a:pt x="0" y="634491"/>
                  </a:lnTo>
                  <a:lnTo>
                    <a:pt x="0" y="6707123"/>
                  </a:lnTo>
                  <a:lnTo>
                    <a:pt x="12009120" y="6707123"/>
                  </a:lnTo>
                  <a:lnTo>
                    <a:pt x="12009120" y="634491"/>
                  </a:lnTo>
                  <a:lnTo>
                    <a:pt x="12007379" y="587142"/>
                  </a:lnTo>
                  <a:lnTo>
                    <a:pt x="12002239" y="540737"/>
                  </a:lnTo>
                  <a:lnTo>
                    <a:pt x="11993823" y="495399"/>
                  </a:lnTo>
                  <a:lnTo>
                    <a:pt x="11982254" y="451252"/>
                  </a:lnTo>
                  <a:lnTo>
                    <a:pt x="11967653" y="408417"/>
                  </a:lnTo>
                  <a:lnTo>
                    <a:pt x="11950144" y="367017"/>
                  </a:lnTo>
                  <a:lnTo>
                    <a:pt x="11929849" y="327176"/>
                  </a:lnTo>
                  <a:lnTo>
                    <a:pt x="11906892" y="289016"/>
                  </a:lnTo>
                  <a:lnTo>
                    <a:pt x="11881395" y="252659"/>
                  </a:lnTo>
                  <a:lnTo>
                    <a:pt x="11853480" y="218229"/>
                  </a:lnTo>
                  <a:lnTo>
                    <a:pt x="11823271" y="185848"/>
                  </a:lnTo>
                  <a:lnTo>
                    <a:pt x="11790890" y="155639"/>
                  </a:lnTo>
                  <a:lnTo>
                    <a:pt x="11756460" y="127724"/>
                  </a:lnTo>
                  <a:lnTo>
                    <a:pt x="11720103" y="102227"/>
                  </a:lnTo>
                  <a:lnTo>
                    <a:pt x="11681943" y="79270"/>
                  </a:lnTo>
                  <a:lnTo>
                    <a:pt x="11642102" y="58975"/>
                  </a:lnTo>
                  <a:lnTo>
                    <a:pt x="11600702" y="41466"/>
                  </a:lnTo>
                  <a:lnTo>
                    <a:pt x="11557867" y="26865"/>
                  </a:lnTo>
                  <a:lnTo>
                    <a:pt x="11513720" y="15296"/>
                  </a:lnTo>
                  <a:lnTo>
                    <a:pt x="11468382" y="6880"/>
                  </a:lnTo>
                  <a:lnTo>
                    <a:pt x="11421977" y="1740"/>
                  </a:lnTo>
                  <a:lnTo>
                    <a:pt x="11374628" y="0"/>
                  </a:lnTo>
                  <a:close/>
                </a:path>
              </a:pathLst>
            </a:custGeom>
            <a:solidFill>
              <a:srgbClr val="FFFFFF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4873" y="151637"/>
              <a:ext cx="12009120" cy="6707505"/>
            </a:xfrm>
            <a:custGeom>
              <a:avLst/>
              <a:gdLst/>
              <a:ahLst/>
              <a:cxnLst/>
              <a:rect l="l" t="t" r="r" b="b"/>
              <a:pathLst>
                <a:path w="12009120" h="6707505">
                  <a:moveTo>
                    <a:pt x="634428" y="0"/>
                  </a:moveTo>
                  <a:lnTo>
                    <a:pt x="11374628" y="0"/>
                  </a:lnTo>
                  <a:lnTo>
                    <a:pt x="11421977" y="1740"/>
                  </a:lnTo>
                  <a:lnTo>
                    <a:pt x="11468382" y="6880"/>
                  </a:lnTo>
                  <a:lnTo>
                    <a:pt x="11513720" y="15296"/>
                  </a:lnTo>
                  <a:lnTo>
                    <a:pt x="11557867" y="26865"/>
                  </a:lnTo>
                  <a:lnTo>
                    <a:pt x="11600702" y="41466"/>
                  </a:lnTo>
                  <a:lnTo>
                    <a:pt x="11642102" y="58975"/>
                  </a:lnTo>
                  <a:lnTo>
                    <a:pt x="11681943" y="79270"/>
                  </a:lnTo>
                  <a:lnTo>
                    <a:pt x="11720103" y="102227"/>
                  </a:lnTo>
                  <a:lnTo>
                    <a:pt x="11756460" y="127724"/>
                  </a:lnTo>
                  <a:lnTo>
                    <a:pt x="11790890" y="155639"/>
                  </a:lnTo>
                  <a:lnTo>
                    <a:pt x="11823271" y="185848"/>
                  </a:lnTo>
                  <a:lnTo>
                    <a:pt x="11853480" y="218229"/>
                  </a:lnTo>
                  <a:lnTo>
                    <a:pt x="11881395" y="252659"/>
                  </a:lnTo>
                  <a:lnTo>
                    <a:pt x="11906892" y="289016"/>
                  </a:lnTo>
                  <a:lnTo>
                    <a:pt x="11929849" y="327176"/>
                  </a:lnTo>
                  <a:lnTo>
                    <a:pt x="11950144" y="367017"/>
                  </a:lnTo>
                  <a:lnTo>
                    <a:pt x="11967653" y="408417"/>
                  </a:lnTo>
                  <a:lnTo>
                    <a:pt x="11982254" y="451252"/>
                  </a:lnTo>
                  <a:lnTo>
                    <a:pt x="11993823" y="495399"/>
                  </a:lnTo>
                  <a:lnTo>
                    <a:pt x="12002239" y="540737"/>
                  </a:lnTo>
                  <a:lnTo>
                    <a:pt x="12007379" y="587142"/>
                  </a:lnTo>
                  <a:lnTo>
                    <a:pt x="12009120" y="634491"/>
                  </a:lnTo>
                  <a:lnTo>
                    <a:pt x="12009120" y="6707123"/>
                  </a:lnTo>
                  <a:lnTo>
                    <a:pt x="0" y="6707123"/>
                  </a:lnTo>
                  <a:lnTo>
                    <a:pt x="0" y="634491"/>
                  </a:lnTo>
                  <a:lnTo>
                    <a:pt x="1740" y="587142"/>
                  </a:lnTo>
                  <a:lnTo>
                    <a:pt x="6878" y="540737"/>
                  </a:lnTo>
                  <a:lnTo>
                    <a:pt x="15293" y="495399"/>
                  </a:lnTo>
                  <a:lnTo>
                    <a:pt x="26861" y="451252"/>
                  </a:lnTo>
                  <a:lnTo>
                    <a:pt x="41459" y="408417"/>
                  </a:lnTo>
                  <a:lnTo>
                    <a:pt x="58966" y="367017"/>
                  </a:lnTo>
                  <a:lnTo>
                    <a:pt x="79257" y="327176"/>
                  </a:lnTo>
                  <a:lnTo>
                    <a:pt x="102211" y="289016"/>
                  </a:lnTo>
                  <a:lnTo>
                    <a:pt x="127705" y="252659"/>
                  </a:lnTo>
                  <a:lnTo>
                    <a:pt x="155616" y="218229"/>
                  </a:lnTo>
                  <a:lnTo>
                    <a:pt x="185821" y="185848"/>
                  </a:lnTo>
                  <a:lnTo>
                    <a:pt x="218198" y="155639"/>
                  </a:lnTo>
                  <a:lnTo>
                    <a:pt x="252625" y="127724"/>
                  </a:lnTo>
                  <a:lnTo>
                    <a:pt x="288977" y="102227"/>
                  </a:lnTo>
                  <a:lnTo>
                    <a:pt x="327134" y="79270"/>
                  </a:lnTo>
                  <a:lnTo>
                    <a:pt x="366971" y="58975"/>
                  </a:lnTo>
                  <a:lnTo>
                    <a:pt x="408367" y="41466"/>
                  </a:lnTo>
                  <a:lnTo>
                    <a:pt x="451198" y="26865"/>
                  </a:lnTo>
                  <a:lnTo>
                    <a:pt x="495343" y="15296"/>
                  </a:lnTo>
                  <a:lnTo>
                    <a:pt x="540678" y="6880"/>
                  </a:lnTo>
                  <a:lnTo>
                    <a:pt x="587080" y="1740"/>
                  </a:lnTo>
                  <a:lnTo>
                    <a:pt x="634428" y="0"/>
                  </a:lnTo>
                  <a:close/>
                </a:path>
              </a:pathLst>
            </a:custGeom>
            <a:ln w="381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3996" y="981455"/>
              <a:ext cx="7763256" cy="36880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4131" y="256031"/>
              <a:ext cx="5916295" cy="523240"/>
            </a:xfrm>
            <a:custGeom>
              <a:avLst/>
              <a:gdLst/>
              <a:ahLst/>
              <a:cxnLst/>
              <a:rect l="l" t="t" r="r" b="b"/>
              <a:pathLst>
                <a:path w="5916295" h="523240">
                  <a:moveTo>
                    <a:pt x="5916168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5916168" y="522732"/>
                  </a:lnTo>
                  <a:lnTo>
                    <a:pt x="591616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4131" y="256031"/>
            <a:ext cx="5916295" cy="52324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4"/>
              </a:spcBef>
            </a:pPr>
            <a:r>
              <a:rPr sz="2800" spc="-5" dirty="0">
                <a:latin typeface="Arial"/>
                <a:cs typeface="Arial"/>
              </a:rPr>
              <a:t>Sentra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Utama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Produksi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JERUK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3435" y="0"/>
            <a:ext cx="1321308" cy="8397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601327" y="6354267"/>
            <a:ext cx="22961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Calibri"/>
                <a:cs typeface="Calibri"/>
              </a:rPr>
              <a:t>Sumber: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Angka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tetap</a:t>
            </a:r>
            <a:r>
              <a:rPr sz="1400" i="1" spc="1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BPS,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4743" y="5721096"/>
            <a:ext cx="2633980" cy="7391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75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BALI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Bangli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(168.476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Ton;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6.282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Ha)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Gianyar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(173.832</a:t>
            </a:r>
            <a:r>
              <a:rPr sz="1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Ton;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2.69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Ha)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17669" y="5329554"/>
            <a:ext cx="893444" cy="10795"/>
          </a:xfrm>
          <a:custGeom>
            <a:avLst/>
            <a:gdLst/>
            <a:ahLst/>
            <a:cxnLst/>
            <a:rect l="l" t="t" r="r" b="b"/>
            <a:pathLst>
              <a:path w="893445" h="10795">
                <a:moveTo>
                  <a:pt x="893063" y="0"/>
                </a:moveTo>
                <a:lnTo>
                  <a:pt x="0" y="0"/>
                </a:lnTo>
                <a:lnTo>
                  <a:pt x="0" y="10668"/>
                </a:lnTo>
                <a:lnTo>
                  <a:pt x="893063" y="10668"/>
                </a:lnTo>
                <a:lnTo>
                  <a:pt x="8930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94759" y="5111496"/>
            <a:ext cx="2743200" cy="14935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300" b="1" spc="-30" dirty="0">
                <a:latin typeface="Calibri"/>
                <a:cs typeface="Calibri"/>
              </a:rPr>
              <a:t>J</a:t>
            </a:r>
            <a:r>
              <a:rPr sz="1300" b="1" spc="-60" dirty="0">
                <a:latin typeface="Calibri"/>
                <a:cs typeface="Calibri"/>
              </a:rPr>
              <a:t>A</a:t>
            </a:r>
            <a:r>
              <a:rPr sz="1300" b="1" spc="-65" dirty="0">
                <a:latin typeface="Calibri"/>
                <a:cs typeface="Calibri"/>
              </a:rPr>
              <a:t>W</a:t>
            </a:r>
            <a:r>
              <a:rPr sz="1300" b="1" spc="-5" dirty="0">
                <a:latin typeface="Calibri"/>
                <a:cs typeface="Calibri"/>
              </a:rPr>
              <a:t>A </a:t>
            </a:r>
            <a:r>
              <a:rPr sz="1300" b="1" spc="-15" dirty="0">
                <a:latin typeface="Calibri"/>
                <a:cs typeface="Calibri"/>
              </a:rPr>
              <a:t>T</a:t>
            </a:r>
            <a:r>
              <a:rPr sz="1300" b="1" spc="-5" dirty="0">
                <a:latin typeface="Calibri"/>
                <a:cs typeface="Calibri"/>
              </a:rPr>
              <a:t>IMUR</a:t>
            </a:r>
            <a:endParaRPr sz="13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300" b="1" spc="-10" dirty="0">
                <a:latin typeface="Calibri"/>
                <a:cs typeface="Calibri"/>
              </a:rPr>
              <a:t>Banyuwangi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(348.626</a:t>
            </a:r>
            <a:r>
              <a:rPr sz="13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35" dirty="0">
                <a:solidFill>
                  <a:srgbClr val="FF0000"/>
                </a:solidFill>
                <a:latin typeface="Calibri"/>
                <a:cs typeface="Calibri"/>
              </a:rPr>
              <a:t>Ton</a:t>
            </a:r>
            <a:r>
              <a:rPr sz="1300" b="1" spc="-35" dirty="0">
                <a:latin typeface="Calibri"/>
                <a:cs typeface="Calibri"/>
              </a:rPr>
              <a:t>;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9.755</a:t>
            </a:r>
            <a:r>
              <a:rPr sz="13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0000"/>
                </a:solidFill>
                <a:latin typeface="Calibri"/>
                <a:cs typeface="Calibri"/>
              </a:rPr>
              <a:t>Ha)</a:t>
            </a:r>
            <a:endParaRPr sz="13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300" b="1" spc="-10" dirty="0">
                <a:latin typeface="Calibri"/>
                <a:cs typeface="Calibri"/>
              </a:rPr>
              <a:t>Jember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(349.310</a:t>
            </a:r>
            <a:r>
              <a:rPr sz="13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35" dirty="0">
                <a:solidFill>
                  <a:srgbClr val="FF0000"/>
                </a:solidFill>
                <a:latin typeface="Calibri"/>
                <a:cs typeface="Calibri"/>
              </a:rPr>
              <a:t>Ton;</a:t>
            </a:r>
            <a:r>
              <a:rPr sz="13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6.901</a:t>
            </a:r>
            <a:r>
              <a:rPr sz="13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0000"/>
                </a:solidFill>
                <a:latin typeface="Calibri"/>
                <a:cs typeface="Calibri"/>
              </a:rPr>
              <a:t>Ha)</a:t>
            </a:r>
            <a:endParaRPr sz="13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300" b="1" spc="-5" dirty="0">
                <a:latin typeface="Calibri"/>
                <a:cs typeface="Calibri"/>
              </a:rPr>
              <a:t>Lumajang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(20.113</a:t>
            </a:r>
            <a:r>
              <a:rPr sz="13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35" dirty="0">
                <a:solidFill>
                  <a:srgbClr val="FF0000"/>
                </a:solidFill>
                <a:latin typeface="Calibri"/>
                <a:cs typeface="Calibri"/>
              </a:rPr>
              <a:t>Ton;</a:t>
            </a:r>
            <a:r>
              <a:rPr sz="13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20.113</a:t>
            </a:r>
            <a:r>
              <a:rPr sz="13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0000"/>
                </a:solidFill>
                <a:latin typeface="Calibri"/>
                <a:cs typeface="Calibri"/>
              </a:rPr>
              <a:t>Ha)</a:t>
            </a:r>
            <a:endParaRPr sz="13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300" b="1" spc="-10" dirty="0">
                <a:latin typeface="Calibri"/>
                <a:cs typeface="Calibri"/>
              </a:rPr>
              <a:t>Malang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(135.280</a:t>
            </a:r>
            <a:r>
              <a:rPr sz="13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35" dirty="0">
                <a:solidFill>
                  <a:srgbClr val="FF0000"/>
                </a:solidFill>
                <a:latin typeface="Calibri"/>
                <a:cs typeface="Calibri"/>
              </a:rPr>
              <a:t>Ton;</a:t>
            </a:r>
            <a:r>
              <a:rPr sz="13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1.550</a:t>
            </a:r>
            <a:r>
              <a:rPr sz="13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0000"/>
                </a:solidFill>
                <a:latin typeface="Calibri"/>
                <a:cs typeface="Calibri"/>
              </a:rPr>
              <a:t>Ha)</a:t>
            </a:r>
            <a:endParaRPr sz="13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300" b="1" spc="-15" dirty="0">
                <a:latin typeface="Calibri"/>
                <a:cs typeface="Calibri"/>
              </a:rPr>
              <a:t>Kota</a:t>
            </a:r>
            <a:r>
              <a:rPr sz="1300" b="1" spc="2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Batu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(23.843</a:t>
            </a:r>
            <a:r>
              <a:rPr sz="1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35" dirty="0">
                <a:solidFill>
                  <a:srgbClr val="FF0000"/>
                </a:solidFill>
                <a:latin typeface="Calibri"/>
                <a:cs typeface="Calibri"/>
              </a:rPr>
              <a:t>Ton;</a:t>
            </a:r>
            <a:r>
              <a:rPr sz="13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307</a:t>
            </a:r>
            <a:r>
              <a:rPr sz="13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0000"/>
                </a:solidFill>
                <a:latin typeface="Calibri"/>
                <a:cs typeface="Calibri"/>
              </a:rPr>
              <a:t>Ha)</a:t>
            </a:r>
            <a:endParaRPr sz="13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300" b="1" spc="-15" dirty="0">
                <a:latin typeface="Calibri"/>
                <a:cs typeface="Calibri"/>
              </a:rPr>
              <a:t>Ponorogo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(35.535</a:t>
            </a:r>
            <a:r>
              <a:rPr sz="13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35" dirty="0">
                <a:solidFill>
                  <a:srgbClr val="FF0000"/>
                </a:solidFill>
                <a:latin typeface="Calibri"/>
                <a:cs typeface="Calibri"/>
              </a:rPr>
              <a:t>Ton;</a:t>
            </a:r>
            <a:r>
              <a:rPr sz="13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742</a:t>
            </a:r>
            <a:r>
              <a:rPr sz="13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0000"/>
                </a:solidFill>
                <a:latin typeface="Calibri"/>
                <a:cs typeface="Calibri"/>
              </a:rPr>
              <a:t>Ha)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23859" y="4924044"/>
            <a:ext cx="1938655" cy="7391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280"/>
              </a:spcBef>
            </a:pP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SULAWESI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TENGGARA</a:t>
            </a:r>
            <a:endParaRPr sz="1400">
              <a:latin typeface="Calibri"/>
              <a:cs typeface="Calibri"/>
            </a:endParaRPr>
          </a:p>
          <a:p>
            <a:pPr marL="92710" marR="43434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Calibri"/>
                <a:cs typeface="Calibri"/>
              </a:rPr>
              <a:t>Konawe </a:t>
            </a:r>
            <a:r>
              <a:rPr sz="1400" b="1" spc="-5" dirty="0">
                <a:latin typeface="Calibri"/>
                <a:cs typeface="Calibri"/>
              </a:rPr>
              <a:t>Selatan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15.950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Ton;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798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90288" y="883919"/>
            <a:ext cx="2642870" cy="523240"/>
          </a:xfrm>
          <a:custGeom>
            <a:avLst/>
            <a:gdLst/>
            <a:ahLst/>
            <a:cxnLst/>
            <a:rect l="l" t="t" r="r" b="b"/>
            <a:pathLst>
              <a:path w="2642870" h="523240">
                <a:moveTo>
                  <a:pt x="0" y="522731"/>
                </a:moveTo>
                <a:lnTo>
                  <a:pt x="2642616" y="522731"/>
                </a:lnTo>
                <a:lnTo>
                  <a:pt x="2642616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69282" y="905001"/>
            <a:ext cx="237807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105"/>
              </a:spcBef>
            </a:pP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KALIMANTAN</a:t>
            </a: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BARAT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Sambas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(123.739</a:t>
            </a:r>
            <a:r>
              <a:rPr sz="1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Ton;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5.698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Ha)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16895" y="4168140"/>
            <a:ext cx="1643380" cy="7391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PAPUA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Nabire</a:t>
            </a:r>
            <a:endParaRPr sz="1400">
              <a:latin typeface="Calibri"/>
              <a:cs typeface="Calibri"/>
            </a:endParaRPr>
          </a:p>
          <a:p>
            <a:pPr marL="119380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29.121 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Ton;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289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87283" y="961644"/>
            <a:ext cx="2426335" cy="7391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70"/>
              </a:spcBef>
            </a:pP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KALIMANTAN</a:t>
            </a: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SELATAN</a:t>
            </a:r>
            <a:endParaRPr sz="14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Batola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(94.962</a:t>
            </a:r>
            <a:r>
              <a:rPr sz="1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Ton;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2.768</a:t>
            </a: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Ha)</a:t>
            </a:r>
            <a:endParaRPr sz="14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sz="1400" b="1" spc="-25" dirty="0">
                <a:latin typeface="Calibri"/>
                <a:cs typeface="Calibri"/>
              </a:rPr>
              <a:t>Tapin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(19.632</a:t>
            </a:r>
            <a:r>
              <a:rPr sz="1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Ton;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311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8788" y="4369308"/>
            <a:ext cx="1652270" cy="739140"/>
          </a:xfrm>
          <a:custGeom>
            <a:avLst/>
            <a:gdLst/>
            <a:ahLst/>
            <a:cxnLst/>
            <a:rect l="l" t="t" r="r" b="b"/>
            <a:pathLst>
              <a:path w="1652270" h="739139">
                <a:moveTo>
                  <a:pt x="0" y="739139"/>
                </a:moveTo>
                <a:lnTo>
                  <a:pt x="1652016" y="739139"/>
                </a:lnTo>
                <a:lnTo>
                  <a:pt x="1652016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7527" y="4391659"/>
            <a:ext cx="142811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10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JAMBI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Calibri"/>
                <a:cs typeface="Calibri"/>
              </a:rPr>
              <a:t>Kerinci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15.756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Ton;</a:t>
            </a:r>
            <a:r>
              <a:rPr sz="1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599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9644" y="3104388"/>
            <a:ext cx="1652270" cy="1170940"/>
          </a:xfrm>
          <a:custGeom>
            <a:avLst/>
            <a:gdLst/>
            <a:ahLst/>
            <a:cxnLst/>
            <a:rect l="l" t="t" r="r" b="b"/>
            <a:pathLst>
              <a:path w="1652270" h="1170939">
                <a:moveTo>
                  <a:pt x="0" y="1170432"/>
                </a:moveTo>
                <a:lnTo>
                  <a:pt x="1652016" y="1170432"/>
                </a:lnTo>
                <a:lnTo>
                  <a:pt x="1652016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78384" y="3126739"/>
            <a:ext cx="142875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SUMATERA</a:t>
            </a: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BARAT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50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Kota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39.593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Ton;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938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Ha </a:t>
            </a:r>
            <a:r>
              <a:rPr sz="1400" b="1" spc="-3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Agam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29.618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Ton;</a:t>
            </a:r>
            <a:r>
              <a:rPr sz="1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322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52927" y="868680"/>
            <a:ext cx="1664335" cy="7391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RIAU</a:t>
            </a:r>
            <a:endParaRPr sz="1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Rokan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Hulu</a:t>
            </a:r>
            <a:endParaRPr sz="1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24.587 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Ton;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350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2212" y="1399032"/>
            <a:ext cx="1929764" cy="1600200"/>
          </a:xfrm>
          <a:custGeom>
            <a:avLst/>
            <a:gdLst/>
            <a:ahLst/>
            <a:cxnLst/>
            <a:rect l="l" t="t" r="r" b="b"/>
            <a:pathLst>
              <a:path w="1929764" h="1600200">
                <a:moveTo>
                  <a:pt x="0" y="1600200"/>
                </a:moveTo>
                <a:lnTo>
                  <a:pt x="1929383" y="1600200"/>
                </a:lnTo>
                <a:lnTo>
                  <a:pt x="1929383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1256" y="1419808"/>
            <a:ext cx="1656714" cy="1520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SUMATERA</a:t>
            </a:r>
            <a:r>
              <a:rPr sz="14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UTARA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Calibri"/>
                <a:cs typeface="Calibri"/>
              </a:rPr>
              <a:t>Karo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143.61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1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n,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3.32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Simalungun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103.13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1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n;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1.03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1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Ha  </a:t>
            </a:r>
            <a:r>
              <a:rPr sz="1400" b="1" dirty="0">
                <a:latin typeface="Calibri"/>
                <a:cs typeface="Calibri"/>
              </a:rPr>
              <a:t>Dairi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16.387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Ton;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402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115311" y="5117591"/>
            <a:ext cx="1624965" cy="1170940"/>
          </a:xfrm>
          <a:custGeom>
            <a:avLst/>
            <a:gdLst/>
            <a:ahLst/>
            <a:cxnLst/>
            <a:rect l="l" t="t" r="r" b="b"/>
            <a:pathLst>
              <a:path w="1624964" h="1170939">
                <a:moveTo>
                  <a:pt x="0" y="1170431"/>
                </a:moveTo>
                <a:lnTo>
                  <a:pt x="1624584" y="1170431"/>
                </a:lnTo>
                <a:lnTo>
                  <a:pt x="1624584" y="0"/>
                </a:lnTo>
                <a:lnTo>
                  <a:pt x="0" y="0"/>
                </a:lnTo>
                <a:lnTo>
                  <a:pt x="0" y="11704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194305" y="5140197"/>
            <a:ext cx="142875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100"/>
              </a:spcBef>
            </a:pPr>
            <a:r>
              <a:rPr sz="14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JAWA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BARAT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Garut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10.657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Ton;</a:t>
            </a:r>
            <a:r>
              <a:rPr sz="1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595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Bandung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10.086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Ton;</a:t>
            </a:r>
            <a:r>
              <a:rPr sz="1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206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28366" y="3848861"/>
            <a:ext cx="1371600" cy="1269365"/>
          </a:xfrm>
          <a:custGeom>
            <a:avLst/>
            <a:gdLst/>
            <a:ahLst/>
            <a:cxnLst/>
            <a:rect l="l" t="t" r="r" b="b"/>
            <a:pathLst>
              <a:path w="1371600" h="1269364">
                <a:moveTo>
                  <a:pt x="0" y="1269364"/>
                </a:moveTo>
                <a:lnTo>
                  <a:pt x="1371599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668589" y="321309"/>
            <a:ext cx="10359390" cy="5416550"/>
            <a:chOff x="1668589" y="321309"/>
            <a:chExt cx="10359390" cy="5416550"/>
          </a:xfrm>
        </p:grpSpPr>
        <p:sp>
          <p:nvSpPr>
            <p:cNvPr id="29" name="object 29"/>
            <p:cNvSpPr/>
            <p:nvPr/>
          </p:nvSpPr>
          <p:spPr>
            <a:xfrm>
              <a:off x="1684781" y="1332737"/>
              <a:ext cx="8532495" cy="4388485"/>
            </a:xfrm>
            <a:custGeom>
              <a:avLst/>
              <a:gdLst/>
              <a:ahLst/>
              <a:cxnLst/>
              <a:rect l="l" t="t" r="r" b="b"/>
              <a:pathLst>
                <a:path w="8532495" h="4388485">
                  <a:moveTo>
                    <a:pt x="8532241" y="3205861"/>
                  </a:moveTo>
                  <a:lnTo>
                    <a:pt x="7418832" y="1952244"/>
                  </a:lnTo>
                </a:path>
                <a:path w="8532495" h="4388485">
                  <a:moveTo>
                    <a:pt x="6348349" y="4388358"/>
                  </a:moveTo>
                  <a:lnTo>
                    <a:pt x="3939540" y="2830068"/>
                  </a:lnTo>
                </a:path>
                <a:path w="8532495" h="4388485">
                  <a:moveTo>
                    <a:pt x="3481578" y="3780154"/>
                  </a:moveTo>
                  <a:lnTo>
                    <a:pt x="3474720" y="2721864"/>
                  </a:lnTo>
                </a:path>
                <a:path w="8532495" h="4388485">
                  <a:moveTo>
                    <a:pt x="7309993" y="3592068"/>
                  </a:moveTo>
                  <a:lnTo>
                    <a:pt x="5085588" y="1888236"/>
                  </a:lnTo>
                </a:path>
                <a:path w="8532495" h="4388485">
                  <a:moveTo>
                    <a:pt x="6304280" y="0"/>
                  </a:moveTo>
                  <a:lnTo>
                    <a:pt x="3953255" y="1720977"/>
                  </a:lnTo>
                </a:path>
                <a:path w="8532495" h="4388485">
                  <a:moveTo>
                    <a:pt x="4228338" y="74675"/>
                  </a:moveTo>
                  <a:lnTo>
                    <a:pt x="3011423" y="1001267"/>
                  </a:lnTo>
                </a:path>
                <a:path w="8532495" h="4388485">
                  <a:moveTo>
                    <a:pt x="0" y="4260888"/>
                  </a:moveTo>
                  <a:lnTo>
                    <a:pt x="1768475" y="1834896"/>
                  </a:lnTo>
                </a:path>
                <a:path w="8532495" h="4388485">
                  <a:moveTo>
                    <a:pt x="176784" y="3407410"/>
                  </a:moveTo>
                  <a:lnTo>
                    <a:pt x="1741678" y="1479803"/>
                  </a:lnTo>
                </a:path>
                <a:path w="8532495" h="4388485">
                  <a:moveTo>
                    <a:pt x="2001393" y="275844"/>
                  </a:moveTo>
                  <a:lnTo>
                    <a:pt x="1783080" y="1165606"/>
                  </a:lnTo>
                </a:path>
                <a:path w="8532495" h="4388485">
                  <a:moveTo>
                    <a:pt x="167640" y="2358517"/>
                  </a:moveTo>
                  <a:lnTo>
                    <a:pt x="1455039" y="1248156"/>
                  </a:lnTo>
                </a:path>
                <a:path w="8532495" h="4388485">
                  <a:moveTo>
                    <a:pt x="417575" y="868045"/>
                  </a:moveTo>
                  <a:lnTo>
                    <a:pt x="1209167" y="633984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501883" y="327659"/>
              <a:ext cx="1519555" cy="932815"/>
            </a:xfrm>
            <a:custGeom>
              <a:avLst/>
              <a:gdLst/>
              <a:ahLst/>
              <a:cxnLst/>
              <a:rect l="l" t="t" r="r" b="b"/>
              <a:pathLst>
                <a:path w="1519554" h="932815">
                  <a:moveTo>
                    <a:pt x="1363980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8"/>
                  </a:lnTo>
                  <a:lnTo>
                    <a:pt x="0" y="777240"/>
                  </a:lnTo>
                  <a:lnTo>
                    <a:pt x="7924" y="826373"/>
                  </a:lnTo>
                  <a:lnTo>
                    <a:pt x="29992" y="869045"/>
                  </a:lnTo>
                  <a:lnTo>
                    <a:pt x="63642" y="902695"/>
                  </a:lnTo>
                  <a:lnTo>
                    <a:pt x="106314" y="924763"/>
                  </a:lnTo>
                  <a:lnTo>
                    <a:pt x="155448" y="932688"/>
                  </a:lnTo>
                  <a:lnTo>
                    <a:pt x="1363980" y="932688"/>
                  </a:lnTo>
                  <a:lnTo>
                    <a:pt x="1413113" y="924763"/>
                  </a:lnTo>
                  <a:lnTo>
                    <a:pt x="1455785" y="902695"/>
                  </a:lnTo>
                  <a:lnTo>
                    <a:pt x="1489435" y="869045"/>
                  </a:lnTo>
                  <a:lnTo>
                    <a:pt x="1511503" y="826373"/>
                  </a:lnTo>
                  <a:lnTo>
                    <a:pt x="1519427" y="777240"/>
                  </a:lnTo>
                  <a:lnTo>
                    <a:pt x="1519427" y="155448"/>
                  </a:lnTo>
                  <a:lnTo>
                    <a:pt x="1511503" y="106314"/>
                  </a:lnTo>
                  <a:lnTo>
                    <a:pt x="1489435" y="63642"/>
                  </a:lnTo>
                  <a:lnTo>
                    <a:pt x="1455785" y="29992"/>
                  </a:lnTo>
                  <a:lnTo>
                    <a:pt x="1413113" y="7924"/>
                  </a:lnTo>
                  <a:lnTo>
                    <a:pt x="13639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501883" y="327659"/>
              <a:ext cx="1519555" cy="932815"/>
            </a:xfrm>
            <a:custGeom>
              <a:avLst/>
              <a:gdLst/>
              <a:ahLst/>
              <a:cxnLst/>
              <a:rect l="l" t="t" r="r" b="b"/>
              <a:pathLst>
                <a:path w="1519554" h="932815">
                  <a:moveTo>
                    <a:pt x="0" y="155448"/>
                  </a:moveTo>
                  <a:lnTo>
                    <a:pt x="7924" y="106314"/>
                  </a:lnTo>
                  <a:lnTo>
                    <a:pt x="29992" y="63642"/>
                  </a:lnTo>
                  <a:lnTo>
                    <a:pt x="63642" y="29992"/>
                  </a:lnTo>
                  <a:lnTo>
                    <a:pt x="106314" y="7924"/>
                  </a:lnTo>
                  <a:lnTo>
                    <a:pt x="155448" y="0"/>
                  </a:lnTo>
                  <a:lnTo>
                    <a:pt x="1363980" y="0"/>
                  </a:lnTo>
                  <a:lnTo>
                    <a:pt x="1413113" y="7924"/>
                  </a:lnTo>
                  <a:lnTo>
                    <a:pt x="1455785" y="29992"/>
                  </a:lnTo>
                  <a:lnTo>
                    <a:pt x="1489435" y="63642"/>
                  </a:lnTo>
                  <a:lnTo>
                    <a:pt x="1511503" y="106314"/>
                  </a:lnTo>
                  <a:lnTo>
                    <a:pt x="1519427" y="155448"/>
                  </a:lnTo>
                  <a:lnTo>
                    <a:pt x="1519427" y="777240"/>
                  </a:lnTo>
                  <a:lnTo>
                    <a:pt x="1511503" y="826373"/>
                  </a:lnTo>
                  <a:lnTo>
                    <a:pt x="1489435" y="869045"/>
                  </a:lnTo>
                  <a:lnTo>
                    <a:pt x="1455785" y="902695"/>
                  </a:lnTo>
                  <a:lnTo>
                    <a:pt x="1413113" y="924763"/>
                  </a:lnTo>
                  <a:lnTo>
                    <a:pt x="1363980" y="932688"/>
                  </a:lnTo>
                  <a:lnTo>
                    <a:pt x="155448" y="932688"/>
                  </a:lnTo>
                  <a:lnTo>
                    <a:pt x="106314" y="924763"/>
                  </a:lnTo>
                  <a:lnTo>
                    <a:pt x="63642" y="902695"/>
                  </a:lnTo>
                  <a:lnTo>
                    <a:pt x="29992" y="869045"/>
                  </a:lnTo>
                  <a:lnTo>
                    <a:pt x="7924" y="826373"/>
                  </a:lnTo>
                  <a:lnTo>
                    <a:pt x="0" y="777240"/>
                  </a:lnTo>
                  <a:lnTo>
                    <a:pt x="0" y="15544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0626597" y="281686"/>
            <a:ext cx="11144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Produksi </a:t>
            </a:r>
            <a:r>
              <a:rPr sz="1600" b="1" spc="-5" dirty="0">
                <a:latin typeface="Calibri"/>
                <a:cs typeface="Calibri"/>
              </a:rPr>
              <a:t> &amp;Luas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Panen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Tertinggi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: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JEMBER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512297" y="1455166"/>
            <a:ext cx="1534160" cy="947419"/>
            <a:chOff x="10512297" y="1455166"/>
            <a:chExt cx="1534160" cy="947419"/>
          </a:xfrm>
        </p:grpSpPr>
        <p:sp>
          <p:nvSpPr>
            <p:cNvPr id="34" name="object 34"/>
            <p:cNvSpPr/>
            <p:nvPr/>
          </p:nvSpPr>
          <p:spPr>
            <a:xfrm>
              <a:off x="10518647" y="1461516"/>
              <a:ext cx="1521460" cy="934719"/>
            </a:xfrm>
            <a:custGeom>
              <a:avLst/>
              <a:gdLst/>
              <a:ahLst/>
              <a:cxnLst/>
              <a:rect l="l" t="t" r="r" b="b"/>
              <a:pathLst>
                <a:path w="1521459" h="934719">
                  <a:moveTo>
                    <a:pt x="1365250" y="0"/>
                  </a:moveTo>
                  <a:lnTo>
                    <a:pt x="155701" y="0"/>
                  </a:lnTo>
                  <a:lnTo>
                    <a:pt x="106493" y="7939"/>
                  </a:lnTo>
                  <a:lnTo>
                    <a:pt x="63751" y="30045"/>
                  </a:lnTo>
                  <a:lnTo>
                    <a:pt x="30045" y="63751"/>
                  </a:lnTo>
                  <a:lnTo>
                    <a:pt x="7939" y="106493"/>
                  </a:lnTo>
                  <a:lnTo>
                    <a:pt x="0" y="155701"/>
                  </a:lnTo>
                  <a:lnTo>
                    <a:pt x="0" y="778510"/>
                  </a:lnTo>
                  <a:lnTo>
                    <a:pt x="7939" y="827718"/>
                  </a:lnTo>
                  <a:lnTo>
                    <a:pt x="30045" y="870460"/>
                  </a:lnTo>
                  <a:lnTo>
                    <a:pt x="63751" y="904166"/>
                  </a:lnTo>
                  <a:lnTo>
                    <a:pt x="106493" y="926272"/>
                  </a:lnTo>
                  <a:lnTo>
                    <a:pt x="155701" y="934212"/>
                  </a:lnTo>
                  <a:lnTo>
                    <a:pt x="1365250" y="934212"/>
                  </a:lnTo>
                  <a:lnTo>
                    <a:pt x="1414458" y="926272"/>
                  </a:lnTo>
                  <a:lnTo>
                    <a:pt x="1457200" y="904166"/>
                  </a:lnTo>
                  <a:lnTo>
                    <a:pt x="1490906" y="870460"/>
                  </a:lnTo>
                  <a:lnTo>
                    <a:pt x="1513012" y="827718"/>
                  </a:lnTo>
                  <a:lnTo>
                    <a:pt x="1520952" y="778510"/>
                  </a:lnTo>
                  <a:lnTo>
                    <a:pt x="1520952" y="155701"/>
                  </a:lnTo>
                  <a:lnTo>
                    <a:pt x="1513012" y="106493"/>
                  </a:lnTo>
                  <a:lnTo>
                    <a:pt x="1490906" y="63751"/>
                  </a:lnTo>
                  <a:lnTo>
                    <a:pt x="1457200" y="30045"/>
                  </a:lnTo>
                  <a:lnTo>
                    <a:pt x="1414458" y="7939"/>
                  </a:lnTo>
                  <a:lnTo>
                    <a:pt x="1365250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518647" y="1461516"/>
              <a:ext cx="1521460" cy="934719"/>
            </a:xfrm>
            <a:custGeom>
              <a:avLst/>
              <a:gdLst/>
              <a:ahLst/>
              <a:cxnLst/>
              <a:rect l="l" t="t" r="r" b="b"/>
              <a:pathLst>
                <a:path w="1521459" h="934719">
                  <a:moveTo>
                    <a:pt x="0" y="155701"/>
                  </a:moveTo>
                  <a:lnTo>
                    <a:pt x="7939" y="106493"/>
                  </a:lnTo>
                  <a:lnTo>
                    <a:pt x="30045" y="63751"/>
                  </a:lnTo>
                  <a:lnTo>
                    <a:pt x="63751" y="30045"/>
                  </a:lnTo>
                  <a:lnTo>
                    <a:pt x="106493" y="7939"/>
                  </a:lnTo>
                  <a:lnTo>
                    <a:pt x="155701" y="0"/>
                  </a:lnTo>
                  <a:lnTo>
                    <a:pt x="1365250" y="0"/>
                  </a:lnTo>
                  <a:lnTo>
                    <a:pt x="1414458" y="7939"/>
                  </a:lnTo>
                  <a:lnTo>
                    <a:pt x="1457200" y="30045"/>
                  </a:lnTo>
                  <a:lnTo>
                    <a:pt x="1490906" y="63751"/>
                  </a:lnTo>
                  <a:lnTo>
                    <a:pt x="1513012" y="106493"/>
                  </a:lnTo>
                  <a:lnTo>
                    <a:pt x="1520952" y="155701"/>
                  </a:lnTo>
                  <a:lnTo>
                    <a:pt x="1520952" y="778510"/>
                  </a:lnTo>
                  <a:lnTo>
                    <a:pt x="1513012" y="827718"/>
                  </a:lnTo>
                  <a:lnTo>
                    <a:pt x="1490906" y="870460"/>
                  </a:lnTo>
                  <a:lnTo>
                    <a:pt x="1457200" y="904166"/>
                  </a:lnTo>
                  <a:lnTo>
                    <a:pt x="1414458" y="926272"/>
                  </a:lnTo>
                  <a:lnTo>
                    <a:pt x="1365250" y="934212"/>
                  </a:lnTo>
                  <a:lnTo>
                    <a:pt x="155701" y="934212"/>
                  </a:lnTo>
                  <a:lnTo>
                    <a:pt x="106493" y="926272"/>
                  </a:lnTo>
                  <a:lnTo>
                    <a:pt x="63751" y="904166"/>
                  </a:lnTo>
                  <a:lnTo>
                    <a:pt x="30045" y="870460"/>
                  </a:lnTo>
                  <a:lnTo>
                    <a:pt x="7939" y="827718"/>
                  </a:lnTo>
                  <a:lnTo>
                    <a:pt x="0" y="778510"/>
                  </a:lnTo>
                  <a:lnTo>
                    <a:pt x="0" y="15570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644378" y="1477137"/>
            <a:ext cx="122936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Produktivitas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Tertinggi </a:t>
            </a:r>
            <a:r>
              <a:rPr sz="1400" b="1" dirty="0">
                <a:latin typeface="Calibri"/>
                <a:cs typeface="Calibri"/>
              </a:rPr>
              <a:t>: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EBONG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</a:t>
            </a:r>
            <a:r>
              <a:rPr sz="1400" b="1" dirty="0">
                <a:latin typeface="Calibri"/>
                <a:cs typeface="Calibri"/>
              </a:rPr>
              <a:t>1</a:t>
            </a:r>
            <a:r>
              <a:rPr sz="1400" b="1" spc="-10" dirty="0">
                <a:latin typeface="Calibri"/>
                <a:cs typeface="Calibri"/>
              </a:rPr>
              <a:t>2</a:t>
            </a:r>
            <a:r>
              <a:rPr sz="1400" b="1" dirty="0">
                <a:latin typeface="Calibri"/>
                <a:cs typeface="Calibri"/>
              </a:rPr>
              <a:t>1</a:t>
            </a:r>
            <a:r>
              <a:rPr sz="1400" b="1" spc="-10" dirty="0">
                <a:latin typeface="Calibri"/>
                <a:cs typeface="Calibri"/>
              </a:rPr>
              <a:t>,</a:t>
            </a:r>
            <a:r>
              <a:rPr sz="1400" b="1" dirty="0">
                <a:latin typeface="Calibri"/>
                <a:cs typeface="Calibri"/>
              </a:rPr>
              <a:t>23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20" dirty="0">
                <a:latin typeface="Calibri"/>
                <a:cs typeface="Calibri"/>
              </a:rPr>
              <a:t>Ton/Ha)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0061447" y="2467355"/>
            <a:ext cx="1937385" cy="1475740"/>
            <a:chOff x="10061447" y="2467355"/>
            <a:chExt cx="1937385" cy="1475740"/>
          </a:xfrm>
        </p:grpSpPr>
        <p:sp>
          <p:nvSpPr>
            <p:cNvPr id="38" name="object 38"/>
            <p:cNvSpPr/>
            <p:nvPr/>
          </p:nvSpPr>
          <p:spPr>
            <a:xfrm>
              <a:off x="10067543" y="2473451"/>
              <a:ext cx="1925320" cy="1463040"/>
            </a:xfrm>
            <a:custGeom>
              <a:avLst/>
              <a:gdLst/>
              <a:ahLst/>
              <a:cxnLst/>
              <a:rect l="l" t="t" r="r" b="b"/>
              <a:pathLst>
                <a:path w="1925320" h="1463039">
                  <a:moveTo>
                    <a:pt x="962405" y="0"/>
                  </a:moveTo>
                  <a:lnTo>
                    <a:pt x="596646" y="365760"/>
                  </a:lnTo>
                  <a:lnTo>
                    <a:pt x="779526" y="365760"/>
                  </a:lnTo>
                  <a:lnTo>
                    <a:pt x="779526" y="512445"/>
                  </a:lnTo>
                  <a:lnTo>
                    <a:pt x="0" y="512445"/>
                  </a:lnTo>
                  <a:lnTo>
                    <a:pt x="0" y="1463040"/>
                  </a:lnTo>
                  <a:lnTo>
                    <a:pt x="1924811" y="1463040"/>
                  </a:lnTo>
                  <a:lnTo>
                    <a:pt x="1924811" y="512445"/>
                  </a:lnTo>
                  <a:lnTo>
                    <a:pt x="1145285" y="512445"/>
                  </a:lnTo>
                  <a:lnTo>
                    <a:pt x="1145285" y="365760"/>
                  </a:lnTo>
                  <a:lnTo>
                    <a:pt x="1328165" y="365760"/>
                  </a:lnTo>
                  <a:lnTo>
                    <a:pt x="962405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67543" y="2473451"/>
              <a:ext cx="1925320" cy="1463040"/>
            </a:xfrm>
            <a:custGeom>
              <a:avLst/>
              <a:gdLst/>
              <a:ahLst/>
              <a:cxnLst/>
              <a:rect l="l" t="t" r="r" b="b"/>
              <a:pathLst>
                <a:path w="1925320" h="1463039">
                  <a:moveTo>
                    <a:pt x="0" y="512445"/>
                  </a:moveTo>
                  <a:lnTo>
                    <a:pt x="779526" y="512445"/>
                  </a:lnTo>
                  <a:lnTo>
                    <a:pt x="779526" y="365760"/>
                  </a:lnTo>
                  <a:lnTo>
                    <a:pt x="596646" y="365760"/>
                  </a:lnTo>
                  <a:lnTo>
                    <a:pt x="962405" y="0"/>
                  </a:lnTo>
                  <a:lnTo>
                    <a:pt x="1328165" y="365760"/>
                  </a:lnTo>
                  <a:lnTo>
                    <a:pt x="1145285" y="365760"/>
                  </a:lnTo>
                  <a:lnTo>
                    <a:pt x="1145285" y="512445"/>
                  </a:lnTo>
                  <a:lnTo>
                    <a:pt x="1924811" y="512445"/>
                  </a:lnTo>
                  <a:lnTo>
                    <a:pt x="1924811" y="1463040"/>
                  </a:lnTo>
                  <a:lnTo>
                    <a:pt x="0" y="1463040"/>
                  </a:lnTo>
                  <a:lnTo>
                    <a:pt x="0" y="51244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0247503" y="2949701"/>
            <a:ext cx="156845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Karakterisiktik 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Varietas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RGL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dan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telah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Menerapkan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GAP/SOP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1647" y="5250179"/>
            <a:ext cx="1446530" cy="11709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280"/>
              </a:spcBef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BENGKULU</a:t>
            </a:r>
            <a:endParaRPr sz="1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Lebong</a:t>
            </a:r>
            <a:endParaRPr sz="1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6.789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40" dirty="0">
                <a:solidFill>
                  <a:srgbClr val="FF0000"/>
                </a:solidFill>
                <a:latin typeface="Calibri"/>
                <a:cs typeface="Calibri"/>
              </a:rPr>
              <a:t>Ton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56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Ha</a:t>
            </a:r>
            <a:endParaRPr sz="1400">
              <a:latin typeface="Calibri"/>
              <a:cs typeface="Calibri"/>
            </a:endParaRPr>
          </a:p>
          <a:p>
            <a:pPr marL="91440" marR="12446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Kapahiang 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on;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78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</TotalTime>
  <Words>1000</Words>
  <Application>Microsoft Office PowerPoint</Application>
  <PresentationFormat>Custom</PresentationFormat>
  <Paragraphs>256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KEBIJAKAN PENGEMBANGAN KAMPUNG HORTIKULTURA MENDUKUNG PERTANIAN MAJU, MANDIRI, DAN MODERN</vt:lpstr>
      <vt:lpstr>Slide 2</vt:lpstr>
      <vt:lpstr>Slide 3</vt:lpstr>
      <vt:lpstr>Terbangunnya Kawasan Hortikultura Skala Ekonomi</vt:lpstr>
      <vt:lpstr>Slide 5</vt:lpstr>
      <vt:lpstr>Registrasi Kampung</vt:lpstr>
      <vt:lpstr>Slide 7</vt:lpstr>
      <vt:lpstr>Slide 8</vt:lpstr>
      <vt:lpstr>Sentra Utama Produksi JERUK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iyka</cp:lastModifiedBy>
  <cp:revision>18</cp:revision>
  <dcterms:created xsi:type="dcterms:W3CDTF">2021-07-27T06:57:20Z</dcterms:created>
  <dcterms:modified xsi:type="dcterms:W3CDTF">2021-07-30T16:11:03Z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2021-07-27T00:00:00Z</vt:filetime>
  </property>
</Properties>
</file>