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5" r:id="rId3"/>
  </p:sldMasterIdLst>
  <p:notesMasterIdLst>
    <p:notesMasterId r:id="rId33"/>
  </p:notesMasterIdLst>
  <p:sldIdLst>
    <p:sldId id="272" r:id="rId4"/>
    <p:sldId id="6426" r:id="rId5"/>
    <p:sldId id="6347" r:id="rId6"/>
    <p:sldId id="6348" r:id="rId7"/>
    <p:sldId id="6290" r:id="rId8"/>
    <p:sldId id="6293" r:id="rId9"/>
    <p:sldId id="6289" r:id="rId10"/>
    <p:sldId id="6291" r:id="rId11"/>
    <p:sldId id="6414" r:id="rId12"/>
    <p:sldId id="6352" r:id="rId13"/>
    <p:sldId id="6385" r:id="rId14"/>
    <p:sldId id="6388" r:id="rId15"/>
    <p:sldId id="6389" r:id="rId16"/>
    <p:sldId id="6394" r:id="rId17"/>
    <p:sldId id="6393" r:id="rId18"/>
    <p:sldId id="6427" r:id="rId19"/>
    <p:sldId id="1638" r:id="rId20"/>
    <p:sldId id="1634" r:id="rId21"/>
    <p:sldId id="1624" r:id="rId22"/>
    <p:sldId id="1637" r:id="rId23"/>
    <p:sldId id="1639" r:id="rId24"/>
    <p:sldId id="1614" r:id="rId25"/>
    <p:sldId id="1628" r:id="rId26"/>
    <p:sldId id="6417" r:id="rId27"/>
    <p:sldId id="6428" r:id="rId28"/>
    <p:sldId id="6429" r:id="rId29"/>
    <p:sldId id="6431" r:id="rId30"/>
    <p:sldId id="1630" r:id="rId31"/>
    <p:sldId id="6302" r:id="rId32"/>
  </p:sldIdLst>
  <p:sldSz cx="12190413" cy="6858000"/>
  <p:notesSz cx="7010400" cy="92964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A19E"/>
    <a:srgbClr val="FF7E79"/>
    <a:srgbClr val="04396C"/>
    <a:srgbClr val="A6DBBC"/>
    <a:srgbClr val="D7E8F2"/>
    <a:srgbClr val="B3CDE0"/>
    <a:srgbClr val="031F4B"/>
    <a:srgbClr val="6497B1"/>
    <a:srgbClr val="035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9" autoAdjust="0"/>
    <p:restoredTop sz="94349" autoAdjust="0"/>
  </p:normalViewPr>
  <p:slideViewPr>
    <p:cSldViewPr showGuides="1">
      <p:cViewPr>
        <p:scale>
          <a:sx n="56" d="100"/>
          <a:sy n="56" d="100"/>
        </p:scale>
        <p:origin x="1952" y="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B705-08A4-4C7D-9CB4-0732E1E55C11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522BCB-6D3B-47E7-9CDC-F86581A63D6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276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22BCB-6D3B-47E7-9CDC-F86581A63D6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9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91887" y="4000317"/>
            <a:ext cx="5535088" cy="37897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31825"/>
            <a:ext cx="5613400" cy="3157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1052513"/>
            <a:ext cx="5053012" cy="2843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691887" y="4052953"/>
            <a:ext cx="5535088" cy="331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:notes"/>
          <p:cNvSpPr txBox="1">
            <a:spLocks noGrp="1"/>
          </p:cNvSpPr>
          <p:nvPr>
            <p:ph type="sldNum" idx="12"/>
          </p:nvPr>
        </p:nvSpPr>
        <p:spPr>
          <a:xfrm>
            <a:off x="3919086" y="7999174"/>
            <a:ext cx="2998173" cy="42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18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22BCB-6D3B-47E7-9CDC-F86581A63D6F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134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foto ©nellysapta (lahan</a:t>
            </a:r>
            <a:r>
              <a:rPr lang="id-ID" baseline="0" dirty="0"/>
              <a:t> bawang merah di brebes kebanjiran, 2018)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22BCB-6D3B-47E7-9CDC-F86581A63D6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654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ga10bb52e55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1" name="Google Shape;2471;ga10bb52e55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56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265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9848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DCB36-6E1A-473F-8C23-E30F12356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2F3BF-8054-4695-B0C2-35ED17B46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09B43-2F22-404D-8B38-97A37C23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24191-DAFA-4102-8C79-B60718D1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5C1A-2A7C-402E-A83A-759FA871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66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8CF4-7D00-44D3-8EE5-105EDB9FF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F94D9-1A1C-4269-B109-DB8D9B70A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736A1-167D-476E-9AF1-D77D085B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A9E1-A42E-4CDE-8CCC-06856019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E6A4-8BAE-4CCD-BAD0-CF5A8913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4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4071-AC5A-4685-BC45-CB257E9A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81498-7374-4569-9E82-6CD511BB7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9101A-28C7-4089-83CE-F3D90FBB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DDFE5-E7A8-42B9-AE73-C220AB79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F6643-9D9F-4E21-9927-3DB7EB7C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74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BDEB-F93D-4962-959C-12C202C5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D8E95-0256-4C50-BCF5-6DE177604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FC139-2611-49AF-99C3-DDC846714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2E781-2416-4B7B-82AD-E7FD920D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9D029-3A54-4B93-8F9D-6E2ACB63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16DF9-406C-49B2-A375-4F4F312E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FF57-7860-4DD1-9594-9C3679B0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AA297-ACAA-4195-A906-73CCC3CFE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6D740-2B12-4405-95D9-77FED7805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2C144-3B89-4D01-A8FA-1F1F40013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F2ECD-D147-4DCA-BF75-3130758DA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9E6847-DD13-48EB-B48D-C3AFE6B9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35279-C336-49CF-861C-AA07C680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21A86-1564-487D-9E09-F0A33980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0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AA88-D2BB-4B21-8725-269A214C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8D610-C85D-41E6-9B2F-ADDAD699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88B4F-5CA0-42DB-9726-271B044D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5EF66-627D-4024-9B45-03FFEA78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43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A0134-981E-45AF-B6FC-702EA310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3EBAB-D959-44CF-9E3F-77DC9F04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28FCA-1BE7-4A11-BB10-B96C0DAE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67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4107-6191-40DD-8648-620460EC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5538A-EE10-4B0B-B849-C7188C5D2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DC2C5-F8E2-4954-942B-4CB1BE4F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82631-061E-42BF-BA8E-D28A924B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64D8A-DAC2-4287-A433-541FD8DE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36966-6EC8-40FB-B2B2-E405D234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7962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689E1-94EE-4DD8-9EF8-92B1BF5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552F7-64B0-431A-B669-5ED2C3ADF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09A13-0DB2-4178-8209-0A828820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1845B-1D75-4582-B641-3071F99A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5F4B4-D1E3-4184-8482-96E132CB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D4A42-2687-415F-AD48-CC9F0CC1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0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BD67-04EF-43E1-BFF6-90E2138F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25B1A-FDE7-489E-8BE7-7CF3E2164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A26D2-BB88-455A-85F2-E09E1A23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9BFF-CB47-4C43-9EF2-A93B9F106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9309-99FC-4A08-999B-638A31AC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20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9F5FD-443E-4E60-B113-94EB77475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A0A2B-E749-4284-9A8E-A02E030D8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64C7-6A97-4141-9072-5E1FE6C6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57379-2531-42D3-A567-24737F6B9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7BE3-247F-4D7A-8A05-7B50EB39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0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5128992" y="-193568"/>
            <a:ext cx="6867864" cy="725500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8277323" y="3653867"/>
            <a:ext cx="2508073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7832180" y="4771900"/>
            <a:ext cx="3398358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8156138" y="5374400"/>
            <a:ext cx="275044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4841203" y="3653867"/>
            <a:ext cx="2508073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4528044" y="4771900"/>
            <a:ext cx="3134392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720019" y="5374400"/>
            <a:ext cx="275044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405017" y="3653867"/>
            <a:ext cx="2508073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959875" y="4771900"/>
            <a:ext cx="3398358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6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1283833" y="5374400"/>
            <a:ext cx="275044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959875" y="720000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019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9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16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26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18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54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265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57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61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04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AC9E-5FC6-4DD5-AA63-615A35D44886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07/09/21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2761-F030-4923-B388-E70761AB6B3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3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394" y="458074"/>
            <a:ext cx="11355634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394" y="928942"/>
            <a:ext cx="11355634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8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0413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0413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2"/>
            <a:ext cx="12190413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309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7906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09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282" y="0"/>
            <a:ext cx="10031131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273" y="1316767"/>
            <a:ext cx="92158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063" y="2218994"/>
            <a:ext cx="92158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010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394" y="458074"/>
            <a:ext cx="11355634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394" y="928942"/>
            <a:ext cx="11355634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38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466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896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2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122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515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415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37998-C3F1-47CB-8759-EE9FFAFCAF25}" type="datetimeFigureOut">
              <a:rPr lang="id-ID" smtClean="0"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9A977-C7D7-44AC-8240-0A4D39AF018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43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10CD8D-9AEF-4941-85C2-AC3E9F5B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A920F-C4D4-47AE-9B3E-AAC9B4227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20601-4C41-45EB-9EEF-C64997742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3ACC-C1A8-41B7-9E4F-D79D2A71A3F5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2C2D-40F5-42B8-832D-828D99CD8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42283-8450-400B-9708-B0CD80FEC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2407C-7880-43AF-867E-CB807FDD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4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3AC9E-5FC6-4DD5-AA63-615A35D44886}" type="datetimeFigureOut">
              <a:rPr lang="id-ID" smtClean="0"/>
              <a:pPr/>
              <a:t>07/09/21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A2761-F030-4923-B388-E70761AB6B3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767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0.png"/><Relationship Id="rId3" Type="http://schemas.microsoft.com/office/2007/relationships/hdphoto" Target="../media/hdphoto6.wdp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kg.go.id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balitklimat.litbang.pertanian.go.id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6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F858CB-85E0-4F5A-BDC8-3A430A9A6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2" b="74653" l="2431" r="97917">
                        <a14:foregroundMark x1="2431" y1="48958" x2="2431" y2="48958"/>
                        <a14:foregroundMark x1="75434" y1="46181" x2="75434" y2="46181"/>
                        <a14:foregroundMark x1="89063" y1="45139" x2="89063" y2="45139"/>
                        <a14:foregroundMark x1="98090" y1="44676" x2="98090" y2="44676"/>
                        <a14:foregroundMark x1="81250" y1="65856" x2="81250" y2="65856"/>
                        <a14:foregroundMark x1="42101" y1="66435" x2="42101" y2="66435"/>
                        <a14:foregroundMark x1="12934" y1="63194" x2="12934" y2="63194"/>
                        <a14:foregroundMark x1="4514" y1="61111" x2="63628" y2="68866"/>
                        <a14:foregroundMark x1="63628" y1="68866" x2="68056" y2="68634"/>
                        <a14:foregroundMark x1="68056" y1="68634" x2="68316" y2="68171"/>
                        <a14:foregroundMark x1="67361" y1="58912" x2="91753" y2="65972"/>
                        <a14:foregroundMark x1="91753" y1="65972" x2="93576" y2="67130"/>
                        <a14:foregroundMark x1="2431" y1="73148" x2="42101" y2="67130"/>
                        <a14:foregroundMark x1="39670" y1="74653" x2="39670" y2="74653"/>
                        <a14:backgroundMark x1="26042" y1="29745" x2="26042" y2="29745"/>
                        <a14:backgroundMark x1="42101" y1="39468" x2="42101" y2="39468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27781"/>
          <a:stretch/>
        </p:blipFill>
        <p:spPr>
          <a:xfrm>
            <a:off x="-21555" y="270791"/>
            <a:ext cx="12211968" cy="661459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57E703-908E-3040-8EEF-528E3EE7851A}"/>
              </a:ext>
            </a:extLst>
          </p:cNvPr>
          <p:cNvSpPr/>
          <p:nvPr/>
        </p:nvSpPr>
        <p:spPr>
          <a:xfrm>
            <a:off x="-745554" y="476672"/>
            <a:ext cx="11377264" cy="23762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1444301-F383-443B-BD5E-146952BDDBD8}"/>
              </a:ext>
            </a:extLst>
          </p:cNvPr>
          <p:cNvSpPr txBox="1">
            <a:spLocks/>
          </p:cNvSpPr>
          <p:nvPr/>
        </p:nvSpPr>
        <p:spPr>
          <a:xfrm>
            <a:off x="148089" y="645061"/>
            <a:ext cx="12008466" cy="2564678"/>
          </a:xfrm>
          <a:prstGeom prst="rect">
            <a:avLst/>
          </a:prstGeom>
        </p:spPr>
        <p:txBody>
          <a:bodyPr/>
          <a:lstStyle>
            <a:lvl1pPr algn="ctr" defTabSz="1300483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77"/>
                <a:ea typeface="+mn-ea"/>
                <a:cs typeface="+mn-cs"/>
              </a:rPr>
              <a:t>KEBIJAKAN</a:t>
            </a:r>
            <a:r>
              <a:rPr lang="en-ID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77"/>
                <a:ea typeface="+mn-ea"/>
                <a:cs typeface="+mn-cs"/>
              </a:rPr>
              <a:t> </a:t>
            </a:r>
            <a:endParaRPr lang="id-ID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77"/>
              <a:ea typeface="+mn-ea"/>
              <a:cs typeface="+mn-cs"/>
            </a:endParaRPr>
          </a:p>
          <a:p>
            <a:pPr marL="0" marR="0" lvl="0" indent="0" algn="l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77"/>
              </a:rPr>
              <a:t>DAMPAK PERUBAHAN IKLIM</a:t>
            </a:r>
          </a:p>
          <a:p>
            <a:pPr marL="0" marR="0" lvl="0" indent="0" algn="l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77"/>
                <a:ea typeface="+mn-ea"/>
                <a:cs typeface="+mn-cs"/>
              </a:rPr>
              <a:t>KOMODITAS HORTIKULTURA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77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A0D058-B7DB-4BD7-B2D2-BBA6068C9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94" y="895158"/>
            <a:ext cx="1512168" cy="153929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445A4F-67CA-439E-9299-5DF48F0A61E0}"/>
              </a:ext>
            </a:extLst>
          </p:cNvPr>
          <p:cNvSpPr/>
          <p:nvPr/>
        </p:nvSpPr>
        <p:spPr>
          <a:xfrm>
            <a:off x="33858" y="2986659"/>
            <a:ext cx="4823239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10000"/>
              </a:lnSpc>
              <a:defRPr/>
            </a:pPr>
            <a:r>
              <a:rPr lang="en-ID" altLang="ko-KR" sz="1600" b="1" i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Oleh:</a:t>
            </a:r>
          </a:p>
          <a:p>
            <a:pPr algn="ctr" latinLnBrk="1">
              <a:lnSpc>
                <a:spcPct val="110000"/>
              </a:lnSpc>
              <a:defRPr/>
            </a:pPr>
            <a:r>
              <a:rPr lang="en-ID" altLang="ko-KR" sz="2000" b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Dr.</a:t>
            </a:r>
            <a:r>
              <a:rPr lang="en-ID" altLang="ko-KR" sz="2000" b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en-ID" altLang="ko-KR" sz="2000" b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Inti</a:t>
            </a:r>
            <a:r>
              <a:rPr lang="en-ID" altLang="ko-KR" sz="2000" b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Pertiwi </a:t>
            </a:r>
            <a:r>
              <a:rPr lang="en-ID" altLang="ko-KR" sz="2000" b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Nashwari</a:t>
            </a:r>
            <a:r>
              <a:rPr lang="en-ID" altLang="ko-KR" sz="2000" b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, SP, </a:t>
            </a:r>
            <a:r>
              <a:rPr lang="en-ID" altLang="ko-KR" sz="2000" b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M.Si</a:t>
            </a:r>
            <a:endParaRPr lang="en-ID" altLang="ko-KR" sz="2000" b="1" dirty="0">
              <a:solidFill>
                <a:prstClr val="black"/>
              </a:solidFill>
              <a:effectLst>
                <a:glow rad="152400">
                  <a:prstClr val="white">
                    <a:alpha val="8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itchFamily="34" charset="0"/>
            </a:endParaRPr>
          </a:p>
          <a:p>
            <a:pPr algn="ctr" latinLnBrk="1">
              <a:lnSpc>
                <a:spcPct val="110000"/>
              </a:lnSpc>
              <a:defRPr/>
            </a:pPr>
            <a:r>
              <a:rPr lang="en-ID" altLang="ko-KR" sz="1400" b="1" i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(</a:t>
            </a:r>
            <a:r>
              <a:rPr lang="en-ID" altLang="ko-KR" sz="1400" b="1" i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Direktur</a:t>
            </a:r>
            <a:r>
              <a:rPr lang="en-ID" altLang="ko-KR" sz="1400" b="1" i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en-ID" altLang="ko-KR" sz="1400" b="1" i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Perlindungan</a:t>
            </a:r>
            <a:r>
              <a:rPr lang="en-ID" altLang="ko-KR" sz="1400" b="1" i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en-ID" altLang="ko-KR" sz="1400" b="1" i="1" dirty="0" err="1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Hortikultura</a:t>
            </a:r>
            <a:r>
              <a:rPr lang="en-ID" altLang="ko-KR" sz="1400" b="1" i="1" dirty="0">
                <a:solidFill>
                  <a:prstClr val="black"/>
                </a:solidFill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)</a:t>
            </a:r>
            <a:endParaRPr lang="en-US" altLang="ko-KR" sz="1400" b="1" i="1" dirty="0">
              <a:solidFill>
                <a:prstClr val="black"/>
              </a:solidFill>
              <a:effectLst>
                <a:glow rad="152400">
                  <a:prstClr val="white">
                    <a:alpha val="8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4EBE9CF5-CAB2-4FCA-9337-03A5168665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827" y="3276600"/>
            <a:ext cx="304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727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76DD-DB9E-4A40-BE18-89D1511F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035" y="1023490"/>
            <a:ext cx="7013803" cy="132539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8CA19E"/>
                </a:solidFill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KEBIJAKAN OPERASIONAL PERLINDUNGAN HORTIKULTURA</a:t>
            </a:r>
            <a:endParaRPr lang="en-ID" sz="3600" b="1" dirty="0">
              <a:solidFill>
                <a:srgbClr val="8CA19E"/>
              </a:solidFill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B78C-A0C6-4B78-B7F6-FC173D708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39" y="2008269"/>
            <a:ext cx="7013802" cy="4085027"/>
          </a:xfrm>
          <a:effectLst/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d-ID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Perlindungan Tanaman berdasarkan pada </a:t>
            </a:r>
            <a:r>
              <a:rPr lang="en-US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p</a:t>
            </a:r>
            <a:r>
              <a:rPr lang="id-ID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endekatan Sistem PHT </a:t>
            </a:r>
            <a:r>
              <a:rPr lang="en-US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(Pre–</a:t>
            </a:r>
            <a:r>
              <a:rPr lang="en-US" sz="3200" dirty="0" err="1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emtif</a:t>
            </a:r>
            <a:r>
              <a:rPr lang="en-US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 dan </a:t>
            </a:r>
            <a:r>
              <a:rPr lang="en-US" sz="3200" dirty="0" err="1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Kuratif</a:t>
            </a:r>
            <a:r>
              <a:rPr lang="en-US" sz="3200" dirty="0">
                <a:latin typeface="Agency FB" panose="020B0503020202020204" pitchFamily="34" charset="0"/>
                <a:ea typeface="ＭＳ Ｐゴシック" pitchFamily="34" charset="-128"/>
                <a:cs typeface="Arial" panose="020B0604020202020204" pitchFamily="34" charset="0"/>
              </a:rPr>
              <a:t>):</a:t>
            </a:r>
            <a:endParaRPr lang="en-ID" sz="3200" dirty="0">
              <a:latin typeface="Agency FB" panose="020B05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D" sz="3200" dirty="0">
                <a:latin typeface="Agency FB" panose="020B0503020202020204" pitchFamily="34" charset="0"/>
              </a:rPr>
              <a:t>   Gerakan </a:t>
            </a:r>
            <a:r>
              <a:rPr lang="en-ID" sz="3200" dirty="0" err="1">
                <a:latin typeface="Agency FB" panose="020B0503020202020204" pitchFamily="34" charset="0"/>
              </a:rPr>
              <a:t>Pengendalian</a:t>
            </a:r>
            <a:r>
              <a:rPr lang="en-ID" sz="3200" dirty="0">
                <a:latin typeface="Agency FB" panose="020B0503020202020204" pitchFamily="34" charset="0"/>
              </a:rPr>
              <a:t> OPT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D" sz="3200" dirty="0">
                <a:latin typeface="Agency FB" panose="020B0503020202020204" pitchFamily="34" charset="0"/>
              </a:rPr>
              <a:t>   </a:t>
            </a:r>
            <a:r>
              <a:rPr lang="en-ID" sz="3200" dirty="0" err="1">
                <a:latin typeface="Agency FB" panose="020B0503020202020204" pitchFamily="34" charset="0"/>
              </a:rPr>
              <a:t>Penerapan</a:t>
            </a:r>
            <a:r>
              <a:rPr lang="en-ID" sz="3200" dirty="0">
                <a:latin typeface="Agency FB" panose="020B0503020202020204" pitchFamily="34" charset="0"/>
              </a:rPr>
              <a:t> PHT (PPHT)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D" sz="3200" dirty="0">
                <a:latin typeface="Agency FB" panose="020B0503020202020204" pitchFamily="34" charset="0"/>
              </a:rPr>
              <a:t>   </a:t>
            </a:r>
            <a:r>
              <a:rPr lang="en-ID" sz="3200" dirty="0" err="1">
                <a:latin typeface="Agency FB" panose="020B0503020202020204" pitchFamily="34" charset="0"/>
              </a:rPr>
              <a:t>Penguatan</a:t>
            </a:r>
            <a:r>
              <a:rPr lang="en-ID" sz="3200" dirty="0">
                <a:latin typeface="Agency FB" panose="020B0503020202020204" pitchFamily="34" charset="0"/>
              </a:rPr>
              <a:t> </a:t>
            </a:r>
            <a:r>
              <a:rPr lang="en-ID" sz="3200" dirty="0" err="1">
                <a:latin typeface="Agency FB" panose="020B0503020202020204" pitchFamily="34" charset="0"/>
              </a:rPr>
              <a:t>Kelembagaan</a:t>
            </a:r>
            <a:r>
              <a:rPr lang="en-ID" sz="3200" dirty="0">
                <a:latin typeface="Agency FB" panose="020B0503020202020204" pitchFamily="34" charset="0"/>
              </a:rPr>
              <a:t> – </a:t>
            </a:r>
            <a:r>
              <a:rPr lang="en-ID" sz="3200" dirty="0" err="1">
                <a:latin typeface="Agency FB" panose="020B0503020202020204" pitchFamily="34" charset="0"/>
              </a:rPr>
              <a:t>Klinik</a:t>
            </a:r>
            <a:r>
              <a:rPr lang="en-ID" sz="3200" dirty="0">
                <a:latin typeface="Agency FB" panose="020B0503020202020204" pitchFamily="34" charset="0"/>
              </a:rPr>
              <a:t> PHT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D" sz="3200" dirty="0">
                <a:latin typeface="Agency FB" panose="020B0503020202020204" pitchFamily="34" charset="0"/>
              </a:rPr>
              <a:t>   </a:t>
            </a:r>
            <a:r>
              <a:rPr lang="en-ID" sz="3200" dirty="0" err="1">
                <a:latin typeface="Agency FB" panose="020B0503020202020204" pitchFamily="34" charset="0"/>
              </a:rPr>
              <a:t>Penanganan</a:t>
            </a:r>
            <a:r>
              <a:rPr lang="en-ID" sz="3200" dirty="0">
                <a:latin typeface="Agency FB" panose="020B0503020202020204" pitchFamily="34" charset="0"/>
              </a:rPr>
              <a:t> DPI</a:t>
            </a:r>
          </a:p>
        </p:txBody>
      </p:sp>
      <p:pic>
        <p:nvPicPr>
          <p:cNvPr id="12" name="Picture 15" descr="Gambar terkait">
            <a:extLst>
              <a:ext uri="{FF2B5EF4-FFF2-40B4-BE49-F238E27FC236}">
                <a16:creationId xmlns:a16="http://schemas.microsoft.com/office/drawing/2014/main" id="{B2722C66-313C-4F9A-B3FE-DB714393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466" y="387456"/>
            <a:ext cx="749020" cy="7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armer with vegetables | Animation by Tim Bradford">
            <a:extLst>
              <a:ext uri="{FF2B5EF4-FFF2-40B4-BE49-F238E27FC236}">
                <a16:creationId xmlns:a16="http://schemas.microsoft.com/office/drawing/2014/main" id="{3EBF9252-CC51-4D87-9062-FF11F28AF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6195"/>
            <a:ext cx="4803552" cy="51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6BDBD2-8983-5540-8097-C78EE2550DB4}"/>
              </a:ext>
            </a:extLst>
          </p:cNvPr>
          <p:cNvGrpSpPr/>
          <p:nvPr/>
        </p:nvGrpSpPr>
        <p:grpSpPr>
          <a:xfrm>
            <a:off x="9900063" y="6351711"/>
            <a:ext cx="2171807" cy="461665"/>
            <a:chOff x="9976173" y="6351711"/>
            <a:chExt cx="2171807" cy="461665"/>
          </a:xfrm>
        </p:grpSpPr>
        <p:pic>
          <p:nvPicPr>
            <p:cNvPr id="7" name="Picture 15" descr="Gambar terkait">
              <a:extLst>
                <a:ext uri="{FF2B5EF4-FFF2-40B4-BE49-F238E27FC236}">
                  <a16:creationId xmlns:a16="http://schemas.microsoft.com/office/drawing/2014/main" id="{153C8AB3-CD39-5D4C-987E-23E5658B2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F4DD5-F43A-544A-887E-2998FE164CE2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9771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Hasil gambar untuk sun ray png">
            <a:extLst>
              <a:ext uri="{FF2B5EF4-FFF2-40B4-BE49-F238E27FC236}">
                <a16:creationId xmlns:a16="http://schemas.microsoft.com/office/drawing/2014/main" id="{D1268BEF-E69A-4F4D-B397-9CD0EDA4E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01" b="15949"/>
          <a:stretch/>
        </p:blipFill>
        <p:spPr bwMode="auto">
          <a:xfrm>
            <a:off x="0" y="-4747"/>
            <a:ext cx="5527244" cy="68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AC5C10E7-EDC9-44B6-A83F-62FB25476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782" y="1124744"/>
            <a:ext cx="6829403" cy="447756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866" indent="-342866" algn="just" defTabSz="914309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Mengamankan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produksi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dari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serangan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Organisme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Pengganggu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Tumbuhan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(OPT) dan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Dampak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Perubahan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Iklim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(DPI);</a:t>
            </a:r>
          </a:p>
          <a:p>
            <a:pPr marL="342866" indent="-342866" algn="just" defTabSz="914309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Memperkuat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ketahanan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pangan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peningkatan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mutu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baik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dan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berdaya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saing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(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aman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konsumsi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)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bagi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konsumen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domestik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dan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luar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negeri, dan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dalam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menghadapi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pasar global (SPS-WTO);</a:t>
            </a:r>
          </a:p>
          <a:p>
            <a:pPr marL="342866" indent="-342866" algn="just" defTabSz="914309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Pemberdayaan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petani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mandiri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penguasaan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penerapan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2400" b="1" dirty="0">
                <a:solidFill>
                  <a:prstClr val="black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PHT;</a:t>
            </a:r>
            <a:endParaRPr lang="en-US" altLang="id-ID" sz="2400" b="1" dirty="0">
              <a:solidFill>
                <a:prstClr val="black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342866" indent="-342866" algn="just" defTabSz="914309">
              <a:spcBef>
                <a:spcPts val="1200"/>
              </a:spcBef>
              <a:buFontTx/>
              <a:buAutoNum type="arabicPeriod"/>
            </a:pP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Mendukung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akselerasi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ekspor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hortikultura</a:t>
            </a:r>
            <a:r>
              <a:rPr lang="en-US" altLang="id-ID" sz="2400" b="1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7D642F-8BBD-4A10-88C9-B312E1D1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79" y="1196752"/>
            <a:ext cx="4072702" cy="1200173"/>
          </a:xfrm>
          <a:prstGeom prst="rect">
            <a:avLst/>
          </a:prstGeom>
          <a:solidFill>
            <a:srgbClr val="8CA19E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866" indent="-342866" algn="ctr" defTabSz="914309">
              <a:defRPr/>
            </a:pPr>
            <a:r>
              <a:rPr 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ＭＳ Ｐゴシック" pitchFamily="34" charset="-128"/>
              </a:rPr>
              <a:t>PERAN PERLINDUNGAN</a:t>
            </a:r>
          </a:p>
          <a:p>
            <a:pPr marL="342866" indent="-342866" algn="ctr" defTabSz="914309">
              <a:defRPr/>
            </a:pPr>
            <a:r>
              <a:rPr 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ＭＳ Ｐゴシック" pitchFamily="34" charset="-128"/>
              </a:rPr>
              <a:t>HORTIKULTURA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85D84D-BC14-4F9B-9D24-9E348593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01" y="2924718"/>
            <a:ext cx="3383485" cy="34050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2A265-6EE6-48E9-97AA-33B0CE301A04}"/>
              </a:ext>
            </a:extLst>
          </p:cNvPr>
          <p:cNvGrpSpPr/>
          <p:nvPr/>
        </p:nvGrpSpPr>
        <p:grpSpPr>
          <a:xfrm>
            <a:off x="9364447" y="447"/>
            <a:ext cx="2036363" cy="581815"/>
            <a:chOff x="5832758" y="0"/>
            <a:chExt cx="2036628" cy="5818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B7491C-9308-4794-998B-6FEAFE822FEA}"/>
                </a:ext>
              </a:extLst>
            </p:cNvPr>
            <p:cNvSpPr/>
            <p:nvPr/>
          </p:nvSpPr>
          <p:spPr>
            <a:xfrm>
              <a:off x="6567054" y="0"/>
              <a:ext cx="581891" cy="5818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ID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FCCB23-6754-4940-89F1-43EA30805E94}"/>
                </a:ext>
              </a:extLst>
            </p:cNvPr>
            <p:cNvSpPr/>
            <p:nvPr/>
          </p:nvSpPr>
          <p:spPr>
            <a:xfrm>
              <a:off x="5832758" y="0"/>
              <a:ext cx="581891" cy="5818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ID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E1738B-93A5-4798-874C-654BBB8B417F}"/>
                </a:ext>
              </a:extLst>
            </p:cNvPr>
            <p:cNvSpPr/>
            <p:nvPr/>
          </p:nvSpPr>
          <p:spPr>
            <a:xfrm>
              <a:off x="7287495" y="0"/>
              <a:ext cx="581891" cy="5818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ID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433896-C0CD-C84E-B35C-7568094506C9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1" name="Picture 15" descr="Gambar terkait">
              <a:extLst>
                <a:ext uri="{FF2B5EF4-FFF2-40B4-BE49-F238E27FC236}">
                  <a16:creationId xmlns:a16="http://schemas.microsoft.com/office/drawing/2014/main" id="{149BB596-6779-6B4B-B841-6B675603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3393B0-72AA-9441-9ACD-19B1E7C4306D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200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474A46-FD9E-1E4F-8236-F59E2EB4ABBB}"/>
              </a:ext>
            </a:extLst>
          </p:cNvPr>
          <p:cNvSpPr/>
          <p:nvPr/>
        </p:nvSpPr>
        <p:spPr>
          <a:xfrm>
            <a:off x="262558" y="1167582"/>
            <a:ext cx="5940159" cy="52159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18" y="-22820"/>
            <a:ext cx="1135117" cy="937248"/>
          </a:xfrm>
          <a:prstGeom prst="rect">
            <a:avLst/>
          </a:prstGeom>
        </p:spPr>
      </p:pic>
      <p:cxnSp>
        <p:nvCxnSpPr>
          <p:cNvPr id="4" name="直接连接符 1"/>
          <p:cNvCxnSpPr>
            <a:cxnSpLocks/>
          </p:cNvCxnSpPr>
          <p:nvPr/>
        </p:nvCxnSpPr>
        <p:spPr>
          <a:xfrm flipV="1">
            <a:off x="262558" y="836712"/>
            <a:ext cx="10669786" cy="13968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24" descr="be81f52824b19b26fc4fbe35cae33ca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"/>
            <a:ext cx="1257771" cy="996354"/>
          </a:xfrm>
          <a:prstGeom prst="rect">
            <a:avLst/>
          </a:prstGeom>
        </p:spPr>
      </p:pic>
      <p:pic>
        <p:nvPicPr>
          <p:cNvPr id="35" name="Picture 3" descr="E:\0.1 DOKUMENTASI POPT BUFLO\DURIAN\Sumsel 2021\musi rawas 1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496" y="4104003"/>
            <a:ext cx="2008507" cy="150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079378" y="5652537"/>
            <a:ext cx="1593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/>
            <a:r>
              <a:rPr lang="id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Pelaksanaan </a:t>
            </a:r>
            <a:r>
              <a:rPr lang="id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Gerdal</a:t>
            </a:r>
            <a:r>
              <a:rPr lang="id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 defTabSz="914309"/>
            <a:r>
              <a:rPr lang="id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OPT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2DF2D-F699-8846-BB01-278DF54A6825}"/>
              </a:ext>
            </a:extLst>
          </p:cNvPr>
          <p:cNvSpPr/>
          <p:nvPr/>
        </p:nvSpPr>
        <p:spPr>
          <a:xfrm>
            <a:off x="498636" y="1460046"/>
            <a:ext cx="5256267" cy="27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lnSpc>
                <a:spcPct val="120000"/>
              </a:lnSpc>
              <a:defRPr/>
            </a:pPr>
            <a:r>
              <a:rPr lang="en-US" b="1" u="sng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TUJUAN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Sosialisasi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pengelolaan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OPT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ramah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lingkungan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Pengendalian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secara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pre-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emptif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pencegahan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), dan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kuratif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telah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terjadi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serangan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Dilakukan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serempak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dalam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wilayah yang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luas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Berkesinambungan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Penyediaan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bahan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pengendali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OPT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secara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mandiri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Pengendalian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OPT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sesuai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prinsip</a:t>
            </a:r>
            <a:r>
              <a:rPr lang="en-US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 PHT.</a:t>
            </a:r>
            <a:endParaRPr lang="id-ID" b="1" dirty="0">
              <a:solidFill>
                <a:prstClr val="black"/>
              </a:solidFill>
              <a:latin typeface="Agency FB" panose="020B0503020202020204" pitchFamily="34" charset="77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EDD1BE-2636-E841-B2C8-7325D6B3145A}"/>
              </a:ext>
            </a:extLst>
          </p:cNvPr>
          <p:cNvSpPr/>
          <p:nvPr/>
        </p:nvSpPr>
        <p:spPr>
          <a:xfrm>
            <a:off x="498636" y="4346826"/>
            <a:ext cx="3352259" cy="1718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lnSpc>
                <a:spcPct val="120000"/>
              </a:lnSpc>
              <a:defRPr/>
            </a:pPr>
            <a:r>
              <a:rPr lang="id-ID" b="1" u="sng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SASARAN</a:t>
            </a:r>
            <a:endParaRPr lang="en-US" b="1" u="sng" dirty="0">
              <a:solidFill>
                <a:prstClr val="black"/>
              </a:solidFill>
              <a:latin typeface="Agency FB" panose="020B0503020202020204" pitchFamily="34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id-ID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OPT pada komoditas hortikultura dapat dikendalikan dan tidak menimbulkan penurunan produksi,</a:t>
            </a:r>
          </a:p>
          <a:p>
            <a:pPr marL="342866" indent="-342866" defTabSz="914309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id-ID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Kualitas produk tanaman terjaga.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70347" y="1167583"/>
            <a:ext cx="941283" cy="389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20000"/>
              </a:lnSpc>
              <a:defRPr/>
            </a:pPr>
            <a:r>
              <a:rPr lang="id-ID" b="1" u="sng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KEGIATAN</a:t>
            </a:r>
            <a:endParaRPr lang="en-US" b="1" u="sng" dirty="0">
              <a:solidFill>
                <a:prstClr val="black"/>
              </a:solidFill>
              <a:latin typeface="Agency FB" panose="020B0503020202020204" pitchFamily="34" charset="77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A1E899-938C-D941-80D6-96BFDC0DBAE8}"/>
              </a:ext>
            </a:extLst>
          </p:cNvPr>
          <p:cNvGrpSpPr/>
          <p:nvPr/>
        </p:nvGrpSpPr>
        <p:grpSpPr>
          <a:xfrm>
            <a:off x="7327058" y="1846907"/>
            <a:ext cx="2008508" cy="1870125"/>
            <a:chOff x="1278386" y="4394629"/>
            <a:chExt cx="2008508" cy="1870125"/>
          </a:xfrm>
        </p:grpSpPr>
        <p:pic>
          <p:nvPicPr>
            <p:cNvPr id="33" name="Picture 5" descr="C:\Users\asus\Downloads\DOKUMENTASI DITLIN BUFLO\gerdal OPT manggis pwt-4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86" y="4394629"/>
              <a:ext cx="2008508" cy="15063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785577" y="5926200"/>
              <a:ext cx="9252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id-ID" sz="1600" b="1" dirty="0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  <a:cs typeface="Arial" panose="020B0604020202020204" pitchFamily="34" charset="0"/>
                </a:rPr>
                <a:t>Koordinasi</a:t>
              </a:r>
              <a:endParaRPr lang="id-ID" sz="1600" dirty="0">
                <a:solidFill>
                  <a:prstClr val="black"/>
                </a:solidFill>
                <a:latin typeface="Agency FB" panose="020B0503020202020204" pitchFamily="34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9307F-659A-0349-A5E3-6F95C32FD207}"/>
              </a:ext>
            </a:extLst>
          </p:cNvPr>
          <p:cNvGrpSpPr/>
          <p:nvPr/>
        </p:nvGrpSpPr>
        <p:grpSpPr>
          <a:xfrm>
            <a:off x="9438281" y="1811853"/>
            <a:ext cx="2705597" cy="2121203"/>
            <a:chOff x="3461617" y="4381061"/>
            <a:chExt cx="2705597" cy="2121203"/>
          </a:xfrm>
        </p:grpSpPr>
        <p:pic>
          <p:nvPicPr>
            <p:cNvPr id="34" name="Picture 6" descr="C:\Users\asus\Downloads\DOKUMENTASI DITLIN BUFLO\gerdal OPT manggis wanayasa-5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83435" y="4381061"/>
              <a:ext cx="2008506" cy="15189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3461617" y="5917489"/>
              <a:ext cx="27055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/>
              <a:r>
                <a:rPr lang="id-ID" sz="1600" b="1" dirty="0" err="1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  <a:cs typeface="Arial" panose="020B0604020202020204" pitchFamily="34" charset="0"/>
                </a:rPr>
                <a:t>Bimtek</a:t>
              </a:r>
              <a:r>
                <a:rPr lang="id-ID" sz="1600" b="1" dirty="0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  <a:cs typeface="Arial" panose="020B0604020202020204" pitchFamily="34" charset="0"/>
                </a:rPr>
                <a:t> dan penyebarluasan informasi perlindungan</a:t>
              </a:r>
              <a:endParaRPr lang="id-ID" sz="1600" dirty="0">
                <a:solidFill>
                  <a:prstClr val="black"/>
                </a:solidFill>
                <a:latin typeface="Agency FB" panose="020B0503020202020204" pitchFamily="34" charset="77"/>
              </a:endParaRPr>
            </a:p>
          </p:txBody>
        </p:sp>
      </p:grpSp>
      <p:pic>
        <p:nvPicPr>
          <p:cNvPr id="1026" name="Picture 2" descr="E:\PT BUFLORI 2019\AWM CIREBON\Dokumentasi AWM 2019\Juli 2019\WhatsApp Image 2019-07-27 at 15.58.24.jpe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8"/>
          <a:stretch/>
        </p:blipFill>
        <p:spPr bwMode="auto">
          <a:xfrm>
            <a:off x="9383245" y="4097711"/>
            <a:ext cx="2008507" cy="151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9257760" y="5624872"/>
            <a:ext cx="2238046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id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cs typeface="Arial" panose="020B0604020202020204" pitchFamily="34" charset="0"/>
              </a:rPr>
              <a:t>Pemantauan dan Pelaporan OPT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8DC36F-CF61-A54B-BF2B-88204A5BE5F2}"/>
              </a:ext>
            </a:extLst>
          </p:cNvPr>
          <p:cNvGrpSpPr/>
          <p:nvPr/>
        </p:nvGrpSpPr>
        <p:grpSpPr>
          <a:xfrm>
            <a:off x="9972071" y="6351711"/>
            <a:ext cx="2171807" cy="461665"/>
            <a:chOff x="9976173" y="6351711"/>
            <a:chExt cx="2171807" cy="461665"/>
          </a:xfrm>
        </p:grpSpPr>
        <p:pic>
          <p:nvPicPr>
            <p:cNvPr id="23" name="Picture 15" descr="Gambar terkait">
              <a:extLst>
                <a:ext uri="{FF2B5EF4-FFF2-40B4-BE49-F238E27FC236}">
                  <a16:creationId xmlns:a16="http://schemas.microsoft.com/office/drawing/2014/main" id="{51B76380-C664-BB4F-B779-C1DED62ED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69CA99-4AA4-3E48-95ED-9BE749BB0B05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sp>
        <p:nvSpPr>
          <p:cNvPr id="26" name="文本框 9">
            <a:extLst>
              <a:ext uri="{FF2B5EF4-FFF2-40B4-BE49-F238E27FC236}">
                <a16:creationId xmlns:a16="http://schemas.microsoft.com/office/drawing/2014/main" id="{640C3F5A-50F5-0D41-9C6C-138BF7F12C9B}"/>
              </a:ext>
            </a:extLst>
          </p:cNvPr>
          <p:cNvSpPr txBox="1"/>
          <p:nvPr/>
        </p:nvSpPr>
        <p:spPr>
          <a:xfrm>
            <a:off x="1329710" y="44624"/>
            <a:ext cx="7357784" cy="74635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lvl="1" defTabSz="914309">
              <a:defRPr/>
            </a:pP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Kegiatan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Pendukung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pada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Kampung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Hortikultura</a:t>
            </a:r>
            <a:endParaRPr lang="en-ID" altLang="zh-CN" sz="2800" b="1" dirty="0">
              <a:solidFill>
                <a:srgbClr val="445612"/>
              </a:solidFill>
              <a:latin typeface="Agency FB" panose="020B0503020202020204" pitchFamily="34" charset="77"/>
              <a:ea typeface="微软雅黑" panose="020B0503020204020204" charset="-122"/>
            </a:endParaRPr>
          </a:p>
          <a:p>
            <a:pPr marL="0" lvl="1" defTabSz="914309">
              <a:defRPr/>
            </a:pP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-- </a:t>
            </a:r>
            <a:r>
              <a:rPr lang="en-ID" altLang="zh-CN" sz="16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Gerdal</a:t>
            </a: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OPT </a:t>
            </a:r>
            <a:r>
              <a:rPr lang="id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Hortikultura</a:t>
            </a: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--</a:t>
            </a:r>
            <a:endParaRPr lang="zh-CN" altLang="en-US" sz="1600" b="1" kern="0" dirty="0">
              <a:solidFill>
                <a:srgbClr val="445612"/>
              </a:solidFill>
              <a:latin typeface="Agency FB" panose="020B0503020202020204" pitchFamily="34" charset="77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2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D25A4-6E76-9642-AB6D-43DD13CD2BC4}"/>
              </a:ext>
            </a:extLst>
          </p:cNvPr>
          <p:cNvSpPr/>
          <p:nvPr/>
        </p:nvSpPr>
        <p:spPr>
          <a:xfrm>
            <a:off x="-21062" y="1160295"/>
            <a:ext cx="12236948" cy="26214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883807-E47E-4645-8A80-5B8368682661}"/>
              </a:ext>
            </a:extLst>
          </p:cNvPr>
          <p:cNvSpPr/>
          <p:nvPr/>
        </p:nvSpPr>
        <p:spPr>
          <a:xfrm>
            <a:off x="748442" y="2113023"/>
            <a:ext cx="4266644" cy="1077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309"/>
            <a:r>
              <a:rPr lang="en-ID" sz="1600" b="1" u="sng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TUJUAN</a:t>
            </a:r>
          </a:p>
          <a:p>
            <a:pPr algn="ctr" defTabSz="914309"/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Memenuhi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persyaratan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SPS-WTO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untuk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tujuan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</a:t>
            </a:r>
            <a:r>
              <a:rPr lang="en-ID" sz="1600" b="1" dirty="0">
                <a:solidFill>
                  <a:srgbClr val="C00000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EKSPOR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(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mangga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,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manggis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, pisang, nanas,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salak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,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buah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naga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,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dll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  <a:t>).</a:t>
            </a:r>
            <a:b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</a:rPr>
            </a:b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sym typeface="Wingdings" panose="05000000000000000000" pitchFamily="2" charset="2"/>
              </a:rPr>
              <a:t> 14 </a:t>
            </a:r>
            <a:r>
              <a:rPr lang="en-ID" sz="1600" b="1" dirty="0" err="1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sym typeface="Wingdings" panose="05000000000000000000" pitchFamily="2" charset="2"/>
              </a:rPr>
              <a:t>provinsi</a:t>
            </a:r>
            <a:r>
              <a:rPr lang="en-ID" sz="1600" b="1" dirty="0">
                <a:solidFill>
                  <a:prstClr val="black"/>
                </a:solidFill>
                <a:latin typeface="Agency FB" panose="020B0503020202020204" pitchFamily="34" charset="77"/>
                <a:ea typeface="Microsoft YaHei" panose="020B0503020204020204" pitchFamily="34" charset="-122"/>
                <a:sym typeface="Wingdings" panose="05000000000000000000" pitchFamily="2" charset="2"/>
              </a:rPr>
              <a:t> (2020)</a:t>
            </a:r>
            <a:endParaRPr lang="en-ID" sz="1600" b="1" dirty="0">
              <a:solidFill>
                <a:prstClr val="black"/>
              </a:solidFill>
              <a:latin typeface="Agency FB" panose="020B0503020202020204" pitchFamily="34" charset="77"/>
              <a:ea typeface="Microsoft YaHei" panose="020B0503020204020204" pitchFamily="34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A07537-B5A7-4A9A-A8F7-C94E2A5071B3}"/>
              </a:ext>
            </a:extLst>
          </p:cNvPr>
          <p:cNvSpPr/>
          <p:nvPr/>
        </p:nvSpPr>
        <p:spPr>
          <a:xfrm>
            <a:off x="555616" y="1860415"/>
            <a:ext cx="4603486" cy="159311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ID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40" name="文本框 9"/>
          <p:cNvSpPr txBox="1"/>
          <p:nvPr/>
        </p:nvSpPr>
        <p:spPr>
          <a:xfrm>
            <a:off x="2399114" y="1323965"/>
            <a:ext cx="7558327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lvl="1" defTabSz="914309">
              <a:defRPr/>
            </a:pPr>
            <a:r>
              <a:rPr lang="en-ID" altLang="zh-CN" sz="24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P</a:t>
            </a:r>
            <a:r>
              <a:rPr lang="id-ID" altLang="zh-CN" sz="24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enerapan Pengelolaan OPT Skala Luas/ Area Wide Management (AWM)</a:t>
            </a:r>
            <a:endParaRPr lang="zh-CN" altLang="en-US" sz="2400" b="1" kern="0" dirty="0">
              <a:solidFill>
                <a:srgbClr val="445612"/>
              </a:solidFill>
              <a:latin typeface="Agency FB" panose="020B0503020202020204" pitchFamily="34" charset="77"/>
              <a:ea typeface="微软雅黑" panose="020B050302020402020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8DC883-459B-6B44-A077-D6EE5F231363}"/>
              </a:ext>
            </a:extLst>
          </p:cNvPr>
          <p:cNvGrpSpPr/>
          <p:nvPr/>
        </p:nvGrpSpPr>
        <p:grpSpPr>
          <a:xfrm>
            <a:off x="5519142" y="2062787"/>
            <a:ext cx="5628774" cy="1200329"/>
            <a:chOff x="5519142" y="2062787"/>
            <a:chExt cx="5628774" cy="12003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2925AA-DA79-4424-8D41-8318D50EEB6B}"/>
                </a:ext>
              </a:extLst>
            </p:cNvPr>
            <p:cNvGrpSpPr/>
            <p:nvPr/>
          </p:nvGrpSpPr>
          <p:grpSpPr>
            <a:xfrm>
              <a:off x="5519142" y="2062787"/>
              <a:ext cx="5628774" cy="1200329"/>
              <a:chOff x="1347708" y="1894146"/>
              <a:chExt cx="5629507" cy="135723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CF4235-BCED-4419-92AA-7B5BB3D7D730}"/>
                  </a:ext>
                </a:extLst>
              </p:cNvPr>
              <p:cNvSpPr/>
              <p:nvPr/>
            </p:nvSpPr>
            <p:spPr>
              <a:xfrm>
                <a:off x="1347708" y="2011447"/>
                <a:ext cx="1869667" cy="104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154" indent="-457154" defTabSz="914309">
                  <a:buFont typeface="Wingdings" panose="05000000000000000000" pitchFamily="2" charset="2"/>
                  <a:buChar char="Ø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Skala Luas</a:t>
                </a:r>
              </a:p>
              <a:p>
                <a:pPr marL="457154" indent="-457154" defTabSz="914309">
                  <a:buFont typeface="Wingdings" panose="05000000000000000000" pitchFamily="2" charset="2"/>
                  <a:buChar char="Ø"/>
                  <a:defRPr/>
                </a:pP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Serentak</a:t>
                </a:r>
                <a:endParaRPr lang="en-US" b="1" dirty="0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</a:endParaRPr>
              </a:p>
              <a:p>
                <a:pPr marL="457154" indent="-457154" defTabSz="914309">
                  <a:buFont typeface="Wingdings" panose="05000000000000000000" pitchFamily="2" charset="2"/>
                  <a:buChar char="Ø"/>
                  <a:defRPr/>
                </a:pP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Jangka</a:t>
                </a: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 Panjang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83260D-5EF7-42EF-BE85-25270D03405F}"/>
                  </a:ext>
                </a:extLst>
              </p:cNvPr>
              <p:cNvSpPr/>
              <p:nvPr/>
            </p:nvSpPr>
            <p:spPr>
              <a:xfrm>
                <a:off x="4804542" y="1894146"/>
                <a:ext cx="2172673" cy="1357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6700" indent="-266700" defTabSz="914309">
                  <a:buFont typeface="+mj-lt"/>
                  <a:buAutoNum type="arabicPeriod"/>
                  <a:defRPr/>
                </a:pP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Komitmen</a:t>
                </a: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Pemda</a:t>
                </a:r>
                <a:endParaRPr lang="en-US" b="1" dirty="0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</a:endParaRPr>
              </a:p>
              <a:p>
                <a:pPr marL="266700" indent="-266700" defTabSz="914309">
                  <a:buFont typeface="+mj-lt"/>
                  <a:buAutoNum type="arabicPeriod"/>
                  <a:defRPr/>
                </a:pP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Kesadaran</a:t>
                </a: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Petani</a:t>
                </a:r>
                <a:endParaRPr lang="en-US" b="1" dirty="0">
                  <a:solidFill>
                    <a:prstClr val="black"/>
                  </a:solidFill>
                  <a:latin typeface="Agency FB" panose="020B0503020202020204" pitchFamily="34" charset="77"/>
                  <a:ea typeface="Microsoft YaHei" panose="020B0503020204020204" pitchFamily="34" charset="-122"/>
                </a:endParaRPr>
              </a:p>
              <a:p>
                <a:pPr marL="266700" indent="-266700" defTabSz="914309">
                  <a:buFont typeface="+mj-lt"/>
                  <a:buAutoNum type="arabicPeriod"/>
                  <a:defRPr/>
                </a:pPr>
                <a:r>
                  <a:rPr lang="en-US" b="1" dirty="0" err="1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Dukungan</a:t>
                </a: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 Masyarakat</a:t>
                </a:r>
              </a:p>
              <a:p>
                <a:pPr marL="266700" indent="-266700" defTabSz="914309">
                  <a:buFont typeface="+mj-lt"/>
                  <a:buAutoNum type="arabicPeriod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</a:rPr>
                  <a:t>Gerakan Masyarakat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9F38998-313A-4F11-A36E-3E6A3BC99D69}"/>
                  </a:ext>
                </a:extLst>
              </p:cNvPr>
              <p:cNvSpPr/>
              <p:nvPr/>
            </p:nvSpPr>
            <p:spPr>
              <a:xfrm>
                <a:off x="3076125" y="2261828"/>
                <a:ext cx="1151427" cy="417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9">
                  <a:defRPr/>
                </a:pPr>
                <a:r>
                  <a:rPr lang="en-US" b="1" dirty="0">
                    <a:solidFill>
                      <a:srgbClr val="C00000"/>
                    </a:solidFill>
                    <a:latin typeface="Agency FB" panose="020B0503020202020204" pitchFamily="34" charset="77"/>
                    <a:ea typeface="Microsoft YaHei" panose="020B0503020204020204" pitchFamily="34" charset="-122"/>
                    <a:cs typeface="Arial" panose="020B0604020202020204" pitchFamily="34" charset="0"/>
                  </a:rPr>
                  <a:t>DIPERLUKAN</a:t>
                </a:r>
                <a:endParaRPr lang="en-ID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77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98BB9FA-D735-9F48-A210-D935C08B3A05}"/>
                </a:ext>
              </a:extLst>
            </p:cNvPr>
            <p:cNvCxnSpPr/>
            <p:nvPr/>
          </p:nvCxnSpPr>
          <p:spPr>
            <a:xfrm>
              <a:off x="8361475" y="2572627"/>
              <a:ext cx="542043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7728EA-1FFE-40AA-95EB-16BA6A9C7B86}"/>
              </a:ext>
            </a:extLst>
          </p:cNvPr>
          <p:cNvGrpSpPr/>
          <p:nvPr/>
        </p:nvGrpSpPr>
        <p:grpSpPr>
          <a:xfrm>
            <a:off x="1162485" y="4072130"/>
            <a:ext cx="9669596" cy="1980959"/>
            <a:chOff x="182439" y="4589115"/>
            <a:chExt cx="9670854" cy="1981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4ED8D8-606F-4F34-BA30-EB5C0AC4A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7464" y="4589115"/>
              <a:ext cx="2639999" cy="1980000"/>
            </a:xfrm>
            <a:prstGeom prst="roundRect">
              <a:avLst>
                <a:gd name="adj" fmla="val 908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E037C6-9D40-4C50-B3C4-266D321E5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439" y="4590332"/>
              <a:ext cx="2639999" cy="1980000"/>
            </a:xfrm>
            <a:prstGeom prst="roundRect">
              <a:avLst>
                <a:gd name="adj" fmla="val 908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AC4D873-1027-4D90-8932-53F8EB0F1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3977" y="4589115"/>
              <a:ext cx="1827660" cy="1980000"/>
            </a:xfrm>
            <a:prstGeom prst="roundRect">
              <a:avLst>
                <a:gd name="adj" fmla="val 9199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9F4D35C-E073-49A1-8CC3-852E5D5217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07689" y="4589115"/>
              <a:ext cx="1845604" cy="1980000"/>
            </a:xfrm>
            <a:prstGeom prst="roundRect">
              <a:avLst>
                <a:gd name="adj" fmla="val 779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ACB3E4-6E1E-7447-AAFD-3EE76520DD7E}"/>
              </a:ext>
            </a:extLst>
          </p:cNvPr>
          <p:cNvGrpSpPr/>
          <p:nvPr/>
        </p:nvGrpSpPr>
        <p:grpSpPr>
          <a:xfrm>
            <a:off x="9972071" y="6351711"/>
            <a:ext cx="2171807" cy="461665"/>
            <a:chOff x="9976173" y="6351711"/>
            <a:chExt cx="2171807" cy="461665"/>
          </a:xfrm>
        </p:grpSpPr>
        <p:pic>
          <p:nvPicPr>
            <p:cNvPr id="32" name="Picture 15" descr="Gambar terkait">
              <a:extLst>
                <a:ext uri="{FF2B5EF4-FFF2-40B4-BE49-F238E27FC236}">
                  <a16:creationId xmlns:a16="http://schemas.microsoft.com/office/drawing/2014/main" id="{19BABB1C-B0F1-6447-A0BA-6C9E8336F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0EDAE48-6A06-3C4C-A5DB-C0A6C9236B87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cxnSp>
        <p:nvCxnSpPr>
          <p:cNvPr id="4" name="直接连接符 1"/>
          <p:cNvCxnSpPr/>
          <p:nvPr/>
        </p:nvCxnSpPr>
        <p:spPr>
          <a:xfrm flipV="1">
            <a:off x="249956" y="832520"/>
            <a:ext cx="10669786" cy="13968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24" descr="be81f52824b19b26fc4fbe35cae33ca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"/>
            <a:ext cx="1257771" cy="996354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1329710" y="44624"/>
            <a:ext cx="7357784" cy="74635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lvl="1" defTabSz="914309">
              <a:defRPr/>
            </a:pP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Kegiatan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Pendukung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pada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Kampung</a:t>
            </a:r>
            <a:r>
              <a:rPr lang="en-ID" altLang="zh-CN" sz="28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</a:t>
            </a:r>
            <a:r>
              <a:rPr lang="en-ID" altLang="zh-CN" sz="28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Hortikultura</a:t>
            </a:r>
            <a:endParaRPr lang="en-ID" altLang="zh-CN" sz="2800" b="1" dirty="0">
              <a:solidFill>
                <a:srgbClr val="445612"/>
              </a:solidFill>
              <a:latin typeface="Agency FB" panose="020B0503020202020204" pitchFamily="34" charset="77"/>
              <a:ea typeface="微软雅黑" panose="020B0503020204020204" charset="-122"/>
            </a:endParaRPr>
          </a:p>
          <a:p>
            <a:pPr marL="0" lvl="1" defTabSz="914309">
              <a:defRPr/>
            </a:pP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-- </a:t>
            </a:r>
            <a:r>
              <a:rPr lang="en-ID" altLang="zh-CN" sz="1600" b="1" dirty="0" err="1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Gerdal</a:t>
            </a: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 OPT </a:t>
            </a:r>
            <a:r>
              <a:rPr lang="id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Hortikultura</a:t>
            </a:r>
            <a:r>
              <a:rPr lang="en-ID" altLang="zh-CN" sz="1600" b="1" dirty="0">
                <a:solidFill>
                  <a:srgbClr val="445612"/>
                </a:solidFill>
                <a:latin typeface="Agency FB" panose="020B0503020202020204" pitchFamily="34" charset="77"/>
                <a:ea typeface="微软雅黑" panose="020B0503020204020204" charset="-122"/>
              </a:rPr>
              <a:t>--</a:t>
            </a:r>
            <a:endParaRPr lang="zh-CN" altLang="en-US" sz="1600" b="1" kern="0" dirty="0">
              <a:solidFill>
                <a:srgbClr val="445612"/>
              </a:solidFill>
              <a:latin typeface="Agency FB" panose="020B0503020202020204" pitchFamily="34" charset="77"/>
              <a:ea typeface="微软雅黑" panose="020B0503020204020204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543B2A-7418-C944-95FA-37664680B9F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18" y="-22820"/>
            <a:ext cx="1135117" cy="9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54279C56-225B-4A3C-A448-4D259A65B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545" y="1358494"/>
            <a:ext cx="831402" cy="575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054CEE-D116-4CB7-A8E9-12A4D0A3E0D7}"/>
              </a:ext>
            </a:extLst>
          </p:cNvPr>
          <p:cNvSpPr txBox="1"/>
          <p:nvPr/>
        </p:nvSpPr>
        <p:spPr>
          <a:xfrm>
            <a:off x="544039" y="1961949"/>
            <a:ext cx="2405262" cy="116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Meningkatkan pengetahuan, kemampuan dan keahlian petani/kelompok tani dalam menganalisa data dan informasi agroekosistem;  </a:t>
            </a:r>
            <a:endParaRPr lang="en-US" sz="1400" dirty="0">
              <a:solidFill>
                <a:prstClr val="black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DCAAF-46BA-484E-AAE5-1592AF115AEC}"/>
              </a:ext>
            </a:extLst>
          </p:cNvPr>
          <p:cNvSpPr txBox="1"/>
          <p:nvPr/>
        </p:nvSpPr>
        <p:spPr>
          <a:xfrm>
            <a:off x="185062" y="3232152"/>
            <a:ext cx="2197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Meningkatkan kemampuan petani dalam pengambilan keputusan tindakan pengendalian OPT berdasarkan hasil pengamatan rutin;</a:t>
            </a:r>
            <a:endParaRPr lang="en-US" sz="1400" dirty="0">
              <a:solidFill>
                <a:prstClr val="black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C5432-7ABB-4FB9-9C61-C2611C6D1D4C}"/>
              </a:ext>
            </a:extLst>
          </p:cNvPr>
          <p:cNvSpPr txBox="1"/>
          <p:nvPr/>
        </p:nvSpPr>
        <p:spPr>
          <a:xfrm>
            <a:off x="544039" y="4699627"/>
            <a:ext cx="2405262" cy="116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M</a:t>
            </a:r>
            <a:r>
              <a:rPr lang="nb-NO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emasyarakatkan dan melembagakan</a:t>
            </a:r>
          </a:p>
          <a:p>
            <a:pPr defTabSz="914309"/>
            <a:r>
              <a:rPr lang="nb-NO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Penerapan PHT dalam pengelolaan OPT sesuai dengan prinsip-prinsip</a:t>
            </a:r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nb-NO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PHT</a:t>
            </a:r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D0EA8-2B56-48B2-A534-8643AF1D018C}"/>
              </a:ext>
            </a:extLst>
          </p:cNvPr>
          <p:cNvSpPr txBox="1"/>
          <p:nvPr/>
        </p:nvSpPr>
        <p:spPr>
          <a:xfrm>
            <a:off x="2998862" y="2117755"/>
            <a:ext cx="2862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Terlaksananya kegiatan</a:t>
            </a:r>
          </a:p>
          <a:p>
            <a:pPr algn="ctr"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Penerapan PHT di sentra produksi hortikultura/kampung hortikultura, dan</a:t>
            </a:r>
          </a:p>
          <a:p>
            <a:pPr algn="ctr"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terlaksananya metode pembelajaran petani dengan pendekatan</a:t>
            </a:r>
          </a:p>
          <a:p>
            <a:pPr algn="ctr" defTabSz="914309"/>
            <a:r>
              <a:rPr lang="id-ID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Pendidikan Orang Dewasa (andragogi).</a:t>
            </a:r>
            <a:endParaRPr lang="en-US" sz="1400" dirty="0">
              <a:solidFill>
                <a:prstClr val="black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93C29-957A-49A4-86FE-DF3184ED569E}"/>
              </a:ext>
            </a:extLst>
          </p:cNvPr>
          <p:cNvSpPr txBox="1"/>
          <p:nvPr/>
        </p:nvSpPr>
        <p:spPr>
          <a:xfrm>
            <a:off x="9239704" y="5445224"/>
            <a:ext cx="2495908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Petugas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Perlindungan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/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Pemandu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Lapang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/ POPT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8F3D80-1757-4158-8DDB-8594BF6B4DAE}"/>
              </a:ext>
            </a:extLst>
          </p:cNvPr>
          <p:cNvSpPr txBox="1"/>
          <p:nvPr/>
        </p:nvSpPr>
        <p:spPr>
          <a:xfrm>
            <a:off x="9047534" y="3429000"/>
            <a:ext cx="2887371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Bantuan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sarana</a:t>
            </a:r>
            <a:endParaRPr lang="en-US" sz="1400" dirty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pPr algn="ctr" defTabSz="914309"/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produksi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budidaya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dan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sarana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bahan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pengendali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OPT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ramah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lingkungan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B160D-7FA9-42D5-BB04-9879CCA0671F}"/>
              </a:ext>
            </a:extLst>
          </p:cNvPr>
          <p:cNvSpPr txBox="1"/>
          <p:nvPr/>
        </p:nvSpPr>
        <p:spPr>
          <a:xfrm>
            <a:off x="9119542" y="1826945"/>
            <a:ext cx="307022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indent="-12700" algn="ctr" defTabSz="914309"/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Pertemuan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sebanyak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10 kali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:</a:t>
            </a:r>
          </a:p>
          <a:p>
            <a:pPr marL="188913" indent="-188913" defTabSz="914309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1 kali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pertemuan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koordinasi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, </a:t>
            </a:r>
            <a:endParaRPr lang="id-ID" sz="1400" dirty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pPr marL="188913" indent="-188913" defTabSz="914309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8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kali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pertemuan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pembelajaran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,</a:t>
            </a:r>
          </a:p>
          <a:p>
            <a:pPr marL="188913" indent="-188913" defTabSz="914309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1 kali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temu</a:t>
            </a:r>
            <a:r>
              <a:rPr lang="en-US" sz="1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ahnschrift" panose="020B0502040204020203" pitchFamily="34" charset="0"/>
              </a:rPr>
              <a:t>lapang</a:t>
            </a:r>
            <a:r>
              <a:rPr lang="id-ID" sz="1400" dirty="0">
                <a:solidFill>
                  <a:prstClr val="black"/>
                </a:solidFill>
                <a:latin typeface="Bahnschrift" panose="020B0502040204020203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DF16F9-31FB-4D21-A5CF-BE3433E47F8E}"/>
              </a:ext>
            </a:extLst>
          </p:cNvPr>
          <p:cNvGrpSpPr/>
          <p:nvPr/>
        </p:nvGrpSpPr>
        <p:grpSpPr>
          <a:xfrm>
            <a:off x="6168728" y="1666228"/>
            <a:ext cx="2950814" cy="4814029"/>
            <a:chOff x="6123427" y="1389126"/>
            <a:chExt cx="2951199" cy="50915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27F9EB0-B5EF-438E-8BCA-EBB187A68C18}"/>
                </a:ext>
              </a:extLst>
            </p:cNvPr>
            <p:cNvGrpSpPr/>
            <p:nvPr/>
          </p:nvGrpSpPr>
          <p:grpSpPr>
            <a:xfrm>
              <a:off x="6123427" y="1389126"/>
              <a:ext cx="2496233" cy="5091528"/>
              <a:chOff x="6217920" y="1351475"/>
              <a:chExt cx="2496233" cy="509152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AA89E1-CB17-45C9-B2F1-6C5F98585447}"/>
                  </a:ext>
                </a:extLst>
              </p:cNvPr>
              <p:cNvSpPr txBox="1"/>
              <p:nvPr/>
            </p:nvSpPr>
            <p:spPr>
              <a:xfrm>
                <a:off x="6513339" y="1504709"/>
                <a:ext cx="1969478" cy="715089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09"/>
                <a:r>
                  <a:rPr lang="id-ID" dirty="0">
                    <a:solidFill>
                      <a:prstClr val="black"/>
                    </a:solidFill>
                    <a:latin typeface="Harabara" panose="020B0803050302020204" pitchFamily="34" charset="0"/>
                  </a:rPr>
                  <a:t>PERSIAPAN DAN KOORDINASI</a:t>
                </a:r>
                <a:endParaRPr lang="en-US" dirty="0">
                  <a:solidFill>
                    <a:prstClr val="black"/>
                  </a:solidFill>
                  <a:latin typeface="Harabara" panose="020B08030503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5FB3FE-53C7-42C7-81E2-1573772B48F5}"/>
                  </a:ext>
                </a:extLst>
              </p:cNvPr>
              <p:cNvSpPr txBox="1"/>
              <p:nvPr/>
            </p:nvSpPr>
            <p:spPr>
              <a:xfrm>
                <a:off x="6513339" y="3198340"/>
                <a:ext cx="1969478" cy="1021556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09"/>
                <a:r>
                  <a:rPr lang="id-ID" dirty="0">
                    <a:solidFill>
                      <a:prstClr val="black"/>
                    </a:solidFill>
                    <a:latin typeface="Harabara" panose="020B0803050302020204" pitchFamily="34" charset="0"/>
                  </a:rPr>
                  <a:t>FASILITASI PELAKSANAAN PENERAPAN PHT</a:t>
                </a:r>
                <a:endParaRPr lang="en-US" dirty="0">
                  <a:solidFill>
                    <a:prstClr val="black"/>
                  </a:solidFill>
                  <a:latin typeface="Harabara" panose="020B08030503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D0D75B-E32E-4712-9AF7-2992FA7442D8}"/>
                  </a:ext>
                </a:extLst>
              </p:cNvPr>
              <p:cNvSpPr txBox="1"/>
              <p:nvPr/>
            </p:nvSpPr>
            <p:spPr>
              <a:xfrm>
                <a:off x="6513339" y="5118229"/>
                <a:ext cx="1969478" cy="1021556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09"/>
                <a:r>
                  <a:rPr lang="id-ID" dirty="0">
                    <a:solidFill>
                      <a:prstClr val="black"/>
                    </a:solidFill>
                    <a:latin typeface="Harabara" panose="020B0803050302020204" pitchFamily="34" charset="0"/>
                  </a:rPr>
                  <a:t>PENDAMPINGAN DAN PENGAWALAN</a:t>
                </a:r>
                <a:endParaRPr lang="en-US" dirty="0">
                  <a:solidFill>
                    <a:prstClr val="black"/>
                  </a:solidFill>
                  <a:latin typeface="Harabara" panose="020B0803050302020204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F07441A-1A93-4154-8D71-05EFFB51CB95}"/>
                  </a:ext>
                </a:extLst>
              </p:cNvPr>
              <p:cNvSpPr/>
              <p:nvPr/>
            </p:nvSpPr>
            <p:spPr>
              <a:xfrm>
                <a:off x="6217920" y="1351475"/>
                <a:ext cx="2496233" cy="5091528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E8C96758-8FCD-4E05-86E7-AA277E066999}"/>
                  </a:ext>
                </a:extLst>
              </p:cNvPr>
              <p:cNvSpPr/>
              <p:nvPr/>
            </p:nvSpPr>
            <p:spPr>
              <a:xfrm>
                <a:off x="7151339" y="2149636"/>
                <a:ext cx="590843" cy="1066223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Arrow: Down 21">
                <a:extLst>
                  <a:ext uri="{FF2B5EF4-FFF2-40B4-BE49-F238E27FC236}">
                    <a16:creationId xmlns:a16="http://schemas.microsoft.com/office/drawing/2014/main" id="{37AF4FC6-565F-40FD-85C4-51D87B02A409}"/>
                  </a:ext>
                </a:extLst>
              </p:cNvPr>
              <p:cNvSpPr/>
              <p:nvPr/>
            </p:nvSpPr>
            <p:spPr>
              <a:xfrm>
                <a:off x="7151338" y="4183868"/>
                <a:ext cx="590843" cy="970390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5A9BE394-92E3-44DC-9553-9129C2D6C507}"/>
                </a:ext>
              </a:extLst>
            </p:cNvPr>
            <p:cNvSpPr/>
            <p:nvPr/>
          </p:nvSpPr>
          <p:spPr>
            <a:xfrm>
              <a:off x="8643006" y="1615067"/>
              <a:ext cx="431620" cy="724538"/>
            </a:xfrm>
            <a:prstGeom prst="chevron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schemeClr val="accent6">
                    <a:lumMod val="50000"/>
                  </a:schemeClr>
                </a:solidFill>
                <a:latin typeface="Calibri"/>
              </a:endParaRPr>
            </a:p>
          </p:txBody>
        </p:sp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16E8D0E1-CF07-4EFE-8DEF-AB51A13382CA}"/>
                </a:ext>
              </a:extLst>
            </p:cNvPr>
            <p:cNvSpPr/>
            <p:nvPr/>
          </p:nvSpPr>
          <p:spPr>
            <a:xfrm>
              <a:off x="8643005" y="3442879"/>
              <a:ext cx="431621" cy="724538"/>
            </a:xfrm>
            <a:prstGeom prst="chevron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schemeClr val="accent6">
                    <a:lumMod val="50000"/>
                  </a:schemeClr>
                </a:solidFill>
                <a:latin typeface="Calibri"/>
              </a:endParaRPr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AA6E794F-3325-46F3-92C9-D0F138BA40B3}"/>
                </a:ext>
              </a:extLst>
            </p:cNvPr>
            <p:cNvSpPr/>
            <p:nvPr/>
          </p:nvSpPr>
          <p:spPr>
            <a:xfrm>
              <a:off x="8643005" y="5276125"/>
              <a:ext cx="431621" cy="819285"/>
            </a:xfrm>
            <a:prstGeom prst="chevron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schemeClr val="accent6">
                    <a:lumMod val="50000"/>
                  </a:schemeClr>
                </a:solidFill>
                <a:latin typeface="Calibri"/>
              </a:endParaRP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84A5AF4-FAF8-4FCB-9C28-082DAF5702B8}"/>
              </a:ext>
            </a:extLst>
          </p:cNvPr>
          <p:cNvSpPr/>
          <p:nvPr/>
        </p:nvSpPr>
        <p:spPr>
          <a:xfrm>
            <a:off x="9119542" y="1763260"/>
            <a:ext cx="2887370" cy="1089676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CDAC38-73FF-4C9A-9CD4-FD34660C3148}"/>
              </a:ext>
            </a:extLst>
          </p:cNvPr>
          <p:cNvSpPr/>
          <p:nvPr/>
        </p:nvSpPr>
        <p:spPr>
          <a:xfrm>
            <a:off x="9119542" y="3443142"/>
            <a:ext cx="2747493" cy="99378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74AD5E5-E17B-40AE-91F0-FAC6B5153FA0}"/>
              </a:ext>
            </a:extLst>
          </p:cNvPr>
          <p:cNvSpPr/>
          <p:nvPr/>
        </p:nvSpPr>
        <p:spPr>
          <a:xfrm>
            <a:off x="9119542" y="5373216"/>
            <a:ext cx="2691493" cy="665695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8" name="Picture 47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9FA58A34-9B5D-498E-AB66-94DF4B093C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813" y="4210304"/>
            <a:ext cx="2788244" cy="153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667E907-7579-4AD0-9282-F32399737A9E}"/>
              </a:ext>
            </a:extLst>
          </p:cNvPr>
          <p:cNvSpPr txBox="1"/>
          <p:nvPr/>
        </p:nvSpPr>
        <p:spPr>
          <a:xfrm>
            <a:off x="3778084" y="1717859"/>
            <a:ext cx="1229803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SASARAN</a:t>
            </a:r>
            <a:endParaRPr lang="en-US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DD73FD-783E-464F-A33E-EEDDBAAFD81F}"/>
              </a:ext>
            </a:extLst>
          </p:cNvPr>
          <p:cNvSpPr txBox="1"/>
          <p:nvPr/>
        </p:nvSpPr>
        <p:spPr>
          <a:xfrm>
            <a:off x="1153255" y="1504325"/>
            <a:ext cx="1229803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TUJUAN</a:t>
            </a:r>
            <a:endParaRPr lang="en-US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5E6476-CE15-49BB-AB2E-DFF79B654911}"/>
              </a:ext>
            </a:extLst>
          </p:cNvPr>
          <p:cNvSpPr txBox="1"/>
          <p:nvPr/>
        </p:nvSpPr>
        <p:spPr>
          <a:xfrm>
            <a:off x="7658670" y="1250832"/>
            <a:ext cx="2969515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METODE PELAKSANAAN</a:t>
            </a:r>
            <a:endParaRPr lang="en-US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5E04AB-5632-F745-8C64-820E0B54F816}"/>
              </a:ext>
            </a:extLst>
          </p:cNvPr>
          <p:cNvSpPr/>
          <p:nvPr/>
        </p:nvSpPr>
        <p:spPr>
          <a:xfrm>
            <a:off x="-25474" y="197861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188ADB-6F7B-8F45-B341-F4ED6141E819}"/>
              </a:ext>
            </a:extLst>
          </p:cNvPr>
          <p:cNvSpPr/>
          <p:nvPr/>
        </p:nvSpPr>
        <p:spPr>
          <a:xfrm>
            <a:off x="1329287" y="349356"/>
            <a:ext cx="9249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TUJUAN, SASARAN DAN METODE PELAKSANAAN PPHT</a:t>
            </a:r>
            <a:endParaRPr lang="id-ID" sz="2800" b="1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7ADB07-FDEF-8B49-BCF1-803B03B27506}"/>
              </a:ext>
            </a:extLst>
          </p:cNvPr>
          <p:cNvGrpSpPr/>
          <p:nvPr/>
        </p:nvGrpSpPr>
        <p:grpSpPr>
          <a:xfrm>
            <a:off x="9972071" y="6351711"/>
            <a:ext cx="2171807" cy="461665"/>
            <a:chOff x="9976173" y="6351711"/>
            <a:chExt cx="2171807" cy="461665"/>
          </a:xfrm>
        </p:grpSpPr>
        <p:pic>
          <p:nvPicPr>
            <p:cNvPr id="54" name="Picture 15" descr="Gambar terkait">
              <a:extLst>
                <a:ext uri="{FF2B5EF4-FFF2-40B4-BE49-F238E27FC236}">
                  <a16:creationId xmlns:a16="http://schemas.microsoft.com/office/drawing/2014/main" id="{ABE1C534-E442-D242-9733-9CF362D55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6DA594C-F460-8B41-BBFE-40614D8E158E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8336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ern Township High - Rise Office Build #624784 - PNG Images - PNGio">
            <a:extLst>
              <a:ext uri="{FF2B5EF4-FFF2-40B4-BE49-F238E27FC236}">
                <a16:creationId xmlns:a16="http://schemas.microsoft.com/office/drawing/2014/main" id="{146A41AB-72A7-48DA-A1AC-7DF2FE45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846" y1="28418" x2="46615" y2="38249"/>
                        <a14:foregroundMark x1="27846" y1="36713" x2="27385" y2="54839"/>
                        <a14:foregroundMark x1="28308" y1="35637" x2="37077" y2="34716"/>
                        <a14:foregroundMark x1="35846" y1="28725" x2="46000" y2="31336"/>
                        <a14:foregroundMark x1="35385" y1="27803" x2="45692" y2="29800"/>
                        <a14:foregroundMark x1="46154" y1="34255" x2="49385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42" y="1978315"/>
            <a:ext cx="3768196" cy="37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CBD1A78-C31C-45F9-9AF1-E72EC0414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5314" y="3849869"/>
            <a:ext cx="232581" cy="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id-ID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122186"/>
            <a:ext cx="12138075" cy="5231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UPTD BPTPH</a:t>
            </a:r>
            <a:r>
              <a:rPr lang="en-US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		</a:t>
            </a:r>
            <a:r>
              <a:rPr lang="id-ID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LPHP/ LAH</a:t>
            </a:r>
            <a:r>
              <a:rPr lang="en-US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		</a:t>
            </a:r>
            <a:r>
              <a:rPr lang="id-ID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Klinik PHT</a:t>
            </a:r>
            <a:r>
              <a:rPr lang="en-US" sz="2800" b="1" dirty="0">
                <a:solidFill>
                  <a:srgbClr val="C00000"/>
                </a:solidFill>
                <a:latin typeface="Agency FB" panose="020B0503020202020204" pitchFamily="34" charset="0"/>
              </a:rPr>
              <a:t> 	POPT</a:t>
            </a:r>
            <a:endParaRPr lang="id-ID" sz="28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032" name="Picture 8" descr="Botany experiment, lab experiment, laboratory test, plant research ...">
            <a:extLst>
              <a:ext uri="{FF2B5EF4-FFF2-40B4-BE49-F238E27FC236}">
                <a16:creationId xmlns:a16="http://schemas.microsoft.com/office/drawing/2014/main" id="{6CF85C4B-3CA9-4F20-9112-0AAFA37C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420" y="3450324"/>
            <a:ext cx="1458912" cy="1458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359EE0-1BE4-41A2-A3EE-EC3B70C1DF45}"/>
              </a:ext>
            </a:extLst>
          </p:cNvPr>
          <p:cNvGrpSpPr/>
          <p:nvPr/>
        </p:nvGrpSpPr>
        <p:grpSpPr>
          <a:xfrm>
            <a:off x="1160788" y="5738019"/>
            <a:ext cx="2301063" cy="707794"/>
            <a:chOff x="728178" y="5530334"/>
            <a:chExt cx="3015579" cy="9275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4218C2-649E-400C-B5B7-55E48E6FFA36}"/>
                </a:ext>
              </a:extLst>
            </p:cNvPr>
            <p:cNvSpPr/>
            <p:nvPr/>
          </p:nvSpPr>
          <p:spPr>
            <a:xfrm>
              <a:off x="728178" y="5530334"/>
              <a:ext cx="846916" cy="92757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defTabSz="914309"/>
              <a:r>
                <a:rPr lang="en-US" sz="4000" b="1" dirty="0">
                  <a:solidFill>
                    <a:prstClr val="white"/>
                  </a:solidFill>
                  <a:latin typeface="Agency FB" panose="020B0503020202020204" pitchFamily="34" charset="0"/>
                </a:rPr>
                <a:t>32</a:t>
              </a:r>
              <a:endParaRPr lang="en-ID" sz="4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85EAA1-94B4-47F5-8781-BCFA243E72B5}"/>
                </a:ext>
              </a:extLst>
            </p:cNvPr>
            <p:cNvSpPr/>
            <p:nvPr/>
          </p:nvSpPr>
          <p:spPr>
            <a:xfrm>
              <a:off x="1573534" y="5591486"/>
              <a:ext cx="2170223" cy="846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en-US" sz="3600" b="1" dirty="0">
                  <a:solidFill>
                    <a:prstClr val="black"/>
                  </a:solidFill>
                  <a:latin typeface="Agency FB" panose="020B0503020202020204" pitchFamily="34" charset="0"/>
                </a:rPr>
                <a:t>PROVINSI</a:t>
              </a:r>
              <a:endParaRPr lang="en-ID" sz="3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1AB2EA-6AE6-4C59-82EB-19DE88D73FF9}"/>
              </a:ext>
            </a:extLst>
          </p:cNvPr>
          <p:cNvGrpSpPr/>
          <p:nvPr/>
        </p:nvGrpSpPr>
        <p:grpSpPr>
          <a:xfrm>
            <a:off x="4223336" y="5764631"/>
            <a:ext cx="1685764" cy="707794"/>
            <a:chOff x="5230905" y="5599606"/>
            <a:chExt cx="2209220" cy="9275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DDBE8A-25DD-400D-9A15-6FD7A63729D6}"/>
                </a:ext>
              </a:extLst>
            </p:cNvPr>
            <p:cNvSpPr/>
            <p:nvPr/>
          </p:nvSpPr>
          <p:spPr>
            <a:xfrm>
              <a:off x="5230905" y="5599606"/>
              <a:ext cx="1027558" cy="927574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>
              <a:spAutoFit/>
            </a:bodyPr>
            <a:lstStyle/>
            <a:p>
              <a:pPr defTabSz="914309"/>
              <a:r>
                <a:rPr lang="en-US" sz="4000" b="1" dirty="0">
                  <a:solidFill>
                    <a:prstClr val="white"/>
                  </a:solidFill>
                  <a:latin typeface="Agency FB" panose="020B0503020202020204" pitchFamily="34" charset="0"/>
                </a:rPr>
                <a:t>108</a:t>
              </a:r>
              <a:endParaRPr lang="en-ID" sz="4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BE4386-DE60-4C8E-AA03-D779843AFC04}"/>
                </a:ext>
              </a:extLst>
            </p:cNvPr>
            <p:cNvSpPr/>
            <p:nvPr/>
          </p:nvSpPr>
          <p:spPr>
            <a:xfrm>
              <a:off x="6259231" y="5667923"/>
              <a:ext cx="1180894" cy="846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en-US" sz="3600" b="1" dirty="0">
                  <a:solidFill>
                    <a:prstClr val="black"/>
                  </a:solidFill>
                  <a:latin typeface="Agency FB" panose="020B0503020202020204" pitchFamily="34" charset="0"/>
                </a:rPr>
                <a:t>UNIT</a:t>
              </a:r>
              <a:endParaRPr lang="en-ID" sz="3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BA1666-CFF3-46FB-9DAA-5B33B3CCDEF9}"/>
              </a:ext>
            </a:extLst>
          </p:cNvPr>
          <p:cNvGrpSpPr/>
          <p:nvPr/>
        </p:nvGrpSpPr>
        <p:grpSpPr>
          <a:xfrm>
            <a:off x="6981876" y="5759527"/>
            <a:ext cx="1706530" cy="707794"/>
            <a:chOff x="9609438" y="5571897"/>
            <a:chExt cx="2236431" cy="927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A952A0-6C7F-48DC-B3C1-29EEBE850607}"/>
                </a:ext>
              </a:extLst>
            </p:cNvPr>
            <p:cNvSpPr/>
            <p:nvPr/>
          </p:nvSpPr>
          <p:spPr>
            <a:xfrm>
              <a:off x="9609438" y="5571897"/>
              <a:ext cx="887121" cy="92757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4000" b="1" dirty="0">
                  <a:solidFill>
                    <a:prstClr val="white"/>
                  </a:solidFill>
                  <a:latin typeface="Agency FB" panose="020B0503020202020204" pitchFamily="34" charset="0"/>
                </a:rPr>
                <a:t>31</a:t>
              </a:r>
              <a:endParaRPr lang="en-ID" sz="4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9A072E-954C-4BEC-AE48-DA7BADFCF4E8}"/>
                </a:ext>
              </a:extLst>
            </p:cNvPr>
            <p:cNvSpPr/>
            <p:nvPr/>
          </p:nvSpPr>
          <p:spPr>
            <a:xfrm>
              <a:off x="10664976" y="5612030"/>
              <a:ext cx="1180893" cy="846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en-US" sz="3600" b="1" dirty="0">
                  <a:solidFill>
                    <a:prstClr val="black"/>
                  </a:solidFill>
                  <a:latin typeface="Agency FB" panose="020B0503020202020204" pitchFamily="34" charset="0"/>
                </a:rPr>
                <a:t>UNIT</a:t>
              </a:r>
              <a:endParaRPr lang="en-ID" sz="36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09B2B0-F7A4-41B9-B3C0-46AE31C406B6}"/>
              </a:ext>
            </a:extLst>
          </p:cNvPr>
          <p:cNvCxnSpPr>
            <a:cxnSpLocks/>
          </p:cNvCxnSpPr>
          <p:nvPr/>
        </p:nvCxnSpPr>
        <p:spPr>
          <a:xfrm>
            <a:off x="3768674" y="1604449"/>
            <a:ext cx="0" cy="5253105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Agriculture, bitter, chili, garden, pepper, plant, spicy icon">
            <a:extLst>
              <a:ext uri="{FF2B5EF4-FFF2-40B4-BE49-F238E27FC236}">
                <a16:creationId xmlns:a16="http://schemas.microsoft.com/office/drawing/2014/main" id="{CFD4A597-7840-426D-9A60-1486585C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148" y="4135408"/>
            <a:ext cx="651322" cy="6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Agriculture, bitter, chili, garden, pepper, plant, spicy icon">
            <a:extLst>
              <a:ext uri="{FF2B5EF4-FFF2-40B4-BE49-F238E27FC236}">
                <a16:creationId xmlns:a16="http://schemas.microsoft.com/office/drawing/2014/main" id="{67361AF9-A2EE-4806-94D1-975C69CF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7660" y="4137824"/>
            <a:ext cx="651322" cy="6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63F959-6DB3-4B4E-A415-B2BF5412A13E}"/>
              </a:ext>
            </a:extLst>
          </p:cNvPr>
          <p:cNvGrpSpPr/>
          <p:nvPr/>
        </p:nvGrpSpPr>
        <p:grpSpPr>
          <a:xfrm>
            <a:off x="9333174" y="5762079"/>
            <a:ext cx="2804901" cy="707794"/>
            <a:chOff x="9270222" y="5762383"/>
            <a:chExt cx="2805266" cy="70788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95A555-6247-46EB-B9E2-D2E96A3C5F6A}"/>
                </a:ext>
              </a:extLst>
            </p:cNvPr>
            <p:cNvSpPr/>
            <p:nvPr/>
          </p:nvSpPr>
          <p:spPr>
            <a:xfrm>
              <a:off x="9270222" y="5762383"/>
              <a:ext cx="1237357" cy="70788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ID" sz="4000" b="1" dirty="0">
                  <a:solidFill>
                    <a:prstClr val="white"/>
                  </a:solidFill>
                  <a:latin typeface="Agency FB" panose="020B0503020202020204" pitchFamily="34" charset="0"/>
                </a:rPr>
                <a:t>3.902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F8DED67-025B-4A6C-B248-0E634CF4F840}"/>
                </a:ext>
              </a:extLst>
            </p:cNvPr>
            <p:cNvSpPr/>
            <p:nvPr/>
          </p:nvSpPr>
          <p:spPr>
            <a:xfrm>
              <a:off x="10475370" y="5814523"/>
              <a:ext cx="16001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en-US" sz="3600" b="1" dirty="0">
                  <a:solidFill>
                    <a:prstClr val="black"/>
                  </a:solidFill>
                  <a:latin typeface="Agency FB" panose="020B0503020202020204" pitchFamily="34" charset="0"/>
                </a:rPr>
                <a:t>PNS/THL</a:t>
              </a:r>
              <a:endParaRPr lang="en-ID" sz="36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62B1FB-BA3A-4630-AE08-75510F7FEA85}"/>
              </a:ext>
            </a:extLst>
          </p:cNvPr>
          <p:cNvCxnSpPr>
            <a:cxnSpLocks/>
          </p:cNvCxnSpPr>
          <p:nvPr/>
        </p:nvCxnSpPr>
        <p:spPr>
          <a:xfrm>
            <a:off x="6375177" y="1604449"/>
            <a:ext cx="0" cy="5253105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D0EA3D-B597-4EB4-89BE-632606A2F9F3}"/>
              </a:ext>
            </a:extLst>
          </p:cNvPr>
          <p:cNvCxnSpPr>
            <a:cxnSpLocks/>
          </p:cNvCxnSpPr>
          <p:nvPr/>
        </p:nvCxnSpPr>
        <p:spPr>
          <a:xfrm>
            <a:off x="9174159" y="1604449"/>
            <a:ext cx="0" cy="5253105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Pin on Digital Illustrations Tutorial">
            <a:extLst>
              <a:ext uri="{FF2B5EF4-FFF2-40B4-BE49-F238E27FC236}">
                <a16:creationId xmlns:a16="http://schemas.microsoft.com/office/drawing/2014/main" id="{9C538576-2FC3-4587-9637-F373785D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402" y="3185396"/>
            <a:ext cx="1462403" cy="14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71F81B4-4B4A-4F03-89A9-3E914E62D1E6}"/>
              </a:ext>
            </a:extLst>
          </p:cNvPr>
          <p:cNvGrpSpPr/>
          <p:nvPr/>
        </p:nvGrpSpPr>
        <p:grpSpPr>
          <a:xfrm>
            <a:off x="7142065" y="3439810"/>
            <a:ext cx="1375183" cy="1375183"/>
            <a:chOff x="12051881" y="3215225"/>
            <a:chExt cx="1069290" cy="1069290"/>
          </a:xfrm>
        </p:grpSpPr>
        <p:pic>
          <p:nvPicPr>
            <p:cNvPr id="1034" name="Picture 10" descr="Cartoon Character Hand Drawn Character Illustration Hospital ...">
              <a:extLst>
                <a:ext uri="{FF2B5EF4-FFF2-40B4-BE49-F238E27FC236}">
                  <a16:creationId xmlns:a16="http://schemas.microsoft.com/office/drawing/2014/main" id="{9224F928-87F7-4310-97B2-367A6FDAE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3" b="9671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881" y="3215225"/>
              <a:ext cx="1069290" cy="106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asil gambar untuk caping">
              <a:extLst>
                <a:ext uri="{FF2B5EF4-FFF2-40B4-BE49-F238E27FC236}">
                  <a16:creationId xmlns:a16="http://schemas.microsoft.com/office/drawing/2014/main" id="{BB539ACE-DAF0-4A10-A3CB-90188D49E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146" b="93328" l="6067" r="96400">
                          <a14:foregroundMark x1="50533" y1="8146" x2="56667" y2="15338"/>
                          <a14:foregroundMark x1="7533" y1="63692" x2="9533" y2="73137"/>
                          <a14:foregroundMark x1="9533" y1="73137" x2="10867" y2="75650"/>
                          <a14:foregroundMark x1="6133" y1="69844" x2="6667" y2="61525"/>
                          <a14:foregroundMark x1="40000" y1="92201" x2="65267" y2="93328"/>
                          <a14:foregroundMark x1="80000" y1="88302" x2="91667" y2="80676"/>
                          <a14:foregroundMark x1="94733" y1="76690" x2="96400" y2="69844"/>
                          <a14:backgroundMark x1="56034" y1="96552" x2="70690" y2="96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84330">
              <a:off x="12422964" y="3253475"/>
              <a:ext cx="315933" cy="1580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3AC7E7-3C90-4FB9-BE54-B8381DC5A852}"/>
              </a:ext>
            </a:extLst>
          </p:cNvPr>
          <p:cNvGrpSpPr/>
          <p:nvPr/>
        </p:nvGrpSpPr>
        <p:grpSpPr>
          <a:xfrm>
            <a:off x="6690874" y="4486710"/>
            <a:ext cx="854710" cy="283980"/>
            <a:chOff x="6627577" y="4518931"/>
            <a:chExt cx="854821" cy="284017"/>
          </a:xfrm>
        </p:grpSpPr>
        <p:pic>
          <p:nvPicPr>
            <p:cNvPr id="1038" name="Picture 14" descr="Cabbage - Free food icons">
              <a:extLst>
                <a:ext uri="{FF2B5EF4-FFF2-40B4-BE49-F238E27FC236}">
                  <a16:creationId xmlns:a16="http://schemas.microsoft.com/office/drawing/2014/main" id="{F197927B-C90E-4460-9998-E7F656C83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003" y="4532553"/>
              <a:ext cx="270395" cy="270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 descr="Cabbage - Free food icons">
              <a:extLst>
                <a:ext uri="{FF2B5EF4-FFF2-40B4-BE49-F238E27FC236}">
                  <a16:creationId xmlns:a16="http://schemas.microsoft.com/office/drawing/2014/main" id="{BE953753-AD6A-45DD-B16F-F9D83B25B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577" y="4518931"/>
              <a:ext cx="270395" cy="270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Cabbage - Free food icons">
              <a:extLst>
                <a:ext uri="{FF2B5EF4-FFF2-40B4-BE49-F238E27FC236}">
                  <a16:creationId xmlns:a16="http://schemas.microsoft.com/office/drawing/2014/main" id="{25A4EAEC-2C76-4E43-B85D-0CD13C5F9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56" y="4526952"/>
              <a:ext cx="270395" cy="270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Reviews | Exterminator &amp; Pest Control Reviews | Pests.org">
            <a:extLst>
              <a:ext uri="{FF2B5EF4-FFF2-40B4-BE49-F238E27FC236}">
                <a16:creationId xmlns:a16="http://schemas.microsoft.com/office/drawing/2014/main" id="{4F7ED431-3892-4B42-8CD5-063349D6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662" y="3209330"/>
            <a:ext cx="1564150" cy="16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d Bug Icon photos, royalty-free images, graphics, vectors ...">
            <a:extLst>
              <a:ext uri="{FF2B5EF4-FFF2-40B4-BE49-F238E27FC236}">
                <a16:creationId xmlns:a16="http://schemas.microsoft.com/office/drawing/2014/main" id="{42D54885-2788-414A-B757-315370C6B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9220" y="4207408"/>
            <a:ext cx="641600" cy="641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3D250E-9FCC-534E-AFE8-E0BEEF6E39F4}"/>
              </a:ext>
            </a:extLst>
          </p:cNvPr>
          <p:cNvSpPr/>
          <p:nvPr/>
        </p:nvSpPr>
        <p:spPr>
          <a:xfrm>
            <a:off x="-25474" y="197861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DATA </a:t>
            </a:r>
            <a:r>
              <a: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KELEMBAGAAN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PERLINDUNGAN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HORTIKULTURA</a:t>
            </a:r>
            <a:endParaRPr lang="id-ID" sz="2800" b="1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47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BE61A4-1387-CA4D-995E-A363F9821F8B}"/>
              </a:ext>
            </a:extLst>
          </p:cNvPr>
          <p:cNvSpPr/>
          <p:nvPr/>
        </p:nvSpPr>
        <p:spPr>
          <a:xfrm>
            <a:off x="5734426" y="1637585"/>
            <a:ext cx="56022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Kebijakan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Dampak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Perubahan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Iklim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pada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Sektor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Hortikultura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5" descr="Gambar terkait">
            <a:extLst>
              <a:ext uri="{FF2B5EF4-FFF2-40B4-BE49-F238E27FC236}">
                <a16:creationId xmlns:a16="http://schemas.microsoft.com/office/drawing/2014/main" id="{31F5F802-1BA6-914F-81B1-DF94D41B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491" y="521461"/>
            <a:ext cx="1116124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04BAB4-FED5-D044-8AFF-654872E07E1F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9" name="Picture 15" descr="Gambar terkait">
              <a:extLst>
                <a:ext uri="{FF2B5EF4-FFF2-40B4-BE49-F238E27FC236}">
                  <a16:creationId xmlns:a16="http://schemas.microsoft.com/office/drawing/2014/main" id="{E9B5ECC6-4205-084C-8714-B7594DB1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A815A3-35F9-0B4B-97FA-AB76F668A903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pic>
        <p:nvPicPr>
          <p:cNvPr id="2050" name="Picture 2" descr="Apa sih keuntungan menggunakan “Sprinkler”? – PT. Performa Sukses Abadi">
            <a:extLst>
              <a:ext uri="{FF2B5EF4-FFF2-40B4-BE49-F238E27FC236}">
                <a16:creationId xmlns:a16="http://schemas.microsoft.com/office/drawing/2014/main" id="{6D1EC329-6A41-E849-8A1A-C7D91754F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29448"/>
          <a:stretch/>
        </p:blipFill>
        <p:spPr bwMode="auto">
          <a:xfrm>
            <a:off x="-15346" y="-21937"/>
            <a:ext cx="4670392" cy="68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7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Gavel">
            <a:extLst>
              <a:ext uri="{FF2B5EF4-FFF2-40B4-BE49-F238E27FC236}">
                <a16:creationId xmlns:a16="http://schemas.microsoft.com/office/drawing/2014/main" id="{406AE625-5D16-420E-9312-70938DA6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8697" y="1514368"/>
            <a:ext cx="1825352" cy="1825352"/>
          </a:xfrm>
          <a:prstGeom prst="rect">
            <a:avLst/>
          </a:prstGeom>
        </p:spPr>
      </p:pic>
      <p:pic>
        <p:nvPicPr>
          <p:cNvPr id="16" name="Graphic 15" descr="Downward trend">
            <a:extLst>
              <a:ext uri="{FF2B5EF4-FFF2-40B4-BE49-F238E27FC236}">
                <a16:creationId xmlns:a16="http://schemas.microsoft.com/office/drawing/2014/main" id="{64AF4CE1-B39E-4759-B742-CF40EFED9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9876" y="4668608"/>
            <a:ext cx="1538627" cy="15386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FC943F-7291-4C6A-B0FD-065DA53D9EB3}"/>
              </a:ext>
            </a:extLst>
          </p:cNvPr>
          <p:cNvSpPr/>
          <p:nvPr/>
        </p:nvSpPr>
        <p:spPr>
          <a:xfrm>
            <a:off x="456364" y="4357801"/>
            <a:ext cx="5283673" cy="21602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Pertemuan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Negara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Pihak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Konvensi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Perubahan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Iklim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di Paris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tahun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2015 (COP 21 UNFCCC)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menyepakati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Persetujuan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Paris (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Paris Agreement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dengan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tujuan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yang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tercantum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pada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Pasal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ayat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(a)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menahan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kenaikan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suhu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global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dari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tingkat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suhu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era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pra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-industry di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bawah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°C dan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membatasi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kenaikan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suhu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sampai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Calibri" panose="020F0502020204030204" pitchFamily="34" charset="0"/>
              </a:rPr>
              <a:t> 1,5 °C (KLHK, 2019)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FD5BB2-F28B-4750-856F-09DCA9126B84}"/>
              </a:ext>
            </a:extLst>
          </p:cNvPr>
          <p:cNvSpPr/>
          <p:nvPr/>
        </p:nvSpPr>
        <p:spPr>
          <a:xfrm>
            <a:off x="7461803" y="4365104"/>
            <a:ext cx="4172199" cy="216024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Pemerintah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Indonesia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berkomitmen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melaksanakan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pembangunan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rendah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emisi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GRK dan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berketahanan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iklim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dengan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target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penurunan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emisi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GRK pada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tahun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2030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sebesar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29% (CM1) dan 41% (CM2) (KLHK,2016)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3241F-B3BA-9A41-8F46-3A1587013C46}"/>
              </a:ext>
            </a:extLst>
          </p:cNvPr>
          <p:cNvSpPr/>
          <p:nvPr/>
        </p:nvSpPr>
        <p:spPr>
          <a:xfrm>
            <a:off x="-25474" y="178523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r>
              <a:rPr lang="en-US" sz="36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LANDASAN HUKUM PENANGANAN DPI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AFA16-4322-8C4A-B69C-4C94B7C3B1A1}"/>
              </a:ext>
            </a:extLst>
          </p:cNvPr>
          <p:cNvSpPr/>
          <p:nvPr/>
        </p:nvSpPr>
        <p:spPr>
          <a:xfrm>
            <a:off x="456364" y="1383115"/>
            <a:ext cx="931125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UU No. 13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Tahun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2010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Tentang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Hortikultura</a:t>
            </a:r>
            <a:endParaRPr lang="en-US" sz="2400" b="1" kern="0" dirty="0">
              <a:solidFill>
                <a:prstClr val="black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id-ID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UU No. 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22 </a:t>
            </a:r>
            <a:r>
              <a:rPr lang="id-ID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tahun 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2019</a:t>
            </a:r>
            <a:r>
              <a:rPr lang="id-ID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tentang Sistem Budidaya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Pertanian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Berkelanjutan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pasal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48)</a:t>
            </a: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id-ID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Peraturan Presiden Nomor 61 Tahun 2011 tentang Rencana Aksi Nasional Penurunan Emisi  GRK.</a:t>
            </a:r>
            <a:endParaRPr lang="en-US" sz="2400" b="1" kern="0" dirty="0">
              <a:solidFill>
                <a:prstClr val="black"/>
              </a:solidFill>
              <a:latin typeface="Agency FB" panose="020B0503020202020204" pitchFamily="34" charset="0"/>
              <a:ea typeface="ＭＳ Ｐゴシック" pitchFamily="34" charset="-128"/>
              <a:cs typeface="Arial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Peraturan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Presiden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Nomor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71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Tahun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2011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tentang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Penyelenggaraan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Inventarisasi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Gas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Rumah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Kaca</a:t>
            </a:r>
            <a:r>
              <a:rPr lang="en-US" sz="2400" b="1" kern="0" dirty="0">
                <a:solidFill>
                  <a:prstClr val="black"/>
                </a:solidFill>
                <a:latin typeface="Agency FB" panose="020B0503020202020204" pitchFamily="34" charset="0"/>
                <a:ea typeface="ＭＳ Ｐゴシック" pitchFamily="34" charset="-128"/>
                <a:cs typeface="Arial" charset="0"/>
              </a:rPr>
              <a:t> Nasional</a:t>
            </a:r>
          </a:p>
        </p:txBody>
      </p:sp>
    </p:spTree>
    <p:extLst>
      <p:ext uri="{BB962C8B-B14F-4D97-AF65-F5344CB8AC3E}">
        <p14:creationId xmlns:p14="http://schemas.microsoft.com/office/powerpoint/2010/main" val="258332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8B53BCE-1B46-5A46-AFD5-231C4B0EE2B6}"/>
              </a:ext>
            </a:extLst>
          </p:cNvPr>
          <p:cNvSpPr/>
          <p:nvPr/>
        </p:nvSpPr>
        <p:spPr>
          <a:xfrm>
            <a:off x="-25474" y="178523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9F43E1-D77B-E545-A7B7-2A029C4BA21B}"/>
              </a:ext>
            </a:extLst>
          </p:cNvPr>
          <p:cNvSpPr/>
          <p:nvPr/>
        </p:nvSpPr>
        <p:spPr>
          <a:xfrm>
            <a:off x="355891" y="243879"/>
            <a:ext cx="8544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DAMPAK PERUBAHAN IKLIM TERHADAP HORTIKULTURA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23198" y="3980107"/>
            <a:ext cx="563176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Meluasnya defisit ketersediaan air tanaman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drainase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 air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buruk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3198" y="4811739"/>
            <a:ext cx="5631762" cy="4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Mem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p</a:t>
            </a: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engaruhi pola/praktik budidaya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23198" y="5282761"/>
            <a:ext cx="5631762" cy="4616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Menurunkan luas tanam dan panen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23198" y="5703699"/>
            <a:ext cx="5631762" cy="461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</a:rPr>
              <a:t>Meningkatkan potensi serangan OPT &amp; puso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26" y="1561800"/>
            <a:ext cx="5250306" cy="2224681"/>
          </a:xfrm>
          <a:prstGeom prst="roundRect">
            <a:avLst>
              <a:gd name="adj" fmla="val 58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A266D-0566-4D4D-84AE-69AEF6D59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1" r="68780"/>
          <a:stretch/>
        </p:blipFill>
        <p:spPr>
          <a:xfrm>
            <a:off x="311775" y="3140968"/>
            <a:ext cx="1572412" cy="14771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B687210-D481-4641-B99E-64342BE59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6" b="49545"/>
          <a:stretch/>
        </p:blipFill>
        <p:spPr>
          <a:xfrm>
            <a:off x="187361" y="1354284"/>
            <a:ext cx="1659373" cy="163289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26EA023-93B1-466C-BB29-8318217A5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-630" r="34163" b="52531"/>
          <a:stretch/>
        </p:blipFill>
        <p:spPr>
          <a:xfrm>
            <a:off x="271169" y="4714747"/>
            <a:ext cx="1575565" cy="14801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35F2D6-88A6-E644-B326-49E1D9A6C69A}"/>
              </a:ext>
            </a:extLst>
          </p:cNvPr>
          <p:cNvSpPr/>
          <p:nvPr/>
        </p:nvSpPr>
        <p:spPr>
          <a:xfrm>
            <a:off x="1878732" y="4964975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09"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Peningkatan frekuensi iklim </a:t>
            </a:r>
            <a:r>
              <a:rPr lang="id-ID" sz="2400" dirty="0" err="1">
                <a:solidFill>
                  <a:prstClr val="black"/>
                </a:solidFill>
                <a:latin typeface="Agency FB" panose="020B0503020202020204" pitchFamily="34" charset="0"/>
              </a:rPr>
              <a:t>ekstrim</a:t>
            </a: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:</a:t>
            </a:r>
          </a:p>
          <a:p>
            <a:pPr marL="285721" lvl="0" indent="-285721" defTabSz="914309">
              <a:buFontTx/>
              <a:buChar char="-"/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Banjir</a:t>
            </a:r>
          </a:p>
          <a:p>
            <a:pPr marL="285721" lvl="0" indent="-285721" defTabSz="914309">
              <a:buFontTx/>
              <a:buChar char="-"/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Kekeringan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517D1-3FCA-7145-953B-41E1887B9798}"/>
              </a:ext>
            </a:extLst>
          </p:cNvPr>
          <p:cNvSpPr/>
          <p:nvPr/>
        </p:nvSpPr>
        <p:spPr>
          <a:xfrm>
            <a:off x="1967919" y="1690533"/>
            <a:ext cx="2377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09"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Perubahan pola curah hujan</a:t>
            </a:r>
            <a:r>
              <a:rPr lang="en-US" sz="2400" dirty="0">
                <a:solidFill>
                  <a:prstClr val="black"/>
                </a:solidFill>
                <a:latin typeface="Agency FB" panose="020B0503020202020204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gency FB" panose="020B0503020202020204" pitchFamily="34" charset="0"/>
              </a:rPr>
              <a:t>sifat</a:t>
            </a:r>
            <a:r>
              <a:rPr lang="en-US" sz="2400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gency FB" panose="020B0503020202020204" pitchFamily="34" charset="0"/>
              </a:rPr>
              <a:t>hujan</a:t>
            </a:r>
            <a:endParaRPr lang="id-ID" sz="24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30F06C-FCC7-8B48-8C09-856614621D6F}"/>
              </a:ext>
            </a:extLst>
          </p:cNvPr>
          <p:cNvSpPr/>
          <p:nvPr/>
        </p:nvSpPr>
        <p:spPr>
          <a:xfrm>
            <a:off x="1878732" y="3442399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09"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Peningkatan  suhu udara</a:t>
            </a:r>
          </a:p>
          <a:p>
            <a:pPr lvl="0" defTabSz="914309">
              <a:defRPr/>
            </a:pPr>
            <a:r>
              <a:rPr lang="id-ID" sz="2400" dirty="0">
                <a:solidFill>
                  <a:prstClr val="black"/>
                </a:solidFill>
                <a:latin typeface="Agency FB" panose="020B0503020202020204" pitchFamily="34" charset="0"/>
              </a:rPr>
              <a:t>dan permukaan  air laut</a:t>
            </a:r>
          </a:p>
        </p:txBody>
      </p:sp>
    </p:spTree>
    <p:extLst>
      <p:ext uri="{BB962C8B-B14F-4D97-AF65-F5344CB8AC3E}">
        <p14:creationId xmlns:p14="http://schemas.microsoft.com/office/powerpoint/2010/main" val="3008022225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7E8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DAEBE5D-A7B9-BA44-8644-17876C2973D9}"/>
              </a:ext>
            </a:extLst>
          </p:cNvPr>
          <p:cNvSpPr/>
          <p:nvPr/>
        </p:nvSpPr>
        <p:spPr>
          <a:xfrm>
            <a:off x="-25474" y="373493"/>
            <a:ext cx="12215887" cy="35595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08083B87-DF31-4A5A-97E9-ABA6FAB1EF29}"/>
              </a:ext>
            </a:extLst>
          </p:cNvPr>
          <p:cNvSpPr txBox="1"/>
          <p:nvPr/>
        </p:nvSpPr>
        <p:spPr>
          <a:xfrm>
            <a:off x="3427103" y="543158"/>
            <a:ext cx="8280919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Fasilitasi penanganan dampak kekeringan dengan bantuan pompa air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Penerapan teknologi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DPI 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irigasi</a:t>
            </a: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hemat air, irigasi kabut, irigasi tetes,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sumur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dangkal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/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penampungan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air</a:t>
            </a:r>
            <a:endParaRPr kumimoji="0" lang="id-ID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Pemanfaatan informasi iklim dari BMKG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Stasiun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Klimatologi</a:t>
            </a: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, Balitklimat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Penghitungan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emisi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GRK dan stok karbon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pada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tanaman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hortikultura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SIM DPI =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Aplikasi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updating data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Kebanjiran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dan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Kekeringan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57E3C-7268-4B43-88B9-B9B734930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351" y="4186481"/>
            <a:ext cx="3134736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4DC6B8-7098-45EA-B850-F369CAF0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879" y="4218011"/>
            <a:ext cx="3086100" cy="2019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A8CE2-2DFB-4793-ABD1-1155EBF1A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2474" y="4218011"/>
            <a:ext cx="2985380" cy="2019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AF939-1FCF-4992-96F2-B5CA55F8E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6896" y="4186481"/>
            <a:ext cx="1613318" cy="2019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Gambar terkait">
            <a:extLst>
              <a:ext uri="{FF2B5EF4-FFF2-40B4-BE49-F238E27FC236}">
                <a16:creationId xmlns:a16="http://schemas.microsoft.com/office/drawing/2014/main" id="{44CAD3BD-05DB-4FDE-98E8-F04B77A1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437" y="502761"/>
            <a:ext cx="889710" cy="8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4FF6FE-4518-4846-9A18-8F99D2B57F5E}"/>
              </a:ext>
            </a:extLst>
          </p:cNvPr>
          <p:cNvSpPr/>
          <p:nvPr/>
        </p:nvSpPr>
        <p:spPr>
          <a:xfrm>
            <a:off x="369582" y="1537428"/>
            <a:ext cx="2959078" cy="21482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gency FB" panose="020B0503020202020204" pitchFamily="34" charset="0"/>
              </a:rPr>
              <a:t>PENANGANAN DAMPAK PERUBAHAN IKLIM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93D237-026D-E749-B8CF-7562ED6ACDC2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1" name="Picture 15" descr="Gambar terkait">
              <a:extLst>
                <a:ext uri="{FF2B5EF4-FFF2-40B4-BE49-F238E27FC236}">
                  <a16:creationId xmlns:a16="http://schemas.microsoft.com/office/drawing/2014/main" id="{93064A4F-D0EB-D34A-BE92-72162FB4E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074C55-ECAC-6B4E-8CE0-8232F4D27F68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151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BE61A4-1387-CA4D-995E-A363F9821F8B}"/>
              </a:ext>
            </a:extLst>
          </p:cNvPr>
          <p:cNvSpPr/>
          <p:nvPr/>
        </p:nvSpPr>
        <p:spPr>
          <a:xfrm>
            <a:off x="5519142" y="1827159"/>
            <a:ext cx="60040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Kebijakan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dan Strategi </a:t>
            </a:r>
          </a:p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Direktorat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Jenderal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Hortikultura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endParaRPr lang="en-US" sz="60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5" descr="Gambar terkait">
            <a:extLst>
              <a:ext uri="{FF2B5EF4-FFF2-40B4-BE49-F238E27FC236}">
                <a16:creationId xmlns:a16="http://schemas.microsoft.com/office/drawing/2014/main" id="{31F5F802-1BA6-914F-81B1-DF94D41B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120" y="692696"/>
            <a:ext cx="1116124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E17F4D-A05C-0947-9EF8-78CF8C5FB5B3}"/>
              </a:ext>
            </a:extLst>
          </p:cNvPr>
          <p:cNvSpPr/>
          <p:nvPr/>
        </p:nvSpPr>
        <p:spPr>
          <a:xfrm>
            <a:off x="0" y="-5019"/>
            <a:ext cx="4655046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4BAB4-FED5-D044-8AFF-654872E07E1F}"/>
              </a:ext>
            </a:extLst>
          </p:cNvPr>
          <p:cNvGrpSpPr/>
          <p:nvPr/>
        </p:nvGrpSpPr>
        <p:grpSpPr>
          <a:xfrm>
            <a:off x="9551590" y="6237312"/>
            <a:ext cx="2459839" cy="504056"/>
            <a:chOff x="9976173" y="6351711"/>
            <a:chExt cx="2171807" cy="461665"/>
          </a:xfrm>
        </p:grpSpPr>
        <p:pic>
          <p:nvPicPr>
            <p:cNvPr id="9" name="Picture 15" descr="Gambar terkait">
              <a:extLst>
                <a:ext uri="{FF2B5EF4-FFF2-40B4-BE49-F238E27FC236}">
                  <a16:creationId xmlns:a16="http://schemas.microsoft.com/office/drawing/2014/main" id="{E9B5ECC6-4205-084C-8714-B7594DB1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A815A3-35F9-0B4B-97FA-AB76F668A903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pic>
        <p:nvPicPr>
          <p:cNvPr id="4" name="Picture 3" descr="A picture containing indoor, vegetable, fresh, variety&#10;&#10;Description automatically generated">
            <a:extLst>
              <a:ext uri="{FF2B5EF4-FFF2-40B4-BE49-F238E27FC236}">
                <a16:creationId xmlns:a16="http://schemas.microsoft.com/office/drawing/2014/main" id="{B1C5B528-1941-BA4F-910D-52207F830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032148"/>
            <a:ext cx="5807174" cy="39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9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p56"/>
          <p:cNvSpPr txBox="1">
            <a:spLocks noGrp="1"/>
          </p:cNvSpPr>
          <p:nvPr>
            <p:ph type="title" idx="3"/>
          </p:nvPr>
        </p:nvSpPr>
        <p:spPr>
          <a:xfrm>
            <a:off x="4955810" y="3338794"/>
            <a:ext cx="2508073" cy="1119454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b" anchorCtr="0">
            <a:noAutofit/>
          </a:bodyPr>
          <a:lstStyle/>
          <a:p>
            <a:r>
              <a:rPr lang="en" sz="4400" dirty="0">
                <a:latin typeface="Agency FB" panose="020B0503020202020204" pitchFamily="34" charset="0"/>
              </a:rPr>
              <a:t>Adaptasi</a:t>
            </a:r>
            <a:endParaRPr sz="4400" dirty="0">
              <a:latin typeface="Agency FB" panose="020B0503020202020204" pitchFamily="34" charset="0"/>
            </a:endParaRPr>
          </a:p>
        </p:txBody>
      </p:sp>
      <p:sp>
        <p:nvSpPr>
          <p:cNvPr id="2476" name="Google Shape;2476;p56"/>
          <p:cNvSpPr txBox="1">
            <a:spLocks noGrp="1"/>
          </p:cNvSpPr>
          <p:nvPr>
            <p:ph type="subTitle" idx="2"/>
          </p:nvPr>
        </p:nvSpPr>
        <p:spPr>
          <a:xfrm>
            <a:off x="8759502" y="4895319"/>
            <a:ext cx="3023115" cy="763501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/>
          <a:p>
            <a:pPr marL="0" indent="0"/>
            <a:r>
              <a:rPr lang="id-ID" sz="2200" dirty="0">
                <a:solidFill>
                  <a:prstClr val="black"/>
                </a:solidFill>
                <a:latin typeface="Agency FB" panose="020B0503020202020204" pitchFamily="34" charset="0"/>
              </a:rPr>
              <a:t>Suatu usaha untuk mengurangi resiko  terhadap peningkatan emisi gas rumah kaca</a:t>
            </a:r>
            <a:endParaRPr sz="2200" dirty="0">
              <a:latin typeface="Agency FB" panose="020B0503020202020204" pitchFamily="34" charset="0"/>
            </a:endParaRPr>
          </a:p>
        </p:txBody>
      </p:sp>
      <p:sp>
        <p:nvSpPr>
          <p:cNvPr id="2478" name="Google Shape;2478;p56"/>
          <p:cNvSpPr txBox="1">
            <a:spLocks noGrp="1"/>
          </p:cNvSpPr>
          <p:nvPr>
            <p:ph type="subTitle" idx="5"/>
          </p:nvPr>
        </p:nvSpPr>
        <p:spPr>
          <a:xfrm>
            <a:off x="4402799" y="4681054"/>
            <a:ext cx="3874523" cy="1119454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/>
          <a:p>
            <a:pPr marL="0" indent="0"/>
            <a:r>
              <a:rPr lang="id-ID" sz="2200" dirty="0">
                <a:solidFill>
                  <a:prstClr val="black"/>
                </a:solidFill>
                <a:latin typeface="Agency FB" panose="020B0503020202020204" pitchFamily="34" charset="0"/>
              </a:rPr>
              <a:t>Tindakan penyesuaian sistem alam dan sosial untuk menghadapi dampak negatif terhadap perubahan iklim</a:t>
            </a:r>
            <a:endParaRPr sz="2200" dirty="0">
              <a:latin typeface="Agency FB" panose="020B0503020202020204" pitchFamily="34" charset="0"/>
            </a:endParaRPr>
          </a:p>
        </p:txBody>
      </p:sp>
      <p:sp>
        <p:nvSpPr>
          <p:cNvPr id="2479" name="Google Shape;2479;p56"/>
          <p:cNvSpPr txBox="1">
            <a:spLocks noGrp="1"/>
          </p:cNvSpPr>
          <p:nvPr>
            <p:ph type="title" idx="6"/>
          </p:nvPr>
        </p:nvSpPr>
        <p:spPr>
          <a:xfrm>
            <a:off x="1270670" y="3338794"/>
            <a:ext cx="2508073" cy="1119454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b" anchorCtr="0">
            <a:noAutofit/>
          </a:bodyPr>
          <a:lstStyle/>
          <a:p>
            <a:r>
              <a:rPr lang="en" sz="4400" dirty="0">
                <a:latin typeface="Agency FB" panose="020B0503020202020204" pitchFamily="34" charset="0"/>
              </a:rPr>
              <a:t>Antisipasi</a:t>
            </a:r>
            <a:endParaRPr sz="4400" dirty="0">
              <a:latin typeface="Agency FB" panose="020B0503020202020204" pitchFamily="34" charset="0"/>
            </a:endParaRPr>
          </a:p>
        </p:txBody>
      </p:sp>
      <p:sp>
        <p:nvSpPr>
          <p:cNvPr id="2481" name="Google Shape;2481;p56"/>
          <p:cNvSpPr txBox="1">
            <a:spLocks noGrp="1"/>
          </p:cNvSpPr>
          <p:nvPr>
            <p:ph type="subTitle" idx="8"/>
          </p:nvPr>
        </p:nvSpPr>
        <p:spPr>
          <a:xfrm>
            <a:off x="766614" y="4607287"/>
            <a:ext cx="3458351" cy="1269985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/>
          <a:p>
            <a:pPr marL="0" indent="0"/>
            <a:r>
              <a:rPr lang="id-ID" sz="2200" dirty="0">
                <a:solidFill>
                  <a:prstClr val="black"/>
                </a:solidFill>
                <a:latin typeface="Agency FB" panose="020B0503020202020204" pitchFamily="34" charset="0"/>
              </a:rPr>
              <a:t>Pengkajian terhadap Perubahan Iklim untuk meminimalkan dampak negatif terhadap sektor pertanian</a:t>
            </a:r>
            <a:endParaRPr sz="2200" dirty="0">
              <a:latin typeface="Agency FB" panose="020B0503020202020204" pitchFamily="34" charset="0"/>
            </a:endParaRPr>
          </a:p>
        </p:txBody>
      </p:sp>
      <p:sp>
        <p:nvSpPr>
          <p:cNvPr id="2482" name="Google Shape;2482;p56"/>
          <p:cNvSpPr txBox="1">
            <a:spLocks noGrp="1"/>
          </p:cNvSpPr>
          <p:nvPr>
            <p:ph type="title" idx="9"/>
          </p:nvPr>
        </p:nvSpPr>
        <p:spPr>
          <a:xfrm>
            <a:off x="1204728" y="718855"/>
            <a:ext cx="10270663" cy="763501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t" anchorCtr="0">
            <a:noAutofit/>
          </a:bodyPr>
          <a:lstStyle/>
          <a:p>
            <a:r>
              <a:rPr lang="en" b="1" dirty="0"/>
              <a:t>STRATEGI MENYIKAPI PERUBAHAN IKLIM</a:t>
            </a:r>
            <a:endParaRPr b="1" dirty="0"/>
          </a:p>
        </p:txBody>
      </p:sp>
      <p:sp>
        <p:nvSpPr>
          <p:cNvPr id="67" name="object 44">
            <a:extLst>
              <a:ext uri="{FF2B5EF4-FFF2-40B4-BE49-F238E27FC236}">
                <a16:creationId xmlns:a16="http://schemas.microsoft.com/office/drawing/2014/main" id="{D5184145-A6E3-4B20-92CC-D770B4376A3C}"/>
              </a:ext>
            </a:extLst>
          </p:cNvPr>
          <p:cNvSpPr/>
          <p:nvPr/>
        </p:nvSpPr>
        <p:spPr>
          <a:xfrm>
            <a:off x="1990750" y="2197982"/>
            <a:ext cx="1162368" cy="1119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09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bject 42">
            <a:extLst>
              <a:ext uri="{FF2B5EF4-FFF2-40B4-BE49-F238E27FC236}">
                <a16:creationId xmlns:a16="http://schemas.microsoft.com/office/drawing/2014/main" id="{249EF07C-C807-426F-A595-1803A80D4A43}"/>
              </a:ext>
            </a:extLst>
          </p:cNvPr>
          <p:cNvSpPr/>
          <p:nvPr/>
        </p:nvSpPr>
        <p:spPr>
          <a:xfrm>
            <a:off x="5684613" y="2170144"/>
            <a:ext cx="1050469" cy="1119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09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object 43">
            <a:extLst>
              <a:ext uri="{FF2B5EF4-FFF2-40B4-BE49-F238E27FC236}">
                <a16:creationId xmlns:a16="http://schemas.microsoft.com/office/drawing/2014/main" id="{FB49A5F7-D047-403A-BE0D-B65F05A13447}"/>
              </a:ext>
            </a:extLst>
          </p:cNvPr>
          <p:cNvSpPr/>
          <p:nvPr/>
        </p:nvSpPr>
        <p:spPr>
          <a:xfrm>
            <a:off x="9551590" y="2375039"/>
            <a:ext cx="1050469" cy="1051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09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61E51E-6829-4D4B-A8EF-B929EFA5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510" y="3327651"/>
            <a:ext cx="2508073" cy="1119600"/>
          </a:xfrm>
        </p:spPr>
        <p:txBody>
          <a:bodyPr/>
          <a:lstStyle/>
          <a:p>
            <a:r>
              <a:rPr lang="en-US" sz="4400" dirty="0" err="1">
                <a:latin typeface="Agency FB" panose="020B0503020202020204" pitchFamily="34" charset="0"/>
              </a:rPr>
              <a:t>Mitigasi</a:t>
            </a:r>
            <a:endParaRPr lang="en-US" sz="4400" dirty="0">
              <a:latin typeface="Agency FB" panose="020B0503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5529DE-0167-AF4E-88F0-0876D0DEC7E6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3" name="Picture 15" descr="Gambar terkait">
              <a:extLst>
                <a:ext uri="{FF2B5EF4-FFF2-40B4-BE49-F238E27FC236}">
                  <a16:creationId xmlns:a16="http://schemas.microsoft.com/office/drawing/2014/main" id="{BA20CF95-A1C8-8642-8BDB-EAC1BF020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ABB835-41EB-9446-82BE-55220FD41177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F65185-454C-4681-8711-85CE23067734}"/>
              </a:ext>
            </a:extLst>
          </p:cNvPr>
          <p:cNvSpPr/>
          <p:nvPr/>
        </p:nvSpPr>
        <p:spPr>
          <a:xfrm rot="16200000">
            <a:off x="-51795" y="51795"/>
            <a:ext cx="6858000" cy="6754410"/>
          </a:xfrm>
          <a:custGeom>
            <a:avLst/>
            <a:gdLst>
              <a:gd name="connsiteX0" fmla="*/ 0 w 12190413"/>
              <a:gd name="connsiteY0" fmla="*/ 0 h 4176464"/>
              <a:gd name="connsiteX1" fmla="*/ 12190413 w 12190413"/>
              <a:gd name="connsiteY1" fmla="*/ 0 h 4176464"/>
              <a:gd name="connsiteX2" fmla="*/ 12190413 w 12190413"/>
              <a:gd name="connsiteY2" fmla="*/ 4176464 h 4176464"/>
              <a:gd name="connsiteX3" fmla="*/ 0 w 12190413"/>
              <a:gd name="connsiteY3" fmla="*/ 4176464 h 4176464"/>
              <a:gd name="connsiteX4" fmla="*/ 0 w 12190413"/>
              <a:gd name="connsiteY4" fmla="*/ 0 h 4176464"/>
              <a:gd name="connsiteX0" fmla="*/ 0 w 12190413"/>
              <a:gd name="connsiteY0" fmla="*/ 0 h 4176464"/>
              <a:gd name="connsiteX1" fmla="*/ 12190413 w 12190413"/>
              <a:gd name="connsiteY1" fmla="*/ 0 h 4176464"/>
              <a:gd name="connsiteX2" fmla="*/ 12190413 w 12190413"/>
              <a:gd name="connsiteY2" fmla="*/ 4176464 h 4176464"/>
              <a:gd name="connsiteX3" fmla="*/ 0 w 12190413"/>
              <a:gd name="connsiteY3" fmla="*/ 4176464 h 4176464"/>
              <a:gd name="connsiteX4" fmla="*/ 0 w 12190413"/>
              <a:gd name="connsiteY4" fmla="*/ 0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413" h="4176464">
                <a:moveTo>
                  <a:pt x="0" y="0"/>
                </a:moveTo>
                <a:lnTo>
                  <a:pt x="12190413" y="0"/>
                </a:lnTo>
                <a:lnTo>
                  <a:pt x="12190413" y="4176464"/>
                </a:lnTo>
                <a:cubicBezTo>
                  <a:pt x="8312473" y="2321160"/>
                  <a:pt x="4063471" y="4176464"/>
                  <a:pt x="0" y="4176464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396505-A3A0-4D22-8A36-F87374AD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58" y="611273"/>
            <a:ext cx="4501028" cy="1656184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gency FB" panose="020B0503020202020204" pitchFamily="34" charset="0"/>
              </a:rPr>
              <a:t>PEMANFAATAN INFORMASI IKLIM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584E4-F439-4C93-9C00-A97415B1B856}"/>
              </a:ext>
            </a:extLst>
          </p:cNvPr>
          <p:cNvSpPr txBox="1"/>
          <p:nvPr/>
        </p:nvSpPr>
        <p:spPr>
          <a:xfrm>
            <a:off x="406574" y="2738074"/>
            <a:ext cx="450102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Perencanaan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Budidaya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Tanaman</a:t>
            </a:r>
            <a:endParaRPr lang="en-US" sz="24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Penentuan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Musim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Jadwal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Tanam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Jenis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Tanaman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Varietas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varietas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tahan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kering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Waspada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terhadap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DPI (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Kebanjiran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kekeringan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Serangan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OPT)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Penggunaan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teknologi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tepat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guna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adaptasi</a:t>
            </a:r>
            <a:endParaRPr lang="en-US" sz="2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20A68-560E-4D6F-B9F2-E03EF0B50C03}"/>
              </a:ext>
            </a:extLst>
          </p:cNvPr>
          <p:cNvSpPr/>
          <p:nvPr/>
        </p:nvSpPr>
        <p:spPr>
          <a:xfrm>
            <a:off x="712872" y="2348663"/>
            <a:ext cx="3600400" cy="5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32BB4D-A663-4F06-9044-DF8900DD174C}"/>
              </a:ext>
            </a:extLst>
          </p:cNvPr>
          <p:cNvSpPr txBox="1">
            <a:spLocks/>
          </p:cNvSpPr>
          <p:nvPr/>
        </p:nvSpPr>
        <p:spPr>
          <a:xfrm>
            <a:off x="6634738" y="692479"/>
            <a:ext cx="450102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gency FB" panose="020B0503020202020204" pitchFamily="34" charset="0"/>
              </a:rPr>
              <a:t>CONTOH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07D152-53E0-40E8-BC7F-7E6091F32F7A}"/>
              </a:ext>
            </a:extLst>
          </p:cNvPr>
          <p:cNvGrpSpPr/>
          <p:nvPr/>
        </p:nvGrpSpPr>
        <p:grpSpPr>
          <a:xfrm>
            <a:off x="5704745" y="2205320"/>
            <a:ext cx="6572865" cy="2831207"/>
            <a:chOff x="5303118" y="4959930"/>
            <a:chExt cx="4796777" cy="20661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D768505-B976-4240-8EA3-A2928751935A}"/>
                </a:ext>
              </a:extLst>
            </p:cNvPr>
            <p:cNvGrpSpPr/>
            <p:nvPr/>
          </p:nvGrpSpPr>
          <p:grpSpPr>
            <a:xfrm>
              <a:off x="5303118" y="4959930"/>
              <a:ext cx="4796777" cy="2066172"/>
              <a:chOff x="5134291" y="2174930"/>
              <a:chExt cx="5906469" cy="2553828"/>
            </a:xfrm>
          </p:grpSpPr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F991D083-333B-40EA-B97F-151BD092FA0F}"/>
                  </a:ext>
                </a:extLst>
              </p:cNvPr>
              <p:cNvSpPr/>
              <p:nvPr/>
            </p:nvSpPr>
            <p:spPr>
              <a:xfrm>
                <a:off x="5134291" y="4205400"/>
                <a:ext cx="5906469" cy="52335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526EAF4-43BE-42FB-B9E5-3B1F5BF27582}"/>
                  </a:ext>
                </a:extLst>
              </p:cNvPr>
              <p:cNvGrpSpPr/>
              <p:nvPr/>
            </p:nvGrpSpPr>
            <p:grpSpPr>
              <a:xfrm>
                <a:off x="5877455" y="2174930"/>
                <a:ext cx="4208251" cy="2312149"/>
                <a:chOff x="-548507" y="477868"/>
                <a:chExt cx="11570449" cy="6357177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F9760E6-0864-4C61-8531-14B9A4F11E2F}"/>
                    </a:ext>
                  </a:extLst>
                </p:cNvPr>
                <p:cNvSpPr/>
                <p:nvPr/>
              </p:nvSpPr>
              <p:spPr>
                <a:xfrm>
                  <a:off x="-482765" y="6440599"/>
                  <a:ext cx="11438966" cy="394446"/>
                </a:xfrm>
                <a:custGeom>
                  <a:avLst/>
                  <a:gdLst>
                    <a:gd name="connsiteX0" fmla="*/ 1605439 w 1657350"/>
                    <a:gd name="connsiteY0" fmla="*/ 54769 h 57150"/>
                    <a:gd name="connsiteX1" fmla="*/ 1652111 w 1657350"/>
                    <a:gd name="connsiteY1" fmla="*/ 22384 h 57150"/>
                    <a:gd name="connsiteX2" fmla="*/ 1652111 w 1657350"/>
                    <a:gd name="connsiteY2" fmla="*/ 22384 h 57150"/>
                    <a:gd name="connsiteX3" fmla="*/ 1636871 w 1657350"/>
                    <a:gd name="connsiteY3" fmla="*/ 7144 h 57150"/>
                    <a:gd name="connsiteX4" fmla="*/ 44291 w 1657350"/>
                    <a:gd name="connsiteY4" fmla="*/ 12859 h 57150"/>
                    <a:gd name="connsiteX5" fmla="*/ 23336 w 1657350"/>
                    <a:gd name="connsiteY5" fmla="*/ 12859 h 57150"/>
                    <a:gd name="connsiteX6" fmla="*/ 7144 w 1657350"/>
                    <a:gd name="connsiteY6" fmla="*/ 26194 h 57150"/>
                    <a:gd name="connsiteX7" fmla="*/ 7144 w 1657350"/>
                    <a:gd name="connsiteY7" fmla="*/ 26194 h 57150"/>
                    <a:gd name="connsiteX8" fmla="*/ 50959 w 1657350"/>
                    <a:gd name="connsiteY8" fmla="*/ 53816 h 57150"/>
                    <a:gd name="connsiteX9" fmla="*/ 51911 w 1657350"/>
                    <a:gd name="connsiteY9" fmla="*/ 54769 h 57150"/>
                    <a:gd name="connsiteX10" fmla="*/ 51911 w 1657350"/>
                    <a:gd name="connsiteY10" fmla="*/ 54769 h 57150"/>
                    <a:gd name="connsiteX11" fmla="*/ 56674 w 1657350"/>
                    <a:gd name="connsiteY11" fmla="*/ 5476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57350" h="57150">
                      <a:moveTo>
                        <a:pt x="1605439" y="54769"/>
                      </a:moveTo>
                      <a:cubicBezTo>
                        <a:pt x="1605439" y="54769"/>
                        <a:pt x="1638776" y="50959"/>
                        <a:pt x="1652111" y="22384"/>
                      </a:cubicBezTo>
                      <a:lnTo>
                        <a:pt x="1652111" y="22384"/>
                      </a:lnTo>
                      <a:cubicBezTo>
                        <a:pt x="1652111" y="13811"/>
                        <a:pt x="1645444" y="7144"/>
                        <a:pt x="1636871" y="7144"/>
                      </a:cubicBezTo>
                      <a:lnTo>
                        <a:pt x="44291" y="12859"/>
                      </a:lnTo>
                      <a:lnTo>
                        <a:pt x="23336" y="12859"/>
                      </a:lnTo>
                      <a:cubicBezTo>
                        <a:pt x="14764" y="12859"/>
                        <a:pt x="7144" y="18574"/>
                        <a:pt x="7144" y="26194"/>
                      </a:cubicBezTo>
                      <a:lnTo>
                        <a:pt x="7144" y="26194"/>
                      </a:lnTo>
                      <a:cubicBezTo>
                        <a:pt x="17621" y="45244"/>
                        <a:pt x="40481" y="51911"/>
                        <a:pt x="50959" y="53816"/>
                      </a:cubicBezTo>
                      <a:lnTo>
                        <a:pt x="51911" y="54769"/>
                      </a:lnTo>
                      <a:cubicBezTo>
                        <a:pt x="51911" y="54769"/>
                        <a:pt x="51911" y="54769"/>
                        <a:pt x="51911" y="54769"/>
                      </a:cubicBezTo>
                      <a:lnTo>
                        <a:pt x="56674" y="54769"/>
                      </a:lnTo>
                    </a:path>
                  </a:pathLst>
                </a:custGeom>
                <a:solidFill>
                  <a:srgbClr val="5F676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4D8C100B-90DA-468B-B690-5A3DAE015251}"/>
                    </a:ext>
                  </a:extLst>
                </p:cNvPr>
                <p:cNvSpPr/>
                <p:nvPr/>
              </p:nvSpPr>
              <p:spPr>
                <a:xfrm>
                  <a:off x="700575" y="477868"/>
                  <a:ext cx="9072285" cy="5916708"/>
                </a:xfrm>
                <a:custGeom>
                  <a:avLst/>
                  <a:gdLst>
                    <a:gd name="connsiteX0" fmla="*/ 1311116 w 1314450"/>
                    <a:gd name="connsiteY0" fmla="*/ 813911 h 857250"/>
                    <a:gd name="connsiteX1" fmla="*/ 1281589 w 1314450"/>
                    <a:gd name="connsiteY1" fmla="*/ 852964 h 857250"/>
                    <a:gd name="connsiteX2" fmla="*/ 36671 w 1314450"/>
                    <a:gd name="connsiteY2" fmla="*/ 852964 h 857250"/>
                    <a:gd name="connsiteX3" fmla="*/ 7144 w 1314450"/>
                    <a:gd name="connsiteY3" fmla="*/ 813911 h 857250"/>
                    <a:gd name="connsiteX4" fmla="*/ 7144 w 1314450"/>
                    <a:gd name="connsiteY4" fmla="*/ 46196 h 857250"/>
                    <a:gd name="connsiteX5" fmla="*/ 36671 w 1314450"/>
                    <a:gd name="connsiteY5" fmla="*/ 7144 h 857250"/>
                    <a:gd name="connsiteX6" fmla="*/ 1281589 w 1314450"/>
                    <a:gd name="connsiteY6" fmla="*/ 7144 h 857250"/>
                    <a:gd name="connsiteX7" fmla="*/ 1311116 w 1314450"/>
                    <a:gd name="connsiteY7" fmla="*/ 46196 h 857250"/>
                    <a:gd name="connsiteX8" fmla="*/ 1311116 w 1314450"/>
                    <a:gd name="connsiteY8" fmla="*/ 813911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4450" h="857250">
                      <a:moveTo>
                        <a:pt x="1311116" y="813911"/>
                      </a:moveTo>
                      <a:cubicBezTo>
                        <a:pt x="1311116" y="834866"/>
                        <a:pt x="1297781" y="852964"/>
                        <a:pt x="1281589" y="852964"/>
                      </a:cubicBezTo>
                      <a:lnTo>
                        <a:pt x="36671" y="852964"/>
                      </a:lnTo>
                      <a:cubicBezTo>
                        <a:pt x="20479" y="852964"/>
                        <a:pt x="7144" y="835819"/>
                        <a:pt x="7144" y="813911"/>
                      </a:cubicBezTo>
                      <a:lnTo>
                        <a:pt x="7144" y="46196"/>
                      </a:lnTo>
                      <a:cubicBezTo>
                        <a:pt x="7144" y="25241"/>
                        <a:pt x="20479" y="7144"/>
                        <a:pt x="36671" y="7144"/>
                      </a:cubicBezTo>
                      <a:lnTo>
                        <a:pt x="1281589" y="7144"/>
                      </a:lnTo>
                      <a:cubicBezTo>
                        <a:pt x="1297781" y="7144"/>
                        <a:pt x="1311116" y="24289"/>
                        <a:pt x="1311116" y="46196"/>
                      </a:cubicBezTo>
                      <a:lnTo>
                        <a:pt x="1311116" y="8139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0C8D343B-98C8-47F5-82C8-8BC45A9A9EA3}"/>
                    </a:ext>
                  </a:extLst>
                </p:cNvPr>
                <p:cNvSpPr/>
                <p:nvPr/>
              </p:nvSpPr>
              <p:spPr>
                <a:xfrm>
                  <a:off x="-548507" y="6164484"/>
                  <a:ext cx="11570449" cy="460187"/>
                </a:xfrm>
                <a:custGeom>
                  <a:avLst/>
                  <a:gdLst>
                    <a:gd name="connsiteX0" fmla="*/ 50006 w 1676400"/>
                    <a:gd name="connsiteY0" fmla="*/ 7144 h 66675"/>
                    <a:gd name="connsiteX1" fmla="*/ 1630204 w 1676400"/>
                    <a:gd name="connsiteY1" fmla="*/ 7144 h 66675"/>
                    <a:gd name="connsiteX2" fmla="*/ 1672114 w 1676400"/>
                    <a:gd name="connsiteY2" fmla="*/ 49054 h 66675"/>
                    <a:gd name="connsiteX3" fmla="*/ 1672114 w 1676400"/>
                    <a:gd name="connsiteY3" fmla="*/ 57626 h 66675"/>
                    <a:gd name="connsiteX4" fmla="*/ 1656874 w 1676400"/>
                    <a:gd name="connsiteY4" fmla="*/ 62389 h 66675"/>
                    <a:gd name="connsiteX5" fmla="*/ 1654016 w 1676400"/>
                    <a:gd name="connsiteY5" fmla="*/ 62389 h 66675"/>
                    <a:gd name="connsiteX6" fmla="*/ 29051 w 1676400"/>
                    <a:gd name="connsiteY6" fmla="*/ 62389 h 66675"/>
                    <a:gd name="connsiteX7" fmla="*/ 21431 w 1676400"/>
                    <a:gd name="connsiteY7" fmla="*/ 63341 h 66675"/>
                    <a:gd name="connsiteX8" fmla="*/ 7144 w 1676400"/>
                    <a:gd name="connsiteY8" fmla="*/ 55721 h 66675"/>
                    <a:gd name="connsiteX9" fmla="*/ 7144 w 1676400"/>
                    <a:gd name="connsiteY9" fmla="*/ 48101 h 66675"/>
                    <a:gd name="connsiteX10" fmla="*/ 50006 w 1676400"/>
                    <a:gd name="connsiteY10" fmla="*/ 714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6400" h="66675">
                      <a:moveTo>
                        <a:pt x="50006" y="7144"/>
                      </a:moveTo>
                      <a:lnTo>
                        <a:pt x="1630204" y="7144"/>
                      </a:lnTo>
                      <a:cubicBezTo>
                        <a:pt x="1653064" y="7144"/>
                        <a:pt x="1672114" y="26194"/>
                        <a:pt x="1672114" y="49054"/>
                      </a:cubicBezTo>
                      <a:lnTo>
                        <a:pt x="1672114" y="57626"/>
                      </a:lnTo>
                      <a:cubicBezTo>
                        <a:pt x="1672114" y="57626"/>
                        <a:pt x="1674019" y="64294"/>
                        <a:pt x="1656874" y="62389"/>
                      </a:cubicBezTo>
                      <a:cubicBezTo>
                        <a:pt x="1655921" y="62389"/>
                        <a:pt x="1654969" y="62389"/>
                        <a:pt x="1654016" y="62389"/>
                      </a:cubicBezTo>
                      <a:lnTo>
                        <a:pt x="29051" y="62389"/>
                      </a:lnTo>
                      <a:cubicBezTo>
                        <a:pt x="26194" y="62389"/>
                        <a:pt x="24289" y="62389"/>
                        <a:pt x="21431" y="63341"/>
                      </a:cubicBezTo>
                      <a:cubicBezTo>
                        <a:pt x="16669" y="64294"/>
                        <a:pt x="8096" y="64294"/>
                        <a:pt x="7144" y="55721"/>
                      </a:cubicBezTo>
                      <a:lnTo>
                        <a:pt x="7144" y="48101"/>
                      </a:lnTo>
                      <a:cubicBezTo>
                        <a:pt x="8096" y="25241"/>
                        <a:pt x="26194" y="7144"/>
                        <a:pt x="50006" y="7144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E50E53F-F541-445F-8F8E-3103ECD62C8F}"/>
                    </a:ext>
                  </a:extLst>
                </p:cNvPr>
                <p:cNvSpPr/>
                <p:nvPr/>
              </p:nvSpPr>
              <p:spPr>
                <a:xfrm>
                  <a:off x="4438629" y="6215033"/>
                  <a:ext cx="1618413" cy="184076"/>
                </a:xfrm>
                <a:custGeom>
                  <a:avLst/>
                  <a:gdLst>
                    <a:gd name="connsiteX0" fmla="*/ 1478513 w 1618413"/>
                    <a:gd name="connsiteY0" fmla="*/ 177499 h 184076"/>
                    <a:gd name="connsiteX1" fmla="*/ 1485084 w 1618413"/>
                    <a:gd name="connsiteY1" fmla="*/ 177499 h 184076"/>
                    <a:gd name="connsiteX2" fmla="*/ 1502686 w 1618413"/>
                    <a:gd name="connsiteY2" fmla="*/ 178122 h 184076"/>
                    <a:gd name="connsiteX3" fmla="*/ 1499879 w 1618413"/>
                    <a:gd name="connsiteY3" fmla="*/ 178526 h 184076"/>
                    <a:gd name="connsiteX4" fmla="*/ 1478513 w 1618413"/>
                    <a:gd name="connsiteY4" fmla="*/ 177499 h 184076"/>
                    <a:gd name="connsiteX5" fmla="*/ 84799 w 1618413"/>
                    <a:gd name="connsiteY5" fmla="*/ 170928 h 184076"/>
                    <a:gd name="connsiteX6" fmla="*/ 117666 w 1618413"/>
                    <a:gd name="connsiteY6" fmla="*/ 177499 h 184076"/>
                    <a:gd name="connsiteX7" fmla="*/ 104518 w 1618413"/>
                    <a:gd name="connsiteY7" fmla="*/ 177499 h 184076"/>
                    <a:gd name="connsiteX8" fmla="*/ 84799 w 1618413"/>
                    <a:gd name="connsiteY8" fmla="*/ 170928 h 184076"/>
                    <a:gd name="connsiteX9" fmla="*/ 1603418 w 1618413"/>
                    <a:gd name="connsiteY9" fmla="*/ 0 h 184076"/>
                    <a:gd name="connsiteX10" fmla="*/ 1616567 w 1618413"/>
                    <a:gd name="connsiteY10" fmla="*/ 0 h 184076"/>
                    <a:gd name="connsiteX11" fmla="*/ 1511177 w 1618413"/>
                    <a:gd name="connsiteY11" fmla="*/ 178423 h 184076"/>
                    <a:gd name="connsiteX12" fmla="*/ 1502686 w 1618413"/>
                    <a:gd name="connsiteY12" fmla="*/ 178122 h 184076"/>
                    <a:gd name="connsiteX13" fmla="*/ 1521501 w 1618413"/>
                    <a:gd name="connsiteY13" fmla="*/ 175419 h 184076"/>
                    <a:gd name="connsiteX14" fmla="*/ 1603418 w 1618413"/>
                    <a:gd name="connsiteY14" fmla="*/ 6571 h 184076"/>
                    <a:gd name="connsiteX15" fmla="*/ 5911 w 1618413"/>
                    <a:gd name="connsiteY15" fmla="*/ 0 h 184076"/>
                    <a:gd name="connsiteX16" fmla="*/ 19060 w 1618413"/>
                    <a:gd name="connsiteY16" fmla="*/ 6571 h 184076"/>
                    <a:gd name="connsiteX17" fmla="*/ 91379 w 1618413"/>
                    <a:gd name="connsiteY17" fmla="*/ 184076 h 184076"/>
                    <a:gd name="connsiteX18" fmla="*/ 5911 w 1618413"/>
                    <a:gd name="connsiteY18" fmla="*/ 0 h 18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18413" h="184076">
                      <a:moveTo>
                        <a:pt x="1478513" y="177499"/>
                      </a:moveTo>
                      <a:lnTo>
                        <a:pt x="1485084" y="177499"/>
                      </a:lnTo>
                      <a:lnTo>
                        <a:pt x="1502686" y="178122"/>
                      </a:lnTo>
                      <a:lnTo>
                        <a:pt x="1499879" y="178526"/>
                      </a:lnTo>
                      <a:cubicBezTo>
                        <a:pt x="1487142" y="179142"/>
                        <a:pt x="1478513" y="177499"/>
                        <a:pt x="1478513" y="177499"/>
                      </a:cubicBezTo>
                      <a:close/>
                      <a:moveTo>
                        <a:pt x="84799" y="170928"/>
                      </a:moveTo>
                      <a:cubicBezTo>
                        <a:pt x="97947" y="177499"/>
                        <a:pt x="104518" y="177499"/>
                        <a:pt x="117666" y="177499"/>
                      </a:cubicBezTo>
                      <a:lnTo>
                        <a:pt x="104518" y="177499"/>
                      </a:lnTo>
                      <a:cubicBezTo>
                        <a:pt x="97947" y="177499"/>
                        <a:pt x="91370" y="177499"/>
                        <a:pt x="84799" y="170928"/>
                      </a:cubicBezTo>
                      <a:close/>
                      <a:moveTo>
                        <a:pt x="1603418" y="0"/>
                      </a:moveTo>
                      <a:lnTo>
                        <a:pt x="1616567" y="0"/>
                      </a:lnTo>
                      <a:cubicBezTo>
                        <a:pt x="1631361" y="152847"/>
                        <a:pt x="1553705" y="176266"/>
                        <a:pt x="1511177" y="178423"/>
                      </a:cubicBezTo>
                      <a:lnTo>
                        <a:pt x="1502686" y="178122"/>
                      </a:lnTo>
                      <a:lnTo>
                        <a:pt x="1521501" y="175419"/>
                      </a:lnTo>
                      <a:cubicBezTo>
                        <a:pt x="1560791" y="165788"/>
                        <a:pt x="1611636" y="129836"/>
                        <a:pt x="1603418" y="6571"/>
                      </a:cubicBezTo>
                      <a:close/>
                      <a:moveTo>
                        <a:pt x="5911" y="0"/>
                      </a:moveTo>
                      <a:lnTo>
                        <a:pt x="19060" y="6571"/>
                      </a:lnTo>
                      <a:cubicBezTo>
                        <a:pt x="19060" y="6571"/>
                        <a:pt x="-20385" y="144631"/>
                        <a:pt x="91379" y="184076"/>
                      </a:cubicBezTo>
                      <a:cubicBezTo>
                        <a:pt x="-33534" y="151202"/>
                        <a:pt x="5911" y="0"/>
                        <a:pt x="5911" y="0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09F010D-F871-4E87-9C8C-5FD1DB99FAB3}"/>
                    </a:ext>
                  </a:extLst>
                </p:cNvPr>
                <p:cNvGrpSpPr/>
                <p:nvPr/>
              </p:nvGrpSpPr>
              <p:grpSpPr>
                <a:xfrm>
                  <a:off x="1606" y="6382978"/>
                  <a:ext cx="413937" cy="115242"/>
                  <a:chOff x="5955" y="6353672"/>
                  <a:chExt cx="413937" cy="115242"/>
                </a:xfrm>
              </p:grpSpPr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7666B02F-4037-4F9F-85BA-0D3BD2ACDA05}"/>
                      </a:ext>
                    </a:extLst>
                  </p:cNvPr>
                  <p:cNvSpPr/>
                  <p:nvPr/>
                </p:nvSpPr>
                <p:spPr>
                  <a:xfrm>
                    <a:off x="5955" y="6353672"/>
                    <a:ext cx="413937" cy="115242"/>
                  </a:xfrm>
                  <a:prstGeom prst="roundRect">
                    <a:avLst>
                      <a:gd name="adj" fmla="val 28154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CE483E3D-C4C4-48AD-B25E-E1934C9590D0}"/>
                      </a:ext>
                    </a:extLst>
                  </p:cNvPr>
                  <p:cNvSpPr/>
                  <p:nvPr/>
                </p:nvSpPr>
                <p:spPr>
                  <a:xfrm>
                    <a:off x="99417" y="6382279"/>
                    <a:ext cx="227012" cy="55272"/>
                  </a:xfrm>
                  <a:prstGeom prst="roundRect">
                    <a:avLst>
                      <a:gd name="adj" fmla="val 28154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20C7876-19B9-4285-A27B-62FED3BF09FE}"/>
                    </a:ext>
                  </a:extLst>
                </p:cNvPr>
                <p:cNvGrpSpPr/>
                <p:nvPr/>
              </p:nvGrpSpPr>
              <p:grpSpPr>
                <a:xfrm>
                  <a:off x="9855291" y="6381600"/>
                  <a:ext cx="885989" cy="115242"/>
                  <a:chOff x="5955" y="6353672"/>
                  <a:chExt cx="413937" cy="115242"/>
                </a:xfrm>
              </p:grpSpPr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791EAF94-BC11-4ED2-A191-A8472A3BD709}"/>
                      </a:ext>
                    </a:extLst>
                  </p:cNvPr>
                  <p:cNvSpPr/>
                  <p:nvPr/>
                </p:nvSpPr>
                <p:spPr>
                  <a:xfrm>
                    <a:off x="5955" y="6353672"/>
                    <a:ext cx="413937" cy="115242"/>
                  </a:xfrm>
                  <a:prstGeom prst="roundRect">
                    <a:avLst>
                      <a:gd name="adj" fmla="val 28154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45EEEA45-574D-45A8-8520-1504C0F1C881}"/>
                      </a:ext>
                    </a:extLst>
                  </p:cNvPr>
                  <p:cNvSpPr/>
                  <p:nvPr/>
                </p:nvSpPr>
                <p:spPr>
                  <a:xfrm>
                    <a:off x="84761" y="6382279"/>
                    <a:ext cx="256326" cy="55272"/>
                  </a:xfrm>
                  <a:prstGeom prst="roundRect">
                    <a:avLst>
                      <a:gd name="adj" fmla="val 28154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741E7B-47E2-471B-8C45-E5FB434FC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4333" y="5040179"/>
              <a:ext cx="2457177" cy="154318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86C73FF-3428-4B76-AA7F-828CF6561665}"/>
              </a:ext>
            </a:extLst>
          </p:cNvPr>
          <p:cNvSpPr txBox="1"/>
          <p:nvPr/>
        </p:nvSpPr>
        <p:spPr>
          <a:xfrm>
            <a:off x="6954237" y="5078423"/>
            <a:ext cx="4323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  <a:hlinkClick r:id="rId3"/>
              </a:rPr>
              <a:t>www.bmkg.go.id</a:t>
            </a:r>
            <a:endParaRPr lang="en-US" sz="2400" b="1" dirty="0">
              <a:latin typeface="Agency FB" panose="020B0503020202020204" pitchFamily="34" charset="0"/>
            </a:endParaRPr>
          </a:p>
          <a:p>
            <a:r>
              <a:rPr lang="en-US" sz="2400" b="1" dirty="0">
                <a:latin typeface="Agency FB" panose="020B0503020202020204" pitchFamily="34" charset="0"/>
                <a:hlinkClick r:id="rId4"/>
              </a:rPr>
              <a:t>www.balitklimat.litbang.pertanian.go.id</a:t>
            </a:r>
            <a:endParaRPr lang="en-US" sz="2400" b="1" dirty="0">
              <a:latin typeface="Agency FB" panose="020B0503020202020204" pitchFamily="34" charset="0"/>
            </a:endParaRPr>
          </a:p>
          <a:p>
            <a:endParaRPr lang="en-US" sz="2400" b="1" dirty="0">
              <a:latin typeface="Agency FB" panose="020B0503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02D078-49E7-DE41-B983-196C08D37763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40" name="Picture 15" descr="Gambar terkait">
              <a:extLst>
                <a:ext uri="{FF2B5EF4-FFF2-40B4-BE49-F238E27FC236}">
                  <a16:creationId xmlns:a16="http://schemas.microsoft.com/office/drawing/2014/main" id="{2A24B4F3-696F-F646-A00D-4BDABFF57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C12B16-49C1-954B-94AB-71FED5C9C88B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573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A3C7123-2C62-084D-8F6A-54613DF1BD49}"/>
              </a:ext>
            </a:extLst>
          </p:cNvPr>
          <p:cNvSpPr/>
          <p:nvPr/>
        </p:nvSpPr>
        <p:spPr>
          <a:xfrm>
            <a:off x="-25474" y="178523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7ED88-3EDE-4600-9BE6-67B6DC28CE5F}"/>
              </a:ext>
            </a:extLst>
          </p:cNvPr>
          <p:cNvSpPr txBox="1"/>
          <p:nvPr/>
        </p:nvSpPr>
        <p:spPr>
          <a:xfrm>
            <a:off x="2494806" y="1330302"/>
            <a:ext cx="101375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2200" b="1" dirty="0" err="1">
                <a:latin typeface="Agency FB" panose="020B0503020202020204" pitchFamily="34" charset="0"/>
              </a:rPr>
              <a:t>Aplikasi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pengolahan</a:t>
            </a:r>
            <a:r>
              <a:rPr lang="en-US" sz="2200" b="1" dirty="0">
                <a:latin typeface="Agency FB" panose="020B0503020202020204" pitchFamily="34" charset="0"/>
              </a:rPr>
              <a:t> dan </a:t>
            </a:r>
            <a:r>
              <a:rPr lang="en-US" sz="2200" b="1" dirty="0" err="1">
                <a:latin typeface="Agency FB" panose="020B0503020202020204" pitchFamily="34" charset="0"/>
              </a:rPr>
              <a:t>pemantauan</a:t>
            </a:r>
            <a:r>
              <a:rPr lang="en-US" sz="2200" b="1" dirty="0">
                <a:latin typeface="Agency FB" panose="020B0503020202020204" pitchFamily="34" charset="0"/>
              </a:rPr>
              <a:t> DPI (</a:t>
            </a:r>
            <a:r>
              <a:rPr lang="en-US" sz="2200" b="1" dirty="0" err="1">
                <a:latin typeface="Agency FB" panose="020B0503020202020204" pitchFamily="34" charset="0"/>
              </a:rPr>
              <a:t>Dampak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Perubahan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Iklim</a:t>
            </a:r>
            <a:r>
              <a:rPr lang="en-US" sz="2200" b="1" dirty="0">
                <a:latin typeface="Agency FB" panose="020B0503020202020204" pitchFamily="34" charset="0"/>
              </a:rPr>
              <a:t>) </a:t>
            </a:r>
            <a:r>
              <a:rPr lang="en-US" sz="2200" b="1" dirty="0" err="1">
                <a:latin typeface="Agency FB" panose="020B0503020202020204" pitchFamily="34" charset="0"/>
              </a:rPr>
              <a:t>Hortikultura</a:t>
            </a:r>
            <a:endParaRPr lang="en-US" sz="2200" b="1" dirty="0">
              <a:latin typeface="Agency FB" panose="020B0503020202020204" pitchFamily="34" charset="0"/>
            </a:endParaRPr>
          </a:p>
          <a:p>
            <a:pPr algn="ctr" defTabSz="914309">
              <a:defRPr/>
            </a:pPr>
            <a:r>
              <a:rPr lang="en-US" sz="2200" b="1" dirty="0" err="1">
                <a:latin typeface="Agency FB" panose="020B0503020202020204" pitchFamily="34" charset="0"/>
              </a:rPr>
              <a:t>Sebuah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Sistem</a:t>
            </a:r>
            <a:r>
              <a:rPr lang="en-US" sz="2200" b="1" dirty="0">
                <a:latin typeface="Agency FB" panose="020B0503020202020204" pitchFamily="34" charset="0"/>
              </a:rPr>
              <a:t> online </a:t>
            </a:r>
            <a:r>
              <a:rPr lang="en-US" sz="2200" b="1" dirty="0" err="1">
                <a:latin typeface="Agency FB" panose="020B0503020202020204" pitchFamily="34" charset="0"/>
              </a:rPr>
              <a:t>untuk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menerima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laporan</a:t>
            </a:r>
            <a:r>
              <a:rPr lang="en-US" sz="2200" b="1" dirty="0">
                <a:latin typeface="Agency FB" panose="020B0503020202020204" pitchFamily="34" charset="0"/>
              </a:rPr>
              <a:t> dan </a:t>
            </a:r>
            <a:r>
              <a:rPr lang="en-US" sz="2200" b="1" dirty="0" err="1">
                <a:latin typeface="Agency FB" panose="020B0503020202020204" pitchFamily="34" charset="0"/>
              </a:rPr>
              <a:t>mengelolanya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secara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elektronik</a:t>
            </a:r>
            <a:r>
              <a:rPr lang="en-US" sz="2200" b="1" dirty="0">
                <a:latin typeface="Agency FB" panose="020B0503020202020204" pitchFamily="34" charset="0"/>
              </a:rPr>
              <a:t>/</a:t>
            </a:r>
            <a:r>
              <a:rPr lang="en-US" sz="2200" b="1" i="1" dirty="0">
                <a:latin typeface="Agency FB" panose="020B0503020202020204" pitchFamily="34" charset="0"/>
              </a:rPr>
              <a:t>online</a:t>
            </a:r>
            <a:r>
              <a:rPr lang="en-US" sz="2200" dirty="0">
                <a:latin typeface="Agency FB" panose="020B0503020202020204" pitchFamily="34" charset="0"/>
              </a:rPr>
              <a:t>.</a:t>
            </a:r>
            <a:endParaRPr lang="en-US" sz="2200" b="1" dirty="0">
              <a:latin typeface="Agency FB" panose="020B0503020202020204" pitchFamily="34" charset="0"/>
            </a:endParaRPr>
          </a:p>
          <a:p>
            <a:pPr algn="ctr" defTabSz="914309">
              <a:defRPr/>
            </a:pP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Dapat</a:t>
            </a:r>
            <a:r>
              <a:rPr lang="en-US" sz="2200" b="1" dirty="0"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latin typeface="Agency FB" panose="020B0503020202020204" pitchFamily="34" charset="0"/>
              </a:rPr>
              <a:t>diakses</a:t>
            </a:r>
            <a:r>
              <a:rPr lang="en-US" sz="2200" b="1" dirty="0">
                <a:latin typeface="Agency FB" panose="020B0503020202020204" pitchFamily="34" charset="0"/>
              </a:rPr>
              <a:t> di horti.pertanian.go.id/dpi</a:t>
            </a:r>
            <a:endParaRPr lang="id-ID" sz="2200" b="1" dirty="0">
              <a:latin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5BE138-E64E-B842-8B60-6D6E6ED1F905}"/>
              </a:ext>
            </a:extLst>
          </p:cNvPr>
          <p:cNvSpPr/>
          <p:nvPr/>
        </p:nvSpPr>
        <p:spPr>
          <a:xfrm>
            <a:off x="412804" y="282794"/>
            <a:ext cx="3855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defRPr/>
            </a:pPr>
            <a:r>
              <a:rPr lang="en-US" sz="3600" b="1" spc="50" dirty="0">
                <a:ln w="11430"/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SISTEM INFORMASI DPI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88040-1230-4A9A-A5A2-93003CB5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143" y="2365398"/>
            <a:ext cx="5828393" cy="3627784"/>
          </a:xfrm>
          <a:prstGeom prst="rect">
            <a:avLst/>
          </a:prstGeom>
        </p:spPr>
      </p:pic>
      <p:sp>
        <p:nvSpPr>
          <p:cNvPr id="28" name="Rectangle 5">
            <a:extLst>
              <a:ext uri="{FF2B5EF4-FFF2-40B4-BE49-F238E27FC236}">
                <a16:creationId xmlns:a16="http://schemas.microsoft.com/office/drawing/2014/main" id="{97AA3145-6DAF-44D4-963B-3C3E73F7AC12}"/>
              </a:ext>
            </a:extLst>
          </p:cNvPr>
          <p:cNvSpPr/>
          <p:nvPr/>
        </p:nvSpPr>
        <p:spPr>
          <a:xfrm>
            <a:off x="3444198" y="2951268"/>
            <a:ext cx="8568952" cy="307002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914309">
              <a:defRPr/>
            </a:pPr>
            <a:endParaRPr lang="ko-KR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28529E2-4B35-46C4-86F6-6D4D70F9A9AB}"/>
              </a:ext>
            </a:extLst>
          </p:cNvPr>
          <p:cNvSpPr/>
          <p:nvPr/>
        </p:nvSpPr>
        <p:spPr>
          <a:xfrm>
            <a:off x="7652675" y="2561732"/>
            <a:ext cx="340047" cy="244463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ews Gothic M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E0DFCB-2367-4112-8E22-248B510BD37B}"/>
              </a:ext>
            </a:extLst>
          </p:cNvPr>
          <p:cNvGrpSpPr/>
          <p:nvPr/>
        </p:nvGrpSpPr>
        <p:grpSpPr>
          <a:xfrm>
            <a:off x="3646934" y="2996951"/>
            <a:ext cx="8042486" cy="2880320"/>
            <a:chOff x="1181435" y="1995287"/>
            <a:chExt cx="11123264" cy="332413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25B505-2252-43C3-A70D-79DD7EC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35" y="2139560"/>
              <a:ext cx="859455" cy="747498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C97A277-336A-488C-B65B-438DB15C75A3}"/>
                </a:ext>
              </a:extLst>
            </p:cNvPr>
            <p:cNvSpPr/>
            <p:nvPr/>
          </p:nvSpPr>
          <p:spPr>
            <a:xfrm>
              <a:off x="2212504" y="2069527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Basis Data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Kebanjiran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Kekeringan</a:t>
              </a:r>
              <a:endParaRPr lang="en-US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F9B0C87-9A74-4E3B-9024-7430AEF7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457" y="3233449"/>
              <a:ext cx="781930" cy="747498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4772148-3C18-4639-AD01-36DDC329CE52}"/>
                </a:ext>
              </a:extLst>
            </p:cNvPr>
            <p:cNvSpPr/>
            <p:nvPr/>
          </p:nvSpPr>
          <p:spPr>
            <a:xfrm>
              <a:off x="2212504" y="3233449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i="1" dirty="0">
                  <a:solidFill>
                    <a:prstClr val="black"/>
                  </a:solidFill>
                  <a:latin typeface="Agency FB" panose="020B0503020202020204" pitchFamily="34" charset="0"/>
                </a:rPr>
                <a:t>Early Warning System 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DPI pada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Hortikultura</a:t>
              </a:r>
              <a:endParaRPr lang="en-US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88C32C-5D7C-458A-B80E-80482438E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434" y="4380779"/>
              <a:ext cx="699052" cy="938640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08F5B11-012C-4BDF-9761-FC3568391277}"/>
                </a:ext>
              </a:extLst>
            </p:cNvPr>
            <p:cNvSpPr/>
            <p:nvPr/>
          </p:nvSpPr>
          <p:spPr>
            <a:xfrm>
              <a:off x="2212504" y="4428001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Laporan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Rutin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Kebanjiran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Kekeringan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Provinsi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/Daerah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76471BA-7B6B-4EFD-A149-6819E6F7B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781" y="1995287"/>
              <a:ext cx="1085407" cy="859455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FF02E83-DBFA-49E4-BDEA-52BA27CF30B6}"/>
                </a:ext>
              </a:extLst>
            </p:cNvPr>
            <p:cNvSpPr/>
            <p:nvPr/>
          </p:nvSpPr>
          <p:spPr>
            <a:xfrm>
              <a:off x="8090508" y="2059891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Pemetaan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Wilayah Rawan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Banjir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Kekeringan</a:t>
              </a:r>
              <a:endParaRPr lang="en-US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3B325EF-EF46-449D-9D81-1089DBEC5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790" y="3197394"/>
              <a:ext cx="789604" cy="746922"/>
            </a:xfrm>
            <a:prstGeom prst="rect">
              <a:avLst/>
            </a:prstGeom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EAFBA13-C5A5-4B07-8287-C0350AE911CA}"/>
                </a:ext>
              </a:extLst>
            </p:cNvPr>
            <p:cNvSpPr/>
            <p:nvPr/>
          </p:nvSpPr>
          <p:spPr>
            <a:xfrm>
              <a:off x="8090505" y="3233448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Visualisasi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Bahan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Informasi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Data DPI dan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Iklim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di Indonesia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CE65804-1666-41C8-ACB2-2EBC0F904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790" y="4342399"/>
              <a:ext cx="789604" cy="9014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0C55C40-2473-4C7F-B516-F52DC9FA2194}"/>
                </a:ext>
              </a:extLst>
            </p:cNvPr>
            <p:cNvSpPr/>
            <p:nvPr/>
          </p:nvSpPr>
          <p:spPr>
            <a:xfrm>
              <a:off x="8090507" y="4380779"/>
              <a:ext cx="4214191" cy="7302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Sinkronisasi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 Data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Iklim</a:t>
              </a:r>
              <a:r>
                <a:rPr lang="en-US" dirty="0">
                  <a:solidFill>
                    <a:prstClr val="black"/>
                  </a:solidFill>
                  <a:latin typeface="Agency FB" panose="020B0503020202020204" pitchFamily="34" charset="0"/>
                </a:rPr>
                <a:t>, DPI, dan OPT pada </a:t>
              </a:r>
              <a:r>
                <a:rPr lang="en-US" dirty="0" err="1">
                  <a:solidFill>
                    <a:prstClr val="black"/>
                  </a:solidFill>
                  <a:latin typeface="Agency FB" panose="020B0503020202020204" pitchFamily="34" charset="0"/>
                </a:rPr>
                <a:t>Hortikultura</a:t>
              </a:r>
              <a:endParaRPr lang="en-US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A0E286-EB0A-134E-A10C-3412237489A1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24" name="Picture 15" descr="Gambar terkait">
              <a:extLst>
                <a:ext uri="{FF2B5EF4-FFF2-40B4-BE49-F238E27FC236}">
                  <a16:creationId xmlns:a16="http://schemas.microsoft.com/office/drawing/2014/main" id="{2711E276-EA86-AE4C-9A7A-B63D81319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42A66E-B160-5345-8825-CF10C99E38C1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151101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1AAE40-5B65-4067-8259-72B1A670CF48}"/>
              </a:ext>
            </a:extLst>
          </p:cNvPr>
          <p:cNvSpPr/>
          <p:nvPr/>
        </p:nvSpPr>
        <p:spPr>
          <a:xfrm>
            <a:off x="0" y="260648"/>
            <a:ext cx="12190413" cy="7920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Peta </a:t>
            </a:r>
            <a:r>
              <a:rPr lang="en-US" sz="3600" b="1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Prakiraan</a:t>
            </a:r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Curah </a:t>
            </a:r>
            <a:r>
              <a:rPr lang="en-US" sz="3600" b="1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Hujan</a:t>
            </a:r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dan Sifat </a:t>
            </a:r>
            <a:r>
              <a:rPr lang="en-US" sz="3600" b="1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Hujan</a:t>
            </a:r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Bulan</a:t>
            </a:r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September </a:t>
            </a:r>
            <a:r>
              <a:rPr lang="en-US" sz="3600" b="1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tahun</a:t>
            </a:r>
            <a:r>
              <a:rPr lang="en-US" sz="3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F6ACA-74CC-494B-B2E4-771726083C43}"/>
              </a:ext>
            </a:extLst>
          </p:cNvPr>
          <p:cNvSpPr/>
          <p:nvPr/>
        </p:nvSpPr>
        <p:spPr>
          <a:xfrm>
            <a:off x="478582" y="5949280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BMKG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1D245A9-D909-46E5-979F-FED8B8A8AE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3681585" cy="36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B60AC8C4-BE42-48EA-9457-643DF0285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4189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4A87F-EF2E-4B2A-A68E-AE379F4A6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1" y="1460581"/>
            <a:ext cx="5528610" cy="4395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FF56D-BA07-4FFB-93DA-69CC8BCA5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9" y="1460582"/>
            <a:ext cx="5528610" cy="43957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28377D-55B4-3C45-A2B1-55BC3202AD72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1" name="Picture 15" descr="Gambar terkait">
              <a:extLst>
                <a:ext uri="{FF2B5EF4-FFF2-40B4-BE49-F238E27FC236}">
                  <a16:creationId xmlns:a16="http://schemas.microsoft.com/office/drawing/2014/main" id="{1FE8AC2B-828B-5F43-BF11-EEC6540B9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170816-092F-E34A-A066-8D59B3A28230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14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1AAE40-5B65-4067-8259-72B1A670CF48}"/>
              </a:ext>
            </a:extLst>
          </p:cNvPr>
          <p:cNvSpPr/>
          <p:nvPr/>
        </p:nvSpPr>
        <p:spPr>
          <a:xfrm>
            <a:off x="0" y="260647"/>
            <a:ext cx="12190413" cy="8640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Peta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Prediksi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Peluang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Sifat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Hujan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dan Curah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Hujan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Bulan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September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tahun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F6ACA-74CC-494B-B2E4-771726083C43}"/>
              </a:ext>
            </a:extLst>
          </p:cNvPr>
          <p:cNvSpPr/>
          <p:nvPr/>
        </p:nvSpPr>
        <p:spPr>
          <a:xfrm>
            <a:off x="515796" y="5634300"/>
            <a:ext cx="1728192" cy="3851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Balitklimat.go.id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1D245A9-D909-46E5-979F-FED8B8A8AE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3681585" cy="36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B60AC8C4-BE42-48EA-9457-643DF0285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3711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A54B14-9358-411D-A668-0B4BE301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0" y="1412778"/>
            <a:ext cx="5963878" cy="42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E1C5F-9C60-4A5D-A6E2-EE994E1B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154" y="1412776"/>
            <a:ext cx="5963879" cy="41910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BF5A7F-7406-6949-AE12-A2F01EEC0ADA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9" name="Picture 15" descr="Gambar terkait">
              <a:extLst>
                <a:ext uri="{FF2B5EF4-FFF2-40B4-BE49-F238E27FC236}">
                  <a16:creationId xmlns:a16="http://schemas.microsoft.com/office/drawing/2014/main" id="{FBA4DF27-C638-EA41-AEAF-464D2EBA6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1B4B37-A1C1-594F-AC34-5E04AE53211D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25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10611-A6E8-FF43-88B0-3752FD5752A8}"/>
              </a:ext>
            </a:extLst>
          </p:cNvPr>
          <p:cNvSpPr/>
          <p:nvPr/>
        </p:nvSpPr>
        <p:spPr>
          <a:xfrm>
            <a:off x="1" y="1"/>
            <a:ext cx="2898838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Analisis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Pengaruh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Curah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Hujan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Kelembaban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dan Luas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Tambah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Serangan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Penyakit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Virus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Kuning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terhadap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Produksi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Cabai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52FA7-FF7B-8C42-A61F-155B350AD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99609" l="1179" r="97642">
                        <a14:foregroundMark x1="1179" y1="14677" x2="40943" y2="26419"/>
                        <a14:foregroundMark x1="40943" y1="26419" x2="80171" y2="58121"/>
                        <a14:foregroundMark x1="80171" y1="58121" x2="84673" y2="31311"/>
                        <a14:foregroundMark x1="84673" y1="31311" x2="69668" y2="21918"/>
                        <a14:foregroundMark x1="69668" y1="21918" x2="39335" y2="26810"/>
                        <a14:foregroundMark x1="39335" y1="26810" x2="24652" y2="35421"/>
                        <a14:foregroundMark x1="24652" y1="35421" x2="20043" y2="49315"/>
                        <a14:foregroundMark x1="20043" y1="49315" x2="44480" y2="71429"/>
                        <a14:foregroundMark x1="44480" y1="71429" x2="87245" y2="66341"/>
                        <a14:foregroundMark x1="87245" y1="66341" x2="88532" y2="41292"/>
                        <a14:foregroundMark x1="88532" y1="41292" x2="71383" y2="30137"/>
                        <a14:foregroundMark x1="71383" y1="30137" x2="66988" y2="30528"/>
                        <a14:foregroundMark x1="10182" y1="16634" x2="29260" y2="18004"/>
                        <a14:foregroundMark x1="29260" y1="18004" x2="84030" y2="16830"/>
                        <a14:foregroundMark x1="84030" y1="16830" x2="97320" y2="18982"/>
                        <a14:foregroundMark x1="97320" y1="18982" x2="92926" y2="91781"/>
                        <a14:foregroundMark x1="92926" y1="91781" x2="76420" y2="99804"/>
                        <a14:foregroundMark x1="76420" y1="99804" x2="29689" y2="98826"/>
                        <a14:foregroundMark x1="87138" y1="16243" x2="99678" y2="17417"/>
                        <a14:foregroundMark x1="99678" y1="17417" x2="97642" y2="69472"/>
                        <a14:foregroundMark x1="97642" y1="69472" x2="95177" y2="74364"/>
                        <a14:backgroundMark x1="17792" y1="99413" x2="17792" y2="99413"/>
                      </a14:backgroundRemoval>
                    </a14:imgEffect>
                  </a14:imgLayer>
                </a14:imgProps>
              </a:ext>
            </a:extLst>
          </a:blip>
          <a:srcRect l="2991" t="12595" r="18573"/>
          <a:stretch/>
        </p:blipFill>
        <p:spPr>
          <a:xfrm>
            <a:off x="2954870" y="44624"/>
            <a:ext cx="4676148" cy="3528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E471AC-FEA0-F943-8654-6501F590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06" r="17369"/>
          <a:stretch/>
        </p:blipFill>
        <p:spPr>
          <a:xfrm>
            <a:off x="2926854" y="3573016"/>
            <a:ext cx="4704164" cy="3139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67724-54AB-7945-9A47-F434C197B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89" r="15329" b="1823"/>
          <a:stretch/>
        </p:blipFill>
        <p:spPr>
          <a:xfrm>
            <a:off x="7659033" y="44624"/>
            <a:ext cx="4531380" cy="35283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00B3B-D6A8-D342-8DB1-1A691BB35B98}"/>
              </a:ext>
            </a:extLst>
          </p:cNvPr>
          <p:cNvSpPr/>
          <p:nvPr/>
        </p:nvSpPr>
        <p:spPr>
          <a:xfrm>
            <a:off x="7797392" y="3850014"/>
            <a:ext cx="42546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Nilai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Multiple R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sebesar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0,847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menunjukkan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adanya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hubungan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kuat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antara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curah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hujan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kelembaban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dan 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luas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tambah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serangan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penyakit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virus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kuning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terhadap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produksi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cabai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di Indonesia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tahun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2020.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Sedangkan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nilai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R Square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sebesar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0,717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menunjukkan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pengaruh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curah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hujan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kelembaban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dan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luas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tambah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serangan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virus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kuning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terhadap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produksi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cabai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sebesar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71,7 %,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sisanya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sebesar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28,3 %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dipengaruhi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oleh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variabel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 lain.</a:t>
            </a:r>
          </a:p>
        </p:txBody>
      </p:sp>
    </p:spTree>
    <p:extLst>
      <p:ext uri="{BB962C8B-B14F-4D97-AF65-F5344CB8AC3E}">
        <p14:creationId xmlns:p14="http://schemas.microsoft.com/office/powerpoint/2010/main" val="1218089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B9F974-CB04-DA41-8E41-85AC26D4DEA5}"/>
              </a:ext>
            </a:extLst>
          </p:cNvPr>
          <p:cNvSpPr/>
          <p:nvPr/>
        </p:nvSpPr>
        <p:spPr>
          <a:xfrm>
            <a:off x="1" y="1"/>
            <a:ext cx="2898838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Pengaruh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Iklim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terhadap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Produktivitas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Bawang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Merah di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Provinsi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Jawa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Tengah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tahun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2020</a:t>
            </a: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Pengaruh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variabel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suhu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udara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, lama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penyinaran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kelembaban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dan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curah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hujanterhadap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produktivitas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bawang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merah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gency FB" panose="020B0503020202020204" pitchFamily="34" charset="0"/>
              </a:rPr>
              <a:t>sebesar</a:t>
            </a:r>
            <a:r>
              <a:rPr lang="en-US" sz="1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gency FB" panose="020B0503020202020204" pitchFamily="34" charset="0"/>
              </a:rPr>
              <a:t>51,9 %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7EE1A-86CD-F041-8CED-76B6CBA6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38" y="0"/>
            <a:ext cx="465361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0CA29-B8A1-A64B-89CE-E629386C4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457" y="14198"/>
            <a:ext cx="4637955" cy="3433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8D38C-B8B7-2E4E-B9C4-5455BF0A0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854" y="3433666"/>
            <a:ext cx="4602517" cy="3424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DAE75-C3E9-ED43-A896-401B961DB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457" y="3429000"/>
            <a:ext cx="4637956" cy="34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3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F7DCB6-303A-B646-8017-E6C4D76663F9}"/>
              </a:ext>
            </a:extLst>
          </p:cNvPr>
          <p:cNvSpPr/>
          <p:nvPr/>
        </p:nvSpPr>
        <p:spPr>
          <a:xfrm>
            <a:off x="1" y="0"/>
            <a:ext cx="436701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7188" defTabSz="914309">
              <a:defRPr/>
            </a:pPr>
            <a:endParaRPr lang="en-US" sz="36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21E-51B8-3746-99F2-473EE424C6CF}"/>
              </a:ext>
            </a:extLst>
          </p:cNvPr>
          <p:cNvSpPr/>
          <p:nvPr/>
        </p:nvSpPr>
        <p:spPr>
          <a:xfrm>
            <a:off x="4032448" y="9188"/>
            <a:ext cx="436701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7188" defTabSz="914309">
              <a:defRPr/>
            </a:pPr>
            <a:endParaRPr lang="en-US" sz="36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ＭＳ Ｐゴシック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A23FEA-D1F9-554E-847B-D23EE9E67635}"/>
              </a:ext>
            </a:extLst>
          </p:cNvPr>
          <p:cNvSpPr/>
          <p:nvPr/>
        </p:nvSpPr>
        <p:spPr>
          <a:xfrm>
            <a:off x="8055778" y="0"/>
            <a:ext cx="407339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7188" defTabSz="914309">
              <a:defRPr/>
            </a:pPr>
            <a:endParaRPr lang="en-US" sz="36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ＭＳ Ｐゴシック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578CB-6730-FF46-8D69-12D9D768E74B}"/>
              </a:ext>
            </a:extLst>
          </p:cNvPr>
          <p:cNvSpPr/>
          <p:nvPr/>
        </p:nvSpPr>
        <p:spPr>
          <a:xfrm>
            <a:off x="-25474" y="208871"/>
            <a:ext cx="12215887" cy="854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A9EC4-6CB6-244C-9628-6101E809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" y="1572813"/>
            <a:ext cx="2376264" cy="2207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D:\JASLIT\FOTO\FOTO 2013\Sayuran Varietas\Cabai Merah\Lingga\DSC_0932.JPG">
            <a:extLst>
              <a:ext uri="{FF2B5EF4-FFF2-40B4-BE49-F238E27FC236}">
                <a16:creationId xmlns:a16="http://schemas.microsoft.com/office/drawing/2014/main" id="{ABE348E7-2411-5B4F-8319-0EA52920B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09" y="1495777"/>
            <a:ext cx="3210165" cy="2284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6303AD-2961-5947-A3E4-8FD2FF45B5D7}"/>
              </a:ext>
            </a:extLst>
          </p:cNvPr>
          <p:cNvSpPr/>
          <p:nvPr/>
        </p:nvSpPr>
        <p:spPr>
          <a:xfrm>
            <a:off x="61240" y="338890"/>
            <a:ext cx="6092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defTabSz="914309"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Penggunaan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Varietas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Adaptif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ＭＳ Ｐゴシック" pitchFamily="34" charset="-128"/>
              </a:rPr>
              <a:t>Musim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ＭＳ Ｐゴシック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4A0347-FF67-E540-A3DD-7571DFF0CACF}"/>
              </a:ext>
            </a:extLst>
          </p:cNvPr>
          <p:cNvSpPr/>
          <p:nvPr/>
        </p:nvSpPr>
        <p:spPr>
          <a:xfrm>
            <a:off x="766614" y="4005064"/>
            <a:ext cx="3192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spcBef>
                <a:spcPct val="0"/>
              </a:spcBef>
              <a:buNone/>
            </a:pPr>
            <a:r>
              <a:rPr lang="id-ID" altLang="en-US" sz="20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VUB KENCANA</a:t>
            </a:r>
          </a:p>
          <a:p>
            <a:pPr marL="401638" indent="-401638" defTabSz="914309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Umur Panen : 95 – 98 HST </a:t>
            </a:r>
            <a:endParaRPr lang="en-US" altLang="en-US" sz="2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401638" indent="-401638" defTabSz="914309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Potensi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Hasil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:  </a:t>
            </a:r>
            <a:r>
              <a:rPr lang="id-ID" altLang="en-US" sz="2000" u="sng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+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18.4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/Ha </a:t>
            </a:r>
            <a:endParaRPr lang="en-US" altLang="en-US" sz="2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401638" indent="-401638" defTabSz="914309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Keunggulan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 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:</a:t>
            </a:r>
            <a:endParaRPr lang="id-ID" altLang="en-US" sz="2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866775" indent="-619125" defTabSz="914309">
              <a:spcBef>
                <a:spcPct val="0"/>
              </a:spcBef>
              <a:buNone/>
            </a:pP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- adaptif musim hujan </a:t>
            </a:r>
          </a:p>
          <a:p>
            <a:pPr marL="866775" indent="-619125" defTabSz="914309">
              <a:spcBef>
                <a:spcPct val="0"/>
              </a:spcBef>
              <a:buNone/>
            </a:pP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- Toleran </a:t>
            </a:r>
            <a:r>
              <a:rPr lang="id-ID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Antraknos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E0DDE-B461-3344-980D-7FE07C795047}"/>
              </a:ext>
            </a:extLst>
          </p:cNvPr>
          <p:cNvSpPr/>
          <p:nvPr/>
        </p:nvSpPr>
        <p:spPr>
          <a:xfrm>
            <a:off x="4560679" y="4037019"/>
            <a:ext cx="3192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spcBef>
                <a:spcPct val="0"/>
              </a:spcBef>
              <a:buNone/>
            </a:pPr>
            <a:r>
              <a:rPr lang="id-ID" altLang="en-US" sz="20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Varietas Lingga</a:t>
            </a: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Umur Panen    :  88 – 95 HST</a:t>
            </a: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Potensi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Hasil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 :  </a:t>
            </a:r>
            <a:r>
              <a:rPr lang="id-ID" altLang="en-US" sz="2000" u="sng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+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16,1 ton/ha </a:t>
            </a: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Kunggulan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     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Beradaptasi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dengan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baik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ada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dataran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medium musim kemarau basah</a:t>
            </a: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D5A81B3-705F-8946-8C69-E7EC3F3B9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/>
          <a:stretch/>
        </p:blipFill>
        <p:spPr bwMode="auto">
          <a:xfrm>
            <a:off x="8819876" y="1443926"/>
            <a:ext cx="2531914" cy="2417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3FEF6C-E4A9-8242-AD0D-BD4EBFAAC9DB}"/>
              </a:ext>
            </a:extLst>
          </p:cNvPr>
          <p:cNvSpPr/>
          <p:nvPr/>
        </p:nvSpPr>
        <p:spPr>
          <a:xfrm>
            <a:off x="8471470" y="4056160"/>
            <a:ext cx="3192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spcBef>
                <a:spcPct val="0"/>
              </a:spcBef>
              <a:buNone/>
            </a:pPr>
            <a:r>
              <a:rPr lang="id-ID" altLang="en-US" sz="20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Varietas </a:t>
            </a:r>
            <a:r>
              <a:rPr lang="id-ID" altLang="en-US" sz="2000" b="1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Ciko</a:t>
            </a:r>
            <a:endParaRPr lang="id-ID" altLang="en-US" sz="20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Umur Panen     :  81 – 84 HST </a:t>
            </a: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Potensi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Hasil 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 :  </a:t>
            </a:r>
            <a:r>
              <a:rPr lang="id-ID" altLang="en-US" sz="2000" u="sng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+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20.5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ton/ha </a:t>
            </a: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Kunggulan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      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Beradaptasi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dengan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baik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ada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dataran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id-ID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medium</a:t>
            </a:r>
            <a:endParaRPr lang="en-US" altLang="en-US" sz="2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marL="285750" indent="-285750" defTabSz="914309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Musim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kemarau</a:t>
            </a:r>
            <a:r>
              <a:rPr lang="en-US" altLang="en-US" sz="2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basah</a:t>
            </a:r>
            <a:endParaRPr lang="id-ID" altLang="en-US" sz="2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B2828B-66EC-4348-A9C9-81343C7E9076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5" name="Picture 15" descr="Gambar terkait">
              <a:extLst>
                <a:ext uri="{FF2B5EF4-FFF2-40B4-BE49-F238E27FC236}">
                  <a16:creationId xmlns:a16="http://schemas.microsoft.com/office/drawing/2014/main" id="{11296C47-9888-9A4B-935F-6D41AB09A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DFFD46-3A2B-504D-8C42-41C6AD38A5C0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6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F4045C-2CDD-DB46-ADCC-73909A97A13D}"/>
              </a:ext>
            </a:extLst>
          </p:cNvPr>
          <p:cNvSpPr/>
          <p:nvPr/>
        </p:nvSpPr>
        <p:spPr>
          <a:xfrm>
            <a:off x="-25474" y="1564467"/>
            <a:ext cx="12215887" cy="28006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415925" defTabSz="914309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D4D2FF9-D79B-465C-9B8A-CD7BF30EB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76162"/>
              </p:ext>
            </p:extLst>
          </p:nvPr>
        </p:nvGraphicFramePr>
        <p:xfrm>
          <a:off x="406575" y="1933749"/>
          <a:ext cx="11542316" cy="2002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73134175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744869112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843328875"/>
                    </a:ext>
                  </a:extLst>
                </a:gridCol>
                <a:gridCol w="3693444">
                  <a:extLst>
                    <a:ext uri="{9D8B030D-6E8A-4147-A177-3AD203B41FA5}">
                      <a16:colId xmlns:a16="http://schemas.microsoft.com/office/drawing/2014/main" val="3188115245"/>
                    </a:ext>
                  </a:extLst>
                </a:gridCol>
              </a:tblGrid>
              <a:tr h="790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Komoditas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Luas </a:t>
                      </a:r>
                      <a:r>
                        <a:rPr lang="en-US" sz="2400" dirty="0" err="1"/>
                        <a:t>Tanam</a:t>
                      </a:r>
                      <a:r>
                        <a:rPr lang="en-US" sz="2400" dirty="0"/>
                        <a:t> 2020 (Ha)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Luas </a:t>
                      </a:r>
                      <a:r>
                        <a:rPr lang="en-US" sz="2400" dirty="0" err="1"/>
                        <a:t>Banjir</a:t>
                      </a:r>
                      <a:r>
                        <a:rPr lang="en-US" sz="2400" dirty="0"/>
                        <a:t> 2020 (Ha)</a:t>
                      </a:r>
                    </a:p>
                    <a:p>
                      <a:pPr algn="ctr"/>
                      <a:r>
                        <a:rPr lang="en-US" sz="2400" dirty="0"/>
                        <a:t> (%)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Luas </a:t>
                      </a:r>
                      <a:r>
                        <a:rPr lang="en-US" sz="2400" dirty="0" err="1"/>
                        <a:t>Kekeringan</a:t>
                      </a:r>
                      <a:r>
                        <a:rPr lang="en-US" sz="2400" dirty="0"/>
                        <a:t> 2020 (Ha) %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960887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Bawang</a:t>
                      </a:r>
                      <a:r>
                        <a:rPr lang="en-US" sz="2400" dirty="0"/>
                        <a:t> Merah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187.919,52 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1.757,2 / 0.9%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7,4 / 0,003%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451475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Aneka </a:t>
                      </a:r>
                      <a:r>
                        <a:rPr lang="en-US" sz="2400" dirty="0" err="1"/>
                        <a:t>Cabai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282.892,31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732,85 / 0.26%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5,5 / 0,001%</a:t>
                      </a:r>
                      <a:endParaRPr lang="en-US" sz="24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9078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8521C9C-DF67-401C-8259-756A0F0DC883}"/>
              </a:ext>
            </a:extLst>
          </p:cNvPr>
          <p:cNvSpPr/>
          <p:nvPr/>
        </p:nvSpPr>
        <p:spPr>
          <a:xfrm>
            <a:off x="9671290" y="1348038"/>
            <a:ext cx="2078137" cy="31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err="1"/>
              <a:t>Sumber</a:t>
            </a:r>
            <a:r>
              <a:rPr lang="en-US" sz="900" dirty="0"/>
              <a:t>: Data Atap </a:t>
            </a:r>
            <a:r>
              <a:rPr lang="en-US" sz="900" dirty="0" err="1"/>
              <a:t>Hortikultura</a:t>
            </a:r>
            <a:r>
              <a:rPr lang="en-US" sz="900" dirty="0"/>
              <a:t>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7FA23-2466-4E4A-927F-D31220CF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4"/>
          <a:stretch/>
        </p:blipFill>
        <p:spPr>
          <a:xfrm>
            <a:off x="605961" y="4535132"/>
            <a:ext cx="8206327" cy="21414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61D3DE-5EDB-A543-ABEB-B6EA27EA59A3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11" name="Picture 15" descr="Gambar terkait">
              <a:extLst>
                <a:ext uri="{FF2B5EF4-FFF2-40B4-BE49-F238E27FC236}">
                  <a16:creationId xmlns:a16="http://schemas.microsoft.com/office/drawing/2014/main" id="{B5A71B12-EF21-A44C-989B-ADED8445A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754C5E-6A0D-2E4E-8299-5BC3A9FB417E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F0FB88-E16D-E342-9D2E-141841554DE0}"/>
              </a:ext>
            </a:extLst>
          </p:cNvPr>
          <p:cNvSpPr/>
          <p:nvPr/>
        </p:nvSpPr>
        <p:spPr>
          <a:xfrm>
            <a:off x="375281" y="292703"/>
            <a:ext cx="8667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Presentasi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Luas DPI (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Kekeringan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Kebanjiran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) </a:t>
            </a:r>
          </a:p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terhadap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Luas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Tanam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53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22F865C6-4EA6-4434-A7CF-7897DC777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00"/>
            <a:ext cx="12208270" cy="68671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25DB75D-5CB3-42F3-91E8-300CF56576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0948" y="447"/>
            <a:ext cx="1269434" cy="92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id="{08F78619-7EC2-48EB-8045-94567646E6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869" y="134833"/>
            <a:ext cx="860913" cy="7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8BA0F67-3643-40FB-AD95-FAE60DE58C10}"/>
              </a:ext>
            </a:extLst>
          </p:cNvPr>
          <p:cNvSpPr txBox="1">
            <a:spLocks/>
          </p:cNvSpPr>
          <p:nvPr/>
        </p:nvSpPr>
        <p:spPr>
          <a:xfrm>
            <a:off x="-228705" y="1922129"/>
            <a:ext cx="6323911" cy="1332518"/>
          </a:xfrm>
          <a:prstGeom prst="rect">
            <a:avLst/>
          </a:prstGeom>
        </p:spPr>
        <p:txBody>
          <a:bodyPr/>
          <a:lstStyle>
            <a:lvl1pPr algn="ctr" defTabSz="1300483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00353">
              <a:spcBef>
                <a:spcPts val="0"/>
              </a:spcBef>
              <a:defRPr/>
            </a:pPr>
            <a:r>
              <a:rPr lang="id-ID" sz="59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latin typeface="Bookman Old Style" panose="02050604050505020204" pitchFamily="18" charset="0"/>
              </a:rPr>
              <a:t>T</a:t>
            </a:r>
            <a:r>
              <a:rPr lang="id-ID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latin typeface="Bookman Old Style" panose="02050604050505020204" pitchFamily="18" charset="0"/>
              </a:rPr>
              <a:t>ERIMA </a:t>
            </a:r>
            <a:r>
              <a:rPr lang="id-ID" sz="59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latin typeface="Bookman Old Style" panose="02050604050505020204" pitchFamily="18" charset="0"/>
              </a:rPr>
              <a:t>K</a:t>
            </a:r>
            <a:r>
              <a:rPr lang="id-ID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latin typeface="Bookman Old Style" panose="02050604050505020204" pitchFamily="18" charset="0"/>
              </a:rPr>
              <a:t>ASIH</a:t>
            </a:r>
            <a:endParaRPr lang="en-ID" sz="3200" b="1" i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Arial"/>
            </a:endParaRPr>
          </a:p>
          <a:p>
            <a:pPr defTabSz="1300353">
              <a:spcBef>
                <a:spcPts val="0"/>
              </a:spcBef>
              <a:defRPr/>
            </a:pP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3F3F3F"/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02086-DF84-4F0C-B945-1D83C73A319B}"/>
              </a:ext>
            </a:extLst>
          </p:cNvPr>
          <p:cNvSpPr txBox="1"/>
          <p:nvPr/>
        </p:nvSpPr>
        <p:spPr>
          <a:xfrm>
            <a:off x="78820" y="4025183"/>
            <a:ext cx="6186917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54">
              <a:defRPr/>
            </a:pPr>
            <a:endParaRPr lang="en-US" sz="3200" dirty="0">
              <a:solidFill>
                <a:prstClr val="black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7D1712-9269-4B5A-97B7-10234FD58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831" y="3376071"/>
            <a:ext cx="3773786" cy="33590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F10765-554A-4F3B-AF6E-C994666241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853" y="46912"/>
            <a:ext cx="3922560" cy="319046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17A843-5F24-4985-9ABD-53B08C8C2A84}"/>
              </a:ext>
            </a:extLst>
          </p:cNvPr>
          <p:cNvSpPr/>
          <p:nvPr/>
        </p:nvSpPr>
        <p:spPr>
          <a:xfrm>
            <a:off x="9606501" y="2102898"/>
            <a:ext cx="3340898" cy="12895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914309"/>
            <a:r>
              <a:rPr lang="en-US" sz="1700" dirty="0" err="1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Merupakan</a:t>
            </a:r>
            <a:r>
              <a:rPr lang="en-US" sz="1700" dirty="0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700" b="1" i="1" dirty="0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Legacy </a:t>
            </a:r>
          </a:p>
          <a:p>
            <a:pPr algn="ctr" defTabSz="914309"/>
            <a:r>
              <a:rPr lang="en-US" sz="1700" dirty="0" err="1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Ditjen</a:t>
            </a:r>
            <a:r>
              <a:rPr lang="en-US" sz="1700" dirty="0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Hortikultura</a:t>
            </a:r>
            <a:endParaRPr lang="en-US" sz="1700" dirty="0">
              <a:solidFill>
                <a:prstClr val="black"/>
              </a:solidFill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B4AB5D-2363-4F9A-9026-314F3F202C0E}"/>
              </a:ext>
            </a:extLst>
          </p:cNvPr>
          <p:cNvSpPr/>
          <p:nvPr/>
        </p:nvSpPr>
        <p:spPr>
          <a:xfrm>
            <a:off x="2537453" y="5344916"/>
            <a:ext cx="5106303" cy="9886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914309"/>
            <a:r>
              <a:rPr lang="en-US" sz="2400" dirty="0" err="1">
                <a:solidFill>
                  <a:prstClr val="black"/>
                </a:solidFill>
                <a:latin typeface="Abadi" panose="020B0604020104020204" pitchFamily="34" charset="0"/>
              </a:rPr>
              <a:t>Strategi</a:t>
            </a:r>
            <a:r>
              <a:rPr lang="en-US" sz="2400" dirty="0">
                <a:solidFill>
                  <a:prstClr val="black"/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badi" panose="020B0604020104020204" pitchFamily="34" charset="0"/>
              </a:rPr>
              <a:t>Pengembangan</a:t>
            </a:r>
            <a:r>
              <a:rPr lang="en-US" sz="2400" dirty="0">
                <a:solidFill>
                  <a:prstClr val="black"/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badi" panose="020B0604020104020204" pitchFamily="34" charset="0"/>
              </a:rPr>
              <a:t>Hortikultura</a:t>
            </a:r>
            <a:r>
              <a:rPr lang="en-US" sz="2400" dirty="0">
                <a:solidFill>
                  <a:prstClr val="black"/>
                </a:solidFill>
                <a:latin typeface="Abadi" panose="020B0604020104020204" pitchFamily="34" charset="0"/>
              </a:rPr>
              <a:t> </a:t>
            </a:r>
          </a:p>
          <a:p>
            <a:pPr algn="ctr" defTabSz="914309"/>
            <a:r>
              <a:rPr lang="en-US" sz="2400" dirty="0" err="1">
                <a:solidFill>
                  <a:prstClr val="black"/>
                </a:solidFill>
                <a:latin typeface="Abadi" panose="020B0604020104020204" pitchFamily="34" charset="0"/>
              </a:rPr>
              <a:t>Tahun</a:t>
            </a:r>
            <a:r>
              <a:rPr lang="en-US" sz="2400" dirty="0">
                <a:solidFill>
                  <a:prstClr val="black"/>
                </a:solidFill>
                <a:latin typeface="Abadi" panose="020B0604020104020204" pitchFamily="34" charset="0"/>
              </a:rPr>
              <a:t> 2021-2024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DD73260-80F2-487A-896A-70CDE1B93E8E}"/>
              </a:ext>
            </a:extLst>
          </p:cNvPr>
          <p:cNvSpPr/>
          <p:nvPr/>
        </p:nvSpPr>
        <p:spPr>
          <a:xfrm>
            <a:off x="4886525" y="4835914"/>
            <a:ext cx="599690" cy="471501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ID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6D1D03B3-7A2F-43C3-9AB1-FBA636735972}"/>
              </a:ext>
            </a:extLst>
          </p:cNvPr>
          <p:cNvSpPr/>
          <p:nvPr/>
        </p:nvSpPr>
        <p:spPr>
          <a:xfrm rot="16200000">
            <a:off x="7761235" y="5261973"/>
            <a:ext cx="599690" cy="471501"/>
          </a:xfrm>
          <a:prstGeom prst="downArrow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ID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67C6724-3F3B-4E46-A454-7882F199B3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91"/>
            <a:ext cx="8452746" cy="46775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9EA4F1D-B9C3-47AB-A884-46607A733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1" y="5301208"/>
            <a:ext cx="1060716" cy="9974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237D469-10BD-4C7C-95A0-E0F091FB6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293" y="5402420"/>
            <a:ext cx="1151497" cy="7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FAB5998-79A5-8144-A324-4A56501AACF0}"/>
              </a:ext>
            </a:extLst>
          </p:cNvPr>
          <p:cNvGrpSpPr/>
          <p:nvPr/>
        </p:nvGrpSpPr>
        <p:grpSpPr>
          <a:xfrm>
            <a:off x="9900063" y="6351711"/>
            <a:ext cx="2171807" cy="461665"/>
            <a:chOff x="9976173" y="6351711"/>
            <a:chExt cx="2171807" cy="461665"/>
          </a:xfrm>
        </p:grpSpPr>
        <p:pic>
          <p:nvPicPr>
            <p:cNvPr id="45" name="Picture 15" descr="Gambar terkait">
              <a:extLst>
                <a:ext uri="{FF2B5EF4-FFF2-40B4-BE49-F238E27FC236}">
                  <a16:creationId xmlns:a16="http://schemas.microsoft.com/office/drawing/2014/main" id="{DEC3EC42-4312-2942-BF8B-18FD0157B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6C0121-D3E6-5444-920B-B678E6F1A542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20B9625-BBAD-2247-85CE-80AA424364E7}"/>
              </a:ext>
            </a:extLst>
          </p:cNvPr>
          <p:cNvSpPr/>
          <p:nvPr/>
        </p:nvSpPr>
        <p:spPr>
          <a:xfrm>
            <a:off x="-25474" y="-27384"/>
            <a:ext cx="12215887" cy="9656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BBF67D-718A-5446-AE60-02F4EDAD2078}"/>
              </a:ext>
            </a:extLst>
          </p:cNvPr>
          <p:cNvSpPr/>
          <p:nvPr/>
        </p:nvSpPr>
        <p:spPr>
          <a:xfrm>
            <a:off x="1433852" y="44624"/>
            <a:ext cx="919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STRATEGI PENGEMBANGAN KAMPUNG HORTIKULTURA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1D9B7-995C-824F-BAFF-B0AC33080765}"/>
              </a:ext>
            </a:extLst>
          </p:cNvPr>
          <p:cNvSpPr/>
          <p:nvPr/>
        </p:nvSpPr>
        <p:spPr>
          <a:xfrm>
            <a:off x="1433852" y="436602"/>
            <a:ext cx="3727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Menuju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Kawasan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Hortikultura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</a:t>
            </a: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Skala Ekonomi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41" name="Rounded Rectangle 151">
            <a:extLst>
              <a:ext uri="{FF2B5EF4-FFF2-40B4-BE49-F238E27FC236}">
                <a16:creationId xmlns:a16="http://schemas.microsoft.com/office/drawing/2014/main" id="{26CF0915-469F-4341-91E5-FAD47A04C1F4}"/>
              </a:ext>
            </a:extLst>
          </p:cNvPr>
          <p:cNvSpPr/>
          <p:nvPr/>
        </p:nvSpPr>
        <p:spPr>
          <a:xfrm>
            <a:off x="340264" y="5401325"/>
            <a:ext cx="7801248" cy="835987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6">
              <a:defRPr/>
            </a:pPr>
            <a:endParaRPr lang="en-US" kern="0" dirty="0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786C02-087B-4D58-9421-2093DC4F4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849" y="3015874"/>
            <a:ext cx="2143406" cy="1669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4589D-F40A-4F6F-967D-9208588B33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03" y="3033494"/>
            <a:ext cx="1523341" cy="1669396"/>
          </a:xfrm>
          <a:prstGeom prst="rect">
            <a:avLst/>
          </a:prstGeom>
        </p:spPr>
      </p:pic>
      <p:pic>
        <p:nvPicPr>
          <p:cNvPr id="6" name="Picture 3" descr="C:\Users\PROGRAM\Pictures\kelompok-tani-333x365.jpg">
            <a:extLst>
              <a:ext uri="{FF2B5EF4-FFF2-40B4-BE49-F238E27FC236}">
                <a16:creationId xmlns:a16="http://schemas.microsoft.com/office/drawing/2014/main" id="{7ECD3F5C-76D2-4C53-83F8-921B7693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910" y="1671612"/>
            <a:ext cx="1376183" cy="1316163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8A7368-2137-4A89-AEB4-F8987B4F5C6A}"/>
              </a:ext>
            </a:extLst>
          </p:cNvPr>
          <p:cNvSpPr/>
          <p:nvPr/>
        </p:nvSpPr>
        <p:spPr>
          <a:xfrm>
            <a:off x="4295006" y="4701410"/>
            <a:ext cx="3846505" cy="585013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2" rIns="91414" bIns="45712" rtlCol="0" anchor="ctr"/>
          <a:lstStyle/>
          <a:p>
            <a:pPr algn="ctr" defTabSz="914309">
              <a:defRPr/>
            </a:pPr>
            <a:endParaRPr lang="id-ID" sz="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  <a:cs typeface="Nirmala UI" panose="020B0502040204020203" pitchFamily="34" charset="0"/>
            </a:endParaRPr>
          </a:p>
          <a:p>
            <a:pPr algn="ctr" defTabSz="914309"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cs typeface="Nirmala UI" panose="020B0502040204020203" pitchFamily="34" charset="0"/>
              </a:rPr>
              <a:t>Kampung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  <a:cs typeface="Nirmala UI" panose="020B0502040204020203" pitchFamily="34" charset="0"/>
              </a:rPr>
              <a:t>Hortikultura</a:t>
            </a:r>
            <a:endParaRPr lang="id-ID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  <a:cs typeface="Nirmala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3A8D83-4107-4FFA-B6CB-A6425FD52B9D}"/>
              </a:ext>
            </a:extLst>
          </p:cNvPr>
          <p:cNvSpPr/>
          <p:nvPr/>
        </p:nvSpPr>
        <p:spPr>
          <a:xfrm>
            <a:off x="4747215" y="2121511"/>
            <a:ext cx="1085709" cy="7314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dirty="0">
                <a:solidFill>
                  <a:prstClr val="white"/>
                </a:solidFill>
                <a:latin typeface="Agency FB" panose="020B0503020202020204" pitchFamily="34" charset="77"/>
              </a:rPr>
              <a:t>5</a:t>
            </a:r>
            <a:r>
              <a:rPr lang="id-ID" dirty="0">
                <a:solidFill>
                  <a:prstClr val="white"/>
                </a:solidFill>
                <a:latin typeface="Agency FB" panose="020B0503020202020204" pitchFamily="34" charset="77"/>
              </a:rPr>
              <a:t> HA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49ACD-F3C4-4F44-9AC6-200BF52EB907}"/>
              </a:ext>
            </a:extLst>
          </p:cNvPr>
          <p:cNvSpPr/>
          <p:nvPr/>
        </p:nvSpPr>
        <p:spPr>
          <a:xfrm>
            <a:off x="6743278" y="1772816"/>
            <a:ext cx="1085709" cy="7314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dirty="0">
                <a:solidFill>
                  <a:prstClr val="white"/>
                </a:solidFill>
                <a:latin typeface="Agency FB" panose="020B0503020202020204" pitchFamily="34" charset="77"/>
              </a:rPr>
              <a:t>1</a:t>
            </a:r>
            <a:r>
              <a:rPr lang="id-ID" dirty="0">
                <a:solidFill>
                  <a:prstClr val="white"/>
                </a:solidFill>
                <a:latin typeface="Agency FB" panose="020B0503020202020204" pitchFamily="34" charset="77"/>
              </a:rPr>
              <a:t>0 HA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0E1D-F20A-4314-80B1-18890DCC6565}"/>
              </a:ext>
            </a:extLst>
          </p:cNvPr>
          <p:cNvSpPr/>
          <p:nvPr/>
        </p:nvSpPr>
        <p:spPr>
          <a:xfrm>
            <a:off x="4522127" y="1322592"/>
            <a:ext cx="3718051" cy="369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b="1" i="1" dirty="0">
                <a:solidFill>
                  <a:prstClr val="black"/>
                </a:solidFill>
                <a:latin typeface="Agency FB" panose="020B0503020202020204" pitchFamily="34" charset="77"/>
                <a:sym typeface="Wingdings" pitchFamily="2" charset="2"/>
              </a:rPr>
              <a:t>One Village One Variety</a:t>
            </a:r>
            <a:endParaRPr lang="id-ID" dirty="0">
              <a:solidFill>
                <a:prstClr val="black"/>
              </a:solidFill>
              <a:latin typeface="Agency FB" panose="020B0503020202020204" pitchFamily="34" charset="77"/>
            </a:endParaRPr>
          </a:p>
        </p:txBody>
      </p:sp>
      <p:pic>
        <p:nvPicPr>
          <p:cNvPr id="19" name="Picture 4" descr="C:\Users\PROGRAM\Pictures\gambar petani.jpg">
            <a:extLst>
              <a:ext uri="{FF2B5EF4-FFF2-40B4-BE49-F238E27FC236}">
                <a16:creationId xmlns:a16="http://schemas.microsoft.com/office/drawing/2014/main" id="{81F11AF0-E0B3-4E28-A08F-3C67C5B9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680" y="3940539"/>
            <a:ext cx="1798904" cy="910445"/>
          </a:xfrm>
          <a:prstGeom prst="rect">
            <a:avLst/>
          </a:prstGeom>
          <a:noFill/>
        </p:spPr>
      </p:pic>
      <p:sp>
        <p:nvSpPr>
          <p:cNvPr id="21" name="Rounded Rectangle 56">
            <a:extLst>
              <a:ext uri="{FF2B5EF4-FFF2-40B4-BE49-F238E27FC236}">
                <a16:creationId xmlns:a16="http://schemas.microsoft.com/office/drawing/2014/main" id="{B985ACA6-16F3-435E-AE96-D59E466DCC3B}"/>
              </a:ext>
            </a:extLst>
          </p:cNvPr>
          <p:cNvSpPr/>
          <p:nvPr/>
        </p:nvSpPr>
        <p:spPr>
          <a:xfrm>
            <a:off x="8528210" y="2435912"/>
            <a:ext cx="3664743" cy="1641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66" indent="-342866" defTabSz="914309">
              <a:buFont typeface="Wingdings" pitchFamily="2" charset="2"/>
              <a:buChar char="v"/>
            </a:pP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Pemenuhan kebutuhan produk segar dan olahan dalam negeri</a:t>
            </a:r>
            <a:endParaRPr lang="en-US" sz="1600" dirty="0">
              <a:solidFill>
                <a:prstClr val="black"/>
              </a:solidFill>
              <a:latin typeface="Agency FB" panose="020B0503020202020204" pitchFamily="34" charset="77"/>
              <a:ea typeface="Tahoma" pitchFamily="34" charset="0"/>
              <a:cs typeface="Tahoma" pitchFamily="34" charset="0"/>
            </a:endParaRPr>
          </a:p>
          <a:p>
            <a:pPr marL="342866" indent="-342866" defTabSz="914309">
              <a:buFont typeface="Wingdings" pitchFamily="2" charset="2"/>
              <a:buChar char="v"/>
            </a:pP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Peningkatan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ekspor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produk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hortikultura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  <a:ea typeface="Tahoma" pitchFamily="34" charset="0"/>
              <a:cs typeface="Tahoma" pitchFamily="34" charset="0"/>
            </a:endParaRPr>
          </a:p>
          <a:p>
            <a:pPr marL="342866" indent="-342866" defTabSz="914309">
              <a:buFont typeface="Wingdings" pitchFamily="2" charset="2"/>
              <a:buChar char="v"/>
            </a:pP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Pengembangan agrowisata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 dan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agroeduwisata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  <a:ea typeface="Tahoma" pitchFamily="34" charset="0"/>
              <a:cs typeface="Tahoma" pitchFamily="34" charset="0"/>
            </a:endParaRPr>
          </a:p>
          <a:p>
            <a:pPr marL="342866" indent="-342866" defTabSz="914309">
              <a:buFont typeface="Wingdings" pitchFamily="2" charset="2"/>
              <a:buChar char="v"/>
            </a:pP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ea typeface="Tahoma" pitchFamily="34" charset="0"/>
                <a:cs typeface="Tahoma" pitchFamily="34" charset="0"/>
              </a:rPr>
              <a:t>Pengembangan  UMKM Hortikultura</a:t>
            </a:r>
          </a:p>
        </p:txBody>
      </p:sp>
      <p:pic>
        <p:nvPicPr>
          <p:cNvPr id="22" name="Picture 7" descr="C:\Users\PROGRAM\Pictures\timthumb.php.png">
            <a:extLst>
              <a:ext uri="{FF2B5EF4-FFF2-40B4-BE49-F238E27FC236}">
                <a16:creationId xmlns:a16="http://schemas.microsoft.com/office/drawing/2014/main" id="{579CA63B-E64F-4924-84C3-32EE7AC1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6899" y="3940539"/>
            <a:ext cx="1455229" cy="910445"/>
          </a:xfrm>
          <a:prstGeom prst="rect">
            <a:avLst/>
          </a:prstGeom>
          <a:noFill/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46F0C36E-A73F-4A5D-A0F1-4576D32D89D9}"/>
              </a:ext>
            </a:extLst>
          </p:cNvPr>
          <p:cNvSpPr/>
          <p:nvPr/>
        </p:nvSpPr>
        <p:spPr>
          <a:xfrm>
            <a:off x="9940076" y="4991609"/>
            <a:ext cx="567270" cy="435439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ID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28" name="Dodecagon 27">
            <a:extLst>
              <a:ext uri="{FF2B5EF4-FFF2-40B4-BE49-F238E27FC236}">
                <a16:creationId xmlns:a16="http://schemas.microsoft.com/office/drawing/2014/main" id="{08EA3C58-4AC9-46EE-A848-6A102131D01F}"/>
              </a:ext>
            </a:extLst>
          </p:cNvPr>
          <p:cNvSpPr/>
          <p:nvPr/>
        </p:nvSpPr>
        <p:spPr>
          <a:xfrm>
            <a:off x="9096643" y="1311247"/>
            <a:ext cx="2455903" cy="731425"/>
          </a:xfrm>
          <a:prstGeom prst="dodecagon">
            <a:avLst/>
          </a:prstGeom>
          <a:solidFill>
            <a:schemeClr val="accent4">
              <a:lumMod val="40000"/>
              <a:lumOff val="60000"/>
              <a:alpha val="81000"/>
            </a:schemeClr>
          </a:solidFill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09">
              <a:defRPr/>
            </a:pPr>
            <a:endParaRPr lang="id-ID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76474A-07C3-4617-889A-E6C26FD67096}"/>
              </a:ext>
            </a:extLst>
          </p:cNvPr>
          <p:cNvSpPr/>
          <p:nvPr/>
        </p:nvSpPr>
        <p:spPr>
          <a:xfrm>
            <a:off x="9766823" y="1323891"/>
            <a:ext cx="10967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09"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KAWASAN </a:t>
            </a:r>
          </a:p>
          <a:p>
            <a:pPr algn="ctr" defTabSz="914309"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KORPORA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77"/>
              </a:rPr>
              <a:t>SI</a:t>
            </a:r>
            <a:endParaRPr lang="id-ID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77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A0FE7BC-43EF-491F-9D76-55BBEABAF9DF}"/>
              </a:ext>
            </a:extLst>
          </p:cNvPr>
          <p:cNvSpPr/>
          <p:nvPr/>
        </p:nvSpPr>
        <p:spPr>
          <a:xfrm>
            <a:off x="10055646" y="2146086"/>
            <a:ext cx="459102" cy="418818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ID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32" name="Striped Right Arrow 26">
            <a:extLst>
              <a:ext uri="{FF2B5EF4-FFF2-40B4-BE49-F238E27FC236}">
                <a16:creationId xmlns:a16="http://schemas.microsoft.com/office/drawing/2014/main" id="{3D941E8D-EA32-4916-85FC-A6C73B50955E}"/>
              </a:ext>
            </a:extLst>
          </p:cNvPr>
          <p:cNvSpPr/>
          <p:nvPr/>
        </p:nvSpPr>
        <p:spPr>
          <a:xfrm>
            <a:off x="8173308" y="2452784"/>
            <a:ext cx="454469" cy="681493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35" name="Striped Right Arrow 26">
            <a:extLst>
              <a:ext uri="{FF2B5EF4-FFF2-40B4-BE49-F238E27FC236}">
                <a16:creationId xmlns:a16="http://schemas.microsoft.com/office/drawing/2014/main" id="{27187639-C70F-4EB7-89BB-B771D119B146}"/>
              </a:ext>
            </a:extLst>
          </p:cNvPr>
          <p:cNvSpPr/>
          <p:nvPr/>
        </p:nvSpPr>
        <p:spPr>
          <a:xfrm>
            <a:off x="4043275" y="2312935"/>
            <a:ext cx="454469" cy="681493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097BD-1091-4A27-987B-B3D87BE645C4}"/>
              </a:ext>
            </a:extLst>
          </p:cNvPr>
          <p:cNvSpPr txBox="1"/>
          <p:nvPr/>
        </p:nvSpPr>
        <p:spPr>
          <a:xfrm>
            <a:off x="487888" y="5503885"/>
            <a:ext cx="7598896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Pengawalan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intensif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hulu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hingga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hilir</a:t>
            </a:r>
            <a:endParaRPr lang="en-ID" sz="1600" dirty="0">
              <a:solidFill>
                <a:prstClr val="black"/>
              </a:solidFill>
              <a:latin typeface="Agency FB" panose="020B0503020202020204" pitchFamily="34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Fasilitasi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akses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permodalan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(KUR),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mekanisasi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,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pengairan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,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kelembagaan</a:t>
            </a: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, </a:t>
            </a:r>
            <a:r>
              <a:rPr lang="en-ID" sz="1600" dirty="0" err="1">
                <a:solidFill>
                  <a:prstClr val="black"/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pemasaran</a:t>
            </a:r>
            <a:endParaRPr lang="en-ID" sz="1600" dirty="0">
              <a:solidFill>
                <a:prstClr val="black"/>
              </a:solidFill>
              <a:latin typeface="Agency FB" panose="020B0503020202020204" pitchFamily="34" charset="77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3F017F6-EB04-4FDB-ACB6-8410491F4616}"/>
              </a:ext>
            </a:extLst>
          </p:cNvPr>
          <p:cNvSpPr/>
          <p:nvPr/>
        </p:nvSpPr>
        <p:spPr>
          <a:xfrm>
            <a:off x="374920" y="2053039"/>
            <a:ext cx="3570301" cy="2408924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6">
              <a:defRPr/>
            </a:pPr>
            <a:endParaRPr lang="en-US" kern="0" dirty="0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8580CAD-DD48-43BF-B381-6C612BCA0948}"/>
              </a:ext>
            </a:extLst>
          </p:cNvPr>
          <p:cNvSpPr/>
          <p:nvPr/>
        </p:nvSpPr>
        <p:spPr>
          <a:xfrm>
            <a:off x="388368" y="1452209"/>
            <a:ext cx="3167868" cy="5184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Bantuan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diberikan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:</a:t>
            </a:r>
            <a:endParaRPr lang="en-ID" sz="2000" b="1" dirty="0">
              <a:solidFill>
                <a:prstClr val="black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A86050-EB02-46E2-BA49-7D7EB2763A0B}"/>
              </a:ext>
            </a:extLst>
          </p:cNvPr>
          <p:cNvSpPr txBox="1"/>
          <p:nvPr/>
        </p:nvSpPr>
        <p:spPr>
          <a:xfrm>
            <a:off x="348942" y="2128276"/>
            <a:ext cx="3532532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B</a:t>
            </a: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enih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Bermutu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Saprodi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(</a:t>
            </a: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Pupuk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Organik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Anorganik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Kaptan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dll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)</a:t>
            </a:r>
          </a:p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id-ID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Pengendali Organisme Pengganggu Tanaman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Ramah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Lingkungan</a:t>
            </a:r>
            <a:endParaRPr lang="en-US" sz="1600" dirty="0">
              <a:solidFill>
                <a:prstClr val="black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Sarana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Prasarana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Pascapanen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serta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Pengolahan</a:t>
            </a:r>
            <a:endParaRPr lang="en-US" sz="1600" dirty="0">
              <a:solidFill>
                <a:prstClr val="black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342857" indent="-342857" defTabSz="914309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Registrasi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Kampung dan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Sertifikasi</a:t>
            </a:r>
            <a:r>
              <a:rPr lang="en-US" sz="1600" dirty="0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Produk</a:t>
            </a:r>
            <a:endParaRPr lang="id-ID" sz="1600" dirty="0">
              <a:solidFill>
                <a:prstClr val="black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42" name="Striped Right Arrow 26">
            <a:extLst>
              <a:ext uri="{FF2B5EF4-FFF2-40B4-BE49-F238E27FC236}">
                <a16:creationId xmlns:a16="http://schemas.microsoft.com/office/drawing/2014/main" id="{34714E4E-CACF-43C9-AED5-830014D2CFFC}"/>
              </a:ext>
            </a:extLst>
          </p:cNvPr>
          <p:cNvSpPr/>
          <p:nvPr/>
        </p:nvSpPr>
        <p:spPr>
          <a:xfrm rot="16200000">
            <a:off x="5954884" y="5141342"/>
            <a:ext cx="432047" cy="580727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gency FB" panose="020B0503020202020204" pitchFamily="34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F6C4E9-C47C-4E9A-AFAC-679AD7441F63}"/>
              </a:ext>
            </a:extLst>
          </p:cNvPr>
          <p:cNvSpPr txBox="1"/>
          <p:nvPr/>
        </p:nvSpPr>
        <p:spPr>
          <a:xfrm>
            <a:off x="198285" y="4546470"/>
            <a:ext cx="398040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309"/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Keterangan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:</a:t>
            </a:r>
          </a:p>
          <a:p>
            <a:pPr defTabSz="914309"/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Luasan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lahan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5ha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atau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10 ha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mrpk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akumulasi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parsial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lahan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yang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berdekatan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yang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terhubung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dalam 1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wilayah</a:t>
            </a:r>
            <a:r>
              <a:rPr lang="en-US" sz="1400" dirty="0">
                <a:solidFill>
                  <a:prstClr val="black"/>
                </a:solidFill>
                <a:latin typeface="Agency FB" panose="020B0503020202020204" pitchFamily="34" charset="77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gency FB" panose="020B0503020202020204" pitchFamily="34" charset="77"/>
              </a:rPr>
              <a:t>desa</a:t>
            </a:r>
            <a:endParaRPr lang="en-ID" sz="1400" dirty="0">
              <a:solidFill>
                <a:prstClr val="black"/>
              </a:solidFill>
              <a:latin typeface="Agency FB" panose="020B0503020202020204" pitchFamily="34" charset="77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04701D9-37B1-6645-9831-10E6FE05B8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63" y="74723"/>
            <a:ext cx="879233" cy="7418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F9B996-E195-5645-B556-B1C74F44A770}"/>
              </a:ext>
            </a:extLst>
          </p:cNvPr>
          <p:cNvSpPr/>
          <p:nvPr/>
        </p:nvSpPr>
        <p:spPr>
          <a:xfrm>
            <a:off x="8672989" y="5428789"/>
            <a:ext cx="298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Meningkatnya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Kesejahteraan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Petani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914309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di Kampung/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Desa</a:t>
            </a:r>
            <a:endParaRPr lang="en-ID" dirty="0">
              <a:solidFill>
                <a:schemeClr val="accent2">
                  <a:lumMod val="50000"/>
                </a:schemeClr>
              </a:solidFill>
              <a:latin typeface="Agency FB" panose="020B0503020202020204" pitchFamily="34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75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250"/>
                            </p:stCondLst>
                            <p:childTnLst>
                              <p:par>
                                <p:cTn id="10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 animBg="1"/>
      <p:bldP spid="8" grpId="0" animBg="1"/>
      <p:bldP spid="9" grpId="0" animBg="1"/>
      <p:bldP spid="10" grpId="0"/>
      <p:bldP spid="21" grpId="0"/>
      <p:bldP spid="23" grpId="0" animBg="1"/>
      <p:bldP spid="28" grpId="0" animBg="1"/>
      <p:bldP spid="29" grpId="0"/>
      <p:bldP spid="30" grpId="0" animBg="1"/>
      <p:bldP spid="32" grpId="0" animBg="1"/>
      <p:bldP spid="35" grpId="0" animBg="1"/>
      <p:bldP spid="36" grpId="0"/>
      <p:bldP spid="37" grpId="0" animBg="1"/>
      <p:bldP spid="38" grpId="0" animBg="1"/>
      <p:bldP spid="39" grpId="0"/>
      <p:bldP spid="42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84;p13"/>
          <p:cNvGrpSpPr/>
          <p:nvPr/>
        </p:nvGrpSpPr>
        <p:grpSpPr>
          <a:xfrm>
            <a:off x="2347828" y="980728"/>
            <a:ext cx="6987738" cy="5616624"/>
            <a:chOff x="2603966" y="432821"/>
            <a:chExt cx="7076285" cy="5976270"/>
          </a:xfrm>
        </p:grpSpPr>
        <p:pic>
          <p:nvPicPr>
            <p:cNvPr id="85" name="Google Shape;85;p1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4487" y="1438642"/>
              <a:ext cx="5195516" cy="3973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3"/>
            <p:cNvSpPr/>
            <p:nvPr/>
          </p:nvSpPr>
          <p:spPr>
            <a:xfrm>
              <a:off x="3986848" y="1270000"/>
              <a:ext cx="4310796" cy="4310796"/>
            </a:xfrm>
            <a:prstGeom prst="ellipse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87;p13"/>
            <p:cNvGrpSpPr/>
            <p:nvPr/>
          </p:nvGrpSpPr>
          <p:grpSpPr>
            <a:xfrm>
              <a:off x="4245473" y="432821"/>
              <a:ext cx="923266" cy="1211536"/>
              <a:chOff x="4220073" y="470921"/>
              <a:chExt cx="923266" cy="1211536"/>
            </a:xfrm>
          </p:grpSpPr>
          <p:sp>
            <p:nvSpPr>
              <p:cNvPr id="88" name="Google Shape;88;p13"/>
              <p:cNvSpPr/>
              <p:nvPr/>
            </p:nvSpPr>
            <p:spPr>
              <a:xfrm>
                <a:off x="4925863" y="1464981"/>
                <a:ext cx="217476" cy="217476"/>
              </a:xfrm>
              <a:prstGeom prst="ellipse">
                <a:avLst/>
              </a:prstGeom>
              <a:solidFill>
                <a:srgbClr val="F3DE74"/>
              </a:solidFill>
              <a:ln w="38100" cap="flat" cmpd="sng">
                <a:solidFill>
                  <a:srgbClr val="F9F9F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13" tIns="45694" rIns="91413" bIns="45694" anchor="ctr" anchorCtr="0">
                <a:noAutofit/>
              </a:bodyPr>
              <a:lstStyle/>
              <a:p>
                <a:pPr algn="ctr" defTabSz="914309"/>
                <a:endParaRPr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9" name="Google Shape;89;p13"/>
              <p:cNvCxnSpPr/>
              <p:nvPr/>
            </p:nvCxnSpPr>
            <p:spPr>
              <a:xfrm>
                <a:off x="4787323" y="1144116"/>
                <a:ext cx="195792" cy="33642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9F9F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90" name="Google Shape;90;p13"/>
              <p:cNvSpPr/>
              <p:nvPr/>
            </p:nvSpPr>
            <p:spPr>
              <a:xfrm>
                <a:off x="4220073" y="470921"/>
                <a:ext cx="839242" cy="839242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F9F9F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13" tIns="45694" rIns="91413" bIns="45694" anchor="ctr" anchorCtr="0">
                <a:noAutofit/>
              </a:bodyPr>
              <a:lstStyle/>
              <a:p>
                <a:pPr algn="ctr" defTabSz="914309"/>
                <a:endParaRPr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" name="Google Shape;91;p13"/>
            <p:cNvSpPr/>
            <p:nvPr/>
          </p:nvSpPr>
          <p:spPr>
            <a:xfrm flipH="1">
              <a:off x="7145715" y="1444194"/>
              <a:ext cx="217476" cy="217476"/>
            </a:xfrm>
            <a:prstGeom prst="ellipse">
              <a:avLst/>
            </a:prstGeom>
            <a:solidFill>
              <a:srgbClr val="F2997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" name="Google Shape;92;p13"/>
            <p:cNvCxnSpPr/>
            <p:nvPr/>
          </p:nvCxnSpPr>
          <p:spPr>
            <a:xfrm flipH="1">
              <a:off x="7305939" y="1123329"/>
              <a:ext cx="195792" cy="336422"/>
            </a:xfrm>
            <a:prstGeom prst="straightConnector1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3" name="Google Shape;93;p13"/>
            <p:cNvSpPr/>
            <p:nvPr/>
          </p:nvSpPr>
          <p:spPr>
            <a:xfrm flipH="1">
              <a:off x="7229739" y="450134"/>
              <a:ext cx="839242" cy="83924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10800000" flipH="1">
              <a:off x="4925863" y="5197555"/>
              <a:ext cx="217476" cy="217476"/>
            </a:xfrm>
            <a:prstGeom prst="ellipse">
              <a:avLst/>
            </a:prstGeom>
            <a:solidFill>
              <a:srgbClr val="1FD3D9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5" name="Google Shape;95;p13"/>
            <p:cNvCxnSpPr/>
            <p:nvPr/>
          </p:nvCxnSpPr>
          <p:spPr>
            <a:xfrm rot="10800000" flipH="1">
              <a:off x="4787323" y="5399474"/>
              <a:ext cx="195792" cy="336422"/>
            </a:xfrm>
            <a:prstGeom prst="straightConnector1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6" name="Google Shape;96;p13"/>
            <p:cNvSpPr/>
            <p:nvPr/>
          </p:nvSpPr>
          <p:spPr>
            <a:xfrm rot="10800000" flipH="1">
              <a:off x="4220073" y="5569849"/>
              <a:ext cx="839242" cy="83924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 rot="10800000">
              <a:off x="7133015" y="5189468"/>
              <a:ext cx="217476" cy="217476"/>
            </a:xfrm>
            <a:prstGeom prst="ellipse">
              <a:avLst/>
            </a:prstGeom>
            <a:solidFill>
              <a:srgbClr val="1E4245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" name="Google Shape;98;p13"/>
            <p:cNvCxnSpPr/>
            <p:nvPr/>
          </p:nvCxnSpPr>
          <p:spPr>
            <a:xfrm rot="10800000">
              <a:off x="7293239" y="5391387"/>
              <a:ext cx="195792" cy="336422"/>
            </a:xfrm>
            <a:prstGeom prst="straightConnector1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9" name="Google Shape;99;p13"/>
            <p:cNvSpPr/>
            <p:nvPr/>
          </p:nvSpPr>
          <p:spPr>
            <a:xfrm rot="10800000">
              <a:off x="7217039" y="5561762"/>
              <a:ext cx="839242" cy="83924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3504373" flipH="1">
              <a:off x="8205442" y="3276460"/>
              <a:ext cx="217476" cy="217476"/>
            </a:xfrm>
            <a:prstGeom prst="ellipse">
              <a:avLst/>
            </a:prstGeom>
            <a:solidFill>
              <a:srgbClr val="1B7DB8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" name="Google Shape;101;p13"/>
            <p:cNvCxnSpPr/>
            <p:nvPr/>
          </p:nvCxnSpPr>
          <p:spPr>
            <a:xfrm rot="3504373" flipH="1">
              <a:off x="8517193" y="3207286"/>
              <a:ext cx="195792" cy="336422"/>
            </a:xfrm>
            <a:prstGeom prst="straightConnector1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2" name="Google Shape;102;p13"/>
            <p:cNvSpPr/>
            <p:nvPr/>
          </p:nvSpPr>
          <p:spPr>
            <a:xfrm rot="3504373" flipH="1">
              <a:off x="8683367" y="2944040"/>
              <a:ext cx="839242" cy="83924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-3504373">
              <a:off x="3861299" y="3288817"/>
              <a:ext cx="217476" cy="217476"/>
            </a:xfrm>
            <a:prstGeom prst="ellipse">
              <a:avLst/>
            </a:prstGeom>
            <a:solidFill>
              <a:srgbClr val="ADDA44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13"/>
            <p:cNvCxnSpPr/>
            <p:nvPr/>
          </p:nvCxnSpPr>
          <p:spPr>
            <a:xfrm rot="-3504373">
              <a:off x="3571232" y="3219643"/>
              <a:ext cx="195792" cy="336422"/>
            </a:xfrm>
            <a:prstGeom prst="straightConnector1">
              <a:avLst/>
            </a:prstGeom>
            <a:noFill/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5" name="Google Shape;105;p13"/>
            <p:cNvSpPr/>
            <p:nvPr/>
          </p:nvSpPr>
          <p:spPr>
            <a:xfrm rot="-3504373">
              <a:off x="2761608" y="2956397"/>
              <a:ext cx="839242" cy="83924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9F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 txBox="1"/>
          <p:nvPr/>
        </p:nvSpPr>
        <p:spPr>
          <a:xfrm>
            <a:off x="-313506" y="3413552"/>
            <a:ext cx="2684025" cy="95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Menghasilkan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produk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hortikultura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segar dan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olahan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berdaya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saing</a:t>
            </a:r>
            <a:endParaRPr lang="en-US"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1764606" y="5422713"/>
            <a:ext cx="2314376" cy="95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Memudahkan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Pelaku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Hortikultura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pemasaran</a:t>
            </a:r>
            <a:endParaRPr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037" y="5908680"/>
            <a:ext cx="627154" cy="616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6455246" y="5301208"/>
            <a:ext cx="3509361" cy="73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Mengurangi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Impor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Komoditas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Hortikultura</a:t>
            </a:r>
            <a:endParaRPr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741" y="5876856"/>
            <a:ext cx="687472" cy="64191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/>
          <p:nvPr/>
        </p:nvSpPr>
        <p:spPr>
          <a:xfrm>
            <a:off x="4760280" y="3212976"/>
            <a:ext cx="1983520" cy="1012747"/>
          </a:xfrm>
          <a:prstGeom prst="rect">
            <a:avLst/>
          </a:prstGeom>
        </p:spPr>
        <p:txBody>
          <a:bodyPr>
            <a:prstTxWarp prst="textPlain">
              <a:avLst>
                <a:gd name="adj" fmla="val 49504"/>
              </a:avLst>
            </a:prstTxWarp>
          </a:bodyPr>
          <a:lstStyle/>
          <a:p>
            <a:pPr algn="ctr" defTabSz="914309"/>
            <a:r>
              <a:rPr lang="en-US" b="1" dirty="0">
                <a:solidFill>
                  <a:srgbClr val="8CA19E"/>
                </a:solidFill>
                <a:latin typeface="Calibri"/>
              </a:rPr>
              <a:t>KAMPUNG HORTIKULTURA</a:t>
            </a:r>
            <a:endParaRPr b="1" dirty="0">
              <a:solidFill>
                <a:srgbClr val="8CA19E"/>
              </a:solidFill>
              <a:latin typeface="Calibri"/>
            </a:endParaRPr>
          </a:p>
        </p:txBody>
      </p:sp>
      <p:sp>
        <p:nvSpPr>
          <p:cNvPr id="46" name="Google Shape;112;p13">
            <a:extLst>
              <a:ext uri="{FF2B5EF4-FFF2-40B4-BE49-F238E27FC236}">
                <a16:creationId xmlns:a16="http://schemas.microsoft.com/office/drawing/2014/main" id="{7F7123F4-251A-457B-A04D-D056512B952F}"/>
              </a:ext>
            </a:extLst>
          </p:cNvPr>
          <p:cNvSpPr txBox="1"/>
          <p:nvPr/>
        </p:nvSpPr>
        <p:spPr>
          <a:xfrm>
            <a:off x="8398086" y="2991914"/>
            <a:ext cx="3024336" cy="115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Kampung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Agroeduwisata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Hortikultura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memberikan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kesejahteraan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endParaRPr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Google Shape;111;p13">
            <a:extLst>
              <a:ext uri="{FF2B5EF4-FFF2-40B4-BE49-F238E27FC236}">
                <a16:creationId xmlns:a16="http://schemas.microsoft.com/office/drawing/2014/main" id="{03DD2675-658E-4325-9D40-853A6B1B62C3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966" y="1055167"/>
            <a:ext cx="732415" cy="63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17;p13">
            <a:extLst>
              <a:ext uri="{FF2B5EF4-FFF2-40B4-BE49-F238E27FC236}">
                <a16:creationId xmlns:a16="http://schemas.microsoft.com/office/drawing/2014/main" id="{BCFC7905-668E-45EE-AB1B-7B80E23A3AAA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044" y="1138766"/>
            <a:ext cx="605147" cy="57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09;p13">
            <a:extLst>
              <a:ext uri="{FF2B5EF4-FFF2-40B4-BE49-F238E27FC236}">
                <a16:creationId xmlns:a16="http://schemas.microsoft.com/office/drawing/2014/main" id="{D8317ACA-808F-49BC-99C6-BA80F3B5EDC1}"/>
              </a:ext>
            </a:extLst>
          </p:cNvPr>
          <p:cNvSpPr txBox="1"/>
          <p:nvPr/>
        </p:nvSpPr>
        <p:spPr>
          <a:xfrm>
            <a:off x="1106925" y="1271693"/>
            <a:ext cx="2684025" cy="95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Pengembangan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Kawasan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Hortikultura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Terkonsentrasi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dan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Berskala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Ekonomi</a:t>
            </a:r>
            <a:endParaRPr lang="en-US"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2" name="Google Shape;109;p13">
            <a:extLst>
              <a:ext uri="{FF2B5EF4-FFF2-40B4-BE49-F238E27FC236}">
                <a16:creationId xmlns:a16="http://schemas.microsoft.com/office/drawing/2014/main" id="{71FC916A-D114-4E32-B23E-03C2D2FE0D07}"/>
              </a:ext>
            </a:extLst>
          </p:cNvPr>
          <p:cNvSpPr txBox="1"/>
          <p:nvPr/>
        </p:nvSpPr>
        <p:spPr>
          <a:xfrm>
            <a:off x="7342525" y="1409846"/>
            <a:ext cx="3428742" cy="95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r" defTabSz="914309">
              <a:buClr>
                <a:srgbClr val="7F7F7F"/>
              </a:buClr>
              <a:buSzPts val="1400"/>
            </a:pP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Kegiatan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terkonsentrasi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mudah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dimonitor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mudah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di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evaluasi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dan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terhindar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dari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duplikasi</a:t>
            </a:r>
            <a:r>
              <a:rPr lang="en-US" sz="2000" b="1" dirty="0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gency FB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bantuan</a:t>
            </a:r>
            <a:endParaRPr lang="en-US" sz="2000" b="1" dirty="0">
              <a:solidFill>
                <a:prstClr val="black"/>
              </a:solidFill>
              <a:latin typeface="Agency FB" panose="020B050302020202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54" name="Google Shape;123;p13">
            <a:extLst>
              <a:ext uri="{FF2B5EF4-FFF2-40B4-BE49-F238E27FC236}">
                <a16:creationId xmlns:a16="http://schemas.microsoft.com/office/drawing/2014/main" id="{123F22DD-E616-468A-A241-62F3B954AD4F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462" y="3575447"/>
            <a:ext cx="862204" cy="58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08;p13">
            <a:extLst>
              <a:ext uri="{FF2B5EF4-FFF2-40B4-BE49-F238E27FC236}">
                <a16:creationId xmlns:a16="http://schemas.microsoft.com/office/drawing/2014/main" id="{BCC9B3E4-89E4-4B69-91BE-679371B04F0B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899" y="3356992"/>
            <a:ext cx="869003" cy="79170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39CFB5D-4EFD-1A40-8F29-14151C2C7534}"/>
              </a:ext>
            </a:extLst>
          </p:cNvPr>
          <p:cNvSpPr/>
          <p:nvPr/>
        </p:nvSpPr>
        <p:spPr>
          <a:xfrm>
            <a:off x="-25474" y="85838"/>
            <a:ext cx="12215887" cy="8140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C5E23FE-6A0F-684B-8292-8AD749F1394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58" y="116218"/>
            <a:ext cx="879233" cy="741853"/>
          </a:xfrm>
          <a:prstGeom prst="rect">
            <a:avLst/>
          </a:prstGeom>
        </p:spPr>
      </p:pic>
      <p:sp>
        <p:nvSpPr>
          <p:cNvPr id="56" name="Title 3">
            <a:extLst>
              <a:ext uri="{FF2B5EF4-FFF2-40B4-BE49-F238E27FC236}">
                <a16:creationId xmlns:a16="http://schemas.microsoft.com/office/drawing/2014/main" id="{4D410936-B209-C247-ADBA-C2779654D646}"/>
              </a:ext>
            </a:extLst>
          </p:cNvPr>
          <p:cNvSpPr txBox="1">
            <a:spLocks/>
          </p:cNvSpPr>
          <p:nvPr/>
        </p:nvSpPr>
        <p:spPr>
          <a:xfrm>
            <a:off x="386845" y="192622"/>
            <a:ext cx="2684025" cy="77577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          TUJUAN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9A7540-0B68-7041-88DC-D0A9A5B80508}"/>
              </a:ext>
            </a:extLst>
          </p:cNvPr>
          <p:cNvGrpSpPr/>
          <p:nvPr/>
        </p:nvGrpSpPr>
        <p:grpSpPr>
          <a:xfrm>
            <a:off x="9972071" y="6351711"/>
            <a:ext cx="2171807" cy="461665"/>
            <a:chOff x="9976173" y="6351711"/>
            <a:chExt cx="2171807" cy="461665"/>
          </a:xfrm>
        </p:grpSpPr>
        <p:pic>
          <p:nvPicPr>
            <p:cNvPr id="58" name="Picture 15" descr="Gambar terkait">
              <a:extLst>
                <a:ext uri="{FF2B5EF4-FFF2-40B4-BE49-F238E27FC236}">
                  <a16:creationId xmlns:a16="http://schemas.microsoft.com/office/drawing/2014/main" id="{D9AB122A-3533-E54A-9F10-D5930180B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32479EE-3995-984E-871A-88E3DD4AE148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CD5B2B32-3375-D34A-8193-BD6D19285869}"/>
              </a:ext>
            </a:extLst>
          </p:cNvPr>
          <p:cNvSpPr/>
          <p:nvPr/>
        </p:nvSpPr>
        <p:spPr>
          <a:xfrm>
            <a:off x="0" y="6043825"/>
            <a:ext cx="12190413" cy="7054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2B6C7F2-A4B9-4A3B-88B2-4B961A1CA439}"/>
              </a:ext>
            </a:extLst>
          </p:cNvPr>
          <p:cNvSpPr txBox="1"/>
          <p:nvPr/>
        </p:nvSpPr>
        <p:spPr>
          <a:xfrm>
            <a:off x="2805796" y="6093343"/>
            <a:ext cx="798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Agency FB" panose="020B0503020202020204" pitchFamily="34" charset="0"/>
                <a:ea typeface="Arial Unicode MS"/>
              </a:rPr>
              <a:t>SINERGISME PENGAWALAN KAMPUNG HORTIKULTURA</a:t>
            </a:r>
            <a:endParaRPr lang="en-ID" sz="3200" b="1" dirty="0">
              <a:solidFill>
                <a:prstClr val="black"/>
              </a:solidFill>
              <a:latin typeface="Agency FB" panose="020B0503020202020204" pitchFamily="34" charset="0"/>
              <a:ea typeface="Arial Unicode MS"/>
            </a:endParaRPr>
          </a:p>
        </p:txBody>
      </p:sp>
      <p:sp>
        <p:nvSpPr>
          <p:cNvPr id="22" name="Google Shape;22;p7"/>
          <p:cNvSpPr/>
          <p:nvPr/>
        </p:nvSpPr>
        <p:spPr>
          <a:xfrm>
            <a:off x="805942" y="796011"/>
            <a:ext cx="2345020" cy="4933674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914309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23;p7"/>
          <p:cNvGrpSpPr/>
          <p:nvPr/>
        </p:nvGrpSpPr>
        <p:grpSpPr>
          <a:xfrm>
            <a:off x="805937" y="814174"/>
            <a:ext cx="2006339" cy="4571405"/>
            <a:chOff x="3550801" y="1147082"/>
            <a:chExt cx="2006605" cy="4572000"/>
          </a:xfrm>
        </p:grpSpPr>
        <p:sp>
          <p:nvSpPr>
            <p:cNvPr id="24" name="Google Shape;24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Google Shape;26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C9295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C9295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" name="Google Shape;28;p7"/>
          <p:cNvGrpSpPr/>
          <p:nvPr/>
        </p:nvGrpSpPr>
        <p:grpSpPr>
          <a:xfrm>
            <a:off x="1331335" y="-1070146"/>
            <a:ext cx="974955" cy="2333614"/>
            <a:chOff x="1213628" y="-602562"/>
            <a:chExt cx="975082" cy="2333918"/>
          </a:xfrm>
        </p:grpSpPr>
        <p:cxnSp>
          <p:nvCxnSpPr>
            <p:cNvPr id="29" name="Google Shape;29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7"/>
          <p:cNvSpPr txBox="1"/>
          <p:nvPr/>
        </p:nvSpPr>
        <p:spPr>
          <a:xfrm>
            <a:off x="805937" y="2418749"/>
            <a:ext cx="1862239" cy="46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r>
              <a:rPr lang="en-US" b="1" dirty="0">
                <a:solidFill>
                  <a:srgbClr val="C92953"/>
                </a:solidFill>
                <a:latin typeface="Agency FB" panose="020B0503020202020204" pitchFamily="34" charset="0"/>
                <a:ea typeface="Avenir"/>
                <a:cs typeface="Avenir"/>
                <a:sym typeface="Avenir"/>
              </a:rPr>
              <a:t>PENYEDIAAN BENIH</a:t>
            </a:r>
            <a:endParaRPr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grpSp>
        <p:nvGrpSpPr>
          <p:cNvPr id="6" name="Google Shape;34;p7"/>
          <p:cNvGrpSpPr/>
          <p:nvPr/>
        </p:nvGrpSpPr>
        <p:grpSpPr>
          <a:xfrm>
            <a:off x="1543874" y="3099877"/>
            <a:ext cx="412747" cy="79776"/>
            <a:chOff x="4046879" y="2995611"/>
            <a:chExt cx="722558" cy="139656"/>
          </a:xfrm>
        </p:grpSpPr>
        <p:sp>
          <p:nvSpPr>
            <p:cNvPr id="35" name="Google Shape;35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7"/>
          <p:cNvSpPr/>
          <p:nvPr/>
        </p:nvSpPr>
        <p:spPr>
          <a:xfrm>
            <a:off x="3641022" y="799582"/>
            <a:ext cx="2345020" cy="4933674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914309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41;p7"/>
          <p:cNvGrpSpPr/>
          <p:nvPr/>
        </p:nvGrpSpPr>
        <p:grpSpPr>
          <a:xfrm>
            <a:off x="3651235" y="814174"/>
            <a:ext cx="2006339" cy="4571405"/>
            <a:chOff x="3550801" y="1147082"/>
            <a:chExt cx="2006605" cy="4572000"/>
          </a:xfrm>
        </p:grpSpPr>
        <p:sp>
          <p:nvSpPr>
            <p:cNvPr id="42" name="Google Shape;42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" name="Google Shape;44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C3C92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45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C3C92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" name="Google Shape;46;p7"/>
          <p:cNvGrpSpPr/>
          <p:nvPr/>
        </p:nvGrpSpPr>
        <p:grpSpPr>
          <a:xfrm>
            <a:off x="4166415" y="-1066574"/>
            <a:ext cx="974955" cy="2333614"/>
            <a:chOff x="1213628" y="-602562"/>
            <a:chExt cx="975082" cy="2333918"/>
          </a:xfrm>
        </p:grpSpPr>
        <p:cxnSp>
          <p:nvCxnSpPr>
            <p:cNvPr id="47" name="Google Shape;47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8" name="Google Shape;48;p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7"/>
          <p:cNvSpPr txBox="1"/>
          <p:nvPr/>
        </p:nvSpPr>
        <p:spPr>
          <a:xfrm>
            <a:off x="3741454" y="2442904"/>
            <a:ext cx="1767520" cy="46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r>
              <a:rPr lang="en-US" b="1" dirty="0">
                <a:solidFill>
                  <a:srgbClr val="C3C92A"/>
                </a:solidFill>
                <a:latin typeface="Agency FB" panose="020B0503020202020204" pitchFamily="34" charset="0"/>
                <a:ea typeface="Avenir"/>
                <a:cs typeface="Avenir"/>
                <a:sym typeface="Avenir"/>
              </a:rPr>
              <a:t>PENDAMPINGAN</a:t>
            </a:r>
            <a:endParaRPr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873348" y="3405653"/>
            <a:ext cx="1753798" cy="164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 hangingPunct="0">
              <a:defRPr/>
            </a:pP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Kerjasama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dengan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Badan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Litbang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Pertanian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melalui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BPTP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untuk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produksi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benih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unggul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hortikultura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</a:p>
        </p:txBody>
      </p:sp>
      <p:grpSp>
        <p:nvGrpSpPr>
          <p:cNvPr id="10" name="Google Shape;52;p7"/>
          <p:cNvGrpSpPr/>
          <p:nvPr/>
        </p:nvGrpSpPr>
        <p:grpSpPr>
          <a:xfrm>
            <a:off x="4378954" y="3103448"/>
            <a:ext cx="412747" cy="79776"/>
            <a:chOff x="4046879" y="2995611"/>
            <a:chExt cx="722558" cy="139656"/>
          </a:xfrm>
        </p:grpSpPr>
        <p:sp>
          <p:nvSpPr>
            <p:cNvPr id="53" name="Google Shape;53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7"/>
          <p:cNvSpPr/>
          <p:nvPr/>
        </p:nvSpPr>
        <p:spPr>
          <a:xfrm>
            <a:off x="6492407" y="799582"/>
            <a:ext cx="2345020" cy="4933674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914309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59;p7"/>
          <p:cNvGrpSpPr/>
          <p:nvPr/>
        </p:nvGrpSpPr>
        <p:grpSpPr>
          <a:xfrm>
            <a:off x="6492406" y="796011"/>
            <a:ext cx="2006339" cy="4571405"/>
            <a:chOff x="3550801" y="1147082"/>
            <a:chExt cx="2006605" cy="4572000"/>
          </a:xfrm>
        </p:grpSpPr>
        <p:sp>
          <p:nvSpPr>
            <p:cNvPr id="60" name="Google Shape;60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Google Shape;62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41B0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" name="Google Shape;63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41B0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Google Shape;64;p7"/>
          <p:cNvGrpSpPr/>
          <p:nvPr/>
        </p:nvGrpSpPr>
        <p:grpSpPr>
          <a:xfrm>
            <a:off x="7017800" y="-1066574"/>
            <a:ext cx="974955" cy="2333614"/>
            <a:chOff x="1213628" y="-602562"/>
            <a:chExt cx="975082" cy="2333918"/>
          </a:xfrm>
        </p:grpSpPr>
        <p:cxnSp>
          <p:nvCxnSpPr>
            <p:cNvPr id="65" name="Google Shape;65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6" name="Google Shape;66;p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7"/>
          <p:cNvSpPr txBox="1"/>
          <p:nvPr/>
        </p:nvSpPr>
        <p:spPr>
          <a:xfrm>
            <a:off x="6552951" y="2442904"/>
            <a:ext cx="1767520" cy="46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r>
              <a:rPr lang="en-US" sz="1600" b="1" dirty="0">
                <a:solidFill>
                  <a:srgbClr val="41B0B6"/>
                </a:solidFill>
                <a:latin typeface="Agency FB" panose="020B0503020202020204" pitchFamily="34" charset="0"/>
                <a:ea typeface="Avenir"/>
                <a:cs typeface="Avenir"/>
                <a:sym typeface="Avenir"/>
              </a:rPr>
              <a:t>PELATIHAN SDM</a:t>
            </a:r>
            <a:endParaRPr sz="16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69" name="Google Shape;69;p7"/>
          <p:cNvSpPr/>
          <p:nvPr/>
        </p:nvSpPr>
        <p:spPr>
          <a:xfrm>
            <a:off x="6617857" y="3336413"/>
            <a:ext cx="1753798" cy="12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endParaRPr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oogle Shape;70;p7"/>
          <p:cNvGrpSpPr/>
          <p:nvPr/>
        </p:nvGrpSpPr>
        <p:grpSpPr>
          <a:xfrm>
            <a:off x="7230339" y="3103448"/>
            <a:ext cx="412747" cy="79776"/>
            <a:chOff x="4046879" y="2995611"/>
            <a:chExt cx="722558" cy="139656"/>
          </a:xfrm>
        </p:grpSpPr>
        <p:sp>
          <p:nvSpPr>
            <p:cNvPr id="71" name="Google Shape;71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7"/>
          <p:cNvSpPr/>
          <p:nvPr/>
        </p:nvSpPr>
        <p:spPr>
          <a:xfrm>
            <a:off x="9399651" y="799582"/>
            <a:ext cx="2345020" cy="4933674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914309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77;p7"/>
          <p:cNvGrpSpPr/>
          <p:nvPr/>
        </p:nvGrpSpPr>
        <p:grpSpPr>
          <a:xfrm>
            <a:off x="9399651" y="796011"/>
            <a:ext cx="2006339" cy="4571405"/>
            <a:chOff x="3550801" y="1147082"/>
            <a:chExt cx="2006605" cy="4572000"/>
          </a:xfrm>
        </p:grpSpPr>
        <p:sp>
          <p:nvSpPr>
            <p:cNvPr id="78" name="Google Shape;78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80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FDD10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FDD10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5" name="Google Shape;82;p7"/>
          <p:cNvGrpSpPr/>
          <p:nvPr/>
        </p:nvGrpSpPr>
        <p:grpSpPr>
          <a:xfrm>
            <a:off x="9925044" y="-1066574"/>
            <a:ext cx="974955" cy="2333614"/>
            <a:chOff x="1213628" y="-602562"/>
            <a:chExt cx="975082" cy="2333918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4" name="Google Shape;84;p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Google Shape;86;p7"/>
          <p:cNvSpPr txBox="1"/>
          <p:nvPr/>
        </p:nvSpPr>
        <p:spPr>
          <a:xfrm>
            <a:off x="9420308" y="2095006"/>
            <a:ext cx="1767520" cy="46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r>
              <a:rPr lang="en-US" sz="1600" b="1" dirty="0">
                <a:solidFill>
                  <a:srgbClr val="FDD103"/>
                </a:solidFill>
                <a:latin typeface="Agency FB" panose="020B0503020202020204" pitchFamily="34" charset="0"/>
                <a:sym typeface="Avenir"/>
              </a:rPr>
              <a:t>PENINGKATAN NILAI TAMBAH DAN AKSES PASAR</a:t>
            </a:r>
            <a:endParaRPr sz="16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87" name="Google Shape;87;p7"/>
          <p:cNvSpPr/>
          <p:nvPr/>
        </p:nvSpPr>
        <p:spPr>
          <a:xfrm>
            <a:off x="9525101" y="3336413"/>
            <a:ext cx="1753798" cy="12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/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Kerjasama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dengan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K/L dan stakeholders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terkait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untuk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pembentukan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UMKM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Horti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,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keberlanjutan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usaha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dan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peningkatan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akses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pasar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produk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hortikultura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baik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segar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maupun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r>
              <a:rPr lang="en-US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olahan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sym typeface="Avenir"/>
              </a:rPr>
              <a:t> </a:t>
            </a:r>
            <a:endParaRPr sz="1400" b="1" dirty="0">
              <a:solidFill>
                <a:prstClr val="black">
                  <a:lumMod val="65000"/>
                  <a:lumOff val="35000"/>
                </a:prstClr>
              </a:solidFill>
              <a:latin typeface="Agency FB" panose="020B0503020202020204" pitchFamily="34" charset="0"/>
            </a:endParaRPr>
          </a:p>
        </p:txBody>
      </p:sp>
      <p:grpSp>
        <p:nvGrpSpPr>
          <p:cNvPr id="16" name="Google Shape;88;p7"/>
          <p:cNvGrpSpPr/>
          <p:nvPr/>
        </p:nvGrpSpPr>
        <p:grpSpPr>
          <a:xfrm>
            <a:off x="10137583" y="3103448"/>
            <a:ext cx="412747" cy="79776"/>
            <a:chOff x="4046879" y="2995611"/>
            <a:chExt cx="722558" cy="139656"/>
          </a:xfrm>
        </p:grpSpPr>
        <p:sp>
          <p:nvSpPr>
            <p:cNvPr id="89" name="Google Shape;89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13" tIns="45694" rIns="91413" bIns="45694" anchor="ctr" anchorCtr="0">
              <a:noAutofit/>
            </a:bodyPr>
            <a:lstStyle/>
            <a:p>
              <a:pPr algn="ctr" defTabSz="914309"/>
              <a:endParaRPr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" name="Google Shape;95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869" y="1540634"/>
            <a:ext cx="740110" cy="74800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/>
          <p:nvPr/>
        </p:nvSpPr>
        <p:spPr>
          <a:xfrm>
            <a:off x="3798986" y="3229546"/>
            <a:ext cx="1753798" cy="12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 hangingPunct="0">
              <a:lnSpc>
                <a:spcPct val="99583"/>
              </a:lnSpc>
              <a:defRPr/>
            </a:pP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Kerjasama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dengan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Badan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Litbang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Pertanian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untuk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pendampingan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dan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pengawalan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kegiatan</a:t>
            </a:r>
            <a:endParaRPr lang="en-US" altLang="zh-CN" sz="1400" b="1" spc="-5" dirty="0">
              <a:solidFill>
                <a:prstClr val="black">
                  <a:lumMod val="65000"/>
                  <a:lumOff val="35000"/>
                </a:prstClr>
              </a:solidFill>
              <a:latin typeface="Agency FB" panose="020B0503020202020204" pitchFamily="34" charset="0"/>
              <a:ea typeface="Calibri"/>
            </a:endParaRPr>
          </a:p>
        </p:txBody>
      </p:sp>
      <p:sp>
        <p:nvSpPr>
          <p:cNvPr id="100" name="Google Shape;33;p7">
            <a:extLst>
              <a:ext uri="{FF2B5EF4-FFF2-40B4-BE49-F238E27FC236}">
                <a16:creationId xmlns:a16="http://schemas.microsoft.com/office/drawing/2014/main" id="{48DF3DCD-E5FE-4BFA-AE69-932CFEADA691}"/>
              </a:ext>
            </a:extLst>
          </p:cNvPr>
          <p:cNvSpPr/>
          <p:nvPr/>
        </p:nvSpPr>
        <p:spPr>
          <a:xfrm>
            <a:off x="6612877" y="3336413"/>
            <a:ext cx="1753798" cy="203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 defTabSz="914309" hangingPunct="0">
              <a:lnSpc>
                <a:spcPct val="99583"/>
              </a:lnSpc>
              <a:defRPr/>
            </a:pP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Kerjasama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dengan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BPPSDMP, K/L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lainnya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untuk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pelatihan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/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bimtek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Petani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, dan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Petugas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terkait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teknis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budidaya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,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pascapanen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,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pengolahan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,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jaminan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mutu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produk</a:t>
            </a:r>
            <a:r>
              <a:rPr lang="en-US" altLang="zh-CN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, dan UMKM </a:t>
            </a:r>
            <a:r>
              <a:rPr lang="en-US" altLang="zh-CN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  <a:ea typeface="Calibri"/>
              </a:rPr>
              <a:t>Horti</a:t>
            </a:r>
            <a:endParaRPr lang="en-US" altLang="zh-CN" sz="1400" b="1" spc="-5" dirty="0">
              <a:solidFill>
                <a:prstClr val="black">
                  <a:lumMod val="65000"/>
                  <a:lumOff val="35000"/>
                </a:prstClr>
              </a:solidFill>
              <a:latin typeface="Agency FB" panose="020B0503020202020204" pitchFamily="34" charset="0"/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DB528-48DD-4A73-9CA0-B6E9EAC0DA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819" y="1485089"/>
            <a:ext cx="1103560" cy="687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4F2D1-369D-47CC-83A0-ADC2542F3D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89498" y="1532482"/>
            <a:ext cx="1041722" cy="58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14E37-78C3-4EE6-9703-8C79D1F7EC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945" y="1521294"/>
            <a:ext cx="1034245" cy="58065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6085CB2-2F84-764C-89B8-3525617454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29" y="6039033"/>
            <a:ext cx="879233" cy="7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250"/>
                            </p:stCondLst>
                            <p:childTnLst>
                              <p:par>
                                <p:cTn id="10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75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46CF671-3621-1349-B5C9-B8C9C87F9960}"/>
              </a:ext>
            </a:extLst>
          </p:cNvPr>
          <p:cNvSpPr/>
          <p:nvPr/>
        </p:nvSpPr>
        <p:spPr>
          <a:xfrm>
            <a:off x="-25474" y="197861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6958"/>
            <a:ext cx="12190413" cy="7757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           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Syarat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Pengembangan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Kampung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Hortikultura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CDE15316-8A62-4DC4-AB62-2BBA048F4B7D}"/>
              </a:ext>
            </a:extLst>
          </p:cNvPr>
          <p:cNvGrpSpPr/>
          <p:nvPr/>
        </p:nvGrpSpPr>
        <p:grpSpPr>
          <a:xfrm>
            <a:off x="732436" y="1881429"/>
            <a:ext cx="10949558" cy="3707811"/>
            <a:chOff x="971420" y="1973874"/>
            <a:chExt cx="9682097" cy="3708296"/>
          </a:xfrm>
        </p:grpSpPr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101FAAD1-2BD4-4F71-BA14-CECBD11AEED7}"/>
                </a:ext>
              </a:extLst>
            </p:cNvPr>
            <p:cNvSpPr/>
            <p:nvPr/>
          </p:nvSpPr>
          <p:spPr>
            <a:xfrm>
              <a:off x="971420" y="1982174"/>
              <a:ext cx="1881051" cy="1881051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" name="Group 61">
              <a:extLst>
                <a:ext uri="{FF2B5EF4-FFF2-40B4-BE49-F238E27FC236}">
                  <a16:creationId xmlns:a16="http://schemas.microsoft.com/office/drawing/2014/main" id="{44B118A9-748E-4683-B38B-201A3C9BA2A3}"/>
                </a:ext>
              </a:extLst>
            </p:cNvPr>
            <p:cNvGrpSpPr/>
            <p:nvPr/>
          </p:nvGrpSpPr>
          <p:grpSpPr>
            <a:xfrm rot="18900000">
              <a:off x="1738235" y="2038923"/>
              <a:ext cx="1739111" cy="1737360"/>
              <a:chOff x="3180804" y="2436357"/>
              <a:chExt cx="1739111" cy="173736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0E467EF-943B-4F95-8F90-5C8027E93CF9}"/>
                  </a:ext>
                </a:extLst>
              </p:cNvPr>
              <p:cNvSpPr/>
              <p:nvPr/>
            </p:nvSpPr>
            <p:spPr>
              <a:xfrm rot="5400000">
                <a:off x="4003764" y="1613398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F450817-3FCC-4196-87C8-C8A9D5D14917}"/>
                  </a:ext>
                </a:extLst>
              </p:cNvPr>
              <p:cNvSpPr/>
              <p:nvPr/>
            </p:nvSpPr>
            <p:spPr>
              <a:xfrm>
                <a:off x="3180804" y="2436357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3844763-4AA1-4184-AC73-52966DBC86E4}"/>
                  </a:ext>
                </a:extLst>
              </p:cNvPr>
              <p:cNvSpPr/>
              <p:nvPr/>
            </p:nvSpPr>
            <p:spPr>
              <a:xfrm rot="5400000">
                <a:off x="4003764" y="3259317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B3E2C7B-71F3-4C95-A57C-F70E21DA13C7}"/>
                  </a:ext>
                </a:extLst>
              </p:cNvPr>
              <p:cNvSpPr/>
              <p:nvPr/>
            </p:nvSpPr>
            <p:spPr>
              <a:xfrm>
                <a:off x="4828475" y="2497341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F0DB3705-EB42-4465-8135-8AC54A943CDD}"/>
                </a:ext>
              </a:extLst>
            </p:cNvPr>
            <p:cNvSpPr/>
            <p:nvPr/>
          </p:nvSpPr>
          <p:spPr>
            <a:xfrm>
              <a:off x="3216412" y="2013861"/>
              <a:ext cx="1881051" cy="1881051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" name="Group 67">
              <a:extLst>
                <a:ext uri="{FF2B5EF4-FFF2-40B4-BE49-F238E27FC236}">
                  <a16:creationId xmlns:a16="http://schemas.microsoft.com/office/drawing/2014/main" id="{E57B8720-0A3B-4B63-B71F-329CA1210659}"/>
                </a:ext>
              </a:extLst>
            </p:cNvPr>
            <p:cNvGrpSpPr/>
            <p:nvPr/>
          </p:nvGrpSpPr>
          <p:grpSpPr>
            <a:xfrm rot="18900000">
              <a:off x="4064377" y="2039543"/>
              <a:ext cx="1737361" cy="1737359"/>
              <a:chOff x="3180803" y="2436358"/>
              <a:chExt cx="1737361" cy="173735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9868C5B-35EC-44BA-83E0-BEFB626587A5}"/>
                  </a:ext>
                </a:extLst>
              </p:cNvPr>
              <p:cNvSpPr/>
              <p:nvPr/>
            </p:nvSpPr>
            <p:spPr>
              <a:xfrm rot="5400000">
                <a:off x="4003764" y="1613398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BD1BBAF-6DFC-4E3A-ADED-11D1CD3F5E9B}"/>
                  </a:ext>
                </a:extLst>
              </p:cNvPr>
              <p:cNvSpPr/>
              <p:nvPr/>
            </p:nvSpPr>
            <p:spPr>
              <a:xfrm rot="10800000">
                <a:off x="3180803" y="2637525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7192EFC-0B6D-41A3-B3A6-CEDD00CFFDFD}"/>
                  </a:ext>
                </a:extLst>
              </p:cNvPr>
              <p:cNvSpPr/>
              <p:nvPr/>
            </p:nvSpPr>
            <p:spPr>
              <a:xfrm rot="5400000">
                <a:off x="4003764" y="3259317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931E754-8F90-4F4E-9086-6C6FB01857A1}"/>
                  </a:ext>
                </a:extLst>
              </p:cNvPr>
              <p:cNvSpPr/>
              <p:nvPr/>
            </p:nvSpPr>
            <p:spPr>
              <a:xfrm>
                <a:off x="4826724" y="2436358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9D529659-642A-4112-AAC8-EE64EF5DAE0C}"/>
                </a:ext>
              </a:extLst>
            </p:cNvPr>
            <p:cNvSpPr/>
            <p:nvPr/>
          </p:nvSpPr>
          <p:spPr>
            <a:xfrm>
              <a:off x="5490436" y="1973874"/>
              <a:ext cx="1881051" cy="1881051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" name="Group 73">
              <a:extLst>
                <a:ext uri="{FF2B5EF4-FFF2-40B4-BE49-F238E27FC236}">
                  <a16:creationId xmlns:a16="http://schemas.microsoft.com/office/drawing/2014/main" id="{DF4CB19B-C92A-4BFC-929E-3525C0114F33}"/>
                </a:ext>
              </a:extLst>
            </p:cNvPr>
            <p:cNvGrpSpPr/>
            <p:nvPr/>
          </p:nvGrpSpPr>
          <p:grpSpPr>
            <a:xfrm rot="18900000">
              <a:off x="6390263" y="2039543"/>
              <a:ext cx="1737361" cy="1737359"/>
              <a:chOff x="3180803" y="2436358"/>
              <a:chExt cx="1737361" cy="173735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FBAD267-B60B-4A53-A93C-EEF52D7BA919}"/>
                  </a:ext>
                </a:extLst>
              </p:cNvPr>
              <p:cNvSpPr/>
              <p:nvPr/>
            </p:nvSpPr>
            <p:spPr>
              <a:xfrm rot="5400000">
                <a:off x="4003764" y="1613398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6E2DC21-1506-407C-931E-5D20E4FFA2A0}"/>
                  </a:ext>
                </a:extLst>
              </p:cNvPr>
              <p:cNvSpPr/>
              <p:nvPr/>
            </p:nvSpPr>
            <p:spPr>
              <a:xfrm rot="10800000">
                <a:off x="3180803" y="2637525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75E13D0-FF5A-4AC3-AB76-C8E52FF2BCE5}"/>
                  </a:ext>
                </a:extLst>
              </p:cNvPr>
              <p:cNvSpPr/>
              <p:nvPr/>
            </p:nvSpPr>
            <p:spPr>
              <a:xfrm rot="5400000">
                <a:off x="4003764" y="3259317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0D4077C-F79A-494F-B245-B413342F3049}"/>
                  </a:ext>
                </a:extLst>
              </p:cNvPr>
              <p:cNvSpPr/>
              <p:nvPr/>
            </p:nvSpPr>
            <p:spPr>
              <a:xfrm>
                <a:off x="4826724" y="2436358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9" name="Diamond 78">
              <a:extLst>
                <a:ext uri="{FF2B5EF4-FFF2-40B4-BE49-F238E27FC236}">
                  <a16:creationId xmlns:a16="http://schemas.microsoft.com/office/drawing/2014/main" id="{A990CC95-4117-4F59-AFE1-CF0E0807790E}"/>
                </a:ext>
              </a:extLst>
            </p:cNvPr>
            <p:cNvSpPr/>
            <p:nvPr/>
          </p:nvSpPr>
          <p:spPr>
            <a:xfrm flipH="1">
              <a:off x="7847765" y="2032354"/>
              <a:ext cx="1881051" cy="1881051"/>
            </a:xfrm>
            <a:prstGeom prst="diamon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79">
              <a:extLst>
                <a:ext uri="{FF2B5EF4-FFF2-40B4-BE49-F238E27FC236}">
                  <a16:creationId xmlns:a16="http://schemas.microsoft.com/office/drawing/2014/main" id="{2699AD69-CBC6-445D-B9D0-8AD8BF67E515}"/>
                </a:ext>
              </a:extLst>
            </p:cNvPr>
            <p:cNvGrpSpPr/>
            <p:nvPr/>
          </p:nvGrpSpPr>
          <p:grpSpPr>
            <a:xfrm rot="2700000" flipH="1">
              <a:off x="8716147" y="2039541"/>
              <a:ext cx="1737362" cy="1737361"/>
              <a:chOff x="3180803" y="2436357"/>
              <a:chExt cx="1737362" cy="173736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65C40C5-8528-4D78-8CC8-7324FFCD41D0}"/>
                  </a:ext>
                </a:extLst>
              </p:cNvPr>
              <p:cNvSpPr/>
              <p:nvPr/>
            </p:nvSpPr>
            <p:spPr>
              <a:xfrm rot="5400000">
                <a:off x="4003764" y="1613398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822532E-E65C-4579-ACB8-06D6BA2B6F73}"/>
                  </a:ext>
                </a:extLst>
              </p:cNvPr>
              <p:cNvSpPr/>
              <p:nvPr/>
            </p:nvSpPr>
            <p:spPr>
              <a:xfrm>
                <a:off x="3180804" y="2436357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2C60FA5-945F-419E-8987-0632F1750F3B}"/>
                  </a:ext>
                </a:extLst>
              </p:cNvPr>
              <p:cNvSpPr/>
              <p:nvPr/>
            </p:nvSpPr>
            <p:spPr>
              <a:xfrm rot="16200000">
                <a:off x="3903179" y="3359901"/>
                <a:ext cx="91440" cy="15361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53A1D28-4AA2-4261-891E-A09A7165C454}"/>
                  </a:ext>
                </a:extLst>
              </p:cNvPr>
              <p:cNvSpPr/>
              <p:nvPr/>
            </p:nvSpPr>
            <p:spPr>
              <a:xfrm>
                <a:off x="4826725" y="2436358"/>
                <a:ext cx="91440" cy="17373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0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93E295-B716-40EA-B102-D627C387A0B2}"/>
                </a:ext>
              </a:extLst>
            </p:cNvPr>
            <p:cNvSpPr/>
            <p:nvPr/>
          </p:nvSpPr>
          <p:spPr>
            <a:xfrm>
              <a:off x="1758193" y="2591235"/>
              <a:ext cx="1018982" cy="40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altLang="ko-KR" sz="20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rPr>
                <a:t>01</a:t>
              </a:r>
              <a:endParaRPr lang="ko-KR" altLang="en-US" sz="2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A815018-0858-4387-A234-5599320E5CC0}"/>
                </a:ext>
              </a:extLst>
            </p:cNvPr>
            <p:cNvSpPr/>
            <p:nvPr/>
          </p:nvSpPr>
          <p:spPr>
            <a:xfrm>
              <a:off x="4028607" y="2631222"/>
              <a:ext cx="1018982" cy="40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altLang="ko-KR" sz="20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rPr>
                <a:t>02</a:t>
              </a:r>
              <a:endParaRPr lang="ko-KR" altLang="en-US" sz="2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193EB7B-CCD1-4840-9C90-7F6392CB69E8}"/>
                </a:ext>
              </a:extLst>
            </p:cNvPr>
            <p:cNvSpPr/>
            <p:nvPr/>
          </p:nvSpPr>
          <p:spPr>
            <a:xfrm>
              <a:off x="6304620" y="2549351"/>
              <a:ext cx="1018982" cy="40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altLang="ko-KR" sz="20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rPr>
                <a:t>03</a:t>
              </a:r>
              <a:endParaRPr lang="ko-KR" altLang="en-US" sz="2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4A3F381-16C7-461B-ABF5-60D41F75CEA3}"/>
                </a:ext>
              </a:extLst>
            </p:cNvPr>
            <p:cNvSpPr/>
            <p:nvPr/>
          </p:nvSpPr>
          <p:spPr>
            <a:xfrm>
              <a:off x="8630504" y="2599533"/>
              <a:ext cx="1018982" cy="40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altLang="ko-KR" sz="20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rPr>
                <a:t>04</a:t>
              </a:r>
              <a:endParaRPr lang="ko-KR" altLang="en-US" sz="2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6C419F6-2EC5-4AF8-AE30-146153C0B1C9}"/>
                </a:ext>
              </a:extLst>
            </p:cNvPr>
            <p:cNvSpPr txBox="1"/>
            <p:nvPr/>
          </p:nvSpPr>
          <p:spPr>
            <a:xfrm>
              <a:off x="1001642" y="4358558"/>
              <a:ext cx="2316179" cy="1015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/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Kesesuaian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Agroekosistem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terhadap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komoditas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yang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akan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dikembangkan</a:t>
              </a:r>
              <a:endParaRPr lang="en-US" altLang="ko-K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F9A8938-32EA-4C20-8031-23E708B5EEF7}"/>
                </a:ext>
              </a:extLst>
            </p:cNvPr>
            <p:cNvSpPr txBox="1"/>
            <p:nvPr/>
          </p:nvSpPr>
          <p:spPr>
            <a:xfrm>
              <a:off x="3357533" y="4358558"/>
              <a:ext cx="2471614" cy="1323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/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Semangat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dari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masyarakat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yang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Desa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/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Kampungnya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akan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dijadikan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Kampung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Hortikultura</a:t>
              </a:r>
              <a:endParaRPr lang="en-US" altLang="ko-K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1D0B205-9AE9-4C5B-BC20-A4EC68CC1DAE}"/>
                </a:ext>
              </a:extLst>
            </p:cNvPr>
            <p:cNvSpPr txBox="1"/>
            <p:nvPr/>
          </p:nvSpPr>
          <p:spPr>
            <a:xfrm>
              <a:off x="5829147" y="4358557"/>
              <a:ext cx="2352757" cy="1323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/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Komitmen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Pemerintah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Daerah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dalam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pengawalan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dan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pendampingan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kegiatan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Kampung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Hortikultura</a:t>
              </a:r>
              <a:endParaRPr lang="en-US" altLang="ko-K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D06ED62-CB52-48EA-A4D8-C232E660B178}"/>
                </a:ext>
              </a:extLst>
            </p:cNvPr>
            <p:cNvSpPr txBox="1"/>
            <p:nvPr/>
          </p:nvSpPr>
          <p:spPr>
            <a:xfrm>
              <a:off x="8356326" y="4358557"/>
              <a:ext cx="2297191" cy="101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/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Kampung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Hortikultura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terbangun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dalam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satu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kesatuan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administrasi</a:t>
              </a:r>
              <a:r>
                <a:rPr lang="en-US" altLang="ko-KR" sz="2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  <a:ea typeface="맑은 고딕" panose="020B0503020000020004" pitchFamily="34" charset="-127"/>
                  <a:cs typeface="Arial" pitchFamily="34" charset="0"/>
                </a:rPr>
                <a:t>Desa</a:t>
              </a:r>
              <a:endParaRPr lang="en-US" altLang="ko-K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FFB18BD-A671-2245-B3D5-B39F8B740E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21" y="260648"/>
            <a:ext cx="879233" cy="74185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AC8F248-E6FC-A645-8C65-811BE978F5D4}"/>
              </a:ext>
            </a:extLst>
          </p:cNvPr>
          <p:cNvGrpSpPr/>
          <p:nvPr/>
        </p:nvGrpSpPr>
        <p:grpSpPr>
          <a:xfrm>
            <a:off x="9972071" y="6063679"/>
            <a:ext cx="2171807" cy="461665"/>
            <a:chOff x="9976173" y="6351711"/>
            <a:chExt cx="2171807" cy="461665"/>
          </a:xfrm>
        </p:grpSpPr>
        <p:pic>
          <p:nvPicPr>
            <p:cNvPr id="39" name="Picture 15" descr="Gambar terkait">
              <a:extLst>
                <a:ext uri="{FF2B5EF4-FFF2-40B4-BE49-F238E27FC236}">
                  <a16:creationId xmlns:a16="http://schemas.microsoft.com/office/drawing/2014/main" id="{2B4FFFAC-DAB7-DD4C-A9D3-FCB608953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129C38-1485-8E44-B850-DA9B10ABE02C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6B3355E7-624A-324C-B090-239D3177E478}"/>
              </a:ext>
            </a:extLst>
          </p:cNvPr>
          <p:cNvSpPr/>
          <p:nvPr/>
        </p:nvSpPr>
        <p:spPr>
          <a:xfrm>
            <a:off x="-1" y="-34816"/>
            <a:ext cx="12215887" cy="8548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077AA36A-271A-4CC6-ACA8-8AB9876B2D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57" y="9460"/>
            <a:ext cx="891270" cy="7520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EA4F03-EE39-9245-B6FF-BFC01D435948}"/>
              </a:ext>
            </a:extLst>
          </p:cNvPr>
          <p:cNvSpPr/>
          <p:nvPr/>
        </p:nvSpPr>
        <p:spPr>
          <a:xfrm>
            <a:off x="1539434" y="61260"/>
            <a:ext cx="407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defRPr/>
            </a:pPr>
            <a:r>
              <a:rPr lang="sv-SE" sz="3200" b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cs typeface="Nirmala UI" panose="020B0502040204020203" pitchFamily="34" charset="0"/>
              </a:rPr>
              <a:t>Kampung</a:t>
            </a:r>
            <a:r>
              <a:rPr lang="sv-SE" sz="3200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cs typeface="Nirmala UI" panose="020B0502040204020203" pitchFamily="34" charset="0"/>
              </a:rPr>
              <a:t> </a:t>
            </a:r>
            <a:r>
              <a:rPr lang="sv-SE" sz="3200" b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cs typeface="Nirmala UI" panose="020B0502040204020203" pitchFamily="34" charset="0"/>
              </a:rPr>
              <a:t>Hortikultura</a:t>
            </a:r>
            <a:r>
              <a:rPr lang="sv-SE" sz="3200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cs typeface="Nirmala UI" panose="020B0502040204020203" pitchFamily="34" charset="0"/>
              </a:rPr>
              <a:t> 2021 </a:t>
            </a:r>
            <a:endParaRPr lang="en-US" sz="3200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2570226-901A-4154-A436-0266502732A5}"/>
              </a:ext>
            </a:extLst>
          </p:cNvPr>
          <p:cNvSpPr/>
          <p:nvPr/>
        </p:nvSpPr>
        <p:spPr>
          <a:xfrm>
            <a:off x="718509" y="1089659"/>
            <a:ext cx="2550623" cy="5651709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63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  <a:p>
            <a:pPr algn="ctr" defTabSz="914309"/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defTabSz="914309"/>
            <a:endParaRPr lang="en-US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0FC9D23-39B4-4AB5-B9EC-D9E666E319C1}"/>
              </a:ext>
            </a:extLst>
          </p:cNvPr>
          <p:cNvSpPr/>
          <p:nvPr/>
        </p:nvSpPr>
        <p:spPr>
          <a:xfrm>
            <a:off x="3449399" y="1133298"/>
            <a:ext cx="2537680" cy="5586960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0B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09"/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7B38D0C-CACA-4D51-B5CE-E248235C70EE}"/>
              </a:ext>
            </a:extLst>
          </p:cNvPr>
          <p:cNvSpPr/>
          <p:nvPr/>
        </p:nvSpPr>
        <p:spPr>
          <a:xfrm>
            <a:off x="6149827" y="1140366"/>
            <a:ext cx="2537680" cy="5600091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F3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09"/>
            <a:endParaRPr lang="id-ID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3CB34FE-EE0C-4CD6-8D74-ADCCFE88FB36}"/>
              </a:ext>
            </a:extLst>
          </p:cNvPr>
          <p:cNvSpPr/>
          <p:nvPr/>
        </p:nvSpPr>
        <p:spPr>
          <a:xfrm>
            <a:off x="8886119" y="1132125"/>
            <a:ext cx="2537680" cy="5608333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D95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09"/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CD4B24A-673A-4466-A081-69ECF6A8F16C}"/>
              </a:ext>
            </a:extLst>
          </p:cNvPr>
          <p:cNvSpPr/>
          <p:nvPr/>
        </p:nvSpPr>
        <p:spPr>
          <a:xfrm>
            <a:off x="1898298" y="918969"/>
            <a:ext cx="420199" cy="383865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r>
              <a:rPr lang="en-US" sz="21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94B6C16-0085-4AC8-9B79-5B98C1F8DA6C}"/>
              </a:ext>
            </a:extLst>
          </p:cNvPr>
          <p:cNvSpPr/>
          <p:nvPr/>
        </p:nvSpPr>
        <p:spPr>
          <a:xfrm>
            <a:off x="4589204" y="918968"/>
            <a:ext cx="418066" cy="383865"/>
          </a:xfrm>
          <a:prstGeom prst="ellipse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492DE11-8171-424C-9F9C-735024C8F9DE}"/>
              </a:ext>
            </a:extLst>
          </p:cNvPr>
          <p:cNvSpPr/>
          <p:nvPr/>
        </p:nvSpPr>
        <p:spPr>
          <a:xfrm>
            <a:off x="7280528" y="897726"/>
            <a:ext cx="418066" cy="383865"/>
          </a:xfrm>
          <a:prstGeom prst="ellipse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8F8B0C6-20C6-4D93-87D4-BD1BB8AA6055}"/>
              </a:ext>
            </a:extLst>
          </p:cNvPr>
          <p:cNvSpPr/>
          <p:nvPr/>
        </p:nvSpPr>
        <p:spPr>
          <a:xfrm>
            <a:off x="9888722" y="941832"/>
            <a:ext cx="418066" cy="383865"/>
          </a:xfrm>
          <a:prstGeom prst="ellipse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r>
              <a:rPr lang="en-US" sz="21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0D1F57C6-5EA1-420B-8450-AED6A8CD4280}"/>
              </a:ext>
            </a:extLst>
          </p:cNvPr>
          <p:cNvSpPr/>
          <p:nvPr/>
        </p:nvSpPr>
        <p:spPr>
          <a:xfrm>
            <a:off x="961904" y="1540240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CDBF4-62FD-45BA-8F63-5AC315A13445}"/>
              </a:ext>
            </a:extLst>
          </p:cNvPr>
          <p:cNvSpPr txBox="1"/>
          <p:nvPr/>
        </p:nvSpPr>
        <p:spPr>
          <a:xfrm>
            <a:off x="1096277" y="1539378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Pisang 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56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52" name="Rectangle: Diagonal Corners Snipped 51">
            <a:extLst>
              <a:ext uri="{FF2B5EF4-FFF2-40B4-BE49-F238E27FC236}">
                <a16:creationId xmlns:a16="http://schemas.microsoft.com/office/drawing/2014/main" id="{8F462C73-3372-42AF-9DBF-464EE7853BAF}"/>
              </a:ext>
            </a:extLst>
          </p:cNvPr>
          <p:cNvSpPr/>
          <p:nvPr/>
        </p:nvSpPr>
        <p:spPr>
          <a:xfrm>
            <a:off x="961075" y="2605086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FFBE49-EAEA-4548-8313-52D2F2ABBA90}"/>
              </a:ext>
            </a:extLst>
          </p:cNvPr>
          <p:cNvSpPr txBox="1"/>
          <p:nvPr/>
        </p:nvSpPr>
        <p:spPr>
          <a:xfrm>
            <a:off x="993139" y="2604475"/>
            <a:ext cx="2112236" cy="110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Kelengkeng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120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endParaRPr lang="en-ID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Rectangle: Diagonal Corners Snipped 71">
            <a:extLst>
              <a:ext uri="{FF2B5EF4-FFF2-40B4-BE49-F238E27FC236}">
                <a16:creationId xmlns:a16="http://schemas.microsoft.com/office/drawing/2014/main" id="{50D7D5F8-B652-4CFE-A5EE-3E522A10092C}"/>
              </a:ext>
            </a:extLst>
          </p:cNvPr>
          <p:cNvSpPr/>
          <p:nvPr/>
        </p:nvSpPr>
        <p:spPr>
          <a:xfrm>
            <a:off x="3668009" y="1560436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3376701-850B-4AEB-A8D3-E55FDAD4D507}"/>
              </a:ext>
            </a:extLst>
          </p:cNvPr>
          <p:cNvSpPr txBox="1"/>
          <p:nvPr/>
        </p:nvSpPr>
        <p:spPr>
          <a:xfrm>
            <a:off x="3802383" y="1559574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Mangga 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65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75" name="Rectangle: Diagonal Corners Snipped 74">
            <a:extLst>
              <a:ext uri="{FF2B5EF4-FFF2-40B4-BE49-F238E27FC236}">
                <a16:creationId xmlns:a16="http://schemas.microsoft.com/office/drawing/2014/main" id="{079F529F-0D74-4CB9-9552-134F6540A5A9}"/>
              </a:ext>
            </a:extLst>
          </p:cNvPr>
          <p:cNvSpPr/>
          <p:nvPr/>
        </p:nvSpPr>
        <p:spPr>
          <a:xfrm>
            <a:off x="3667180" y="2625282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00A78DD-B7BA-4B5C-AE1C-1731E4BF9243}"/>
              </a:ext>
            </a:extLst>
          </p:cNvPr>
          <p:cNvSpPr txBox="1"/>
          <p:nvPr/>
        </p:nvSpPr>
        <p:spPr>
          <a:xfrm>
            <a:off x="3731295" y="2616175"/>
            <a:ext cx="2112236" cy="110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Alpukat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159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endParaRPr lang="en-ID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Rectangle: Diagonal Corners Snipped 81">
            <a:extLst>
              <a:ext uri="{FF2B5EF4-FFF2-40B4-BE49-F238E27FC236}">
                <a16:creationId xmlns:a16="http://schemas.microsoft.com/office/drawing/2014/main" id="{8E7FF387-D504-4BFB-A548-5ACBE46CB397}"/>
              </a:ext>
            </a:extLst>
          </p:cNvPr>
          <p:cNvSpPr/>
          <p:nvPr/>
        </p:nvSpPr>
        <p:spPr>
          <a:xfrm>
            <a:off x="6341879" y="1288561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AE3B6B-DB72-47DC-B9A8-19A1D919220C}"/>
              </a:ext>
            </a:extLst>
          </p:cNvPr>
          <p:cNvSpPr txBox="1"/>
          <p:nvPr/>
        </p:nvSpPr>
        <p:spPr>
          <a:xfrm>
            <a:off x="6429334" y="1243640"/>
            <a:ext cx="2112236" cy="110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Manggis   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40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endParaRPr lang="en-ID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6" name="Rectangle: Diagonal Corners Snipped 85">
            <a:extLst>
              <a:ext uri="{FF2B5EF4-FFF2-40B4-BE49-F238E27FC236}">
                <a16:creationId xmlns:a16="http://schemas.microsoft.com/office/drawing/2014/main" id="{793F71E0-E27D-41E2-9E51-4F586631108D}"/>
              </a:ext>
            </a:extLst>
          </p:cNvPr>
          <p:cNvSpPr/>
          <p:nvPr/>
        </p:nvSpPr>
        <p:spPr>
          <a:xfrm>
            <a:off x="6381588" y="2174801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82A6FE7-C86B-41E1-ABEF-C6AE65486D7F}"/>
              </a:ext>
            </a:extLst>
          </p:cNvPr>
          <p:cNvSpPr txBox="1"/>
          <p:nvPr/>
        </p:nvSpPr>
        <p:spPr>
          <a:xfrm>
            <a:off x="6343268" y="2145603"/>
            <a:ext cx="2036541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Jeruk</a:t>
            </a:r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52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93" name="Rectangle: Diagonal Corners Snipped 92">
            <a:extLst>
              <a:ext uri="{FF2B5EF4-FFF2-40B4-BE49-F238E27FC236}">
                <a16:creationId xmlns:a16="http://schemas.microsoft.com/office/drawing/2014/main" id="{81AD1140-8454-4002-B500-ECAC20DEE9B4}"/>
              </a:ext>
            </a:extLst>
          </p:cNvPr>
          <p:cNvSpPr/>
          <p:nvPr/>
        </p:nvSpPr>
        <p:spPr>
          <a:xfrm>
            <a:off x="6419925" y="3059321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3F91FE4-5EAF-4D26-9899-48B850F97BE5}"/>
              </a:ext>
            </a:extLst>
          </p:cNvPr>
          <p:cNvSpPr txBox="1"/>
          <p:nvPr/>
        </p:nvSpPr>
        <p:spPr>
          <a:xfrm>
            <a:off x="6375607" y="3049343"/>
            <a:ext cx="2112236" cy="110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Durian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197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endParaRPr lang="en-ID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Rectangle: Diagonal Corners Snipped 100">
            <a:extLst>
              <a:ext uri="{FF2B5EF4-FFF2-40B4-BE49-F238E27FC236}">
                <a16:creationId xmlns:a16="http://schemas.microsoft.com/office/drawing/2014/main" id="{C6EB678A-49A8-475B-92A0-95CBA35461B3}"/>
              </a:ext>
            </a:extLst>
          </p:cNvPr>
          <p:cNvSpPr/>
          <p:nvPr/>
        </p:nvSpPr>
        <p:spPr>
          <a:xfrm>
            <a:off x="9107488" y="1520294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61B193-E2ED-4EBD-AD01-17B1CEC38826}"/>
              </a:ext>
            </a:extLst>
          </p:cNvPr>
          <p:cNvSpPr txBox="1"/>
          <p:nvPr/>
        </p:nvSpPr>
        <p:spPr>
          <a:xfrm>
            <a:off x="9142362" y="1477845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Buah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Naga</a:t>
            </a:r>
            <a:endParaRPr lang="id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2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C9EF4CC-7697-4085-808F-20CBC40B18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20" y="2032805"/>
            <a:ext cx="512568" cy="36037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D570CCE-681C-4F1B-9E81-9FD75CC575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82" y="1708939"/>
            <a:ext cx="511871" cy="39404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D7D102D-0A30-46EA-BBD7-3916998672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61359">
            <a:off x="6121063" y="3551515"/>
            <a:ext cx="541446" cy="3797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4488156-1D5A-4B60-B5F9-91A9A16865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488" y="2475937"/>
            <a:ext cx="455891" cy="39165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983012C-0E4A-4F99-BCD7-4F7AAB63CC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296" y="2756220"/>
            <a:ext cx="583371" cy="34823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80DF2B2-9176-40E0-A4A7-2661FC6C6E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91" y="2448893"/>
            <a:ext cx="440972" cy="33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EDA19DB5-4E02-4C68-8469-AF1C53C441D7}"/>
              </a:ext>
            </a:extLst>
          </p:cNvPr>
          <p:cNvSpPr/>
          <p:nvPr/>
        </p:nvSpPr>
        <p:spPr>
          <a:xfrm>
            <a:off x="3502076" y="2035194"/>
            <a:ext cx="573189" cy="493267"/>
          </a:xfrm>
          <a:prstGeom prst="ellipse">
            <a:avLst/>
          </a:prstGeom>
          <a:blipFill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Manfaat Buah Naga Merah untuk Kesehatan - Portal Wanita Muda">
            <a:extLst>
              <a:ext uri="{FF2B5EF4-FFF2-40B4-BE49-F238E27FC236}">
                <a16:creationId xmlns:a16="http://schemas.microsoft.com/office/drawing/2014/main" id="{56D544AC-172F-4BD1-8220-96A10DB6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4045" y="2016776"/>
            <a:ext cx="619011" cy="5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Diagonal Corners Snipped 108">
            <a:extLst>
              <a:ext uri="{FF2B5EF4-FFF2-40B4-BE49-F238E27FC236}">
                <a16:creationId xmlns:a16="http://schemas.microsoft.com/office/drawing/2014/main" id="{06208A00-AC5B-4521-A8C9-9ABA25FF9C8A}"/>
              </a:ext>
            </a:extLst>
          </p:cNvPr>
          <p:cNvSpPr/>
          <p:nvPr/>
        </p:nvSpPr>
        <p:spPr>
          <a:xfrm>
            <a:off x="906435" y="4351034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6DB01C2-7D24-47F5-9E9D-C613B4AD2631}"/>
              </a:ext>
            </a:extLst>
          </p:cNvPr>
          <p:cNvSpPr txBox="1"/>
          <p:nvPr/>
        </p:nvSpPr>
        <p:spPr>
          <a:xfrm>
            <a:off x="1027017" y="4363612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Bawang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Merah 199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D10282F3-4735-4C08-A691-ADF2B424551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7" y="4739540"/>
            <a:ext cx="469117" cy="454138"/>
          </a:xfrm>
          <a:prstGeom prst="rect">
            <a:avLst/>
          </a:prstGeom>
        </p:spPr>
      </p:pic>
      <p:sp>
        <p:nvSpPr>
          <p:cNvPr id="113" name="Rectangle: Diagonal Corners Snipped 112">
            <a:extLst>
              <a:ext uri="{FF2B5EF4-FFF2-40B4-BE49-F238E27FC236}">
                <a16:creationId xmlns:a16="http://schemas.microsoft.com/office/drawing/2014/main" id="{64218903-6226-4C7B-8539-8C26D0368A15}"/>
              </a:ext>
            </a:extLst>
          </p:cNvPr>
          <p:cNvSpPr/>
          <p:nvPr/>
        </p:nvSpPr>
        <p:spPr>
          <a:xfrm>
            <a:off x="3641025" y="4059569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43244E5-EEA2-4FEF-8FDC-4C4910CBA228}"/>
              </a:ext>
            </a:extLst>
          </p:cNvPr>
          <p:cNvSpPr txBox="1"/>
          <p:nvPr/>
        </p:nvSpPr>
        <p:spPr>
          <a:xfrm>
            <a:off x="3716827" y="4055699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Cabai Besar 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124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24" name="Rectangle: Diagonal Corners Snipped 123">
            <a:extLst>
              <a:ext uri="{FF2B5EF4-FFF2-40B4-BE49-F238E27FC236}">
                <a16:creationId xmlns:a16="http://schemas.microsoft.com/office/drawing/2014/main" id="{51E7E3FB-0372-4575-B5D4-F5594DE39431}"/>
              </a:ext>
            </a:extLst>
          </p:cNvPr>
          <p:cNvSpPr/>
          <p:nvPr/>
        </p:nvSpPr>
        <p:spPr>
          <a:xfrm>
            <a:off x="6293408" y="4375755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A09592B-EFB5-4609-A380-D5BB098ECF81}"/>
              </a:ext>
            </a:extLst>
          </p:cNvPr>
          <p:cNvSpPr txBox="1"/>
          <p:nvPr/>
        </p:nvSpPr>
        <p:spPr>
          <a:xfrm>
            <a:off x="6427782" y="4374892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Sayuran Daun 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26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27" name="Rectangle: Diagonal Corners Snipped 126">
            <a:extLst>
              <a:ext uri="{FF2B5EF4-FFF2-40B4-BE49-F238E27FC236}">
                <a16:creationId xmlns:a16="http://schemas.microsoft.com/office/drawing/2014/main" id="{4F303E1D-0553-436D-A405-DD740236B947}"/>
              </a:ext>
            </a:extLst>
          </p:cNvPr>
          <p:cNvSpPr/>
          <p:nvPr/>
        </p:nvSpPr>
        <p:spPr>
          <a:xfrm>
            <a:off x="9013270" y="4366711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BD3CA83-F644-4AD4-9516-6DED65E10FB9}"/>
              </a:ext>
            </a:extLst>
          </p:cNvPr>
          <p:cNvSpPr txBox="1"/>
          <p:nvPr/>
        </p:nvSpPr>
        <p:spPr>
          <a:xfrm>
            <a:off x="9147644" y="4365849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Tanaman Obat 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61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2B4C9FE-6DD1-41DF-BB8F-7397C3E0D6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1476">
            <a:off x="3423064" y="4555681"/>
            <a:ext cx="594055" cy="39654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784D677-A7BF-4FE5-B72F-4BBDE82EBC5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118" y="4951831"/>
            <a:ext cx="654737" cy="336021"/>
          </a:xfrm>
          <a:prstGeom prst="rect">
            <a:avLst/>
          </a:prstGeom>
        </p:spPr>
      </p:pic>
      <p:pic>
        <p:nvPicPr>
          <p:cNvPr id="134" name="Picture 2" descr="Image result for kubis">
            <a:extLst>
              <a:ext uri="{FF2B5EF4-FFF2-40B4-BE49-F238E27FC236}">
                <a16:creationId xmlns:a16="http://schemas.microsoft.com/office/drawing/2014/main" id="{4D871A10-FB07-4986-86C1-EF2AB268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8674" y="4092885"/>
            <a:ext cx="631264" cy="4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: Diagonal Corners Snipped 134">
            <a:extLst>
              <a:ext uri="{FF2B5EF4-FFF2-40B4-BE49-F238E27FC236}">
                <a16:creationId xmlns:a16="http://schemas.microsoft.com/office/drawing/2014/main" id="{AEF44C8B-B23C-466D-B60A-50E44A1634C0}"/>
              </a:ext>
            </a:extLst>
          </p:cNvPr>
          <p:cNvSpPr/>
          <p:nvPr/>
        </p:nvSpPr>
        <p:spPr>
          <a:xfrm>
            <a:off x="955716" y="5557576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02D42B4-D46A-4A1A-9880-F460CFE832D1}"/>
              </a:ext>
            </a:extLst>
          </p:cNvPr>
          <p:cNvSpPr txBox="1"/>
          <p:nvPr/>
        </p:nvSpPr>
        <p:spPr>
          <a:xfrm>
            <a:off x="1025325" y="5563966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Bawang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Putih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100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38" name="Rectangle: Diagonal Corners Snipped 137">
            <a:extLst>
              <a:ext uri="{FF2B5EF4-FFF2-40B4-BE49-F238E27FC236}">
                <a16:creationId xmlns:a16="http://schemas.microsoft.com/office/drawing/2014/main" id="{FCEAD2CB-A27A-45C5-AE28-2E857DBD3C87}"/>
              </a:ext>
            </a:extLst>
          </p:cNvPr>
          <p:cNvSpPr/>
          <p:nvPr/>
        </p:nvSpPr>
        <p:spPr>
          <a:xfrm>
            <a:off x="3652630" y="4949223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9EC2337-E4B3-44E4-B21D-BBCB930FC3D2}"/>
              </a:ext>
            </a:extLst>
          </p:cNvPr>
          <p:cNvSpPr txBox="1"/>
          <p:nvPr/>
        </p:nvSpPr>
        <p:spPr>
          <a:xfrm>
            <a:off x="3574607" y="4968560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C</a:t>
            </a:r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abai Rawit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78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41" name="Picture 4" descr="Sehat dengan Bawang Putih dengan Makan 6 Siung Bawang Putih ...">
            <a:extLst>
              <a:ext uri="{FF2B5EF4-FFF2-40B4-BE49-F238E27FC236}">
                <a16:creationId xmlns:a16="http://schemas.microsoft.com/office/drawing/2014/main" id="{ED024AF7-8494-433E-8296-6DDD01F8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397" y="5278813"/>
            <a:ext cx="621069" cy="4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: Diagonal Corners Snipped 141">
            <a:extLst>
              <a:ext uri="{FF2B5EF4-FFF2-40B4-BE49-F238E27FC236}">
                <a16:creationId xmlns:a16="http://schemas.microsoft.com/office/drawing/2014/main" id="{4366AA91-C810-40E0-B623-402955C704E4}"/>
              </a:ext>
            </a:extLst>
          </p:cNvPr>
          <p:cNvSpPr/>
          <p:nvPr/>
        </p:nvSpPr>
        <p:spPr>
          <a:xfrm>
            <a:off x="6382010" y="5589511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7855160-8ACB-4C7C-862E-C81F8212057C}"/>
              </a:ext>
            </a:extLst>
          </p:cNvPr>
          <p:cNvSpPr txBox="1"/>
          <p:nvPr/>
        </p:nvSpPr>
        <p:spPr>
          <a:xfrm>
            <a:off x="6368179" y="5544972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id-ID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Kentang</a:t>
            </a: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18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45" name="Picture 2" descr="Image result for kentang">
            <a:extLst>
              <a:ext uri="{FF2B5EF4-FFF2-40B4-BE49-F238E27FC236}">
                <a16:creationId xmlns:a16="http://schemas.microsoft.com/office/drawing/2014/main" id="{717ECA2A-0BCC-46DF-9783-DB13D0B6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222" y="5303615"/>
            <a:ext cx="528599" cy="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24E440-2B04-4CDC-B89F-DFD37D8EC5A2}"/>
              </a:ext>
            </a:extLst>
          </p:cNvPr>
          <p:cNvCxnSpPr/>
          <p:nvPr/>
        </p:nvCxnSpPr>
        <p:spPr>
          <a:xfrm>
            <a:off x="514187" y="4005064"/>
            <a:ext cx="11112654" cy="0"/>
          </a:xfrm>
          <a:prstGeom prst="line">
            <a:avLst/>
          </a:prstGeom>
          <a:ln w="38100">
            <a:solidFill>
              <a:srgbClr val="8CA19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10" descr="Cabe Rawit Hijau (100 gram/pack)Toekang Sajoer | Tukang Sayur dan ...">
            <a:extLst>
              <a:ext uri="{FF2B5EF4-FFF2-40B4-BE49-F238E27FC236}">
                <a16:creationId xmlns:a16="http://schemas.microsoft.com/office/drawing/2014/main" id="{49D4EA59-3665-4964-AB33-FB262481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72" y="5313569"/>
            <a:ext cx="798367" cy="8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: Diagonal Corners Snipped 88">
            <a:extLst>
              <a:ext uri="{FF2B5EF4-FFF2-40B4-BE49-F238E27FC236}">
                <a16:creationId xmlns:a16="http://schemas.microsoft.com/office/drawing/2014/main" id="{C84B7D2F-6233-4CF0-8146-8EFAC78D646A}"/>
              </a:ext>
            </a:extLst>
          </p:cNvPr>
          <p:cNvSpPr/>
          <p:nvPr/>
        </p:nvSpPr>
        <p:spPr>
          <a:xfrm>
            <a:off x="9059480" y="5570178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39854D-F0D2-456E-B8CF-A03365BE5B0E}"/>
              </a:ext>
            </a:extLst>
          </p:cNvPr>
          <p:cNvSpPr txBox="1"/>
          <p:nvPr/>
        </p:nvSpPr>
        <p:spPr>
          <a:xfrm>
            <a:off x="8996451" y="5506407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Bawang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Bombai</a:t>
            </a:r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3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7C9FA-CD0A-45F5-8984-2966D58B6E7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787" y="5404418"/>
            <a:ext cx="390677" cy="317167"/>
          </a:xfrm>
          <a:prstGeom prst="rect">
            <a:avLst/>
          </a:prstGeom>
        </p:spPr>
      </p:pic>
      <p:sp>
        <p:nvSpPr>
          <p:cNvPr id="96" name="Rectangle: Diagonal Corners Snipped 95">
            <a:extLst>
              <a:ext uri="{FF2B5EF4-FFF2-40B4-BE49-F238E27FC236}">
                <a16:creationId xmlns:a16="http://schemas.microsoft.com/office/drawing/2014/main" id="{916889A4-AC2E-46A5-8CFB-4AC1E9923B38}"/>
              </a:ext>
            </a:extLst>
          </p:cNvPr>
          <p:cNvSpPr/>
          <p:nvPr/>
        </p:nvSpPr>
        <p:spPr>
          <a:xfrm>
            <a:off x="3641025" y="5839763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5012613-1636-46EB-844C-23693EB2EB72}"/>
              </a:ext>
            </a:extLst>
          </p:cNvPr>
          <p:cNvSpPr txBox="1"/>
          <p:nvPr/>
        </p:nvSpPr>
        <p:spPr>
          <a:xfrm>
            <a:off x="3648448" y="5817067"/>
            <a:ext cx="2112236" cy="76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Aneka </a:t>
            </a:r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Cabai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 15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05" name="Rectangle: Diagonal Corners Snipped 104">
            <a:extLst>
              <a:ext uri="{FF2B5EF4-FFF2-40B4-BE49-F238E27FC236}">
                <a16:creationId xmlns:a16="http://schemas.microsoft.com/office/drawing/2014/main" id="{F043BA8A-E289-4090-AA2D-D9912CAB4C55}"/>
              </a:ext>
            </a:extLst>
          </p:cNvPr>
          <p:cNvSpPr/>
          <p:nvPr/>
        </p:nvSpPr>
        <p:spPr>
          <a:xfrm>
            <a:off x="9142362" y="2618402"/>
            <a:ext cx="2132323" cy="80081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id-ID" sz="2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7B5642E-7108-4DC8-96B6-009F2CE735A9}"/>
              </a:ext>
            </a:extLst>
          </p:cNvPr>
          <p:cNvSpPr txBox="1"/>
          <p:nvPr/>
        </p:nvSpPr>
        <p:spPr>
          <a:xfrm>
            <a:off x="9188306" y="2601144"/>
            <a:ext cx="2112236" cy="110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200" b="1" dirty="0" err="1">
                <a:solidFill>
                  <a:prstClr val="black"/>
                </a:solidFill>
                <a:latin typeface="Agency FB" panose="020B0503020202020204" pitchFamily="34" charset="0"/>
              </a:rPr>
              <a:t>Flori</a:t>
            </a:r>
            <a:endParaRPr lang="en-US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20 Kampung</a:t>
            </a:r>
            <a:endParaRPr lang="en-ID" sz="22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 defTabSz="914309"/>
            <a:endParaRPr lang="en-ID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E28FF52-EC33-4210-B70A-B4CCB436E60E}"/>
              </a:ext>
            </a:extLst>
          </p:cNvPr>
          <p:cNvSpPr txBox="1"/>
          <p:nvPr/>
        </p:nvSpPr>
        <p:spPr>
          <a:xfrm>
            <a:off x="9646254" y="3762981"/>
            <a:ext cx="2278163" cy="428285"/>
          </a:xfrm>
          <a:prstGeom prst="rect">
            <a:avLst/>
          </a:prstGeom>
          <a:solidFill>
            <a:srgbClr val="8CA19E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2200" b="1" dirty="0">
                <a:solidFill>
                  <a:prstClr val="black"/>
                </a:solidFill>
                <a:latin typeface="Agency FB" panose="020B0503020202020204" pitchFamily="34" charset="0"/>
              </a:rPr>
              <a:t>Total 1345 Kampung</a:t>
            </a:r>
          </a:p>
        </p:txBody>
      </p:sp>
    </p:spTree>
    <p:extLst>
      <p:ext uri="{BB962C8B-B14F-4D97-AF65-F5344CB8AC3E}">
        <p14:creationId xmlns:p14="http://schemas.microsoft.com/office/powerpoint/2010/main" val="222763169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BE61A4-1387-CA4D-995E-A363F9821F8B}"/>
              </a:ext>
            </a:extLst>
          </p:cNvPr>
          <p:cNvSpPr/>
          <p:nvPr/>
        </p:nvSpPr>
        <p:spPr>
          <a:xfrm>
            <a:off x="6527254" y="1731580"/>
            <a:ext cx="40165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Kebijakan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Direktorat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Perlindungan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Hortikultura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5" descr="Gambar terkait">
            <a:extLst>
              <a:ext uri="{FF2B5EF4-FFF2-40B4-BE49-F238E27FC236}">
                <a16:creationId xmlns:a16="http://schemas.microsoft.com/office/drawing/2014/main" id="{31F5F802-1BA6-914F-81B1-DF94D41B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491" y="521461"/>
            <a:ext cx="1116124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04BAB4-FED5-D044-8AFF-654872E07E1F}"/>
              </a:ext>
            </a:extLst>
          </p:cNvPr>
          <p:cNvGrpSpPr/>
          <p:nvPr/>
        </p:nvGrpSpPr>
        <p:grpSpPr>
          <a:xfrm>
            <a:off x="9911630" y="6351711"/>
            <a:ext cx="2171807" cy="461665"/>
            <a:chOff x="9976173" y="6351711"/>
            <a:chExt cx="2171807" cy="461665"/>
          </a:xfrm>
        </p:grpSpPr>
        <p:pic>
          <p:nvPicPr>
            <p:cNvPr id="9" name="Picture 15" descr="Gambar terkait">
              <a:extLst>
                <a:ext uri="{FF2B5EF4-FFF2-40B4-BE49-F238E27FC236}">
                  <a16:creationId xmlns:a16="http://schemas.microsoft.com/office/drawing/2014/main" id="{E9B5ECC6-4205-084C-8714-B7594DB1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782" y="6376634"/>
              <a:ext cx="416198" cy="41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A815A3-35F9-0B4B-97FA-AB76F668A903}"/>
                </a:ext>
              </a:extLst>
            </p:cNvPr>
            <p:cNvSpPr/>
            <p:nvPr/>
          </p:nvSpPr>
          <p:spPr>
            <a:xfrm>
              <a:off x="9976173" y="6351711"/>
              <a:ext cx="1755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Kementerian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Pertanian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RI</a:t>
              </a:r>
            </a:p>
            <a:p>
              <a:pPr algn="r"/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Direktorat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Jenderal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gency FB" panose="020B0503020202020204" pitchFamily="34" charset="77"/>
                  <a:ea typeface="Tahoma" pitchFamily="34" charset="0"/>
                  <a:cs typeface="Tahoma" pitchFamily="34" charset="0"/>
                </a:rPr>
                <a:t>Hortikultura</a:t>
              </a:r>
              <a:endParaRPr lang="en-US" sz="1200" dirty="0"/>
            </a:p>
          </p:txBody>
        </p:sp>
      </p:grpSp>
      <p:pic>
        <p:nvPicPr>
          <p:cNvPr id="1026" name="Picture 2" descr="Terbukti] 3 Cara Menghilangkan Residu Pestisida pada Buah dan Sayur">
            <a:extLst>
              <a:ext uri="{FF2B5EF4-FFF2-40B4-BE49-F238E27FC236}">
                <a16:creationId xmlns:a16="http://schemas.microsoft.com/office/drawing/2014/main" id="{16111A1E-A762-EC43-8D44-EA5BEAFC8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/>
          <a:stretch/>
        </p:blipFill>
        <p:spPr bwMode="auto">
          <a:xfrm rot="5400000">
            <a:off x="-1244083" y="1246903"/>
            <a:ext cx="6858000" cy="43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reptile, lizard&#10;&#10;Description automatically generated">
            <a:extLst>
              <a:ext uri="{FF2B5EF4-FFF2-40B4-BE49-F238E27FC236}">
                <a16:creationId xmlns:a16="http://schemas.microsoft.com/office/drawing/2014/main" id="{71DE74CB-72EB-D34B-A8B5-2D88CC703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503">
            <a:off x="3362714" y="4604738"/>
            <a:ext cx="3238438" cy="23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10316</TotalTime>
  <Words>1733</Words>
  <Application>Microsoft Macintosh PowerPoint</Application>
  <PresentationFormat>Custom</PresentationFormat>
  <Paragraphs>325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Brush Script MT</vt:lpstr>
      <vt:lpstr>Abadi</vt:lpstr>
      <vt:lpstr>Agency FB</vt:lpstr>
      <vt:lpstr>Arial</vt:lpstr>
      <vt:lpstr>Arial Narrow</vt:lpstr>
      <vt:lpstr>Bahnschrift</vt:lpstr>
      <vt:lpstr>Baskerville Old Face</vt:lpstr>
      <vt:lpstr>Berlin Sans FB</vt:lpstr>
      <vt:lpstr>Berlin Sans FB Demi</vt:lpstr>
      <vt:lpstr>Bookman Old Style</vt:lpstr>
      <vt:lpstr>Bubblegum Sans</vt:lpstr>
      <vt:lpstr>Calibri</vt:lpstr>
      <vt:lpstr>Calibri Light</vt:lpstr>
      <vt:lpstr>Harabara</vt:lpstr>
      <vt:lpstr>News Gothic MT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Syarat Pengembangan Kampung Hortikultura </vt:lpstr>
      <vt:lpstr>PowerPoint Presentation</vt:lpstr>
      <vt:lpstr>PowerPoint Presentation</vt:lpstr>
      <vt:lpstr>KEBIJAKAN OPERASIONAL PERLINDUNGAN HORTIKULTURA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Adaptasi</vt:lpstr>
      <vt:lpstr>PEMANFAATAN INFORMASI IKLIM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Dukungan perlindungan thd pengembangan aneka cabai, bawang merah, dan jeruk nasional 2019</dc:title>
  <dc:creator>ismail - [2010]</dc:creator>
  <cp:lastModifiedBy>desyr.caesaraniutomo@icloud.com</cp:lastModifiedBy>
  <cp:revision>249</cp:revision>
  <cp:lastPrinted>2021-06-25T08:47:42Z</cp:lastPrinted>
  <dcterms:created xsi:type="dcterms:W3CDTF">2019-11-10T14:25:03Z</dcterms:created>
  <dcterms:modified xsi:type="dcterms:W3CDTF">2021-09-08T12:17:04Z</dcterms:modified>
</cp:coreProperties>
</file>