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media/image31.jpg" ContentType="image/jpg"/>
  <Override PartName="/ppt/media/image32.jpg" ContentType="image/jpg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sldIdLst>
    <p:sldId id="257" r:id="rId3"/>
    <p:sldId id="259" r:id="rId4"/>
    <p:sldId id="260" r:id="rId5"/>
    <p:sldId id="261" r:id="rId6"/>
    <p:sldId id="262" r:id="rId7"/>
    <p:sldId id="263" r:id="rId8"/>
    <p:sldId id="266" r:id="rId9"/>
    <p:sldId id="267" r:id="rId10"/>
    <p:sldId id="268" r:id="rId11"/>
    <p:sldId id="269" r:id="rId12"/>
    <p:sldId id="270" r:id="rId13"/>
    <p:sldId id="271" r:id="rId14"/>
    <p:sldId id="264" r:id="rId15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8" autoAdjust="0"/>
    <p:restoredTop sz="94660"/>
  </p:normalViewPr>
  <p:slideViewPr>
    <p:cSldViewPr snapToGrid="0">
      <p:cViewPr varScale="1">
        <p:scale>
          <a:sx n="58" d="100"/>
          <a:sy n="58" d="100"/>
        </p:scale>
        <p:origin x="2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Z:\Erza\GDrive\Kantor\2021\Kordat\002.%20Produksi\Series%20Data%20Produksi%202000-2020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eabombay\GDrive\Kantor\2021\Kegiatan\Bahan%20Tayang%20Pak%20Direktur\produksi%20buah,%20konsumsi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Luas Panen (ha)</c:v>
                </c:pt>
              </c:strCache>
            </c:strRef>
          </c:cat>
          <c:val>
            <c:numRef>
              <c:f>Sheet1!$B$2</c:f>
              <c:numCache>
                <c:formatCode>#,##0</c:formatCode>
                <c:ptCount val="1"/>
                <c:pt idx="0">
                  <c:v>85324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F6C-4086-B96B-69280B491D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Luas Panen (ha)</c:v>
                </c:pt>
              </c:strCache>
            </c:strRef>
          </c:cat>
          <c:val>
            <c:numRef>
              <c:f>Sheet1!$C$2</c:f>
              <c:numCache>
                <c:formatCode>#,##0</c:formatCode>
                <c:ptCount val="1"/>
                <c:pt idx="0">
                  <c:v>89615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F6C-4086-B96B-69280B491DB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Luas Panen (ha)</c:v>
                </c:pt>
              </c:strCache>
            </c:strRef>
          </c:cat>
          <c:val>
            <c:numRef>
              <c:f>Sheet1!$D$2</c:f>
              <c:numCache>
                <c:formatCode>#,##0</c:formatCode>
                <c:ptCount val="1"/>
                <c:pt idx="0">
                  <c:v>107683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F6C-4086-B96B-69280B491DB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Luas Panen (ha)</c:v>
                </c:pt>
              </c:strCache>
            </c:strRef>
          </c:cat>
          <c:val>
            <c:numRef>
              <c:f>Sheet1!$E$2</c:f>
              <c:numCache>
                <c:formatCode>#,##0</c:formatCode>
                <c:ptCount val="1"/>
                <c:pt idx="0">
                  <c:v>105799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F6C-4086-B96B-69280B491DBB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Luas Panen (ha)</c:v>
                </c:pt>
              </c:strCache>
            </c:strRef>
          </c:cat>
          <c:val>
            <c:numRef>
              <c:f>Sheet1!$F$2</c:f>
              <c:numCache>
                <c:formatCode>#,##0</c:formatCode>
                <c:ptCount val="1"/>
                <c:pt idx="0">
                  <c:v>109423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F6C-4086-B96B-69280B491DB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99"/>
        <c:axId val="393879720"/>
        <c:axId val="393875408"/>
      </c:barChart>
      <c:catAx>
        <c:axId val="393879720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dirty="0" err="1"/>
                  <a:t>TAhun</a:t>
                </a:r>
                <a:endParaRPr lang="en-US" sz="1600" b="1" dirty="0"/>
              </a:p>
            </c:rich>
          </c:tx>
          <c:layout>
            <c:manualLayout>
              <c:xMode val="edge"/>
              <c:yMode val="edge"/>
              <c:x val="0.15980004059788974"/>
              <c:y val="0.9180122229364707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393875408"/>
        <c:crosses val="autoZero"/>
        <c:auto val="1"/>
        <c:lblAlgn val="ctr"/>
        <c:lblOffset val="100"/>
        <c:noMultiLvlLbl val="0"/>
      </c:catAx>
      <c:valAx>
        <c:axId val="393875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dirty="0"/>
                  <a:t>Luas  </a:t>
                </a:r>
                <a:r>
                  <a:rPr lang="en-US" sz="1600" b="1" dirty="0" err="1"/>
                  <a:t>panen</a:t>
                </a:r>
                <a:r>
                  <a:rPr lang="en-US" sz="1600" b="1" dirty="0"/>
                  <a:t> (ha)</a:t>
                </a:r>
              </a:p>
            </c:rich>
          </c:tx>
          <c:layout>
            <c:manualLayout>
              <c:xMode val="edge"/>
              <c:yMode val="edge"/>
              <c:x val="9.0191230264010571E-3"/>
              <c:y val="0.334298512538687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3879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2625006384858829"/>
          <c:y val="0.90969602315993325"/>
          <c:w val="0.45110954742821835"/>
          <c:h val="7.28526140106614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ID" sz="2000" b="1" i="0" u="none" strike="noStrike" kern="1200" cap="none" spc="0" normalizeH="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pPr>
            <a:r>
              <a:rPr lang="en-ID" sz="1600" b="1" i="0" u="none" strike="noStrike" kern="1200" cap="none" spc="0" normalizeH="0" baseline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Rata-Rata </a:t>
            </a:r>
            <a:r>
              <a:rPr lang="en-ID" sz="1600" b="1" i="0" u="none" strike="noStrike" kern="1200" cap="none" spc="0" normalizeH="0" baseline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Pertumbuhan</a:t>
            </a:r>
            <a:r>
              <a:rPr lang="en-ID" sz="1600" b="1" i="0" u="none" strike="noStrike" kern="1200" cap="none" spc="0" normalizeH="0" baseline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ID" sz="1600" b="1" i="0" u="none" strike="noStrike" kern="1200" cap="none" spc="0" normalizeH="0" baseline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Produksi</a:t>
            </a:r>
            <a:r>
              <a:rPr lang="en-ID" sz="1600" b="1" i="0" u="none" strike="noStrike" kern="1200" cap="none" spc="0" normalizeH="0" baseline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ID" sz="1600" b="1" i="0" u="none" strike="noStrike" kern="1200" cap="none" spc="0" normalizeH="0" baseline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Hortikultura</a:t>
            </a:r>
            <a:r>
              <a:rPr lang="en-ID" sz="1600" b="1" i="0" u="none" strike="noStrike" kern="1200" cap="none" spc="0" normalizeH="0" baseline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(2000-2019)</a:t>
            </a:r>
          </a:p>
        </c:rich>
      </c:tx>
      <c:layout>
        <c:manualLayout>
          <c:xMode val="edge"/>
          <c:yMode val="edge"/>
          <c:x val="0.14147480463571868"/>
          <c:y val="1.62243626781988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ID" sz="2000" b="1" i="0" u="none" strike="noStrike" kern="1200" cap="none" spc="0" normalizeH="0" baseline="0" dirty="0" smtClean="0">
              <a:solidFill>
                <a:schemeClr val="tx1"/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'[Produksi Hortikultura 2000-2019.xlsx]Sheet2'!$C$1</c:f>
              <c:strCache>
                <c:ptCount val="1"/>
                <c:pt idx="0">
                  <c:v>rata-rata pertumbuhan Produksi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9BE-456E-BB62-A0631521A1E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9BE-456E-BB62-A0631521A1E7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9BE-456E-BB62-A0631521A1E7}"/>
              </c:ext>
            </c:extLst>
          </c:dPt>
          <c:dPt>
            <c:idx val="3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9BE-456E-BB62-A0631521A1E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'[Produksi Hortikultura 2000-2019.xlsx]Sheet2'!$B$2:$B$5</c:f>
              <c:strCache>
                <c:ptCount val="4"/>
                <c:pt idx="0">
                  <c:v>Sayuran</c:v>
                </c:pt>
                <c:pt idx="1">
                  <c:v>Buah-Buahan</c:v>
                </c:pt>
                <c:pt idx="2">
                  <c:v>Florikultura</c:v>
                </c:pt>
                <c:pt idx="3">
                  <c:v>Tanaman Obat</c:v>
                </c:pt>
              </c:strCache>
            </c:strRef>
          </c:cat>
          <c:val>
            <c:numRef>
              <c:f>'[Produksi Hortikultura 2000-2019.xlsx]Sheet2'!$C$2:$C$5</c:f>
              <c:numCache>
                <c:formatCode>0.0%</c:formatCode>
                <c:ptCount val="4"/>
                <c:pt idx="0">
                  <c:v>3.1926364354789016E-2</c:v>
                </c:pt>
                <c:pt idx="1">
                  <c:v>5.8525262729724255E-2</c:v>
                </c:pt>
                <c:pt idx="2" formatCode="0%">
                  <c:v>0.12123906880502855</c:v>
                </c:pt>
                <c:pt idx="3" formatCode="0.00%">
                  <c:v>7.4122473663072161E-2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A9BE-456E-BB62-A0631521A1E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67"/>
        <c:overlap val="-43"/>
        <c:axId val="228047504"/>
        <c:axId val="228047896"/>
      </c:barChart>
      <c:catAx>
        <c:axId val="2280475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1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8047896"/>
        <c:crosses val="autoZero"/>
        <c:auto val="1"/>
        <c:lblAlgn val="ctr"/>
        <c:lblOffset val="100"/>
        <c:noMultiLvlLbl val="0"/>
      </c:catAx>
      <c:valAx>
        <c:axId val="22804789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crossAx val="228047504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1200"/>
              <a:t>Rata-Rata Pertumbuhan Produksi Buah (2000-2019)</a:t>
            </a:r>
            <a:endParaRPr lang="id-ID" sz="120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Buah!$AV$8:$AV$25</c:f>
              <c:strCache>
                <c:ptCount val="18"/>
                <c:pt idx="0">
                  <c:v>Pisang</c:v>
                </c:pt>
                <c:pt idx="1">
                  <c:v>Melon</c:v>
                </c:pt>
                <c:pt idx="2">
                  <c:v>Belimbing</c:v>
                </c:pt>
                <c:pt idx="3">
                  <c:v>Pepaya</c:v>
                </c:pt>
                <c:pt idx="4">
                  <c:v>Sawo</c:v>
                </c:pt>
                <c:pt idx="5">
                  <c:v>Salak</c:v>
                </c:pt>
                <c:pt idx="6">
                  <c:v>Semangka</c:v>
                </c:pt>
                <c:pt idx="7">
                  <c:v>Sukun</c:v>
                </c:pt>
                <c:pt idx="8">
                  <c:v>Alpukat</c:v>
                </c:pt>
                <c:pt idx="9">
                  <c:v>Stroberi</c:v>
                </c:pt>
                <c:pt idx="10">
                  <c:v>Jeruk Siam </c:v>
                </c:pt>
                <c:pt idx="11">
                  <c:v>Mangga</c:v>
                </c:pt>
                <c:pt idx="12">
                  <c:v>Duku</c:v>
                </c:pt>
                <c:pt idx="13">
                  <c:v>Blewah</c:v>
                </c:pt>
                <c:pt idx="14">
                  <c:v>Nenas</c:v>
                </c:pt>
                <c:pt idx="15">
                  <c:v>Durian</c:v>
                </c:pt>
                <c:pt idx="16">
                  <c:v>Apel</c:v>
                </c:pt>
                <c:pt idx="17">
                  <c:v>Manggis</c:v>
                </c:pt>
              </c:strCache>
            </c:strRef>
          </c:cat>
          <c:val>
            <c:numRef>
              <c:f>Buah!$AW$8:$AW$25</c:f>
              <c:numCache>
                <c:formatCode>0.0%</c:formatCode>
                <c:ptCount val="18"/>
                <c:pt idx="0">
                  <c:v>3.7610300066145984E-2</c:v>
                </c:pt>
                <c:pt idx="1">
                  <c:v>4.6201688065266991E-2</c:v>
                </c:pt>
                <c:pt idx="2">
                  <c:v>5.0780075707488354E-2</c:v>
                </c:pt>
                <c:pt idx="3">
                  <c:v>5.4419489095433565E-2</c:v>
                </c:pt>
                <c:pt idx="4">
                  <c:v>5.8644110167688446E-2</c:v>
                </c:pt>
                <c:pt idx="5">
                  <c:v>6.3352138051856632E-2</c:v>
                </c:pt>
                <c:pt idx="6">
                  <c:v>6.8249536066269073E-2</c:v>
                </c:pt>
                <c:pt idx="7">
                  <c:v>7.6662726741428877E-2</c:v>
                </c:pt>
                <c:pt idx="8">
                  <c:v>7.792893168215953E-2</c:v>
                </c:pt>
                <c:pt idx="9">
                  <c:v>8.4435671091014297E-2</c:v>
                </c:pt>
                <c:pt idx="10">
                  <c:v>8.5618497743196367E-2</c:v>
                </c:pt>
                <c:pt idx="11">
                  <c:v>8.7322195024910038E-2</c:v>
                </c:pt>
                <c:pt idx="12">
                  <c:v>9.2203731688000751E-2</c:v>
                </c:pt>
                <c:pt idx="13">
                  <c:v>0.10397592135592509</c:v>
                </c:pt>
                <c:pt idx="14">
                  <c:v>0.11755480556273074</c:v>
                </c:pt>
                <c:pt idx="15">
                  <c:v>0.12717625769615754</c:v>
                </c:pt>
                <c:pt idx="16">
                  <c:v>0.13340743430675747</c:v>
                </c:pt>
                <c:pt idx="17">
                  <c:v>0.19046668214864954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5CC-4746-A5AA-271661B01E3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228046328"/>
        <c:axId val="228043976"/>
      </c:barChart>
      <c:catAx>
        <c:axId val="2280463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8043976"/>
        <c:crosses val="autoZero"/>
        <c:auto val="1"/>
        <c:lblAlgn val="ctr"/>
        <c:lblOffset val="100"/>
        <c:noMultiLvlLbl val="0"/>
      </c:catAx>
      <c:valAx>
        <c:axId val="2280439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8046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 err="1"/>
              <a:t>Rerata</a:t>
            </a:r>
            <a:r>
              <a:rPr lang="en-US" sz="2400" b="1" dirty="0"/>
              <a:t> </a:t>
            </a:r>
            <a:r>
              <a:rPr lang="en-US" sz="2400" b="1" dirty="0" err="1"/>
              <a:t>Konsumsi</a:t>
            </a:r>
            <a:r>
              <a:rPr lang="en-US" sz="2400" b="1" dirty="0"/>
              <a:t> </a:t>
            </a:r>
            <a:r>
              <a:rPr lang="en-US" sz="2400" b="1" dirty="0" err="1"/>
              <a:t>Buah</a:t>
            </a:r>
            <a:r>
              <a:rPr lang="en-US" sz="2400" b="1" dirty="0"/>
              <a:t> 2016-2020 (kg/</a:t>
            </a:r>
            <a:r>
              <a:rPr lang="en-US" sz="2400" b="1" dirty="0" err="1"/>
              <a:t>kapita</a:t>
            </a:r>
            <a:r>
              <a:rPr lang="en-US" sz="2400" b="1" dirty="0"/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'[produksi buah, konsumsi.xlsx]KONSUMSI BUAH'!$F$29:$F$50</c:f>
              <c:strCache>
                <c:ptCount val="22"/>
                <c:pt idx="0">
                  <c:v>Buah dalam kaleng</c:v>
                </c:pt>
                <c:pt idx="1">
                  <c:v>Belimbing</c:v>
                </c:pt>
                <c:pt idx="2">
                  <c:v>Sawo</c:v>
                </c:pt>
                <c:pt idx="3">
                  <c:v>Kedondong</c:v>
                </c:pt>
                <c:pt idx="4">
                  <c:v>Nangka</c:v>
                </c:pt>
                <c:pt idx="5">
                  <c:v>Nanas</c:v>
                </c:pt>
                <c:pt idx="6">
                  <c:v>Mangga</c:v>
                </c:pt>
                <c:pt idx="7">
                  <c:v>Melon</c:v>
                </c:pt>
                <c:pt idx="8">
                  <c:v>Tomat buah</c:v>
                </c:pt>
                <c:pt idx="9">
                  <c:v>Alpokat</c:v>
                </c:pt>
                <c:pt idx="10">
                  <c:v>Jambu</c:v>
                </c:pt>
                <c:pt idx="11">
                  <c:v>Apel</c:v>
                </c:pt>
                <c:pt idx="12">
                  <c:v>Durian</c:v>
                </c:pt>
                <c:pt idx="13">
                  <c:v>Semangka</c:v>
                </c:pt>
                <c:pt idx="14">
                  <c:v>Salak</c:v>
                </c:pt>
                <c:pt idx="15">
                  <c:v>Lainnya buah-buahan</c:v>
                </c:pt>
                <c:pt idx="16">
                  <c:v>Duku</c:v>
                </c:pt>
                <c:pt idx="17">
                  <c:v>Pisang Ambon</c:v>
                </c:pt>
                <c:pt idx="18">
                  <c:v>Pepaya</c:v>
                </c:pt>
                <c:pt idx="19">
                  <c:v>Jeruk</c:v>
                </c:pt>
                <c:pt idx="20">
                  <c:v>Rambutan</c:v>
                </c:pt>
                <c:pt idx="21">
                  <c:v>Pisang Lainnya</c:v>
                </c:pt>
              </c:strCache>
            </c:strRef>
          </c:cat>
          <c:val>
            <c:numRef>
              <c:f>'[produksi buah, konsumsi.xlsx]KONSUMSI BUAH'!$G$29:$G$50</c:f>
              <c:numCache>
                <c:formatCode>_-* #,##0.00_-;\-* #,##0.00_-;_-* "-"_-;_-@_-</c:formatCode>
                <c:ptCount val="22"/>
                <c:pt idx="0">
                  <c:v>1.04E-2</c:v>
                </c:pt>
                <c:pt idx="1">
                  <c:v>0.1043</c:v>
                </c:pt>
                <c:pt idx="2">
                  <c:v>0.15640000000000001</c:v>
                </c:pt>
                <c:pt idx="3">
                  <c:v>0.15640000000000001</c:v>
                </c:pt>
                <c:pt idx="4">
                  <c:v>0.15640000000000001</c:v>
                </c:pt>
                <c:pt idx="5">
                  <c:v>0.46929999999999999</c:v>
                </c:pt>
                <c:pt idx="6">
                  <c:v>0.49535999999999997</c:v>
                </c:pt>
                <c:pt idx="7">
                  <c:v>0.52139999999999997</c:v>
                </c:pt>
                <c:pt idx="8">
                  <c:v>0.6222333333333333</c:v>
                </c:pt>
                <c:pt idx="9">
                  <c:v>0.73</c:v>
                </c:pt>
                <c:pt idx="10">
                  <c:v>0.73</c:v>
                </c:pt>
                <c:pt idx="11">
                  <c:v>0.99073333333333335</c:v>
                </c:pt>
                <c:pt idx="12">
                  <c:v>1.5382200000000001</c:v>
                </c:pt>
                <c:pt idx="13">
                  <c:v>1.8396000000000001</c:v>
                </c:pt>
                <c:pt idx="14">
                  <c:v>2.2817600000000002</c:v>
                </c:pt>
                <c:pt idx="15">
                  <c:v>2.3689999999999998</c:v>
                </c:pt>
                <c:pt idx="16">
                  <c:v>3.0576600000000003</c:v>
                </c:pt>
                <c:pt idx="17">
                  <c:v>3.1259749999999999</c:v>
                </c:pt>
                <c:pt idx="18">
                  <c:v>3.3955600000000006</c:v>
                </c:pt>
                <c:pt idx="19">
                  <c:v>3.6218400000000002</c:v>
                </c:pt>
                <c:pt idx="20">
                  <c:v>4.28355</c:v>
                </c:pt>
                <c:pt idx="21">
                  <c:v>5.6796749999999996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A06-493B-92CB-2DE46297CD4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28048680"/>
        <c:axId val="228049072"/>
      </c:barChart>
      <c:catAx>
        <c:axId val="2280486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8049072"/>
        <c:crosses val="autoZero"/>
        <c:auto val="1"/>
        <c:lblAlgn val="ctr"/>
        <c:lblOffset val="100"/>
        <c:noMultiLvlLbl val="0"/>
      </c:catAx>
      <c:valAx>
        <c:axId val="2280490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.00_-;\-* #,##0.00_-;_-* &quot;-&quot;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8048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2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0.04606</cdr:x>
      <cdr:y>0.08946</cdr:y>
    </cdr:from>
    <cdr:to>
      <cdr:x>0.17478</cdr:x>
      <cdr:y>0.13519</cdr:y>
    </cdr:to>
    <cdr:sp macro="" textlink="">
      <cdr:nvSpPr>
        <cdr:cNvPr id="2" name="Rounded Rectangle 1"/>
        <cdr:cNvSpPr/>
      </cdr:nvSpPr>
      <cdr:spPr>
        <a:xfrm xmlns:a="http://schemas.openxmlformats.org/drawingml/2006/main">
          <a:off x="509451" y="587829"/>
          <a:ext cx="1423851" cy="300445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3810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4406-5784-45B2-B271-2819E6602152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6BB7-3CED-4ADF-8AF8-C1261D01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408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4406-5784-45B2-B271-2819E6602152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6BB7-3CED-4ADF-8AF8-C1261D01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298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4406-5784-45B2-B271-2819E6602152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6BB7-3CED-4ADF-8AF8-C1261D01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007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4375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4600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4406-5784-45B2-B271-2819E6602152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6BB7-3CED-4ADF-8AF8-C1261D01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542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4406-5784-45B2-B271-2819E6602152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6BB7-3CED-4ADF-8AF8-C1261D01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208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4406-5784-45B2-B271-2819E6602152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6BB7-3CED-4ADF-8AF8-C1261D01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041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4406-5784-45B2-B271-2819E6602152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6BB7-3CED-4ADF-8AF8-C1261D01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538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4406-5784-45B2-B271-2819E6602152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6BB7-3CED-4ADF-8AF8-C1261D01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396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4406-5784-45B2-B271-2819E6602152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6BB7-3CED-4ADF-8AF8-C1261D01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02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4406-5784-45B2-B271-2819E6602152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6BB7-3CED-4ADF-8AF8-C1261D01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828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4406-5784-45B2-B271-2819E6602152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6BB7-3CED-4ADF-8AF8-C1261D01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7249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4406-5784-45B2-B271-2819E6602152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6BB7-3CED-4ADF-8AF8-C1261D01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938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4406-5784-45B2-B271-2819E6602152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6BB7-3CED-4ADF-8AF8-C1261D01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163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4406-5784-45B2-B271-2819E6602152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6BB7-3CED-4ADF-8AF8-C1261D01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5037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4406-5784-45B2-B271-2819E6602152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6BB7-3CED-4ADF-8AF8-C1261D01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0950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351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4406-5784-45B2-B271-2819E6602152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6BB7-3CED-4ADF-8AF8-C1261D01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02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4406-5784-45B2-B271-2819E6602152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6BB7-3CED-4ADF-8AF8-C1261D01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96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4406-5784-45B2-B271-2819E6602152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6BB7-3CED-4ADF-8AF8-C1261D01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579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4406-5784-45B2-B271-2819E6602152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6BB7-3CED-4ADF-8AF8-C1261D01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130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4406-5784-45B2-B271-2819E6602152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6BB7-3CED-4ADF-8AF8-C1261D01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49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4406-5784-45B2-B271-2819E6602152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6BB7-3CED-4ADF-8AF8-C1261D01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976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4406-5784-45B2-B271-2819E6602152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6BB7-3CED-4ADF-8AF8-C1261D01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142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F4406-5784-45B2-B271-2819E6602152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A6BB7-3CED-4ADF-8AF8-C1261D01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07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F4406-5784-45B2-B271-2819E6602152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A6BB7-3CED-4ADF-8AF8-C1261D01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500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jpe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9.png"/><Relationship Id="rId7" Type="http://schemas.openxmlformats.org/officeDocument/2006/relationships/image" Target="../media/image20.png"/><Relationship Id="rId12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11" Type="http://schemas.openxmlformats.org/officeDocument/2006/relationships/image" Target="../media/image35.png"/><Relationship Id="rId5" Type="http://schemas.openxmlformats.org/officeDocument/2006/relationships/image" Target="../media/image2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1.wdp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7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chart" Target="../charts/chart3.xml"/><Relationship Id="rId7" Type="http://schemas.openxmlformats.org/officeDocument/2006/relationships/image" Target="../media/image47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2493" y="-3565863"/>
            <a:ext cx="12246511" cy="7311598"/>
            <a:chOff x="-22493" y="-830997"/>
            <a:chExt cx="11387179" cy="6858000"/>
          </a:xfrm>
          <a:blipFill>
            <a:blip r:embed="rId2" cstate="print">
              <a:alphaModFix amt="25000"/>
            </a:blip>
            <a:stretch>
              <a:fillRect/>
            </a:stretch>
          </a:blipFill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8"/>
            <a:stretch/>
          </p:blipFill>
          <p:spPr>
            <a:xfrm>
              <a:off x="-22493" y="-830997"/>
              <a:ext cx="5724525" cy="6858000"/>
            </a:xfrm>
            <a:prstGeom prst="rect">
              <a:avLst/>
            </a:prstGeom>
            <a:grpFill/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61"/>
            <a:stretch/>
          </p:blipFill>
          <p:spPr>
            <a:xfrm>
              <a:off x="5697311" y="-830997"/>
              <a:ext cx="5667375" cy="6858000"/>
            </a:xfrm>
            <a:prstGeom prst="rect">
              <a:avLst/>
            </a:prstGeom>
            <a:grpFill/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58D9DB3-464D-4845-87D8-08087C2B5F17}"/>
              </a:ext>
            </a:extLst>
          </p:cNvPr>
          <p:cNvSpPr/>
          <p:nvPr/>
        </p:nvSpPr>
        <p:spPr>
          <a:xfrm>
            <a:off x="-22494" y="3095090"/>
            <a:ext cx="12246511" cy="1969086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4500"/>
            <a:r>
              <a:rPr lang="en-ID" sz="3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Pengembangan</a:t>
            </a:r>
            <a:r>
              <a:rPr lang="en-ID" sz="3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Benih</a:t>
            </a:r>
            <a:r>
              <a:rPr lang="en-ID" sz="3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Pisang</a:t>
            </a:r>
            <a:r>
              <a:rPr lang="en-ID" sz="3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Bermutu</a:t>
            </a:r>
            <a:r>
              <a:rPr lang="en-ID" sz="3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Mendukung</a:t>
            </a:r>
            <a:r>
              <a:rPr lang="en-ID" sz="3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Kawasan</a:t>
            </a:r>
            <a:r>
              <a:rPr lang="en-ID" sz="3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/</a:t>
            </a:r>
            <a:r>
              <a:rPr lang="en-ID" sz="3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Kampung</a:t>
            </a:r>
            <a:r>
              <a:rPr lang="en-ID" sz="3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Pisang</a:t>
            </a:r>
            <a:endParaRPr lang="en-ID" sz="3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Impact" panose="020B080603090205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969829" y="557271"/>
            <a:ext cx="3222171" cy="6226313"/>
            <a:chOff x="5148943" y="94430"/>
            <a:chExt cx="3222171" cy="6226313"/>
          </a:xfrm>
        </p:grpSpPr>
        <p:pic>
          <p:nvPicPr>
            <p:cNvPr id="1026" name="Picture 2" descr="Sebentar lagi, Gresik punya area pengembangan mangga nasional -  LensaIndonesia.com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77" r="16293"/>
            <a:stretch/>
          </p:blipFill>
          <p:spPr bwMode="auto">
            <a:xfrm>
              <a:off x="5159829" y="94430"/>
              <a:ext cx="3211285" cy="6226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pisang">
              <a:extLst>
                <a:ext uri="{FF2B5EF4-FFF2-40B4-BE49-F238E27FC236}">
                  <a16:creationId xmlns:a16="http://schemas.microsoft.com/office/drawing/2014/main" xmlns="" id="{981DA229-8EEE-4F94-8A4F-5E1042504E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6F5FA"/>
                </a:clrFrom>
                <a:clrTo>
                  <a:srgbClr val="F6F5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943" y="2273547"/>
              <a:ext cx="1340530" cy="890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B3A9252-75C3-49A1-95D7-BF618472196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6331" y="-181531"/>
            <a:ext cx="949023" cy="9014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177F2EA-BC96-4FC4-9283-313F18F500C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3560" y="-243855"/>
            <a:ext cx="1142252" cy="9637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14412B8-2C4C-4D8A-B586-AA579EB9B88F}"/>
              </a:ext>
            </a:extLst>
          </p:cNvPr>
          <p:cNvSpPr txBox="1"/>
          <p:nvPr/>
        </p:nvSpPr>
        <p:spPr>
          <a:xfrm>
            <a:off x="6235699" y="5064176"/>
            <a:ext cx="4350657" cy="962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600" i="1" dirty="0" err="1">
                <a:latin typeface="Britannic Bold" panose="020B0903060703020204" pitchFamily="34" charset="0"/>
              </a:rPr>
              <a:t>Disampaikan</a:t>
            </a:r>
            <a:r>
              <a:rPr lang="en-ID" sz="1600" i="1" dirty="0">
                <a:latin typeface="Britannic Bold" panose="020B0903060703020204" pitchFamily="34" charset="0"/>
              </a:rPr>
              <a:t> o</a:t>
            </a:r>
            <a:r>
              <a:rPr lang="id-ID" sz="1600" i="1" dirty="0">
                <a:latin typeface="Britannic Bold" panose="020B0903060703020204" pitchFamily="34" charset="0"/>
              </a:rPr>
              <a:t>leh:</a:t>
            </a:r>
            <a:endParaRPr lang="en-ID" sz="1600" i="1" dirty="0">
              <a:latin typeface="Britannic Bold" panose="020B0903060703020204" pitchFamily="34" charset="0"/>
            </a:endParaRPr>
          </a:p>
          <a:p>
            <a:pPr algn="ctr"/>
            <a:r>
              <a:rPr lang="en-ID" sz="2400" dirty="0" err="1">
                <a:latin typeface="Britannic Bold" panose="020B0903060703020204" pitchFamily="34" charset="0"/>
              </a:rPr>
              <a:t>Dr.</a:t>
            </a:r>
            <a:r>
              <a:rPr lang="en-ID" sz="2400" dirty="0">
                <a:latin typeface="Britannic Bold" panose="020B0903060703020204" pitchFamily="34" charset="0"/>
              </a:rPr>
              <a:t> Ir. </a:t>
            </a:r>
            <a:r>
              <a:rPr lang="en-ID" sz="2400" dirty="0" err="1">
                <a:latin typeface="Britannic Bold" panose="020B0903060703020204" pitchFamily="34" charset="0"/>
              </a:rPr>
              <a:t>Prihasto</a:t>
            </a:r>
            <a:r>
              <a:rPr lang="en-ID" sz="2400" dirty="0">
                <a:latin typeface="Britannic Bold" panose="020B0903060703020204" pitchFamily="34" charset="0"/>
              </a:rPr>
              <a:t> </a:t>
            </a:r>
            <a:r>
              <a:rPr lang="en-ID" sz="2400" dirty="0" err="1">
                <a:latin typeface="Britannic Bold" panose="020B0903060703020204" pitchFamily="34" charset="0"/>
              </a:rPr>
              <a:t>Setyanto</a:t>
            </a:r>
            <a:r>
              <a:rPr lang="en-ID" sz="2400" dirty="0">
                <a:latin typeface="Britannic Bold" panose="020B0903060703020204" pitchFamily="34" charset="0"/>
              </a:rPr>
              <a:t>, </a:t>
            </a:r>
            <a:r>
              <a:rPr lang="en-ID" sz="2400" dirty="0" err="1">
                <a:latin typeface="Britannic Bold" panose="020B0903060703020204" pitchFamily="34" charset="0"/>
              </a:rPr>
              <a:t>M.Sc</a:t>
            </a:r>
            <a:endParaRPr lang="id-ID" sz="2400" dirty="0">
              <a:latin typeface="Britannic Bold" panose="020B0903060703020204" pitchFamily="34" charset="0"/>
            </a:endParaRPr>
          </a:p>
          <a:p>
            <a:pPr algn="ctr"/>
            <a:r>
              <a:rPr lang="id-ID" sz="1600" dirty="0">
                <a:latin typeface="Britannic Bold" panose="020B0903060703020204" pitchFamily="34" charset="0"/>
              </a:rPr>
              <a:t>Direktur Jenderal Hortikultura</a:t>
            </a:r>
            <a:endParaRPr lang="en-ID" sz="1600" dirty="0">
              <a:latin typeface="Britannic Bold" panose="020B0903060703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43E5D87-62C9-44B9-8037-9244BB875B68}"/>
              </a:ext>
            </a:extLst>
          </p:cNvPr>
          <p:cNvSpPr txBox="1"/>
          <p:nvPr/>
        </p:nvSpPr>
        <p:spPr>
          <a:xfrm>
            <a:off x="0" y="6027003"/>
            <a:ext cx="12224018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85725"/>
            <a:r>
              <a:rPr lang="en-US" sz="2400" dirty="0" err="1">
                <a:latin typeface="Britannic Bold" panose="020B0903060703020204" pitchFamily="34" charset="0"/>
              </a:rPr>
              <a:t>Direktorat</a:t>
            </a:r>
            <a:r>
              <a:rPr lang="en-US" sz="2400" dirty="0">
                <a:latin typeface="Britannic Bold" panose="020B0903060703020204" pitchFamily="34" charset="0"/>
              </a:rPr>
              <a:t> </a:t>
            </a:r>
            <a:r>
              <a:rPr lang="en-US" sz="2400" dirty="0" err="1">
                <a:latin typeface="Britannic Bold" panose="020B0903060703020204" pitchFamily="34" charset="0"/>
              </a:rPr>
              <a:t>Jenderal</a:t>
            </a:r>
            <a:r>
              <a:rPr lang="en-US" sz="2400" dirty="0">
                <a:latin typeface="Britannic Bold" panose="020B0903060703020204" pitchFamily="34" charset="0"/>
              </a:rPr>
              <a:t> </a:t>
            </a:r>
            <a:r>
              <a:rPr lang="en-US" sz="2400" dirty="0" err="1">
                <a:latin typeface="Britannic Bold" panose="020B0903060703020204" pitchFamily="34" charset="0"/>
              </a:rPr>
              <a:t>Hortikultura</a:t>
            </a:r>
            <a:endParaRPr lang="en-US" sz="2400" dirty="0">
              <a:latin typeface="Britannic Bold" panose="020B0903060703020204" pitchFamily="34" charset="0"/>
            </a:endParaRPr>
          </a:p>
          <a:p>
            <a:pPr indent="85725"/>
            <a:r>
              <a:rPr lang="id-ID" sz="2400" dirty="0">
                <a:latin typeface="Britannic Bold" panose="020B0903060703020204" pitchFamily="34" charset="0"/>
              </a:rPr>
              <a:t>Kementerian Pertanian RI</a:t>
            </a:r>
            <a:endParaRPr lang="en-ID" sz="2400" dirty="0"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97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xmlns="" id="{F2570226-901A-4154-A436-0266502732A5}"/>
              </a:ext>
            </a:extLst>
          </p:cNvPr>
          <p:cNvSpPr/>
          <p:nvPr/>
        </p:nvSpPr>
        <p:spPr>
          <a:xfrm>
            <a:off x="718602" y="2120656"/>
            <a:ext cx="2577883" cy="2745320"/>
          </a:xfrm>
          <a:prstGeom prst="roundRect">
            <a:avLst/>
          </a:prstGeom>
          <a:solidFill>
            <a:schemeClr val="bg1">
              <a:alpha val="60000"/>
            </a:schemeClr>
          </a:solidFill>
          <a:ln w="38100">
            <a:solidFill>
              <a:srgbClr val="0639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d-ID" sz="2200" dirty="0">
              <a:solidFill>
                <a:schemeClr val="tx1"/>
              </a:solidFill>
            </a:endParaRPr>
          </a:p>
          <a:p>
            <a:pPr algn="ctr"/>
            <a:endParaRPr lang="id-ID" sz="2200" dirty="0">
              <a:solidFill>
                <a:schemeClr val="tx1"/>
              </a:solidFill>
            </a:endParaRPr>
          </a:p>
          <a:p>
            <a:pPr algn="ctr"/>
            <a:endParaRPr lang="id-ID" sz="2200" dirty="0">
              <a:solidFill>
                <a:schemeClr val="tx1"/>
              </a:solidFill>
            </a:endParaRPr>
          </a:p>
          <a:p>
            <a:pPr algn="ctr"/>
            <a:endParaRPr lang="id-ID" sz="2200" dirty="0">
              <a:solidFill>
                <a:schemeClr val="tx1"/>
              </a:solidFill>
            </a:endParaRPr>
          </a:p>
          <a:p>
            <a:pPr algn="ctr"/>
            <a:endParaRPr lang="id-ID" sz="2200" dirty="0">
              <a:solidFill>
                <a:schemeClr val="tx1"/>
              </a:solidFill>
            </a:endParaRPr>
          </a:p>
          <a:p>
            <a:pPr algn="ctr"/>
            <a:endParaRPr lang="id-ID" sz="2200" dirty="0">
              <a:solidFill>
                <a:schemeClr val="tx1"/>
              </a:solidFill>
            </a:endParaRPr>
          </a:p>
          <a:p>
            <a:pPr algn="ctr"/>
            <a:endParaRPr lang="id-ID" sz="2200" dirty="0">
              <a:solidFill>
                <a:schemeClr val="tx1"/>
              </a:solidFill>
            </a:endParaRPr>
          </a:p>
          <a:p>
            <a:pPr algn="ctr"/>
            <a:endParaRPr lang="id-ID" sz="2200" dirty="0">
              <a:solidFill>
                <a:schemeClr val="tx1"/>
              </a:solidFill>
            </a:endParaRPr>
          </a:p>
          <a:p>
            <a:pPr algn="ctr"/>
            <a:endParaRPr lang="id-ID" sz="2200" dirty="0">
              <a:solidFill>
                <a:schemeClr val="tx1"/>
              </a:solidFill>
            </a:endParaRPr>
          </a:p>
          <a:p>
            <a:pPr algn="ctr"/>
            <a:endParaRPr lang="id-ID" sz="2200" dirty="0">
              <a:solidFill>
                <a:schemeClr val="tx1"/>
              </a:solidFill>
            </a:endParaRPr>
          </a:p>
          <a:p>
            <a:pPr algn="ctr"/>
            <a:endParaRPr lang="en-US" sz="2200" dirty="0">
              <a:solidFill>
                <a:schemeClr val="tx1"/>
              </a:solidFill>
            </a:endParaRPr>
          </a:p>
          <a:p>
            <a:endParaRPr lang="en-US" sz="2200" dirty="0"/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xmlns="" id="{E0FC9D23-39B4-4AB5-B9EC-D9E666E319C1}"/>
              </a:ext>
            </a:extLst>
          </p:cNvPr>
          <p:cNvSpPr/>
          <p:nvPr/>
        </p:nvSpPr>
        <p:spPr>
          <a:xfrm>
            <a:off x="3449847" y="2164299"/>
            <a:ext cx="2564801" cy="2701678"/>
          </a:xfrm>
          <a:prstGeom prst="roundRect">
            <a:avLst/>
          </a:prstGeom>
          <a:solidFill>
            <a:schemeClr val="bg1">
              <a:alpha val="60000"/>
            </a:schemeClr>
          </a:solidFill>
          <a:ln w="38100">
            <a:solidFill>
              <a:srgbClr val="00B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xmlns="" id="{37B38D0C-CACA-4D51-B5CE-E248235C70EE}"/>
              </a:ext>
            </a:extLst>
          </p:cNvPr>
          <p:cNvSpPr/>
          <p:nvPr/>
        </p:nvSpPr>
        <p:spPr>
          <a:xfrm>
            <a:off x="6150627" y="2171369"/>
            <a:ext cx="2564801" cy="3016262"/>
          </a:xfrm>
          <a:prstGeom prst="roundRect">
            <a:avLst/>
          </a:prstGeom>
          <a:solidFill>
            <a:schemeClr val="bg1">
              <a:alpha val="60000"/>
            </a:schemeClr>
          </a:solidFill>
          <a:ln w="38100">
            <a:solidFill>
              <a:srgbClr val="F36F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d-ID" sz="2200" dirty="0">
              <a:solidFill>
                <a:schemeClr val="tx1"/>
              </a:solidFill>
            </a:endParaRP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xmlns="" id="{93CB34FE-EE0C-4CD6-8D74-ADCCFE88FB36}"/>
              </a:ext>
            </a:extLst>
          </p:cNvPr>
          <p:cNvSpPr/>
          <p:nvPr/>
        </p:nvSpPr>
        <p:spPr>
          <a:xfrm>
            <a:off x="8887275" y="2163127"/>
            <a:ext cx="2564801" cy="2801728"/>
          </a:xfrm>
          <a:prstGeom prst="roundRect">
            <a:avLst/>
          </a:prstGeom>
          <a:solidFill>
            <a:schemeClr val="bg1">
              <a:alpha val="60000"/>
            </a:schemeClr>
          </a:solidFill>
          <a:ln w="38100">
            <a:solidFill>
              <a:srgbClr val="0D95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xmlns="" id="{3CD4B24A-673A-4466-A081-69ECF6A8F16C}"/>
              </a:ext>
            </a:extLst>
          </p:cNvPr>
          <p:cNvSpPr/>
          <p:nvPr/>
        </p:nvSpPr>
        <p:spPr>
          <a:xfrm>
            <a:off x="1898545" y="1949943"/>
            <a:ext cx="424689" cy="386247"/>
          </a:xfrm>
          <a:prstGeom prst="ellipse">
            <a:avLst/>
          </a:prstGeom>
          <a:solidFill>
            <a:srgbClr val="06395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xmlns="" id="{F94B6C16-0085-4AC8-9B79-5B98C1F8DA6C}"/>
              </a:ext>
            </a:extLst>
          </p:cNvPr>
          <p:cNvSpPr/>
          <p:nvPr/>
        </p:nvSpPr>
        <p:spPr>
          <a:xfrm>
            <a:off x="4589801" y="1949942"/>
            <a:ext cx="422534" cy="386247"/>
          </a:xfrm>
          <a:prstGeom prst="ellipse">
            <a:avLst/>
          </a:prstGeom>
          <a:solidFill>
            <a:srgbClr val="00B09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xmlns="" id="{D492DE11-8171-424C-9F9C-735024C8F9DE}"/>
              </a:ext>
            </a:extLst>
          </p:cNvPr>
          <p:cNvSpPr/>
          <p:nvPr/>
        </p:nvSpPr>
        <p:spPr>
          <a:xfrm>
            <a:off x="7262326" y="1925581"/>
            <a:ext cx="422534" cy="386247"/>
          </a:xfrm>
          <a:prstGeom prst="ellipse">
            <a:avLst/>
          </a:prstGeom>
          <a:solidFill>
            <a:srgbClr val="F36F1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xmlns="" id="{B8F8B0C6-20C6-4D93-87D4-BD1BB8AA6055}"/>
              </a:ext>
            </a:extLst>
          </p:cNvPr>
          <p:cNvSpPr/>
          <p:nvPr/>
        </p:nvSpPr>
        <p:spPr>
          <a:xfrm>
            <a:off x="9890009" y="1972808"/>
            <a:ext cx="422534" cy="386247"/>
          </a:xfrm>
          <a:prstGeom prst="ellipse">
            <a:avLst/>
          </a:prstGeom>
          <a:solidFill>
            <a:srgbClr val="0D95B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" name="Rectangle: Diagonal Corners Snipped 2">
            <a:extLst>
              <a:ext uri="{FF2B5EF4-FFF2-40B4-BE49-F238E27FC236}">
                <a16:creationId xmlns:a16="http://schemas.microsoft.com/office/drawing/2014/main" xmlns="" id="{0D1F57C6-5EA1-420B-8450-AED6A8CD4280}"/>
              </a:ext>
            </a:extLst>
          </p:cNvPr>
          <p:cNvSpPr/>
          <p:nvPr/>
        </p:nvSpPr>
        <p:spPr>
          <a:xfrm>
            <a:off x="962029" y="2571294"/>
            <a:ext cx="2155112" cy="805787"/>
          </a:xfrm>
          <a:prstGeom prst="snip2Diag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200" i="1" dirty="0">
              <a:solidFill>
                <a:schemeClr val="tx1"/>
              </a:solidFill>
            </a:endParaRPr>
          </a:p>
        </p:txBody>
      </p:sp>
      <p:pic>
        <p:nvPicPr>
          <p:cNvPr id="55298" name="Picture 2" descr="Free icon &quot;Target icon&quot; by AomAm">
            <a:extLst>
              <a:ext uri="{FF2B5EF4-FFF2-40B4-BE49-F238E27FC236}">
                <a16:creationId xmlns:a16="http://schemas.microsoft.com/office/drawing/2014/main" xmlns="" id="{A5DA78A2-988D-4C40-9AFD-276F76135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09083">
            <a:off x="961011" y="2313100"/>
            <a:ext cx="385382" cy="42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CCCDBF4-62FD-45BA-8F63-5AC315A13445}"/>
              </a:ext>
            </a:extLst>
          </p:cNvPr>
          <p:cNvSpPr txBox="1"/>
          <p:nvPr/>
        </p:nvSpPr>
        <p:spPr>
          <a:xfrm>
            <a:off x="1096420" y="2570431"/>
            <a:ext cx="2134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 Narrow" panose="020B0606020202030204" pitchFamily="34" charset="0"/>
              </a:rPr>
              <a:t>Pisang </a:t>
            </a:r>
          </a:p>
          <a:p>
            <a:pPr algn="ctr"/>
            <a:r>
              <a:rPr lang="en-US" sz="2200" b="1" dirty="0">
                <a:latin typeface="Arial Narrow" panose="020B0606020202030204" pitchFamily="34" charset="0"/>
              </a:rPr>
              <a:t>56 Kampung</a:t>
            </a:r>
            <a:endParaRPr lang="en-ID" sz="2200" b="1" dirty="0">
              <a:latin typeface="Arial Narrow" panose="020B0606020202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653E9308-E2C5-4E15-9659-2D9813AA12E9}"/>
              </a:ext>
            </a:extLst>
          </p:cNvPr>
          <p:cNvSpPr txBox="1"/>
          <p:nvPr/>
        </p:nvSpPr>
        <p:spPr>
          <a:xfrm>
            <a:off x="1" y="472380"/>
            <a:ext cx="12191999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sv-SE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Kampung Buah 2021 </a:t>
            </a:r>
            <a:endParaRPr lang="en-US" sz="3200" b="1" kern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glow rad="139700">
                  <a:srgbClr val="454545"/>
                </a:glo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4D786B7A-8B6B-41D0-9EE0-7DE4FC534F88}"/>
              </a:ext>
            </a:extLst>
          </p:cNvPr>
          <p:cNvCxnSpPr>
            <a:cxnSpLocks/>
          </p:cNvCxnSpPr>
          <p:nvPr/>
        </p:nvCxnSpPr>
        <p:spPr>
          <a:xfrm>
            <a:off x="704006" y="1149343"/>
            <a:ext cx="10783987" cy="7169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tailEnd type="oval"/>
          </a:ln>
          <a:effectLst/>
        </p:spPr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DEBA0CF0-7622-419A-B2EB-6EF3A22638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5407"/>
          <a:stretch/>
        </p:blipFill>
        <p:spPr>
          <a:xfrm>
            <a:off x="10946650" y="480505"/>
            <a:ext cx="1082687" cy="747477"/>
          </a:xfrm>
          <a:prstGeom prst="rect">
            <a:avLst/>
          </a:prstGeom>
        </p:spPr>
      </p:pic>
      <p:sp>
        <p:nvSpPr>
          <p:cNvPr id="52" name="Rectangle: Diagonal Corners Snipped 51">
            <a:extLst>
              <a:ext uri="{FF2B5EF4-FFF2-40B4-BE49-F238E27FC236}">
                <a16:creationId xmlns:a16="http://schemas.microsoft.com/office/drawing/2014/main" xmlns="" id="{8F462C73-3372-42AF-9DBF-464EE7853BAF}"/>
              </a:ext>
            </a:extLst>
          </p:cNvPr>
          <p:cNvSpPr/>
          <p:nvPr/>
        </p:nvSpPr>
        <p:spPr>
          <a:xfrm>
            <a:off x="961200" y="3636279"/>
            <a:ext cx="2155112" cy="805787"/>
          </a:xfrm>
          <a:prstGeom prst="snip2Diag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200" i="1" dirty="0">
              <a:solidFill>
                <a:schemeClr val="tx1"/>
              </a:solidFill>
            </a:endParaRPr>
          </a:p>
        </p:txBody>
      </p:sp>
      <p:pic>
        <p:nvPicPr>
          <p:cNvPr id="65" name="Picture 2" descr="Free icon &quot;Target icon&quot; by AomAm">
            <a:extLst>
              <a:ext uri="{FF2B5EF4-FFF2-40B4-BE49-F238E27FC236}">
                <a16:creationId xmlns:a16="http://schemas.microsoft.com/office/drawing/2014/main" xmlns="" id="{A93E6819-D2F0-4A63-9655-9C76685F6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09083">
            <a:off x="2791697" y="3446666"/>
            <a:ext cx="385382" cy="42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A9FFBE49-EAEA-4548-8313-52D2F2ABBA90}"/>
              </a:ext>
            </a:extLst>
          </p:cNvPr>
          <p:cNvSpPr txBox="1"/>
          <p:nvPr/>
        </p:nvSpPr>
        <p:spPr>
          <a:xfrm>
            <a:off x="993269" y="3635669"/>
            <a:ext cx="21348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latin typeface="Arial Narrow" panose="020B0606020202030204" pitchFamily="34" charset="0"/>
              </a:rPr>
              <a:t>Kelengkeng</a:t>
            </a:r>
            <a:endParaRPr lang="en-US" sz="2200" b="1" dirty="0">
              <a:latin typeface="Arial Narrow" panose="020B0606020202030204" pitchFamily="34" charset="0"/>
            </a:endParaRPr>
          </a:p>
          <a:p>
            <a:pPr algn="ctr"/>
            <a:r>
              <a:rPr lang="en-US" sz="2200" b="1" dirty="0">
                <a:latin typeface="Arial Narrow" panose="020B0606020202030204" pitchFamily="34" charset="0"/>
              </a:rPr>
              <a:t>120 Kampung</a:t>
            </a:r>
            <a:endParaRPr lang="en-ID" sz="2200" b="1" dirty="0">
              <a:latin typeface="Arial Narrow" panose="020B0606020202030204" pitchFamily="34" charset="0"/>
            </a:endParaRPr>
          </a:p>
          <a:p>
            <a:pPr algn="ctr"/>
            <a:endParaRPr lang="en-ID" sz="2200" b="1" dirty="0">
              <a:latin typeface="Arial Narrow" panose="020B0606020202030204" pitchFamily="34" charset="0"/>
            </a:endParaRPr>
          </a:p>
        </p:txBody>
      </p:sp>
      <p:sp>
        <p:nvSpPr>
          <p:cNvPr id="72" name="Rectangle: Diagonal Corners Snipped 71">
            <a:extLst>
              <a:ext uri="{FF2B5EF4-FFF2-40B4-BE49-F238E27FC236}">
                <a16:creationId xmlns:a16="http://schemas.microsoft.com/office/drawing/2014/main" xmlns="" id="{50D7D5F8-B652-4CFE-A5EE-3E522A10092C}"/>
              </a:ext>
            </a:extLst>
          </p:cNvPr>
          <p:cNvSpPr/>
          <p:nvPr/>
        </p:nvSpPr>
        <p:spPr>
          <a:xfrm>
            <a:off x="3668487" y="2591493"/>
            <a:ext cx="2155112" cy="805787"/>
          </a:xfrm>
          <a:prstGeom prst="snip2Diag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200" i="1" dirty="0">
              <a:solidFill>
                <a:schemeClr val="tx1"/>
              </a:solidFill>
            </a:endParaRPr>
          </a:p>
        </p:txBody>
      </p:sp>
      <p:pic>
        <p:nvPicPr>
          <p:cNvPr id="73" name="Picture 2" descr="Free icon &quot;Target icon&quot; by AomAm">
            <a:extLst>
              <a:ext uri="{FF2B5EF4-FFF2-40B4-BE49-F238E27FC236}">
                <a16:creationId xmlns:a16="http://schemas.microsoft.com/office/drawing/2014/main" xmlns="" id="{CB242760-51E8-45C6-B98B-C56BEF835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09083">
            <a:off x="3667469" y="2333299"/>
            <a:ext cx="385382" cy="42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E3376701-850B-4AEB-A8D3-E55FDAD4D507}"/>
              </a:ext>
            </a:extLst>
          </p:cNvPr>
          <p:cNvSpPr txBox="1"/>
          <p:nvPr/>
        </p:nvSpPr>
        <p:spPr>
          <a:xfrm>
            <a:off x="3802878" y="2590630"/>
            <a:ext cx="2134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 Narrow" panose="020B0606020202030204" pitchFamily="34" charset="0"/>
              </a:rPr>
              <a:t>Mangga </a:t>
            </a:r>
          </a:p>
          <a:p>
            <a:pPr algn="ctr"/>
            <a:r>
              <a:rPr lang="en-US" sz="2200" b="1" dirty="0">
                <a:latin typeface="Arial Narrow" panose="020B0606020202030204" pitchFamily="34" charset="0"/>
              </a:rPr>
              <a:t>65 Kampung</a:t>
            </a:r>
            <a:endParaRPr lang="en-ID" sz="2200" b="1" dirty="0">
              <a:latin typeface="Arial Narrow" panose="020B0606020202030204" pitchFamily="34" charset="0"/>
            </a:endParaRPr>
          </a:p>
        </p:txBody>
      </p:sp>
      <p:sp>
        <p:nvSpPr>
          <p:cNvPr id="75" name="Rectangle: Diagonal Corners Snipped 74">
            <a:extLst>
              <a:ext uri="{FF2B5EF4-FFF2-40B4-BE49-F238E27FC236}">
                <a16:creationId xmlns:a16="http://schemas.microsoft.com/office/drawing/2014/main" xmlns="" id="{079F529F-0D74-4CB9-9552-134F6540A5A9}"/>
              </a:ext>
            </a:extLst>
          </p:cNvPr>
          <p:cNvSpPr/>
          <p:nvPr/>
        </p:nvSpPr>
        <p:spPr>
          <a:xfrm>
            <a:off x="3667658" y="3656478"/>
            <a:ext cx="2155112" cy="805787"/>
          </a:xfrm>
          <a:prstGeom prst="snip2Diag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200" i="1" dirty="0">
              <a:solidFill>
                <a:schemeClr val="tx1"/>
              </a:solidFill>
            </a:endParaRPr>
          </a:p>
        </p:txBody>
      </p:sp>
      <p:pic>
        <p:nvPicPr>
          <p:cNvPr id="76" name="Picture 2" descr="Free icon &quot;Target icon&quot; by AomAm">
            <a:extLst>
              <a:ext uri="{FF2B5EF4-FFF2-40B4-BE49-F238E27FC236}">
                <a16:creationId xmlns:a16="http://schemas.microsoft.com/office/drawing/2014/main" xmlns="" id="{C793D9B2-D3F4-4206-824A-DF0AF97B0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09083">
            <a:off x="8281949" y="3128018"/>
            <a:ext cx="385382" cy="42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C00A78DD-B7BA-4B5C-AE1C-1731E4BF9243}"/>
              </a:ext>
            </a:extLst>
          </p:cNvPr>
          <p:cNvSpPr txBox="1"/>
          <p:nvPr/>
        </p:nvSpPr>
        <p:spPr>
          <a:xfrm>
            <a:off x="3731781" y="3647370"/>
            <a:ext cx="21348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latin typeface="Arial Narrow" panose="020B0606020202030204" pitchFamily="34" charset="0"/>
              </a:rPr>
              <a:t>Alpukat</a:t>
            </a:r>
            <a:endParaRPr lang="en-US" sz="2200" b="1" dirty="0">
              <a:latin typeface="Arial Narrow" panose="020B0606020202030204" pitchFamily="34" charset="0"/>
            </a:endParaRPr>
          </a:p>
          <a:p>
            <a:pPr algn="ctr"/>
            <a:r>
              <a:rPr lang="en-US" sz="2200" b="1" dirty="0">
                <a:latin typeface="Arial Narrow" panose="020B0606020202030204" pitchFamily="34" charset="0"/>
              </a:rPr>
              <a:t>159 Kampung</a:t>
            </a:r>
            <a:endParaRPr lang="en-ID" sz="2200" b="1" dirty="0">
              <a:latin typeface="Arial Narrow" panose="020B0606020202030204" pitchFamily="34" charset="0"/>
            </a:endParaRPr>
          </a:p>
          <a:p>
            <a:pPr algn="ctr"/>
            <a:endParaRPr lang="en-ID" sz="2200" b="1" dirty="0">
              <a:latin typeface="Arial Narrow" panose="020B0606020202030204" pitchFamily="34" charset="0"/>
            </a:endParaRPr>
          </a:p>
        </p:txBody>
      </p:sp>
      <p:sp>
        <p:nvSpPr>
          <p:cNvPr id="82" name="Rectangle: Diagonal Corners Snipped 81">
            <a:extLst>
              <a:ext uri="{FF2B5EF4-FFF2-40B4-BE49-F238E27FC236}">
                <a16:creationId xmlns:a16="http://schemas.microsoft.com/office/drawing/2014/main" xmlns="" id="{8E7FF387-D504-4BFB-A548-5ACBE46CB397}"/>
              </a:ext>
            </a:extLst>
          </p:cNvPr>
          <p:cNvSpPr/>
          <p:nvPr/>
        </p:nvSpPr>
        <p:spPr>
          <a:xfrm>
            <a:off x="6342705" y="2388077"/>
            <a:ext cx="2155112" cy="805787"/>
          </a:xfrm>
          <a:prstGeom prst="snip2Diag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200" i="1" dirty="0">
              <a:solidFill>
                <a:schemeClr val="tx1"/>
              </a:solidFill>
            </a:endParaRPr>
          </a:p>
        </p:txBody>
      </p:sp>
      <p:pic>
        <p:nvPicPr>
          <p:cNvPr id="83" name="Picture 2" descr="Free icon &quot;Target icon&quot; by AomAm">
            <a:extLst>
              <a:ext uri="{FF2B5EF4-FFF2-40B4-BE49-F238E27FC236}">
                <a16:creationId xmlns:a16="http://schemas.microsoft.com/office/drawing/2014/main" xmlns="" id="{7FE0E075-6E30-471C-970A-AD763DF7C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09083">
            <a:off x="6341687" y="2129883"/>
            <a:ext cx="385382" cy="42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52AE3B6B-DB72-47DC-B9A8-19A1D919220C}"/>
              </a:ext>
            </a:extLst>
          </p:cNvPr>
          <p:cNvSpPr txBox="1"/>
          <p:nvPr/>
        </p:nvSpPr>
        <p:spPr>
          <a:xfrm>
            <a:off x="6430171" y="2342732"/>
            <a:ext cx="21348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 Narrow" panose="020B0606020202030204" pitchFamily="34" charset="0"/>
              </a:rPr>
              <a:t>Manggis   </a:t>
            </a:r>
          </a:p>
          <a:p>
            <a:pPr algn="ctr"/>
            <a:r>
              <a:rPr lang="en-US" sz="2200" b="1" dirty="0">
                <a:latin typeface="Arial Narrow" panose="020B0606020202030204" pitchFamily="34" charset="0"/>
              </a:rPr>
              <a:t>40 Kampung</a:t>
            </a:r>
            <a:endParaRPr lang="en-ID" sz="2200" b="1" dirty="0">
              <a:latin typeface="Arial Narrow" panose="020B0606020202030204" pitchFamily="34" charset="0"/>
            </a:endParaRPr>
          </a:p>
          <a:p>
            <a:pPr algn="ctr"/>
            <a:endParaRPr lang="en-ID" sz="2200" b="1" dirty="0">
              <a:latin typeface="Arial Narrow" panose="020B0606020202030204" pitchFamily="34" charset="0"/>
            </a:endParaRPr>
          </a:p>
        </p:txBody>
      </p:sp>
      <p:sp>
        <p:nvSpPr>
          <p:cNvPr id="86" name="Rectangle: Diagonal Corners Snipped 85">
            <a:extLst>
              <a:ext uri="{FF2B5EF4-FFF2-40B4-BE49-F238E27FC236}">
                <a16:creationId xmlns:a16="http://schemas.microsoft.com/office/drawing/2014/main" xmlns="" id="{793F71E0-E27D-41E2-9E51-4F586631108D}"/>
              </a:ext>
            </a:extLst>
          </p:cNvPr>
          <p:cNvSpPr/>
          <p:nvPr/>
        </p:nvSpPr>
        <p:spPr>
          <a:xfrm>
            <a:off x="6382419" y="3274433"/>
            <a:ext cx="2155112" cy="805787"/>
          </a:xfrm>
          <a:prstGeom prst="snip2Diag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200" i="1" dirty="0">
              <a:solidFill>
                <a:schemeClr val="tx1"/>
              </a:solidFill>
            </a:endParaRPr>
          </a:p>
        </p:txBody>
      </p:sp>
      <p:pic>
        <p:nvPicPr>
          <p:cNvPr id="87" name="Picture 2" descr="Free icon &quot;Target icon&quot; by AomAm">
            <a:extLst>
              <a:ext uri="{FF2B5EF4-FFF2-40B4-BE49-F238E27FC236}">
                <a16:creationId xmlns:a16="http://schemas.microsoft.com/office/drawing/2014/main" xmlns="" id="{D800D02E-8415-4F14-AA5C-8CB5BFCD0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09083">
            <a:off x="5468642" y="3513716"/>
            <a:ext cx="385382" cy="42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C82A6FE7-C86B-41E1-ABEF-C6AE65486D7F}"/>
              </a:ext>
            </a:extLst>
          </p:cNvPr>
          <p:cNvSpPr txBox="1"/>
          <p:nvPr/>
        </p:nvSpPr>
        <p:spPr>
          <a:xfrm>
            <a:off x="6344094" y="3245230"/>
            <a:ext cx="20583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latin typeface="Arial Narrow" panose="020B0606020202030204" pitchFamily="34" charset="0"/>
              </a:rPr>
              <a:t>Jeruk</a:t>
            </a:r>
            <a:r>
              <a:rPr lang="id-ID" sz="2200" b="1" dirty="0">
                <a:latin typeface="Arial Narrow" panose="020B0606020202030204" pitchFamily="34" charset="0"/>
              </a:rPr>
              <a:t> </a:t>
            </a:r>
          </a:p>
          <a:p>
            <a:pPr algn="ctr"/>
            <a:r>
              <a:rPr lang="en-US" sz="2200" b="1" dirty="0">
                <a:latin typeface="Arial Narrow" panose="020B0606020202030204" pitchFamily="34" charset="0"/>
              </a:rPr>
              <a:t>52 Kampung</a:t>
            </a:r>
            <a:endParaRPr lang="en-ID" sz="2200" b="1" dirty="0">
              <a:latin typeface="Arial Narrow" panose="020B0606020202030204" pitchFamily="34" charset="0"/>
            </a:endParaRPr>
          </a:p>
        </p:txBody>
      </p:sp>
      <p:sp>
        <p:nvSpPr>
          <p:cNvPr id="93" name="Rectangle: Diagonal Corners Snipped 92">
            <a:extLst>
              <a:ext uri="{FF2B5EF4-FFF2-40B4-BE49-F238E27FC236}">
                <a16:creationId xmlns:a16="http://schemas.microsoft.com/office/drawing/2014/main" xmlns="" id="{81AD1140-8454-4002-B500-ECAC20DEE9B4}"/>
              </a:ext>
            </a:extLst>
          </p:cNvPr>
          <p:cNvSpPr/>
          <p:nvPr/>
        </p:nvSpPr>
        <p:spPr>
          <a:xfrm>
            <a:off x="6420761" y="4159068"/>
            <a:ext cx="2155112" cy="805787"/>
          </a:xfrm>
          <a:prstGeom prst="snip2Diag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200" i="1" dirty="0">
              <a:solidFill>
                <a:schemeClr val="tx1"/>
              </a:solidFill>
            </a:endParaRPr>
          </a:p>
        </p:txBody>
      </p:sp>
      <p:pic>
        <p:nvPicPr>
          <p:cNvPr id="94" name="Picture 2" descr="Free icon &quot;Target icon&quot; by AomAm">
            <a:extLst>
              <a:ext uri="{FF2B5EF4-FFF2-40B4-BE49-F238E27FC236}">
                <a16:creationId xmlns:a16="http://schemas.microsoft.com/office/drawing/2014/main" xmlns="" id="{E0A5263B-A3FE-4B5B-9D35-7253FBB49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09083">
            <a:off x="6207855" y="3971595"/>
            <a:ext cx="385382" cy="42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23F91FE4-5EAF-4D26-9899-48B850F97BE5}"/>
              </a:ext>
            </a:extLst>
          </p:cNvPr>
          <p:cNvSpPr txBox="1"/>
          <p:nvPr/>
        </p:nvSpPr>
        <p:spPr>
          <a:xfrm>
            <a:off x="6376438" y="4080594"/>
            <a:ext cx="21348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 Narrow" panose="020B0606020202030204" pitchFamily="34" charset="0"/>
              </a:rPr>
              <a:t>Durian</a:t>
            </a:r>
          </a:p>
          <a:p>
            <a:pPr algn="ctr"/>
            <a:r>
              <a:rPr lang="en-US" sz="2200" b="1" dirty="0">
                <a:latin typeface="Arial Narrow" panose="020B0606020202030204" pitchFamily="34" charset="0"/>
              </a:rPr>
              <a:t>197 Kampung</a:t>
            </a:r>
            <a:endParaRPr lang="en-ID" sz="2200" b="1" dirty="0">
              <a:latin typeface="Arial Narrow" panose="020B0606020202030204" pitchFamily="34" charset="0"/>
            </a:endParaRPr>
          </a:p>
          <a:p>
            <a:pPr algn="ctr"/>
            <a:endParaRPr lang="en-ID" sz="2200" b="1" dirty="0">
              <a:latin typeface="Arial Narrow" panose="020B0606020202030204" pitchFamily="34" charset="0"/>
            </a:endParaRPr>
          </a:p>
        </p:txBody>
      </p:sp>
      <p:sp>
        <p:nvSpPr>
          <p:cNvPr id="101" name="Rectangle: Diagonal Corners Snipped 100">
            <a:extLst>
              <a:ext uri="{FF2B5EF4-FFF2-40B4-BE49-F238E27FC236}">
                <a16:creationId xmlns:a16="http://schemas.microsoft.com/office/drawing/2014/main" xmlns="" id="{C6EB678A-49A8-475B-92A0-95CBA35461B3}"/>
              </a:ext>
            </a:extLst>
          </p:cNvPr>
          <p:cNvSpPr/>
          <p:nvPr/>
        </p:nvSpPr>
        <p:spPr>
          <a:xfrm>
            <a:off x="9108674" y="2551346"/>
            <a:ext cx="2155112" cy="805787"/>
          </a:xfrm>
          <a:prstGeom prst="snip2Diag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200" i="1" dirty="0">
              <a:solidFill>
                <a:schemeClr val="tx1"/>
              </a:solidFill>
            </a:endParaRPr>
          </a:p>
        </p:txBody>
      </p:sp>
      <p:pic>
        <p:nvPicPr>
          <p:cNvPr id="102" name="Picture 2" descr="Free icon &quot;Target icon&quot; by AomAm">
            <a:extLst>
              <a:ext uri="{FF2B5EF4-FFF2-40B4-BE49-F238E27FC236}">
                <a16:creationId xmlns:a16="http://schemas.microsoft.com/office/drawing/2014/main" xmlns="" id="{A0A26C69-353F-468F-8C94-E870545C1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09083">
            <a:off x="8941606" y="2319212"/>
            <a:ext cx="385382" cy="42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4E61B193-E2ED-4EBD-AD01-17B1CEC38826}"/>
              </a:ext>
            </a:extLst>
          </p:cNvPr>
          <p:cNvSpPr txBox="1"/>
          <p:nvPr/>
        </p:nvSpPr>
        <p:spPr>
          <a:xfrm>
            <a:off x="9143553" y="2508890"/>
            <a:ext cx="2134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latin typeface="Arial Narrow" panose="020B0606020202030204" pitchFamily="34" charset="0"/>
              </a:rPr>
              <a:t>Buah</a:t>
            </a:r>
            <a:r>
              <a:rPr lang="en-US" sz="2200" b="1" dirty="0">
                <a:latin typeface="Arial Narrow" panose="020B0606020202030204" pitchFamily="34" charset="0"/>
              </a:rPr>
              <a:t> Naga</a:t>
            </a:r>
            <a:endParaRPr lang="id-ID" sz="2200" b="1" dirty="0">
              <a:latin typeface="Arial Narrow" panose="020B0606020202030204" pitchFamily="34" charset="0"/>
            </a:endParaRPr>
          </a:p>
          <a:p>
            <a:pPr algn="ctr"/>
            <a:r>
              <a:rPr lang="en-US" sz="2200" b="1" dirty="0">
                <a:latin typeface="Arial Narrow" panose="020B0606020202030204" pitchFamily="34" charset="0"/>
              </a:rPr>
              <a:t>2 Kampung</a:t>
            </a:r>
            <a:endParaRPr lang="en-ID" sz="2200" b="1" dirty="0">
              <a:latin typeface="Arial Narrow" panose="020B0606020202030204" pitchFamily="34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2C9EF4CC-7697-4085-808F-20CBC40B18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18" y="3063924"/>
            <a:ext cx="515748" cy="362613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xmlns="" id="{3D570CCE-681C-4F1B-9E81-9FD75CC575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388" y="2808510"/>
            <a:ext cx="515048" cy="396489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xmlns="" id="{8D7D102D-0A30-46EA-BBD7-3916998672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61359">
            <a:off x="6204475" y="4663901"/>
            <a:ext cx="544806" cy="382109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D4488156-1D5A-4B60-B5F9-91A9A16865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39" y="4120525"/>
            <a:ext cx="458720" cy="394084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E983012C-0E4A-4F99-BCD7-4F7AAB63CC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806" y="3759769"/>
            <a:ext cx="586990" cy="350393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xmlns="" id="{880DF2B2-9176-40E0-A4A7-2661FC6C6E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806" y="4189734"/>
            <a:ext cx="443709" cy="332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8" name="Oval 107">
            <a:extLst>
              <a:ext uri="{FF2B5EF4-FFF2-40B4-BE49-F238E27FC236}">
                <a16:creationId xmlns:a16="http://schemas.microsoft.com/office/drawing/2014/main" xmlns="" id="{EDA19DB5-4E02-4C68-8469-AF1C53C441D7}"/>
              </a:ext>
            </a:extLst>
          </p:cNvPr>
          <p:cNvSpPr/>
          <p:nvPr/>
        </p:nvSpPr>
        <p:spPr>
          <a:xfrm>
            <a:off x="3502533" y="3066313"/>
            <a:ext cx="579314" cy="496328"/>
          </a:xfrm>
          <a:prstGeom prst="ellipse">
            <a:avLst/>
          </a:prstGeom>
          <a:blipFill rotWithShape="0">
            <a:blip r:embed="rId11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050" name="Picture 2" descr="Manfaat Buah Naga Merah untuk Kesehatan - Portal Wanita Muda">
            <a:extLst>
              <a:ext uri="{FF2B5EF4-FFF2-40B4-BE49-F238E27FC236}">
                <a16:creationId xmlns:a16="http://schemas.microsoft.com/office/drawing/2014/main" xmlns="" id="{56D544AC-172F-4BD1-8220-96A10DB63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211" y="3047892"/>
            <a:ext cx="512520" cy="42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6324E440-2B04-4CDC-B89F-DFD37D8EC5A2}"/>
              </a:ext>
            </a:extLst>
          </p:cNvPr>
          <p:cNvCxnSpPr/>
          <p:nvPr/>
        </p:nvCxnSpPr>
        <p:spPr>
          <a:xfrm>
            <a:off x="514254" y="5065394"/>
            <a:ext cx="11231418" cy="0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: Diagonal Corners Snipped 104">
            <a:extLst>
              <a:ext uri="{FF2B5EF4-FFF2-40B4-BE49-F238E27FC236}">
                <a16:creationId xmlns:a16="http://schemas.microsoft.com/office/drawing/2014/main" xmlns="" id="{F043BA8A-E289-4090-AA2D-D9912CAB4C55}"/>
              </a:ext>
            </a:extLst>
          </p:cNvPr>
          <p:cNvSpPr/>
          <p:nvPr/>
        </p:nvSpPr>
        <p:spPr>
          <a:xfrm>
            <a:off x="9143553" y="3649597"/>
            <a:ext cx="2155112" cy="805787"/>
          </a:xfrm>
          <a:prstGeom prst="snip2Diag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200" i="1" dirty="0">
              <a:solidFill>
                <a:schemeClr val="tx1"/>
              </a:solidFill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F7B5642E-7108-4DC8-96B6-009F2CE735A9}"/>
              </a:ext>
            </a:extLst>
          </p:cNvPr>
          <p:cNvSpPr txBox="1"/>
          <p:nvPr/>
        </p:nvSpPr>
        <p:spPr>
          <a:xfrm>
            <a:off x="9189503" y="3632337"/>
            <a:ext cx="21348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latin typeface="Arial Narrow" panose="020B0606020202030204" pitchFamily="34" charset="0"/>
              </a:rPr>
              <a:t>Flori</a:t>
            </a:r>
            <a:endParaRPr lang="en-US" sz="2200" b="1" dirty="0">
              <a:latin typeface="Arial Narrow" panose="020B0606020202030204" pitchFamily="34" charset="0"/>
            </a:endParaRPr>
          </a:p>
          <a:p>
            <a:pPr algn="ctr"/>
            <a:r>
              <a:rPr lang="en-US" sz="2200" b="1" dirty="0">
                <a:latin typeface="Arial Narrow" panose="020B0606020202030204" pitchFamily="34" charset="0"/>
              </a:rPr>
              <a:t>20 Kampung</a:t>
            </a:r>
            <a:endParaRPr lang="en-ID" sz="2200" b="1" dirty="0">
              <a:latin typeface="Arial Narrow" panose="020B0606020202030204" pitchFamily="34" charset="0"/>
            </a:endParaRPr>
          </a:p>
          <a:p>
            <a:pPr algn="ctr"/>
            <a:endParaRPr lang="en-ID" sz="2200" b="1" dirty="0">
              <a:latin typeface="Arial Narrow" panose="020B0606020202030204" pitchFamily="34" charset="0"/>
            </a:endParaRPr>
          </a:p>
        </p:txBody>
      </p:sp>
      <p:pic>
        <p:nvPicPr>
          <p:cNvPr id="147" name="Picture 2" descr="Free icon &quot;Target icon&quot; by AomAm">
            <a:extLst>
              <a:ext uri="{FF2B5EF4-FFF2-40B4-BE49-F238E27FC236}">
                <a16:creationId xmlns:a16="http://schemas.microsoft.com/office/drawing/2014/main" xmlns="" id="{378BED3C-57B6-4248-8414-7530DFE9C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09083">
            <a:off x="10996293" y="3484731"/>
            <a:ext cx="385382" cy="42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xmlns="" id="{077AA36A-271A-4CC6-ACA8-8AB9876B2D2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95" y="441067"/>
            <a:ext cx="1128416" cy="9521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8" r="3195" b="9028"/>
          <a:stretch/>
        </p:blipFill>
        <p:spPr>
          <a:xfrm>
            <a:off x="1401" y="4835732"/>
            <a:ext cx="959799" cy="20345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8" r="3195" b="9028"/>
          <a:stretch/>
        </p:blipFill>
        <p:spPr>
          <a:xfrm>
            <a:off x="11232201" y="4865976"/>
            <a:ext cx="959799" cy="20345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038111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Top Corners Rounded 20">
            <a:extLst>
              <a:ext uri="{FF2B5EF4-FFF2-40B4-BE49-F238E27FC236}">
                <a16:creationId xmlns:a16="http://schemas.microsoft.com/office/drawing/2014/main" xmlns="" id="{08A692AA-2368-4D78-BAEA-75426C9A8208}"/>
              </a:ext>
            </a:extLst>
          </p:cNvPr>
          <p:cNvSpPr/>
          <p:nvPr/>
        </p:nvSpPr>
        <p:spPr>
          <a:xfrm>
            <a:off x="70454" y="75069"/>
            <a:ext cx="12051092" cy="6707863"/>
          </a:xfrm>
          <a:prstGeom prst="round2SameRect">
            <a:avLst/>
          </a:prstGeom>
          <a:solidFill>
            <a:schemeClr val="lt1">
              <a:alpha val="85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63C71EAF-EECC-4474-A662-D8E3058120D4}"/>
              </a:ext>
            </a:extLst>
          </p:cNvPr>
          <p:cNvSpPr txBox="1"/>
          <p:nvPr/>
        </p:nvSpPr>
        <p:spPr>
          <a:xfrm>
            <a:off x="0" y="21163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LOKASI KAMPUNG PISANG 2021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1088571" y="734856"/>
            <a:ext cx="10128069" cy="5621494"/>
            <a:chOff x="1088571" y="734856"/>
            <a:chExt cx="10128069" cy="5621494"/>
          </a:xfrm>
        </p:grpSpPr>
        <p:pic>
          <p:nvPicPr>
            <p:cNvPr id="48" name="Picture 4" descr="Hasil gambar untuk maps indonesia per provinsi&quot;">
              <a:extLst>
                <a:ext uri="{FF2B5EF4-FFF2-40B4-BE49-F238E27FC236}">
                  <a16:creationId xmlns:a16="http://schemas.microsoft.com/office/drawing/2014/main" xmlns="" id="{06A23528-28D8-4497-8D7F-1E4C012565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571" y="734856"/>
              <a:ext cx="10128069" cy="562149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9" name="Straight Arrow Connector 48"/>
            <p:cNvCxnSpPr/>
            <p:nvPr/>
          </p:nvCxnSpPr>
          <p:spPr>
            <a:xfrm flipH="1">
              <a:off x="5342315" y="5026629"/>
              <a:ext cx="1" cy="654817"/>
            </a:xfrm>
            <a:prstGeom prst="straightConnector1">
              <a:avLst/>
            </a:prstGeom>
            <a:ln w="28575">
              <a:noFill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Rounded Rectangle 49"/>
            <p:cNvSpPr/>
            <p:nvPr/>
          </p:nvSpPr>
          <p:spPr>
            <a:xfrm>
              <a:off x="1847552" y="1215083"/>
              <a:ext cx="1572532" cy="45405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Bener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Meriah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Kampung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flipH="1">
              <a:off x="2539549" y="4139959"/>
              <a:ext cx="884357" cy="1240490"/>
            </a:xfrm>
            <a:prstGeom prst="straightConnector1">
              <a:avLst/>
            </a:prstGeom>
            <a:ln w="28575">
              <a:noFill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H="1" flipV="1">
              <a:off x="6487864" y="1528382"/>
              <a:ext cx="193553" cy="2379321"/>
            </a:xfrm>
            <a:prstGeom prst="straightConnector1">
              <a:avLst/>
            </a:prstGeom>
            <a:ln w="28575">
              <a:noFill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97EC158E-2F1A-4A46-B796-26B3757E4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5285" y="1046592"/>
              <a:ext cx="368133" cy="60559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4" name="Straight Arrow Connector 53"/>
            <p:cNvCxnSpPr/>
            <p:nvPr/>
          </p:nvCxnSpPr>
          <p:spPr>
            <a:xfrm flipH="1">
              <a:off x="4094814" y="4699220"/>
              <a:ext cx="30109" cy="395294"/>
            </a:xfrm>
            <a:prstGeom prst="straightConnector1">
              <a:avLst/>
            </a:prstGeom>
            <a:ln w="28575">
              <a:noFill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6999840" y="5208366"/>
              <a:ext cx="332777" cy="424629"/>
            </a:xfrm>
            <a:prstGeom prst="straightConnector1">
              <a:avLst/>
            </a:prstGeom>
            <a:ln w="28575">
              <a:noFill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H="1">
              <a:off x="2327578" y="3751375"/>
              <a:ext cx="622045" cy="669660"/>
            </a:xfrm>
            <a:prstGeom prst="straightConnector1">
              <a:avLst/>
            </a:prstGeom>
            <a:ln w="28575">
              <a:noFill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3575655" y="2052804"/>
              <a:ext cx="618677" cy="1222079"/>
            </a:xfrm>
            <a:prstGeom prst="straightConnector1">
              <a:avLst/>
            </a:prstGeom>
            <a:ln w="28575">
              <a:noFill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V="1">
              <a:off x="2324143" y="1243425"/>
              <a:ext cx="701062" cy="508992"/>
            </a:xfrm>
            <a:prstGeom prst="straightConnector1">
              <a:avLst/>
            </a:prstGeom>
            <a:ln w="28575">
              <a:noFill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flipV="1">
              <a:off x="10402903" y="2257425"/>
              <a:ext cx="338704" cy="1402446"/>
            </a:xfrm>
            <a:prstGeom prst="straightConnector1">
              <a:avLst/>
            </a:prstGeom>
            <a:ln w="28575">
              <a:noFill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A52897-A71A-4300-807B-0DA61171CC63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Rounded Rectangle 105">
            <a:extLst>
              <a:ext uri="{FF2B5EF4-FFF2-40B4-BE49-F238E27FC236}">
                <a16:creationId xmlns:a16="http://schemas.microsoft.com/office/drawing/2014/main" xmlns="" id="{5BFC496C-5AAC-4254-9D24-587D494A51E1}"/>
              </a:ext>
            </a:extLst>
          </p:cNvPr>
          <p:cNvSpPr/>
          <p:nvPr/>
        </p:nvSpPr>
        <p:spPr>
          <a:xfrm>
            <a:off x="6486665" y="1870175"/>
            <a:ext cx="1380423" cy="4540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Minahasa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Kampung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Rounded Rectangle 105">
            <a:extLst>
              <a:ext uri="{FF2B5EF4-FFF2-40B4-BE49-F238E27FC236}">
                <a16:creationId xmlns:a16="http://schemas.microsoft.com/office/drawing/2014/main" xmlns="" id="{364BD43D-ED5D-42F5-AB52-662D84404C60}"/>
              </a:ext>
            </a:extLst>
          </p:cNvPr>
          <p:cNvSpPr/>
          <p:nvPr/>
        </p:nvSpPr>
        <p:spPr>
          <a:xfrm>
            <a:off x="5910636" y="3459546"/>
            <a:ext cx="1380423" cy="4540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Mamuju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Tengah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Kampung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Rounded Rectangle 105">
            <a:extLst>
              <a:ext uri="{FF2B5EF4-FFF2-40B4-BE49-F238E27FC236}">
                <a16:creationId xmlns:a16="http://schemas.microsoft.com/office/drawing/2014/main" xmlns="" id="{386D0A7E-DFB6-46A7-9953-DEF3E5201CD6}"/>
              </a:ext>
            </a:extLst>
          </p:cNvPr>
          <p:cNvSpPr/>
          <p:nvPr/>
        </p:nvSpPr>
        <p:spPr>
          <a:xfrm>
            <a:off x="8172745" y="2300313"/>
            <a:ext cx="1971331" cy="4540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Halmahera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Timur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</a:t>
            </a:r>
            <a:r>
              <a:rPr kumimoji="0" lang="en-ID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Kampung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97EC158E-2F1A-4A46-B796-26B3757E4B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9475" y="1342592"/>
            <a:ext cx="368133" cy="6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97EC158E-2F1A-4A46-B796-26B3757E4B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8182" y="3705245"/>
            <a:ext cx="368133" cy="605594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Rounded Rectangle 65"/>
          <p:cNvSpPr/>
          <p:nvPr/>
        </p:nvSpPr>
        <p:spPr>
          <a:xfrm>
            <a:off x="495857" y="1721160"/>
            <a:ext cx="1572532" cy="4540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Aceh Tenggara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Kampung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97EC158E-2F1A-4A46-B796-26B3757E4B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0293" y="3604906"/>
            <a:ext cx="368133" cy="605594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Rounded Rectangle 67"/>
          <p:cNvSpPr/>
          <p:nvPr/>
        </p:nvSpPr>
        <p:spPr>
          <a:xfrm>
            <a:off x="1966140" y="4009129"/>
            <a:ext cx="1572532" cy="4540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Lampung Barat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Kampung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97EC158E-2F1A-4A46-B796-26B3757E4B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7558" y="4158611"/>
            <a:ext cx="368133" cy="605594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Rounded Rectangle 69"/>
          <p:cNvSpPr/>
          <p:nvPr/>
        </p:nvSpPr>
        <p:spPr>
          <a:xfrm>
            <a:off x="2740864" y="4493218"/>
            <a:ext cx="1572532" cy="4540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Bogor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Kampung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97EC158E-2F1A-4A46-B796-26B3757E4B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8545" y="4243923"/>
            <a:ext cx="368133" cy="605594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Rounded Rectangle 71"/>
          <p:cNvSpPr/>
          <p:nvPr/>
        </p:nvSpPr>
        <p:spPr>
          <a:xfrm>
            <a:off x="3338657" y="4766429"/>
            <a:ext cx="1572532" cy="4540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Cianjur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Kampung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97EC158E-2F1A-4A46-B796-26B3757E4B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2722" y="4236155"/>
            <a:ext cx="368133" cy="605594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Rounded Rectangle 73"/>
          <p:cNvSpPr/>
          <p:nvPr/>
        </p:nvSpPr>
        <p:spPr>
          <a:xfrm>
            <a:off x="3858853" y="4009129"/>
            <a:ext cx="1572532" cy="4540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Grobogan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Kampung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97EC158E-2F1A-4A46-B796-26B3757E4B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8220" y="4461408"/>
            <a:ext cx="368133" cy="605594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Rounded Rectangle 75"/>
          <p:cNvSpPr/>
          <p:nvPr/>
        </p:nvSpPr>
        <p:spPr>
          <a:xfrm>
            <a:off x="4507977" y="5030598"/>
            <a:ext cx="1572532" cy="4540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Blitar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Kampung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97EC158E-2F1A-4A46-B796-26B3757E4B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9364" y="2874599"/>
            <a:ext cx="368133" cy="6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97EC158E-2F1A-4A46-B796-26B3757E4B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9175" y="2754365"/>
            <a:ext cx="368133" cy="605594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Rounded Rectangle 78"/>
          <p:cNvSpPr/>
          <p:nvPr/>
        </p:nvSpPr>
        <p:spPr>
          <a:xfrm>
            <a:off x="4113015" y="3396167"/>
            <a:ext cx="1572532" cy="4540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Kapuas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Kampung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4847184" y="3158226"/>
            <a:ext cx="1572532" cy="4540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Pulang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Pisau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Kampung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97EC158E-2F1A-4A46-B796-26B3757E4B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3353" y="2114634"/>
            <a:ext cx="368133" cy="605594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Rounded Rectangle 105">
            <a:extLst>
              <a:ext uri="{FF2B5EF4-FFF2-40B4-BE49-F238E27FC236}">
                <a16:creationId xmlns:a16="http://schemas.microsoft.com/office/drawing/2014/main" xmlns="" id="{5BFC496C-5AAC-4254-9D24-587D494A51E1}"/>
              </a:ext>
            </a:extLst>
          </p:cNvPr>
          <p:cNvSpPr/>
          <p:nvPr/>
        </p:nvSpPr>
        <p:spPr>
          <a:xfrm>
            <a:off x="6235623" y="4268739"/>
            <a:ext cx="1380423" cy="4540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Bantaeng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Kampung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97EC158E-2F1A-4A46-B796-26B3757E4B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4903" y="2934406"/>
            <a:ext cx="368133" cy="6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97EC158E-2F1A-4A46-B796-26B3757E4B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4782" y="2079430"/>
            <a:ext cx="368133" cy="6055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62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Top Corners Rounded 20">
            <a:extLst>
              <a:ext uri="{FF2B5EF4-FFF2-40B4-BE49-F238E27FC236}">
                <a16:creationId xmlns:a16="http://schemas.microsoft.com/office/drawing/2014/main" xmlns="" id="{08A692AA-2368-4D78-BAEA-75426C9A8208}"/>
              </a:ext>
            </a:extLst>
          </p:cNvPr>
          <p:cNvSpPr/>
          <p:nvPr/>
        </p:nvSpPr>
        <p:spPr>
          <a:xfrm>
            <a:off x="70454" y="75069"/>
            <a:ext cx="12051092" cy="6707863"/>
          </a:xfrm>
          <a:prstGeom prst="round2SameRect">
            <a:avLst/>
          </a:prstGeom>
          <a:solidFill>
            <a:schemeClr val="lt1">
              <a:alpha val="85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63C71EAF-EECC-4474-A662-D8E3058120D4}"/>
              </a:ext>
            </a:extLst>
          </p:cNvPr>
          <p:cNvSpPr txBox="1"/>
          <p:nvPr/>
        </p:nvSpPr>
        <p:spPr>
          <a:xfrm>
            <a:off x="0" y="21163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RENCANA CALON LOKASI KAMPUNG PISANG 2022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1031965" y="734856"/>
            <a:ext cx="10128069" cy="5621494"/>
            <a:chOff x="1088571" y="734856"/>
            <a:chExt cx="10128069" cy="5621494"/>
          </a:xfrm>
        </p:grpSpPr>
        <p:pic>
          <p:nvPicPr>
            <p:cNvPr id="48" name="Picture 4" descr="Hasil gambar untuk maps indonesia per provinsi&quot;">
              <a:extLst>
                <a:ext uri="{FF2B5EF4-FFF2-40B4-BE49-F238E27FC236}">
                  <a16:creationId xmlns:a16="http://schemas.microsoft.com/office/drawing/2014/main" xmlns="" id="{06A23528-28D8-4497-8D7F-1E4C012565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571" y="734856"/>
              <a:ext cx="10128069" cy="562149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9" name="Straight Arrow Connector 48"/>
            <p:cNvCxnSpPr/>
            <p:nvPr/>
          </p:nvCxnSpPr>
          <p:spPr>
            <a:xfrm flipH="1">
              <a:off x="5342315" y="5026629"/>
              <a:ext cx="1" cy="654817"/>
            </a:xfrm>
            <a:prstGeom prst="straightConnector1">
              <a:avLst/>
            </a:prstGeom>
            <a:ln w="28575">
              <a:noFill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Rounded Rectangle 49"/>
            <p:cNvSpPr/>
            <p:nvPr/>
          </p:nvSpPr>
          <p:spPr>
            <a:xfrm>
              <a:off x="1847552" y="1215083"/>
              <a:ext cx="1572532" cy="45405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Bener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Meriah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Kampung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flipH="1">
              <a:off x="2539549" y="4139959"/>
              <a:ext cx="884357" cy="1240490"/>
            </a:xfrm>
            <a:prstGeom prst="straightConnector1">
              <a:avLst/>
            </a:prstGeom>
            <a:ln w="28575">
              <a:noFill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H="1" flipV="1">
              <a:off x="6487864" y="1528382"/>
              <a:ext cx="193553" cy="2379321"/>
            </a:xfrm>
            <a:prstGeom prst="straightConnector1">
              <a:avLst/>
            </a:prstGeom>
            <a:ln w="28575">
              <a:noFill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97EC158E-2F1A-4A46-B796-26B3757E4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5285" y="1046592"/>
              <a:ext cx="368133" cy="60559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4" name="Straight Arrow Connector 53"/>
            <p:cNvCxnSpPr/>
            <p:nvPr/>
          </p:nvCxnSpPr>
          <p:spPr>
            <a:xfrm flipH="1">
              <a:off x="4094814" y="4699220"/>
              <a:ext cx="30109" cy="395294"/>
            </a:xfrm>
            <a:prstGeom prst="straightConnector1">
              <a:avLst/>
            </a:prstGeom>
            <a:ln w="28575">
              <a:noFill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6999840" y="5208366"/>
              <a:ext cx="332777" cy="424629"/>
            </a:xfrm>
            <a:prstGeom prst="straightConnector1">
              <a:avLst/>
            </a:prstGeom>
            <a:ln w="28575">
              <a:noFill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H="1">
              <a:off x="2327578" y="3751375"/>
              <a:ext cx="622045" cy="669660"/>
            </a:xfrm>
            <a:prstGeom prst="straightConnector1">
              <a:avLst/>
            </a:prstGeom>
            <a:ln w="28575">
              <a:noFill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3575655" y="2052804"/>
              <a:ext cx="618677" cy="1222079"/>
            </a:xfrm>
            <a:prstGeom prst="straightConnector1">
              <a:avLst/>
            </a:prstGeom>
            <a:ln w="28575">
              <a:noFill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V="1">
              <a:off x="2324143" y="1243425"/>
              <a:ext cx="701062" cy="508992"/>
            </a:xfrm>
            <a:prstGeom prst="straightConnector1">
              <a:avLst/>
            </a:prstGeom>
            <a:ln w="28575">
              <a:noFill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flipV="1">
              <a:off x="10402903" y="2257425"/>
              <a:ext cx="338704" cy="1402446"/>
            </a:xfrm>
            <a:prstGeom prst="straightConnector1">
              <a:avLst/>
            </a:prstGeom>
            <a:ln w="28575">
              <a:noFill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A52897-A71A-4300-807B-0DA61171CC63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Rounded Rectangle 105">
            <a:extLst>
              <a:ext uri="{FF2B5EF4-FFF2-40B4-BE49-F238E27FC236}">
                <a16:creationId xmlns:a16="http://schemas.microsoft.com/office/drawing/2014/main" xmlns="" id="{5BFC496C-5AAC-4254-9D24-587D494A51E1}"/>
              </a:ext>
            </a:extLst>
          </p:cNvPr>
          <p:cNvSpPr/>
          <p:nvPr/>
        </p:nvSpPr>
        <p:spPr>
          <a:xfrm>
            <a:off x="6486665" y="1870175"/>
            <a:ext cx="1380423" cy="4540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Minahasa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prstClr val="black"/>
                </a:solidFill>
                <a:latin typeface="Calibri"/>
              </a:rPr>
              <a:t>2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Kampung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Rounded Rectangle 105">
            <a:extLst>
              <a:ext uri="{FF2B5EF4-FFF2-40B4-BE49-F238E27FC236}">
                <a16:creationId xmlns:a16="http://schemas.microsoft.com/office/drawing/2014/main" xmlns="" id="{364BD43D-ED5D-42F5-AB52-662D84404C60}"/>
              </a:ext>
            </a:extLst>
          </p:cNvPr>
          <p:cNvSpPr/>
          <p:nvPr/>
        </p:nvSpPr>
        <p:spPr>
          <a:xfrm>
            <a:off x="5517520" y="3524059"/>
            <a:ext cx="1380423" cy="4540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Mamuju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Tengah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Kampung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Rounded Rectangle 105">
            <a:extLst>
              <a:ext uri="{FF2B5EF4-FFF2-40B4-BE49-F238E27FC236}">
                <a16:creationId xmlns:a16="http://schemas.microsoft.com/office/drawing/2014/main" xmlns="" id="{386D0A7E-DFB6-46A7-9953-DEF3E5201CD6}"/>
              </a:ext>
            </a:extLst>
          </p:cNvPr>
          <p:cNvSpPr/>
          <p:nvPr/>
        </p:nvSpPr>
        <p:spPr>
          <a:xfrm>
            <a:off x="8203429" y="2116467"/>
            <a:ext cx="1971331" cy="4540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Halmahera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Timur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 </a:t>
            </a:r>
            <a:r>
              <a:rPr kumimoji="0" lang="en-ID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Kampung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97EC158E-2F1A-4A46-B796-26B3757E4B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7746" y="1509040"/>
            <a:ext cx="368133" cy="6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97EC158E-2F1A-4A46-B796-26B3757E4B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8182" y="3705245"/>
            <a:ext cx="368133" cy="605594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Rounded Rectangle 65"/>
          <p:cNvSpPr/>
          <p:nvPr/>
        </p:nvSpPr>
        <p:spPr>
          <a:xfrm>
            <a:off x="947576" y="1970587"/>
            <a:ext cx="1572532" cy="4540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Asahan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Kampung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97EC158E-2F1A-4A46-B796-26B3757E4B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1366" y="4216508"/>
            <a:ext cx="368133" cy="605594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Rounded Rectangle 67"/>
          <p:cNvSpPr/>
          <p:nvPr/>
        </p:nvSpPr>
        <p:spPr>
          <a:xfrm>
            <a:off x="2951818" y="3970314"/>
            <a:ext cx="1572532" cy="4540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Purwakarta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Kampung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97EC158E-2F1A-4A46-B796-26B3757E4B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7558" y="4158611"/>
            <a:ext cx="368133" cy="605594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Rounded Rectangle 69"/>
          <p:cNvSpPr/>
          <p:nvPr/>
        </p:nvSpPr>
        <p:spPr>
          <a:xfrm>
            <a:off x="2740864" y="4493218"/>
            <a:ext cx="1572532" cy="4540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Kab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Bogor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Kampung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97EC158E-2F1A-4A46-B796-26B3757E4B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8545" y="4243923"/>
            <a:ext cx="368133" cy="605594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Rounded Rectangle 71"/>
          <p:cNvSpPr/>
          <p:nvPr/>
        </p:nvSpPr>
        <p:spPr>
          <a:xfrm>
            <a:off x="2915699" y="4876765"/>
            <a:ext cx="1572532" cy="4540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Kab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Bandung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Kampung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97EC158E-2F1A-4A46-B796-26B3757E4B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2024" y="4106774"/>
            <a:ext cx="368133" cy="605594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Rounded Rectangle 73"/>
          <p:cNvSpPr/>
          <p:nvPr/>
        </p:nvSpPr>
        <p:spPr>
          <a:xfrm>
            <a:off x="3758185" y="3873363"/>
            <a:ext cx="1572532" cy="4540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Brebes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Kampung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97EC158E-2F1A-4A46-B796-26B3757E4B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8220" y="4461408"/>
            <a:ext cx="368133" cy="605594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Rounded Rectangle 75"/>
          <p:cNvSpPr/>
          <p:nvPr/>
        </p:nvSpPr>
        <p:spPr>
          <a:xfrm>
            <a:off x="4544553" y="5003166"/>
            <a:ext cx="1572532" cy="4540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Blitar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Kampung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97EC158E-2F1A-4A46-B796-26B3757E4B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9364" y="2874599"/>
            <a:ext cx="368133" cy="6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97EC158E-2F1A-4A46-B796-26B3757E4B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9175" y="2754365"/>
            <a:ext cx="368133" cy="605594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Rounded Rectangle 78"/>
          <p:cNvSpPr/>
          <p:nvPr/>
        </p:nvSpPr>
        <p:spPr>
          <a:xfrm>
            <a:off x="4113015" y="3396167"/>
            <a:ext cx="1572532" cy="4540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Kapuas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Kampung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4847184" y="3158226"/>
            <a:ext cx="1572532" cy="4540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Pulang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Pisau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Kampung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97EC158E-2F1A-4A46-B796-26B3757E4B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3353" y="2114634"/>
            <a:ext cx="368133" cy="605594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Rounded Rectangle 105">
            <a:extLst>
              <a:ext uri="{FF2B5EF4-FFF2-40B4-BE49-F238E27FC236}">
                <a16:creationId xmlns:a16="http://schemas.microsoft.com/office/drawing/2014/main" xmlns="" id="{5BFC496C-5AAC-4254-9D24-587D494A51E1}"/>
              </a:ext>
            </a:extLst>
          </p:cNvPr>
          <p:cNvSpPr/>
          <p:nvPr/>
        </p:nvSpPr>
        <p:spPr>
          <a:xfrm>
            <a:off x="5543636" y="4066578"/>
            <a:ext cx="1380423" cy="4540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Bantaeng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Kampung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97EC158E-2F1A-4A46-B796-26B3757E4B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4903" y="2934406"/>
            <a:ext cx="368133" cy="6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97EC158E-2F1A-4A46-B796-26B3757E4B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4782" y="2079430"/>
            <a:ext cx="368133" cy="6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97EC158E-2F1A-4A46-B796-26B3757E4B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3100" y="2335057"/>
            <a:ext cx="368133" cy="605594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Rounded Rectangle 42"/>
          <p:cNvSpPr/>
          <p:nvPr/>
        </p:nvSpPr>
        <p:spPr>
          <a:xfrm>
            <a:off x="1505702" y="2830136"/>
            <a:ext cx="1572532" cy="4540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Agam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Kampung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97EC158E-2F1A-4A46-B796-26B3757E4B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9569" y="4139777"/>
            <a:ext cx="368133" cy="6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97EC158E-2F1A-4A46-B796-26B3757E4B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580" y="4406191"/>
            <a:ext cx="368133" cy="605594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Rounded Rectangle 86"/>
          <p:cNvSpPr/>
          <p:nvPr/>
        </p:nvSpPr>
        <p:spPr>
          <a:xfrm>
            <a:off x="3784965" y="4871457"/>
            <a:ext cx="1572532" cy="4540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Gn.Kidul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Kampung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3911624" y="4382336"/>
            <a:ext cx="1572532" cy="4540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Batang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Kampung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xmlns="" id="{97EC158E-2F1A-4A46-B796-26B3757E4B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0146" y="4557690"/>
            <a:ext cx="368133" cy="605594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Rounded Rectangle 88"/>
          <p:cNvSpPr/>
          <p:nvPr/>
        </p:nvSpPr>
        <p:spPr>
          <a:xfrm>
            <a:off x="4669547" y="4306758"/>
            <a:ext cx="1572532" cy="4540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Lumajang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Kampung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xmlns="" id="{97EC158E-2F1A-4A46-B796-26B3757E4B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0583" y="4498197"/>
            <a:ext cx="368133" cy="605594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Rounded Rectangle 90"/>
          <p:cNvSpPr/>
          <p:nvPr/>
        </p:nvSpPr>
        <p:spPr>
          <a:xfrm>
            <a:off x="5187417" y="4788920"/>
            <a:ext cx="1572532" cy="4540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Jembrana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Kampung</a:t>
            </a:r>
            <a:endParaRPr kumimoji="0" lang="en-US" sz="12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97EC158E-2F1A-4A46-B796-26B3757E4B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2965" y="2193988"/>
            <a:ext cx="368133" cy="605594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Rounded Rectangle 92"/>
          <p:cNvSpPr/>
          <p:nvPr/>
        </p:nvSpPr>
        <p:spPr>
          <a:xfrm>
            <a:off x="5265144" y="2671110"/>
            <a:ext cx="1572532" cy="4540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Kutai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Timur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Kampung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97EC158E-2F1A-4A46-B796-26B3757E4B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1816" y="3655007"/>
            <a:ext cx="368133" cy="6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97EC158E-2F1A-4A46-B796-26B3757E4B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977" y="2133164"/>
            <a:ext cx="368133" cy="6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97EC158E-2F1A-4A46-B796-26B3757E4B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694" y="3359959"/>
            <a:ext cx="368133" cy="605594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Rounded Rectangle 105">
            <a:extLst>
              <a:ext uri="{FF2B5EF4-FFF2-40B4-BE49-F238E27FC236}">
                <a16:creationId xmlns:a16="http://schemas.microsoft.com/office/drawing/2014/main" xmlns="" id="{5BFC496C-5AAC-4254-9D24-587D494A51E1}"/>
              </a:ext>
            </a:extLst>
          </p:cNvPr>
          <p:cNvSpPr/>
          <p:nvPr/>
        </p:nvSpPr>
        <p:spPr>
          <a:xfrm>
            <a:off x="6247941" y="3782761"/>
            <a:ext cx="1380423" cy="4540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Jeneponto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Kampung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Rounded Rectangle 105">
            <a:extLst>
              <a:ext uri="{FF2B5EF4-FFF2-40B4-BE49-F238E27FC236}">
                <a16:creationId xmlns:a16="http://schemas.microsoft.com/office/drawing/2014/main" xmlns="" id="{5BFC496C-5AAC-4254-9D24-587D494A51E1}"/>
              </a:ext>
            </a:extLst>
          </p:cNvPr>
          <p:cNvSpPr/>
          <p:nvPr/>
        </p:nvSpPr>
        <p:spPr>
          <a:xfrm>
            <a:off x="6309033" y="4169703"/>
            <a:ext cx="1380423" cy="4540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Gowa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Kampung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Rounded Rectangle 105">
            <a:extLst>
              <a:ext uri="{FF2B5EF4-FFF2-40B4-BE49-F238E27FC236}">
                <a16:creationId xmlns:a16="http://schemas.microsoft.com/office/drawing/2014/main" xmlns="" id="{5BFC496C-5AAC-4254-9D24-587D494A51E1}"/>
              </a:ext>
            </a:extLst>
          </p:cNvPr>
          <p:cNvSpPr/>
          <p:nvPr/>
        </p:nvSpPr>
        <p:spPr>
          <a:xfrm>
            <a:off x="6830081" y="2566422"/>
            <a:ext cx="1380423" cy="4540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Minahasa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Utara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prstClr val="black"/>
                </a:solidFill>
                <a:latin typeface="Calibri"/>
              </a:rPr>
              <a:t>7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Kampung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97EC158E-2F1A-4A46-B796-26B3757E4B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7989" y="2850503"/>
            <a:ext cx="368133" cy="6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xmlns="" id="{97EC158E-2F1A-4A46-B796-26B3757E4B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6803" y="3158226"/>
            <a:ext cx="368133" cy="605594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Rounded Rectangle 105">
            <a:extLst>
              <a:ext uri="{FF2B5EF4-FFF2-40B4-BE49-F238E27FC236}">
                <a16:creationId xmlns:a16="http://schemas.microsoft.com/office/drawing/2014/main" xmlns="" id="{386D0A7E-DFB6-46A7-9953-DEF3E5201CD6}"/>
              </a:ext>
            </a:extLst>
          </p:cNvPr>
          <p:cNvSpPr/>
          <p:nvPr/>
        </p:nvSpPr>
        <p:spPr>
          <a:xfrm>
            <a:off x="8082690" y="3309126"/>
            <a:ext cx="1971331" cy="4540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Teluk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Wondama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</a:t>
            </a:r>
            <a:r>
              <a:rPr kumimoji="0" lang="en-ID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Kampung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Rounded Rectangle 105">
            <a:extLst>
              <a:ext uri="{FF2B5EF4-FFF2-40B4-BE49-F238E27FC236}">
                <a16:creationId xmlns:a16="http://schemas.microsoft.com/office/drawing/2014/main" xmlns="" id="{386D0A7E-DFB6-46A7-9953-DEF3E5201CD6}"/>
              </a:ext>
            </a:extLst>
          </p:cNvPr>
          <p:cNvSpPr/>
          <p:nvPr/>
        </p:nvSpPr>
        <p:spPr>
          <a:xfrm>
            <a:off x="9291338" y="3708399"/>
            <a:ext cx="1971331" cy="4540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Mimika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</a:t>
            </a:r>
            <a:r>
              <a:rPr kumimoji="0" lang="en-ID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Kampung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465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8"/>
          <a:stretch/>
        </p:blipFill>
        <p:spPr>
          <a:xfrm>
            <a:off x="0" y="0"/>
            <a:ext cx="12213632" cy="73796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3202086-DF84-4F0C-B945-1D83C73A319B}"/>
              </a:ext>
            </a:extLst>
          </p:cNvPr>
          <p:cNvSpPr txBox="1"/>
          <p:nvPr/>
        </p:nvSpPr>
        <p:spPr>
          <a:xfrm>
            <a:off x="154638" y="2042529"/>
            <a:ext cx="794400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Matura MT Script Capitals" panose="03020802060602070202" pitchFamily="66" charset="0"/>
                <a:cs typeface="Arial" panose="020B0604020202020204" pitchFamily="34" charset="0"/>
              </a:rPr>
              <a:t>Berlayar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Matura MT Script Capitals" panose="03020802060602070202" pitchFamily="66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Matura MT Script Capitals" panose="03020802060602070202" pitchFamily="66" charset="0"/>
                <a:cs typeface="Arial" panose="020B0604020202020204" pitchFamily="34" charset="0"/>
              </a:rPr>
              <a:t>ke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Matura MT Script Capitals" panose="03020802060602070202" pitchFamily="66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Matura MT Script Capitals" panose="03020802060602070202" pitchFamily="66" charset="0"/>
                <a:cs typeface="Arial" panose="020B0604020202020204" pitchFamily="34" charset="0"/>
              </a:rPr>
              <a:t>tanah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Matura MT Script Capitals" panose="03020802060602070202" pitchFamily="66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Matura MT Script Capitals" panose="03020802060602070202" pitchFamily="66" charset="0"/>
                <a:cs typeface="Arial" panose="020B0604020202020204" pitchFamily="34" charset="0"/>
              </a:rPr>
              <a:t>seberang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Matura MT Script Capitals" panose="03020802060602070202" pitchFamily="66" charset="0"/>
                <a:cs typeface="Arial" panose="020B0604020202020204" pitchFamily="34" charset="0"/>
              </a:rPr>
              <a:t>,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Matura MT Script Capitals" panose="03020802060602070202" pitchFamily="66" charset="0"/>
                <a:cs typeface="Arial" panose="020B0604020202020204" pitchFamily="34" charset="0"/>
              </a:rPr>
              <a:t>Naik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Matura MT Script Capitals" panose="03020802060602070202" pitchFamily="66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Matura MT Script Capitals" panose="03020802060602070202" pitchFamily="66" charset="0"/>
                <a:cs typeface="Arial" panose="020B0604020202020204" pitchFamily="34" charset="0"/>
              </a:rPr>
              <a:t>Pinishi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Matura MT Script Capitals" panose="03020802060602070202" pitchFamily="66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Matura MT Script Capitals" panose="03020802060602070202" pitchFamily="66" charset="0"/>
                <a:cs typeface="Arial" panose="020B0604020202020204" pitchFamily="34" charset="0"/>
              </a:rPr>
              <a:t>berawak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Matura MT Script Capitals" panose="03020802060602070202" pitchFamily="66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Matura MT Script Capitals" panose="03020802060602070202" pitchFamily="66" charset="0"/>
                <a:cs typeface="Arial" panose="020B0604020202020204" pitchFamily="34" charset="0"/>
              </a:rPr>
              <a:t>sembilan</a:t>
            </a:r>
            <a:r>
              <a:rPr lang="en-US" sz="3600" b="1" noProof="0" dirty="0">
                <a:solidFill>
                  <a:schemeClr val="accent2">
                    <a:lumMod val="75000"/>
                  </a:schemeClr>
                </a:solidFill>
                <a:latin typeface="Matura MT Script Capitals" panose="03020802060602070202" pitchFamily="66" charset="0"/>
                <a:cs typeface="Arial" panose="020B0604020202020204" pitchFamily="34" charset="0"/>
              </a:rPr>
              <a:t>, 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schemeClr val="accent2">
                    <a:lumMod val="75000"/>
                  </a:schemeClr>
                </a:solidFill>
                <a:latin typeface="Matura MT Script Capitals" panose="03020802060602070202" pitchFamily="66" charset="0"/>
                <a:cs typeface="Arial" panose="020B0604020202020204" pitchFamily="34" charset="0"/>
              </a:rPr>
              <a:t>Pesan</a:t>
            </a:r>
            <a:r>
              <a:rPr lang="en-US" sz="3600" b="1" noProof="0" dirty="0">
                <a:solidFill>
                  <a:schemeClr val="accent2">
                    <a:lumMod val="75000"/>
                  </a:schemeClr>
                </a:solidFill>
                <a:latin typeface="Matura MT Script Capitals" panose="03020802060602070202" pitchFamily="66" charset="0"/>
                <a:cs typeface="Arial" panose="020B0604020202020204" pitchFamily="34" charset="0"/>
              </a:rPr>
              <a:t> Kanda </a:t>
            </a:r>
            <a:r>
              <a:rPr lang="en-US" sz="3600" b="1" noProof="0" dirty="0" err="1">
                <a:solidFill>
                  <a:schemeClr val="accent2">
                    <a:lumMod val="75000"/>
                  </a:schemeClr>
                </a:solidFill>
                <a:latin typeface="Matura MT Script Capitals" panose="03020802060602070202" pitchFamily="66" charset="0"/>
                <a:cs typeface="Arial" panose="020B0604020202020204" pitchFamily="34" charset="0"/>
              </a:rPr>
              <a:t>untuk</a:t>
            </a:r>
            <a:r>
              <a:rPr lang="en-US" sz="3600" b="1" noProof="0" dirty="0">
                <a:solidFill>
                  <a:schemeClr val="accent2">
                    <a:lumMod val="75000"/>
                  </a:schemeClr>
                </a:solidFill>
                <a:latin typeface="Matura MT Script Capitals" panose="03020802060602070202" pitchFamily="66" charset="0"/>
                <a:cs typeface="Arial" panose="020B0604020202020204" pitchFamily="34" charset="0"/>
              </a:rPr>
              <a:t> yang </a:t>
            </a:r>
            <a:r>
              <a:rPr lang="en-US" sz="3600" b="1" noProof="0" dirty="0" err="1">
                <a:solidFill>
                  <a:schemeClr val="accent2">
                    <a:lumMod val="75000"/>
                  </a:schemeClr>
                </a:solidFill>
                <a:latin typeface="Matura MT Script Capitals" panose="03020802060602070202" pitchFamily="66" charset="0"/>
                <a:cs typeface="Arial" panose="020B0604020202020204" pitchFamily="34" charset="0"/>
              </a:rPr>
              <a:t>Tersayang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Matura MT Script Capitals" panose="03020802060602070202" pitchFamily="66" charset="0"/>
              <a:cs typeface="Arial" panose="020B0604020202020204" pitchFamily="34" charset="0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schemeClr val="accent2">
                    <a:lumMod val="75000"/>
                  </a:schemeClr>
                </a:solidFill>
                <a:latin typeface="Matura MT Script Capitals" panose="03020802060602070202" pitchFamily="66" charset="0"/>
                <a:cs typeface="Arial" panose="020B0604020202020204" pitchFamily="34" charset="0"/>
              </a:rPr>
              <a:t>Makanlah</a:t>
            </a:r>
            <a:r>
              <a:rPr lang="en-US" sz="3600" b="1" noProof="0" dirty="0">
                <a:solidFill>
                  <a:schemeClr val="accent2">
                    <a:lumMod val="75000"/>
                  </a:schemeClr>
                </a:solidFill>
                <a:latin typeface="Matura MT Script Capitals" panose="03020802060602070202" pitchFamily="66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schemeClr val="accent2">
                    <a:lumMod val="75000"/>
                  </a:schemeClr>
                </a:solidFill>
                <a:latin typeface="Matura MT Script Capitals" panose="03020802060602070202" pitchFamily="66" charset="0"/>
                <a:cs typeface="Arial" panose="020B0604020202020204" pitchFamily="34" charset="0"/>
              </a:rPr>
              <a:t>buah</a:t>
            </a:r>
            <a:r>
              <a:rPr lang="en-US" sz="3600" b="1" noProof="0" dirty="0">
                <a:solidFill>
                  <a:schemeClr val="accent2">
                    <a:lumMod val="75000"/>
                  </a:schemeClr>
                </a:solidFill>
                <a:latin typeface="Matura MT Script Capitals" panose="03020802060602070202" pitchFamily="66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schemeClr val="accent2">
                    <a:lumMod val="75000"/>
                  </a:schemeClr>
                </a:solidFill>
                <a:latin typeface="Matura MT Script Capitals" panose="03020802060602070202" pitchFamily="66" charset="0"/>
                <a:cs typeface="Arial" panose="020B0604020202020204" pitchFamily="34" charset="0"/>
              </a:rPr>
              <a:t>Pisang</a:t>
            </a:r>
            <a:r>
              <a:rPr lang="en-US" sz="3600" b="1" noProof="0" dirty="0">
                <a:solidFill>
                  <a:schemeClr val="accent2">
                    <a:lumMod val="75000"/>
                  </a:schemeClr>
                </a:solidFill>
                <a:latin typeface="Matura MT Script Capitals" panose="03020802060602070202" pitchFamily="66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schemeClr val="accent2">
                    <a:lumMod val="75000"/>
                  </a:schemeClr>
                </a:solidFill>
                <a:latin typeface="Matura MT Script Capitals" panose="03020802060602070202" pitchFamily="66" charset="0"/>
                <a:cs typeface="Arial" panose="020B0604020202020204" pitchFamily="34" charset="0"/>
              </a:rPr>
              <a:t>Jika</a:t>
            </a:r>
            <a:r>
              <a:rPr lang="en-US" sz="3600" b="1" noProof="0" dirty="0">
                <a:solidFill>
                  <a:schemeClr val="accent2">
                    <a:lumMod val="75000"/>
                  </a:schemeClr>
                </a:solidFill>
                <a:latin typeface="Matura MT Script Capitals" panose="03020802060602070202" pitchFamily="66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schemeClr val="accent2">
                    <a:lumMod val="75000"/>
                  </a:schemeClr>
                </a:solidFill>
                <a:latin typeface="Matura MT Script Capitals" panose="03020802060602070202" pitchFamily="66" charset="0"/>
                <a:cs typeface="Arial" panose="020B0604020202020204" pitchFamily="34" charset="0"/>
              </a:rPr>
              <a:t>ingin</a:t>
            </a:r>
            <a:r>
              <a:rPr lang="en-US" sz="3600" b="1" noProof="0" dirty="0">
                <a:solidFill>
                  <a:schemeClr val="accent2">
                    <a:lumMod val="75000"/>
                  </a:schemeClr>
                </a:solidFill>
                <a:latin typeface="Matura MT Script Capitals" panose="03020802060602070202" pitchFamily="66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schemeClr val="accent2">
                    <a:lumMod val="75000"/>
                  </a:schemeClr>
                </a:solidFill>
                <a:latin typeface="Matura MT Script Capitals" panose="03020802060602070202" pitchFamily="66" charset="0"/>
                <a:cs typeface="Arial" panose="020B0604020202020204" pitchFamily="34" charset="0"/>
              </a:rPr>
              <a:t>sehatkan</a:t>
            </a:r>
            <a:r>
              <a:rPr lang="en-US" sz="3600" b="1" noProof="0" dirty="0">
                <a:solidFill>
                  <a:schemeClr val="accent2">
                    <a:lumMod val="75000"/>
                  </a:schemeClr>
                </a:solidFill>
                <a:latin typeface="Matura MT Script Capitals" panose="03020802060602070202" pitchFamily="66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schemeClr val="accent2">
                    <a:lumMod val="75000"/>
                  </a:schemeClr>
                </a:solidFill>
                <a:latin typeface="Matura MT Script Capitals" panose="03020802060602070202" pitchFamily="66" charset="0"/>
                <a:cs typeface="Arial" panose="020B0604020202020204" pitchFamily="34" charset="0"/>
              </a:rPr>
              <a:t>badan</a:t>
            </a:r>
            <a:endParaRPr lang="en-US" sz="3600" b="1" noProof="0" dirty="0">
              <a:solidFill>
                <a:schemeClr val="accent2">
                  <a:lumMod val="75000"/>
                </a:schemeClr>
              </a:solidFill>
              <a:latin typeface="Matura MT Script Capitals" panose="03020802060602070202" pitchFamily="66" charset="0"/>
              <a:cs typeface="Arial" panose="020B0604020202020204" pitchFamily="34" charset="0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xmlns="" id="{58BA0F67-3643-40FB-AD95-FAE60DE58C10}"/>
              </a:ext>
            </a:extLst>
          </p:cNvPr>
          <p:cNvSpPr txBox="1">
            <a:spLocks/>
          </p:cNvSpPr>
          <p:nvPr/>
        </p:nvSpPr>
        <p:spPr>
          <a:xfrm>
            <a:off x="5969334" y="4749642"/>
            <a:ext cx="6931819" cy="1083379"/>
          </a:xfrm>
          <a:prstGeom prst="rect">
            <a:avLst/>
          </a:prstGeom>
        </p:spPr>
        <p:txBody>
          <a:bodyPr/>
          <a:lstStyle>
            <a:lvl1pPr algn="ctr" defTabSz="1300483" rtl="0" eaLnBrk="1" latinLnBrk="0" hangingPunct="1">
              <a:spcBef>
                <a:spcPct val="0"/>
              </a:spcBef>
              <a:buNone/>
              <a:defRPr sz="625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00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rgbClr val="3F3F3F"/>
                  </a:glow>
                </a:effectLst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T</a:t>
            </a:r>
            <a:r>
              <a:rPr kumimoji="0" lang="id-ID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rgbClr val="3F3F3F"/>
                  </a:glow>
                </a:effectLst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ERIMA </a:t>
            </a:r>
            <a:r>
              <a:rPr kumimoji="0" lang="id-ID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rgbClr val="3F3F3F"/>
                  </a:glow>
                </a:effectLst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K</a:t>
            </a:r>
            <a:r>
              <a:rPr kumimoji="0" lang="id-ID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rgbClr val="3F3F3F"/>
                  </a:glow>
                </a:effectLst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ASIH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FF00"/>
              </a:solidFill>
              <a:effectLst>
                <a:glow rad="139700">
                  <a:srgbClr val="3F3F3F"/>
                </a:glow>
              </a:effectLst>
              <a:uLnTx/>
              <a:uFillTx/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0" y="5980112"/>
            <a:ext cx="12133262" cy="877888"/>
            <a:chOff x="35496" y="5902919"/>
            <a:chExt cx="9145016" cy="910457"/>
          </a:xfrm>
        </p:grpSpPr>
        <p:sp>
          <p:nvSpPr>
            <p:cNvPr id="9" name="Rectangle 4"/>
            <p:cNvSpPr/>
            <p:nvPr/>
          </p:nvSpPr>
          <p:spPr>
            <a:xfrm>
              <a:off x="35496" y="5902919"/>
              <a:ext cx="9130658" cy="910457"/>
            </a:xfrm>
            <a:custGeom>
              <a:avLst/>
              <a:gdLst>
                <a:gd name="connsiteX0" fmla="*/ 0 w 7920880"/>
                <a:gd name="connsiteY0" fmla="*/ 0 h 1008112"/>
                <a:gd name="connsiteX1" fmla="*/ 7920880 w 7920880"/>
                <a:gd name="connsiteY1" fmla="*/ 0 h 1008112"/>
                <a:gd name="connsiteX2" fmla="*/ 7920880 w 7920880"/>
                <a:gd name="connsiteY2" fmla="*/ 1008112 h 1008112"/>
                <a:gd name="connsiteX3" fmla="*/ 0 w 7920880"/>
                <a:gd name="connsiteY3" fmla="*/ 1008112 h 1008112"/>
                <a:gd name="connsiteX4" fmla="*/ 0 w 7920880"/>
                <a:gd name="connsiteY4" fmla="*/ 0 h 1008112"/>
                <a:gd name="connsiteX0" fmla="*/ 0 w 7920880"/>
                <a:gd name="connsiteY0" fmla="*/ 0 h 1008112"/>
                <a:gd name="connsiteX1" fmla="*/ 1666627 w 7920880"/>
                <a:gd name="connsiteY1" fmla="*/ 547883 h 1008112"/>
                <a:gd name="connsiteX2" fmla="*/ 7920880 w 7920880"/>
                <a:gd name="connsiteY2" fmla="*/ 0 h 1008112"/>
                <a:gd name="connsiteX3" fmla="*/ 7920880 w 7920880"/>
                <a:gd name="connsiteY3" fmla="*/ 1008112 h 1008112"/>
                <a:gd name="connsiteX4" fmla="*/ 0 w 7920880"/>
                <a:gd name="connsiteY4" fmla="*/ 1008112 h 1008112"/>
                <a:gd name="connsiteX5" fmla="*/ 0 w 7920880"/>
                <a:gd name="connsiteY5" fmla="*/ 0 h 1008112"/>
                <a:gd name="connsiteX0" fmla="*/ 0 w 9130248"/>
                <a:gd name="connsiteY0" fmla="*/ 0 h 1008112"/>
                <a:gd name="connsiteX1" fmla="*/ 1666627 w 9130248"/>
                <a:gd name="connsiteY1" fmla="*/ 547883 h 1008112"/>
                <a:gd name="connsiteX2" fmla="*/ 9130248 w 9130248"/>
                <a:gd name="connsiteY2" fmla="*/ 29496 h 1008112"/>
                <a:gd name="connsiteX3" fmla="*/ 7920880 w 9130248"/>
                <a:gd name="connsiteY3" fmla="*/ 1008112 h 1008112"/>
                <a:gd name="connsiteX4" fmla="*/ 0 w 9130248"/>
                <a:gd name="connsiteY4" fmla="*/ 1008112 h 1008112"/>
                <a:gd name="connsiteX5" fmla="*/ 0 w 9130248"/>
                <a:gd name="connsiteY5" fmla="*/ 0 h 1008112"/>
                <a:gd name="connsiteX0" fmla="*/ 0 w 9130248"/>
                <a:gd name="connsiteY0" fmla="*/ 0 h 1008112"/>
                <a:gd name="connsiteX1" fmla="*/ 1725621 w 9130248"/>
                <a:gd name="connsiteY1" fmla="*/ 754361 h 1008112"/>
                <a:gd name="connsiteX2" fmla="*/ 9130248 w 9130248"/>
                <a:gd name="connsiteY2" fmla="*/ 29496 h 1008112"/>
                <a:gd name="connsiteX3" fmla="*/ 7920880 w 9130248"/>
                <a:gd name="connsiteY3" fmla="*/ 1008112 h 1008112"/>
                <a:gd name="connsiteX4" fmla="*/ 0 w 9130248"/>
                <a:gd name="connsiteY4" fmla="*/ 1008112 h 1008112"/>
                <a:gd name="connsiteX5" fmla="*/ 0 w 9130248"/>
                <a:gd name="connsiteY5" fmla="*/ 0 h 1008112"/>
                <a:gd name="connsiteX0" fmla="*/ 0 w 9130248"/>
                <a:gd name="connsiteY0" fmla="*/ 0 h 1008112"/>
                <a:gd name="connsiteX1" fmla="*/ 1725621 w 9130248"/>
                <a:gd name="connsiteY1" fmla="*/ 754361 h 1008112"/>
                <a:gd name="connsiteX2" fmla="*/ 9130248 w 9130248"/>
                <a:gd name="connsiteY2" fmla="*/ 29496 h 1008112"/>
                <a:gd name="connsiteX3" fmla="*/ 7920880 w 9130248"/>
                <a:gd name="connsiteY3" fmla="*/ 1008112 h 1008112"/>
                <a:gd name="connsiteX4" fmla="*/ 0 w 9130248"/>
                <a:gd name="connsiteY4" fmla="*/ 1008112 h 1008112"/>
                <a:gd name="connsiteX5" fmla="*/ 0 w 9130248"/>
                <a:gd name="connsiteY5" fmla="*/ 0 h 100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30248" h="1008112">
                  <a:moveTo>
                    <a:pt x="0" y="0"/>
                  </a:moveTo>
                  <a:cubicBezTo>
                    <a:pt x="486717" y="731"/>
                    <a:pt x="1238904" y="753630"/>
                    <a:pt x="1725621" y="754361"/>
                  </a:cubicBezTo>
                  <a:cubicBezTo>
                    <a:pt x="4282321" y="660223"/>
                    <a:pt x="6662039" y="271118"/>
                    <a:pt x="9130248" y="29496"/>
                  </a:cubicBezTo>
                  <a:lnTo>
                    <a:pt x="7920880" y="1008112"/>
                  </a:lnTo>
                  <a:lnTo>
                    <a:pt x="0" y="10081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Rectangle 4"/>
            <p:cNvSpPr/>
            <p:nvPr/>
          </p:nvSpPr>
          <p:spPr>
            <a:xfrm>
              <a:off x="49854" y="6067559"/>
              <a:ext cx="9130658" cy="673376"/>
            </a:xfrm>
            <a:custGeom>
              <a:avLst/>
              <a:gdLst>
                <a:gd name="connsiteX0" fmla="*/ 0 w 7920880"/>
                <a:gd name="connsiteY0" fmla="*/ 0 h 1008112"/>
                <a:gd name="connsiteX1" fmla="*/ 7920880 w 7920880"/>
                <a:gd name="connsiteY1" fmla="*/ 0 h 1008112"/>
                <a:gd name="connsiteX2" fmla="*/ 7920880 w 7920880"/>
                <a:gd name="connsiteY2" fmla="*/ 1008112 h 1008112"/>
                <a:gd name="connsiteX3" fmla="*/ 0 w 7920880"/>
                <a:gd name="connsiteY3" fmla="*/ 1008112 h 1008112"/>
                <a:gd name="connsiteX4" fmla="*/ 0 w 7920880"/>
                <a:gd name="connsiteY4" fmla="*/ 0 h 1008112"/>
                <a:gd name="connsiteX0" fmla="*/ 0 w 7920880"/>
                <a:gd name="connsiteY0" fmla="*/ 0 h 1008112"/>
                <a:gd name="connsiteX1" fmla="*/ 1666627 w 7920880"/>
                <a:gd name="connsiteY1" fmla="*/ 547883 h 1008112"/>
                <a:gd name="connsiteX2" fmla="*/ 7920880 w 7920880"/>
                <a:gd name="connsiteY2" fmla="*/ 0 h 1008112"/>
                <a:gd name="connsiteX3" fmla="*/ 7920880 w 7920880"/>
                <a:gd name="connsiteY3" fmla="*/ 1008112 h 1008112"/>
                <a:gd name="connsiteX4" fmla="*/ 0 w 7920880"/>
                <a:gd name="connsiteY4" fmla="*/ 1008112 h 1008112"/>
                <a:gd name="connsiteX5" fmla="*/ 0 w 7920880"/>
                <a:gd name="connsiteY5" fmla="*/ 0 h 1008112"/>
                <a:gd name="connsiteX0" fmla="*/ 0 w 9130248"/>
                <a:gd name="connsiteY0" fmla="*/ 0 h 1008112"/>
                <a:gd name="connsiteX1" fmla="*/ 1666627 w 9130248"/>
                <a:gd name="connsiteY1" fmla="*/ 547883 h 1008112"/>
                <a:gd name="connsiteX2" fmla="*/ 9130248 w 9130248"/>
                <a:gd name="connsiteY2" fmla="*/ 29496 h 1008112"/>
                <a:gd name="connsiteX3" fmla="*/ 7920880 w 9130248"/>
                <a:gd name="connsiteY3" fmla="*/ 1008112 h 1008112"/>
                <a:gd name="connsiteX4" fmla="*/ 0 w 9130248"/>
                <a:gd name="connsiteY4" fmla="*/ 1008112 h 1008112"/>
                <a:gd name="connsiteX5" fmla="*/ 0 w 9130248"/>
                <a:gd name="connsiteY5" fmla="*/ 0 h 1008112"/>
                <a:gd name="connsiteX0" fmla="*/ 0 w 9130248"/>
                <a:gd name="connsiteY0" fmla="*/ 0 h 1008112"/>
                <a:gd name="connsiteX1" fmla="*/ 1725621 w 9130248"/>
                <a:gd name="connsiteY1" fmla="*/ 754361 h 1008112"/>
                <a:gd name="connsiteX2" fmla="*/ 9130248 w 9130248"/>
                <a:gd name="connsiteY2" fmla="*/ 29496 h 1008112"/>
                <a:gd name="connsiteX3" fmla="*/ 7920880 w 9130248"/>
                <a:gd name="connsiteY3" fmla="*/ 1008112 h 1008112"/>
                <a:gd name="connsiteX4" fmla="*/ 0 w 9130248"/>
                <a:gd name="connsiteY4" fmla="*/ 1008112 h 1008112"/>
                <a:gd name="connsiteX5" fmla="*/ 0 w 9130248"/>
                <a:gd name="connsiteY5" fmla="*/ 0 h 1008112"/>
                <a:gd name="connsiteX0" fmla="*/ 0 w 9130248"/>
                <a:gd name="connsiteY0" fmla="*/ 0 h 1008112"/>
                <a:gd name="connsiteX1" fmla="*/ 1725621 w 9130248"/>
                <a:gd name="connsiteY1" fmla="*/ 754361 h 1008112"/>
                <a:gd name="connsiteX2" fmla="*/ 9130248 w 9130248"/>
                <a:gd name="connsiteY2" fmla="*/ 29496 h 1008112"/>
                <a:gd name="connsiteX3" fmla="*/ 7920880 w 9130248"/>
                <a:gd name="connsiteY3" fmla="*/ 1008112 h 1008112"/>
                <a:gd name="connsiteX4" fmla="*/ 0 w 9130248"/>
                <a:gd name="connsiteY4" fmla="*/ 1008112 h 1008112"/>
                <a:gd name="connsiteX5" fmla="*/ 0 w 9130248"/>
                <a:gd name="connsiteY5" fmla="*/ 0 h 100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30248" h="1008112">
                  <a:moveTo>
                    <a:pt x="0" y="0"/>
                  </a:moveTo>
                  <a:cubicBezTo>
                    <a:pt x="486717" y="731"/>
                    <a:pt x="1238904" y="753630"/>
                    <a:pt x="1725621" y="754361"/>
                  </a:cubicBezTo>
                  <a:cubicBezTo>
                    <a:pt x="4282321" y="660223"/>
                    <a:pt x="6662039" y="271118"/>
                    <a:pt x="9130248" y="29496"/>
                  </a:cubicBezTo>
                  <a:lnTo>
                    <a:pt x="7920880" y="1008112"/>
                  </a:lnTo>
                  <a:lnTo>
                    <a:pt x="0" y="1008112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1930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F7D1712-9269-4B5A-97B7-10234FD5826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7911" y="3376064"/>
            <a:ext cx="3774277" cy="335947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50F10765-554A-4F3B-AF6E-C994666241A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8929" y="46471"/>
            <a:ext cx="3923071" cy="319087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6F17A843-5F24-4985-9ABD-53B08C8C2A84}"/>
              </a:ext>
            </a:extLst>
          </p:cNvPr>
          <p:cNvSpPr/>
          <p:nvPr/>
        </p:nvSpPr>
        <p:spPr>
          <a:xfrm>
            <a:off x="9607752" y="2102725"/>
            <a:ext cx="3341333" cy="1289763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Merupakan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</a:t>
            </a:r>
            <a:r>
              <a:rPr kumimoji="0" lang="en-US" sz="17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Legacy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Ditjen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Hortikultura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4DB4AB5D-2363-4F9A-9026-314F3F202C0E}"/>
              </a:ext>
            </a:extLst>
          </p:cNvPr>
          <p:cNvSpPr/>
          <p:nvPr/>
        </p:nvSpPr>
        <p:spPr>
          <a:xfrm>
            <a:off x="2537784" y="5345165"/>
            <a:ext cx="5106968" cy="120274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Strategi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Pengembangan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Hortikultura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Tahun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2021-2024</a:t>
            </a:r>
          </a:p>
        </p:txBody>
      </p:sp>
      <p:sp>
        <p:nvSpPr>
          <p:cNvPr id="46" name="Arrow: Down 45">
            <a:extLst>
              <a:ext uri="{FF2B5EF4-FFF2-40B4-BE49-F238E27FC236}">
                <a16:creationId xmlns:a16="http://schemas.microsoft.com/office/drawing/2014/main" xmlns="" id="{2DD73260-80F2-487A-896A-70CDE1B93E8E}"/>
              </a:ext>
            </a:extLst>
          </p:cNvPr>
          <p:cNvSpPr/>
          <p:nvPr/>
        </p:nvSpPr>
        <p:spPr>
          <a:xfrm>
            <a:off x="4887162" y="4836097"/>
            <a:ext cx="599768" cy="471562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Arrow: Down 46">
            <a:extLst>
              <a:ext uri="{FF2B5EF4-FFF2-40B4-BE49-F238E27FC236}">
                <a16:creationId xmlns:a16="http://schemas.microsoft.com/office/drawing/2014/main" xmlns="" id="{6D1D03B3-7A2F-43C3-9AB1-FBA636735972}"/>
              </a:ext>
            </a:extLst>
          </p:cNvPr>
          <p:cNvSpPr/>
          <p:nvPr/>
        </p:nvSpPr>
        <p:spPr>
          <a:xfrm rot="16200000">
            <a:off x="7762246" y="5262212"/>
            <a:ext cx="599768" cy="471562"/>
          </a:xfrm>
          <a:prstGeom prst="downArrow">
            <a:avLst/>
          </a:prstGeom>
          <a:solidFill>
            <a:srgbClr val="33CCCC"/>
          </a:solidFill>
          <a:ln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767C6724-3F3B-4E46-A454-7882F199B3B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679"/>
            <a:ext cx="8453847" cy="467813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A9EA4F1D-B9C3-47AB-A884-46607A73312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50377"/>
            <a:ext cx="1060854" cy="99753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9237D469-10BD-4C7C-95A0-E0F091FB64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2160" y="5651602"/>
            <a:ext cx="1151647" cy="79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5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EDFC1E55-79F2-45BE-96A4-B7373D8BD03E}"/>
              </a:ext>
            </a:extLst>
          </p:cNvPr>
          <p:cNvSpPr/>
          <p:nvPr/>
        </p:nvSpPr>
        <p:spPr>
          <a:xfrm>
            <a:off x="293203" y="1110554"/>
            <a:ext cx="2160000" cy="5421695"/>
          </a:xfrm>
          <a:prstGeom prst="roundRect">
            <a:avLst>
              <a:gd name="adj" fmla="val 12097"/>
            </a:avLst>
          </a:prstGeom>
          <a:solidFill>
            <a:schemeClr val="bg1"/>
          </a:solidFill>
          <a:ln w="57150" cap="flat" cmpd="sng" algn="ctr">
            <a:solidFill>
              <a:srgbClr val="009999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822914">
              <a:buClr>
                <a:srgbClr val="000000"/>
              </a:buClr>
              <a:defRPr/>
            </a:pPr>
            <a:endParaRPr lang="en-US" sz="1620" kern="0">
              <a:solidFill>
                <a:prstClr val="white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8A813691-36B2-44CC-AD88-3C901E3A3AC4}"/>
              </a:ext>
            </a:extLst>
          </p:cNvPr>
          <p:cNvSpPr/>
          <p:nvPr/>
        </p:nvSpPr>
        <p:spPr>
          <a:xfrm>
            <a:off x="2641834" y="1066973"/>
            <a:ext cx="2160000" cy="5421695"/>
          </a:xfrm>
          <a:prstGeom prst="roundRect">
            <a:avLst>
              <a:gd name="adj" fmla="val 12097"/>
            </a:avLst>
          </a:prstGeom>
          <a:solidFill>
            <a:schemeClr val="bg1"/>
          </a:solidFill>
          <a:ln w="57150" cap="flat" cmpd="sng" algn="ctr">
            <a:solidFill>
              <a:srgbClr val="009999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822914">
              <a:buClr>
                <a:srgbClr val="000000"/>
              </a:buClr>
              <a:defRPr/>
            </a:pPr>
            <a:endParaRPr lang="en-US" sz="1620" kern="0">
              <a:solidFill>
                <a:prstClr val="white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66A59597-231E-4CE4-A468-1B4DF9B9DA62}"/>
              </a:ext>
            </a:extLst>
          </p:cNvPr>
          <p:cNvSpPr/>
          <p:nvPr/>
        </p:nvSpPr>
        <p:spPr>
          <a:xfrm>
            <a:off x="5023984" y="1066973"/>
            <a:ext cx="2160000" cy="5421695"/>
          </a:xfrm>
          <a:prstGeom prst="roundRect">
            <a:avLst>
              <a:gd name="adj" fmla="val 12097"/>
            </a:avLst>
          </a:prstGeom>
          <a:solidFill>
            <a:schemeClr val="bg1"/>
          </a:solidFill>
          <a:ln w="57150" cap="flat" cmpd="sng" algn="ctr">
            <a:solidFill>
              <a:srgbClr val="009999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822914">
              <a:buClr>
                <a:srgbClr val="000000"/>
              </a:buClr>
              <a:defRPr/>
            </a:pPr>
            <a:r>
              <a:rPr lang="en-US" sz="1620" kern="0" dirty="0">
                <a:solidFill>
                  <a:prstClr val="white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n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54C8AEB2-39D9-4A9C-80F8-D408E4A60AD7}"/>
              </a:ext>
            </a:extLst>
          </p:cNvPr>
          <p:cNvSpPr/>
          <p:nvPr/>
        </p:nvSpPr>
        <p:spPr>
          <a:xfrm>
            <a:off x="7406135" y="1077606"/>
            <a:ext cx="2160000" cy="5421695"/>
          </a:xfrm>
          <a:prstGeom prst="roundRect">
            <a:avLst>
              <a:gd name="adj" fmla="val 12097"/>
            </a:avLst>
          </a:prstGeom>
          <a:solidFill>
            <a:schemeClr val="bg1"/>
          </a:solidFill>
          <a:ln w="57150" cap="flat" cmpd="sng" algn="ctr">
            <a:solidFill>
              <a:srgbClr val="009999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822914">
              <a:buClr>
                <a:srgbClr val="000000"/>
              </a:buClr>
              <a:defRPr/>
            </a:pPr>
            <a:endParaRPr lang="en-US" sz="1620" kern="0">
              <a:solidFill>
                <a:prstClr val="white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667169F2-AA85-4F4A-B666-EA8DBDC81A5B}"/>
              </a:ext>
            </a:extLst>
          </p:cNvPr>
          <p:cNvSpPr/>
          <p:nvPr/>
        </p:nvSpPr>
        <p:spPr>
          <a:xfrm>
            <a:off x="9788285" y="1125522"/>
            <a:ext cx="2160000" cy="5421695"/>
          </a:xfrm>
          <a:prstGeom prst="roundRect">
            <a:avLst>
              <a:gd name="adj" fmla="val 12097"/>
            </a:avLst>
          </a:prstGeom>
          <a:solidFill>
            <a:schemeClr val="bg1"/>
          </a:solidFill>
          <a:ln w="57150" cap="flat" cmpd="sng" algn="ctr">
            <a:solidFill>
              <a:srgbClr val="009999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822914">
              <a:buClr>
                <a:srgbClr val="000000"/>
              </a:buClr>
              <a:defRPr/>
            </a:pPr>
            <a:endParaRPr lang="en-US" sz="1620" kern="0">
              <a:solidFill>
                <a:prstClr val="white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9CA3111A-C412-4AC8-8322-DA5E2E12131E}"/>
              </a:ext>
            </a:extLst>
          </p:cNvPr>
          <p:cNvSpPr txBox="1"/>
          <p:nvPr/>
        </p:nvSpPr>
        <p:spPr>
          <a:xfrm>
            <a:off x="305154" y="1100170"/>
            <a:ext cx="2069055" cy="99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14">
              <a:buClr>
                <a:srgbClr val="000000"/>
              </a:buClr>
              <a:defRPr/>
            </a:pPr>
            <a:r>
              <a:rPr lang="en-US" sz="1680" b="1" kern="0" dirty="0">
                <a:solidFill>
                  <a:srgbClr val="C0000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CB1: </a:t>
            </a:r>
          </a:p>
          <a:p>
            <a:pPr algn="ctr" defTabSz="822914">
              <a:buClr>
                <a:srgbClr val="000000"/>
              </a:buClr>
              <a:defRPr/>
            </a:pPr>
            <a:r>
              <a:rPr lang="en-US" sz="1400" b="1" kern="0" dirty="0">
                <a:latin typeface="Arial"/>
                <a:ea typeface="宋体" panose="02010600030101010101" pitchFamily="2" charset="-122"/>
                <a:cs typeface="Arial"/>
                <a:sym typeface="Arial"/>
              </a:rPr>
              <a:t>P</a:t>
            </a:r>
            <a:r>
              <a:rPr lang="id-ID" sz="1400" b="1" kern="0" dirty="0">
                <a:latin typeface="Arial"/>
                <a:ea typeface="宋体" panose="02010600030101010101" pitchFamily="2" charset="-122"/>
                <a:cs typeface="Arial"/>
                <a:sym typeface="Arial"/>
              </a:rPr>
              <a:t>ENINGKATAN KAPASITAS PRODUKSI</a:t>
            </a:r>
            <a:endParaRPr lang="en-US" sz="1400" b="1" kern="0" dirty="0"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C699122-2666-4EF6-9A2D-1286744E521C}"/>
              </a:ext>
            </a:extLst>
          </p:cNvPr>
          <p:cNvSpPr txBox="1"/>
          <p:nvPr/>
        </p:nvSpPr>
        <p:spPr>
          <a:xfrm>
            <a:off x="459369" y="2745150"/>
            <a:ext cx="193038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14">
              <a:buClr>
                <a:srgbClr val="000000"/>
              </a:buClr>
              <a:defRPr/>
            </a:pPr>
            <a:r>
              <a:rPr lang="en-US" sz="1100" b="1" kern="0" dirty="0" err="1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Pengembangan</a:t>
            </a:r>
            <a:r>
              <a:rPr lang="en-US" sz="1100" b="1" kern="0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 Kampung </a:t>
            </a:r>
            <a:r>
              <a:rPr lang="en-US" sz="1100" b="1" kern="0" dirty="0" err="1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Hortikultura</a:t>
            </a:r>
            <a:endParaRPr lang="en-US" sz="1100" b="1" kern="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Arial"/>
            </a:endParaRPr>
          </a:p>
          <a:p>
            <a:pPr marL="180970" indent="-180970" defTabSz="822914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1100" b="1" kern="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Kampung </a:t>
            </a:r>
            <a:r>
              <a:rPr lang="en-US" sz="1100" b="1" kern="0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Buah</a:t>
            </a:r>
            <a:endParaRPr lang="en-US" sz="1100" b="1" kern="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Arial"/>
            </a:endParaRPr>
          </a:p>
          <a:p>
            <a:pPr marL="180970" indent="-180970" defTabSz="822914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1100" b="1" kern="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Kampung </a:t>
            </a:r>
            <a:r>
              <a:rPr lang="en-US" sz="1100" b="1" kern="0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Sayuran</a:t>
            </a:r>
            <a:endParaRPr lang="en-US" sz="1100" b="1" kern="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Arial"/>
            </a:endParaRPr>
          </a:p>
          <a:p>
            <a:pPr marL="180970" indent="-180970" defTabSz="822914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1100" b="1" kern="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Kampung </a:t>
            </a:r>
            <a:r>
              <a:rPr lang="en-US" sz="1100" b="1" kern="0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Tanaman</a:t>
            </a:r>
            <a:r>
              <a:rPr lang="en-US" sz="1100" b="1" kern="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lang="en-US" sz="1100" b="1" kern="0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Obat</a:t>
            </a:r>
            <a:endParaRPr lang="en-US" sz="1100" b="1" kern="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Arial"/>
            </a:endParaRPr>
          </a:p>
          <a:p>
            <a:pPr marL="180970" indent="-180970" defTabSz="822914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1100" b="1" kern="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Kampung </a:t>
            </a:r>
            <a:r>
              <a:rPr lang="en-US" sz="1100" b="1" kern="0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Florikultura</a:t>
            </a:r>
            <a:endParaRPr lang="id-ID" sz="1100" b="1" kern="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4DA3ADE-56E7-4C15-A88F-9F3CCAFC6BF8}"/>
              </a:ext>
            </a:extLst>
          </p:cNvPr>
          <p:cNvSpPr txBox="1"/>
          <p:nvPr/>
        </p:nvSpPr>
        <p:spPr>
          <a:xfrm>
            <a:off x="450670" y="4015033"/>
            <a:ext cx="192353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100" b="1" kern="0" dirty="0" err="1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Peningkatan</a:t>
            </a:r>
            <a:r>
              <a:rPr lang="en-US" sz="1100" b="1" kern="0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lang="en-US" sz="1100" b="1" kern="0" dirty="0" err="1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Produksi</a:t>
            </a:r>
            <a:r>
              <a:rPr lang="en-US" sz="1100" b="1" kern="0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 dan </a:t>
            </a:r>
            <a:r>
              <a:rPr lang="en-US" sz="1100" b="1" kern="0" dirty="0" err="1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Produktivitas</a:t>
            </a:r>
            <a:r>
              <a:rPr lang="en-US" sz="1100" b="1" kern="0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lang="en-US" sz="1100" b="1" kern="0" dirty="0" err="1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Buah</a:t>
            </a:r>
            <a:r>
              <a:rPr lang="en-US" sz="1100" b="1" kern="0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, </a:t>
            </a:r>
            <a:r>
              <a:rPr lang="en-US" sz="1100" b="1" kern="0" dirty="0" err="1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Sayuran</a:t>
            </a:r>
            <a:r>
              <a:rPr lang="en-US" sz="1100" b="1" kern="0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, </a:t>
            </a:r>
            <a:r>
              <a:rPr lang="en-US" sz="1100" b="1" kern="0" dirty="0" err="1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tanaman</a:t>
            </a:r>
            <a:r>
              <a:rPr lang="en-US" sz="1100" b="1" kern="0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lang="en-US" sz="1100" b="1" kern="0" dirty="0" err="1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obat</a:t>
            </a:r>
            <a:r>
              <a:rPr lang="en-US" sz="1100" b="1" kern="0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 dan </a:t>
            </a:r>
            <a:r>
              <a:rPr lang="en-US" sz="1100" b="1" kern="0" dirty="0" err="1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florikultura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822914">
              <a:buClr>
                <a:srgbClr val="000000"/>
              </a:buClr>
              <a:defRPr/>
            </a:pPr>
            <a:r>
              <a:rPr lang="en-US" sz="1100" kern="0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endParaRPr lang="id-ID" sz="1100" kern="0" dirty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Arial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55550E9A-C160-4AD9-8A99-70E629A9FEEB}"/>
              </a:ext>
            </a:extLst>
          </p:cNvPr>
          <p:cNvSpPr/>
          <p:nvPr/>
        </p:nvSpPr>
        <p:spPr>
          <a:xfrm>
            <a:off x="355528" y="2857748"/>
            <a:ext cx="72000" cy="72000"/>
          </a:xfrm>
          <a:prstGeom prst="ellipse">
            <a:avLst/>
          </a:prstGeom>
          <a:solidFill>
            <a:srgbClr val="2E7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22914">
              <a:buClr>
                <a:srgbClr val="000000"/>
              </a:buClr>
              <a:defRPr/>
            </a:pPr>
            <a:endParaRPr lang="en-US" sz="1620" kern="0">
              <a:solidFill>
                <a:prstClr val="white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3A4186B0-6A67-4FF2-AC74-5BC23569E386}"/>
              </a:ext>
            </a:extLst>
          </p:cNvPr>
          <p:cNvSpPr/>
          <p:nvPr/>
        </p:nvSpPr>
        <p:spPr>
          <a:xfrm>
            <a:off x="360748" y="4108160"/>
            <a:ext cx="72000" cy="72000"/>
          </a:xfrm>
          <a:prstGeom prst="ellipse">
            <a:avLst/>
          </a:prstGeom>
          <a:solidFill>
            <a:srgbClr val="2E7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22914">
              <a:buClr>
                <a:srgbClr val="000000"/>
              </a:buClr>
              <a:defRPr/>
            </a:pPr>
            <a:endParaRPr lang="en-US" sz="1620" kern="0">
              <a:solidFill>
                <a:prstClr val="white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F136D821-A1ED-4555-8F1B-D88518C24368}"/>
              </a:ext>
            </a:extLst>
          </p:cNvPr>
          <p:cNvSpPr txBox="1"/>
          <p:nvPr/>
        </p:nvSpPr>
        <p:spPr>
          <a:xfrm>
            <a:off x="2629879" y="1103321"/>
            <a:ext cx="21719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14">
              <a:buClr>
                <a:srgbClr val="000000"/>
              </a:buClr>
              <a:defRPr/>
            </a:pPr>
            <a:r>
              <a:rPr lang="en-US" sz="1600" b="1" kern="0" dirty="0">
                <a:solidFill>
                  <a:srgbClr val="C0000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CB2:</a:t>
            </a:r>
            <a:r>
              <a:rPr lang="en-US" sz="1400" b="1" kern="0" dirty="0">
                <a:solidFill>
                  <a:srgbClr val="C0000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</a:p>
          <a:p>
            <a:pPr algn="ctr" defTabSz="822914">
              <a:buClr>
                <a:srgbClr val="000000"/>
              </a:buClr>
              <a:defRPr/>
            </a:pPr>
            <a:r>
              <a:rPr lang="en-US" sz="1400" b="1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DIVERSIFIKASI </a:t>
            </a:r>
          </a:p>
          <a:p>
            <a:pPr algn="ctr" defTabSz="822914">
              <a:buClr>
                <a:srgbClr val="000000"/>
              </a:buClr>
              <a:defRPr/>
            </a:pPr>
            <a:r>
              <a:rPr lang="en-US" sz="1400" b="1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PANGAN LOKAL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2AC09F30-D208-4D66-A021-20A54BEA775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856" y="1872762"/>
            <a:ext cx="963050" cy="580886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0C1B0FB8-2DAA-4DBE-8013-F5D3AE5D92C1}"/>
              </a:ext>
            </a:extLst>
          </p:cNvPr>
          <p:cNvSpPr/>
          <p:nvPr/>
        </p:nvSpPr>
        <p:spPr>
          <a:xfrm>
            <a:off x="2725633" y="2432135"/>
            <a:ext cx="20929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20">
              <a:buClr>
                <a:srgbClr val="000000"/>
              </a:buClr>
              <a:defRPr/>
            </a:pPr>
            <a:r>
              <a:rPr lang="en-ID" sz="1200" b="1" kern="0" dirty="0" err="1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Pengembangan</a:t>
            </a:r>
            <a:r>
              <a:rPr lang="en-ID" sz="1200" b="1" kern="0" dirty="0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</a:t>
            </a:r>
            <a:r>
              <a:rPr lang="id-ID" sz="1200" b="1" kern="0" dirty="0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Diversifikasi </a:t>
            </a:r>
            <a:r>
              <a:rPr lang="en-ID" sz="1200" b="1" kern="0" dirty="0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P</a:t>
            </a:r>
            <a:r>
              <a:rPr lang="id-ID" sz="1200" b="1" kern="0" dirty="0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angan </a:t>
            </a:r>
            <a:r>
              <a:rPr lang="en-ID" sz="1200" b="1" kern="0" dirty="0" err="1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Lokal</a:t>
            </a:r>
            <a:r>
              <a:rPr lang="en-ID" sz="1200" b="1" kern="0" dirty="0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</a:t>
            </a:r>
            <a:r>
              <a:rPr lang="en-ID" sz="1200" kern="0" dirty="0" err="1">
                <a:solidFill>
                  <a:srgbClr val="222222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berbasis</a:t>
            </a:r>
            <a:r>
              <a:rPr lang="en-ID" sz="1200" kern="0" dirty="0">
                <a:solidFill>
                  <a:srgbClr val="222222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 </a:t>
            </a:r>
            <a:r>
              <a:rPr lang="en-ID" sz="1200" kern="0" dirty="0" err="1">
                <a:solidFill>
                  <a:srgbClr val="222222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kearifan</a:t>
            </a:r>
            <a:r>
              <a:rPr lang="en-ID" sz="1200" kern="0" dirty="0">
                <a:solidFill>
                  <a:srgbClr val="222222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</a:t>
            </a:r>
            <a:r>
              <a:rPr lang="en-ID" sz="1200" kern="0" dirty="0" err="1">
                <a:solidFill>
                  <a:srgbClr val="222222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lokal</a:t>
            </a:r>
            <a:r>
              <a:rPr lang="en-ID" sz="1200" kern="0" dirty="0">
                <a:solidFill>
                  <a:srgbClr val="222222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yang </a:t>
            </a:r>
            <a:r>
              <a:rPr lang="en-ID" sz="1200" kern="0" dirty="0" err="1">
                <a:solidFill>
                  <a:srgbClr val="222222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fokus</a:t>
            </a:r>
            <a:r>
              <a:rPr lang="en-ID" sz="1200" kern="0" dirty="0">
                <a:solidFill>
                  <a:srgbClr val="222222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pada </a:t>
            </a:r>
            <a:r>
              <a:rPr lang="en-ID" sz="1200" kern="0" dirty="0" err="1">
                <a:solidFill>
                  <a:srgbClr val="222222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satu</a:t>
            </a:r>
            <a:r>
              <a:rPr lang="en-ID" sz="1200" kern="0" dirty="0">
                <a:solidFill>
                  <a:srgbClr val="222222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</a:t>
            </a:r>
            <a:r>
              <a:rPr lang="en-ID" sz="1200" kern="0" dirty="0" err="1">
                <a:solidFill>
                  <a:srgbClr val="222222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komoditas</a:t>
            </a:r>
            <a:r>
              <a:rPr lang="en-ID" sz="1200" kern="0" dirty="0">
                <a:solidFill>
                  <a:srgbClr val="222222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</a:t>
            </a:r>
            <a:r>
              <a:rPr lang="en-ID" sz="1200" kern="0" dirty="0" err="1">
                <a:solidFill>
                  <a:srgbClr val="222222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utama</a:t>
            </a:r>
            <a:endParaRPr lang="id-ID" sz="1200" kern="0" dirty="0">
              <a:solidFill>
                <a:prstClr val="black"/>
              </a:solidFill>
              <a:latin typeface="Arial" panose="020B0604020202020204" pitchFamily="34" charset="0"/>
              <a:ea typeface="Arial Unicode MS"/>
              <a:cs typeface="Arial" panose="020B0604020202020204" pitchFamily="34" charset="0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AFAC2871-91DF-4371-AFF8-946AC70F7E0B}"/>
              </a:ext>
            </a:extLst>
          </p:cNvPr>
          <p:cNvSpPr txBox="1"/>
          <p:nvPr/>
        </p:nvSpPr>
        <p:spPr>
          <a:xfrm>
            <a:off x="2714746" y="3547361"/>
            <a:ext cx="20870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20">
              <a:buClr>
                <a:srgbClr val="000000"/>
              </a:buClr>
              <a:defRPr/>
            </a:pPr>
            <a:r>
              <a:rPr lang="id-ID" sz="1200" b="1" kern="0" dirty="0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Pemanfaatan pangan lokal </a:t>
            </a:r>
            <a:r>
              <a:rPr lang="en-US" sz="1200" b="1" kern="0" dirty="0" err="1">
                <a:solidFill>
                  <a:prstClr val="black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melalui</a:t>
            </a:r>
            <a:r>
              <a:rPr lang="en-US" sz="1200" b="1" kern="0" dirty="0">
                <a:solidFill>
                  <a:prstClr val="black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</a:t>
            </a:r>
            <a:r>
              <a:rPr lang="en-US" sz="1200" b="1" kern="0" dirty="0" err="1">
                <a:solidFill>
                  <a:prstClr val="black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pengembangan</a:t>
            </a:r>
            <a:r>
              <a:rPr lang="en-US" sz="1200" b="1" kern="0" dirty="0">
                <a:solidFill>
                  <a:prstClr val="black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kampung pisang dan Kampung pisang</a:t>
            </a:r>
            <a:endParaRPr lang="en-US" sz="1200" kern="0" dirty="0">
              <a:solidFill>
                <a:prstClr val="black"/>
              </a:solidFill>
              <a:latin typeface="Arial" panose="020B0604020202020204" pitchFamily="34" charset="0"/>
              <a:ea typeface="Arial Unicode MS"/>
              <a:cs typeface="Arial" panose="020B0604020202020204" pitchFamily="34" charset="0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A0675B84-823D-4481-8DFB-535A0562DB53}"/>
              </a:ext>
            </a:extLst>
          </p:cNvPr>
          <p:cNvSpPr txBox="1"/>
          <p:nvPr/>
        </p:nvSpPr>
        <p:spPr>
          <a:xfrm>
            <a:off x="2712514" y="4579327"/>
            <a:ext cx="2087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90">
              <a:buClr>
                <a:srgbClr val="000000"/>
              </a:buClr>
              <a:defRPr/>
            </a:pPr>
            <a:r>
              <a:rPr lang="en-US" sz="1200" kern="0" dirty="0" err="1">
                <a:solidFill>
                  <a:prstClr val="black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Pemanfaatan</a:t>
            </a:r>
            <a:r>
              <a:rPr lang="en-US" sz="1200" kern="0" dirty="0">
                <a:solidFill>
                  <a:prstClr val="black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lahan</a:t>
            </a:r>
            <a:r>
              <a:rPr lang="en-US" sz="1200" kern="0" dirty="0">
                <a:solidFill>
                  <a:prstClr val="black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pekarangan</a:t>
            </a:r>
            <a:r>
              <a:rPr lang="en-US" sz="1200" kern="0" dirty="0">
                <a:solidFill>
                  <a:prstClr val="black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pada </a:t>
            </a:r>
            <a:r>
              <a:rPr lang="en-US" sz="1200" kern="0" dirty="0" err="1">
                <a:solidFill>
                  <a:prstClr val="black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Pengembangan</a:t>
            </a:r>
            <a:r>
              <a:rPr lang="en-US" sz="1200" kern="0" dirty="0">
                <a:solidFill>
                  <a:prstClr val="black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Kampung </a:t>
            </a:r>
            <a:r>
              <a:rPr lang="en-US" sz="1200" kern="0" dirty="0" err="1">
                <a:solidFill>
                  <a:prstClr val="black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Hortikultura</a:t>
            </a:r>
            <a:r>
              <a:rPr lang="en-US" sz="1200" kern="0" dirty="0">
                <a:solidFill>
                  <a:prstClr val="black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</a:t>
            </a:r>
            <a:endParaRPr lang="en-US" sz="1200" kern="0" dirty="0">
              <a:solidFill>
                <a:srgbClr val="0070C0"/>
              </a:solidFill>
              <a:latin typeface="Arial" panose="020B0604020202020204" pitchFamily="34" charset="0"/>
              <a:ea typeface="Arial Unicode MS"/>
              <a:cs typeface="Arial" panose="020B0604020202020204" pitchFamily="34" charset="0"/>
              <a:sym typeface="Arial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36426F9E-102D-43C3-A9D0-691362F994BC}"/>
              </a:ext>
            </a:extLst>
          </p:cNvPr>
          <p:cNvSpPr txBox="1"/>
          <p:nvPr/>
        </p:nvSpPr>
        <p:spPr>
          <a:xfrm>
            <a:off x="4976358" y="1080878"/>
            <a:ext cx="225382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14">
              <a:buClr>
                <a:srgbClr val="000000"/>
              </a:buClr>
              <a:defRPr/>
            </a:pPr>
            <a:r>
              <a:rPr lang="en-US" sz="1600" b="1" kern="0" dirty="0">
                <a:solidFill>
                  <a:srgbClr val="C0000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CB3:</a:t>
            </a:r>
            <a:r>
              <a:rPr lang="en-US" sz="1440" b="1" kern="0" dirty="0">
                <a:solidFill>
                  <a:srgbClr val="C0000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</a:p>
          <a:p>
            <a:pPr algn="ctr" defTabSz="822914">
              <a:buClr>
                <a:srgbClr val="000000"/>
              </a:buClr>
              <a:defRPr/>
            </a:pPr>
            <a:r>
              <a:rPr lang="id-ID" sz="1300" b="1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PENGUATAN CADANGAN DAN SISTEM LOGISTIK PANGAN</a:t>
            </a:r>
            <a:endParaRPr lang="en-US" sz="1300" b="1" kern="0" dirty="0">
              <a:solidFill>
                <a:prstClr val="black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36206D9B-662F-4F85-90DC-A36213C1BA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3626" b="31152"/>
          <a:stretch/>
        </p:blipFill>
        <p:spPr>
          <a:xfrm>
            <a:off x="5290106" y="1917918"/>
            <a:ext cx="1392158" cy="514217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D0511A3E-B8C4-46B6-8A8D-664E3A3D41F4}"/>
              </a:ext>
            </a:extLst>
          </p:cNvPr>
          <p:cNvSpPr/>
          <p:nvPr/>
        </p:nvSpPr>
        <p:spPr>
          <a:xfrm>
            <a:off x="4980688" y="2471319"/>
            <a:ext cx="216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583" indent="-158583" defTabSz="1097027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1200" b="1" kern="0" dirty="0" err="1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Stabilisasi</a:t>
            </a:r>
            <a:r>
              <a:rPr lang="en-US" sz="1200" b="1" kern="0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lang="en-US" sz="1200" b="1" kern="0" dirty="0" err="1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Pasokan</a:t>
            </a:r>
            <a:r>
              <a:rPr lang="en-US" sz="1200" b="1" kern="0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lang="en-US" sz="1200" b="1" kern="0" dirty="0" err="1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Komoditas</a:t>
            </a:r>
            <a:r>
              <a:rPr lang="en-US" sz="1200" b="1" kern="0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lang="en-US" sz="1200" b="1" kern="0" dirty="0" err="1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Hortikultura</a:t>
            </a:r>
            <a:r>
              <a:rPr lang="en-US" sz="1200" b="1" kern="0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C8BC4EEF-8845-40F8-88EC-BB84C1D3DA8F}"/>
              </a:ext>
            </a:extLst>
          </p:cNvPr>
          <p:cNvSpPr/>
          <p:nvPr/>
        </p:nvSpPr>
        <p:spPr>
          <a:xfrm>
            <a:off x="4990464" y="3045318"/>
            <a:ext cx="2160000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05" indent="-176205" defTabSz="914350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ID" sz="1200" b="1" kern="0" dirty="0" err="1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Penguatan</a:t>
            </a:r>
            <a:r>
              <a:rPr lang="en-ID" sz="1200" b="1" kern="0" dirty="0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</a:t>
            </a:r>
            <a:r>
              <a:rPr lang="en-ID" sz="1200" b="1" kern="0" dirty="0" err="1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sistem</a:t>
            </a:r>
            <a:r>
              <a:rPr lang="en-ID" sz="1200" b="1" kern="0" dirty="0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</a:t>
            </a:r>
            <a:r>
              <a:rPr lang="en-ID" sz="1200" b="1" kern="0" dirty="0" err="1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logistik</a:t>
            </a:r>
            <a:r>
              <a:rPr lang="en-ID" sz="1200" b="1" kern="0" dirty="0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</a:t>
            </a:r>
            <a:r>
              <a:rPr lang="en-ID" sz="1200" b="1" kern="0" dirty="0" err="1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hortikultura</a:t>
            </a:r>
            <a:r>
              <a:rPr lang="en-ID" sz="1200" b="1" kern="0" dirty="0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</a:t>
            </a:r>
            <a:r>
              <a:rPr lang="en-ID" sz="1200" b="1" kern="0" dirty="0" err="1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nasional</a:t>
            </a:r>
            <a:r>
              <a:rPr lang="en-ID" sz="1200" b="1" kern="0" dirty="0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</a:t>
            </a:r>
            <a:r>
              <a:rPr lang="en-ID" sz="1200" b="1" kern="0" dirty="0" err="1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untuk</a:t>
            </a:r>
            <a:r>
              <a:rPr lang="en-ID" sz="1200" b="1" kern="0" dirty="0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</a:t>
            </a:r>
            <a:r>
              <a:rPr lang="en-ID" sz="1200" b="1" kern="0" dirty="0" err="1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stabilisasi</a:t>
            </a:r>
            <a:r>
              <a:rPr lang="en-ID" sz="1200" b="1" kern="0" dirty="0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</a:t>
            </a:r>
            <a:r>
              <a:rPr lang="en-ID" sz="1200" b="1" kern="0" dirty="0" err="1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pasokan</a:t>
            </a:r>
            <a:r>
              <a:rPr lang="en-ID" sz="1200" b="1" kern="0" dirty="0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dan </a:t>
            </a:r>
            <a:r>
              <a:rPr lang="en-ID" sz="1200" b="1" kern="0" dirty="0" err="1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harga</a:t>
            </a:r>
            <a:r>
              <a:rPr lang="en-ID" sz="1200" b="1" kern="0" dirty="0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</a:t>
            </a:r>
            <a:r>
              <a:rPr lang="en-ID" sz="1200" b="1" kern="0" dirty="0" err="1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pangan</a:t>
            </a:r>
            <a:r>
              <a:rPr lang="en-ID" sz="1200" b="1" kern="0" dirty="0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</a:t>
            </a:r>
            <a:r>
              <a:rPr lang="en-ID" sz="1200" b="1" kern="0" dirty="0" err="1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melalui</a:t>
            </a:r>
            <a:r>
              <a:rPr lang="en-ID" sz="1200" b="1" kern="0" dirty="0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</a:t>
            </a:r>
            <a:r>
              <a:rPr lang="en-ID" sz="1200" b="1" kern="0" dirty="0" err="1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fasilitasi</a:t>
            </a:r>
            <a:r>
              <a:rPr lang="en-ID" sz="1200" b="1" kern="0" dirty="0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</a:t>
            </a:r>
            <a:r>
              <a:rPr lang="en-ID" sz="1200" b="1" kern="0" dirty="0" err="1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bantuan</a:t>
            </a:r>
            <a:r>
              <a:rPr lang="en-ID" sz="1200" b="1" kern="0" dirty="0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</a:t>
            </a:r>
            <a:r>
              <a:rPr lang="en-ID" sz="1200" b="1" kern="0" dirty="0" err="1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distribusi</a:t>
            </a:r>
            <a:r>
              <a:rPr lang="en-ID" sz="1200" b="1" kern="0" dirty="0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,  </a:t>
            </a:r>
            <a:r>
              <a:rPr lang="en-ID" sz="1200" b="1" kern="0" dirty="0" err="1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sewa</a:t>
            </a:r>
            <a:r>
              <a:rPr lang="en-ID" sz="1200" b="1" kern="0" dirty="0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</a:t>
            </a:r>
            <a:r>
              <a:rPr lang="en-ID" sz="1200" b="1" kern="0" dirty="0" err="1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gudang</a:t>
            </a:r>
            <a:r>
              <a:rPr lang="en-ID" sz="1200" b="1" kern="0" dirty="0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, dan </a:t>
            </a:r>
            <a:r>
              <a:rPr lang="en-ID" sz="1200" b="1" kern="0" dirty="0" err="1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penerapan</a:t>
            </a:r>
            <a:r>
              <a:rPr lang="en-ID" sz="1200" b="1" kern="0" dirty="0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</a:t>
            </a:r>
            <a:r>
              <a:rPr lang="en-ID" sz="1200" b="1" kern="0" dirty="0" err="1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rantai</a:t>
            </a:r>
            <a:r>
              <a:rPr lang="en-ID" sz="1200" b="1" kern="0" dirty="0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</a:t>
            </a:r>
            <a:r>
              <a:rPr lang="en-ID" sz="1200" b="1" kern="0" dirty="0" err="1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dingin</a:t>
            </a:r>
            <a:endParaRPr lang="en-ID" sz="1200" b="1" kern="0" dirty="0">
              <a:solidFill>
                <a:srgbClr val="0070C0"/>
              </a:solidFill>
              <a:latin typeface="Arial" panose="020B0604020202020204" pitchFamily="34" charset="0"/>
              <a:ea typeface="Arial Unicode MS"/>
              <a:cs typeface="Arial" panose="020B0604020202020204" pitchFamily="34" charset="0"/>
              <a:sym typeface="Arial"/>
            </a:endParaRPr>
          </a:p>
          <a:p>
            <a:pPr marL="176205" indent="-176205" defTabSz="914350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lang="en-ID" sz="1200" b="1" kern="0" dirty="0">
              <a:solidFill>
                <a:srgbClr val="0070C0"/>
              </a:solidFill>
              <a:latin typeface="Arial" panose="020B0604020202020204" pitchFamily="34" charset="0"/>
              <a:ea typeface="Arial Unicode MS"/>
              <a:cs typeface="Arial" panose="020B0604020202020204" pitchFamily="34" charset="0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99119398-7ABE-4FDB-82B0-532F134E5142}"/>
              </a:ext>
            </a:extLst>
          </p:cNvPr>
          <p:cNvSpPr txBox="1"/>
          <p:nvPr/>
        </p:nvSpPr>
        <p:spPr>
          <a:xfrm>
            <a:off x="7246770" y="1110554"/>
            <a:ext cx="24746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14">
              <a:buClr>
                <a:srgbClr val="000000"/>
              </a:buClr>
              <a:defRPr/>
            </a:pPr>
            <a:r>
              <a:rPr lang="en-US" sz="1600" b="1" kern="0" dirty="0">
                <a:solidFill>
                  <a:srgbClr val="C0000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CB4:</a:t>
            </a:r>
            <a:r>
              <a:rPr lang="en-US" sz="1440" b="1" kern="0" dirty="0">
                <a:solidFill>
                  <a:srgbClr val="C0000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</a:p>
          <a:p>
            <a:pPr algn="ctr" defTabSz="822914">
              <a:buClr>
                <a:srgbClr val="000000"/>
              </a:buClr>
              <a:defRPr/>
            </a:pPr>
            <a:r>
              <a:rPr lang="en-US" sz="1400" b="1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PENGEMBANGAN PERTANIAN </a:t>
            </a:r>
            <a:r>
              <a:rPr lang="id-ID" sz="1400" b="1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MODERN</a:t>
            </a:r>
            <a:endParaRPr lang="en-US" sz="1440" b="1" kern="0" dirty="0">
              <a:solidFill>
                <a:prstClr val="black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5B2B8587-C443-4B9C-9CC9-CB90ED58974F}"/>
              </a:ext>
            </a:extLst>
          </p:cNvPr>
          <p:cNvSpPr txBox="1"/>
          <p:nvPr/>
        </p:nvSpPr>
        <p:spPr>
          <a:xfrm>
            <a:off x="432859" y="4715257"/>
            <a:ext cx="1981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14">
              <a:buClr>
                <a:srgbClr val="000000"/>
              </a:buClr>
              <a:defRPr/>
            </a:pPr>
            <a:endParaRPr lang="en-US" sz="1200" b="1" kern="0" dirty="0">
              <a:solidFill>
                <a:srgbClr val="0070C0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  <a:p>
            <a:pPr defTabSz="822914">
              <a:buClr>
                <a:srgbClr val="000000"/>
              </a:buClr>
              <a:defRPr/>
            </a:pPr>
            <a:r>
              <a:rPr lang="en-US" sz="1200" b="1" kern="0" dirty="0" err="1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Pengembangan</a:t>
            </a:r>
            <a:r>
              <a:rPr lang="en-US" sz="1200" b="1" kern="0" dirty="0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b="1" i="1" kern="0" dirty="0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food estate</a:t>
            </a:r>
            <a:r>
              <a:rPr lang="en-US" sz="1200" b="1" kern="0" dirty="0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untuk</a:t>
            </a:r>
            <a:r>
              <a:rPr lang="en-US" sz="1200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peningkatan</a:t>
            </a:r>
            <a:r>
              <a:rPr lang="en-US" sz="1200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produksi</a:t>
            </a:r>
            <a:r>
              <a:rPr lang="en-US" sz="1200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hortikultura</a:t>
            </a:r>
            <a:r>
              <a:rPr lang="en-US" sz="1200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di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beberapa</a:t>
            </a:r>
            <a:r>
              <a:rPr lang="en-US" sz="1200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wilayah</a:t>
            </a:r>
            <a:r>
              <a:rPr lang="en-US" sz="1200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potensial</a:t>
            </a:r>
            <a:endParaRPr lang="id-ID" sz="1200" kern="0" dirty="0">
              <a:solidFill>
                <a:prstClr val="black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10D0EF37-4898-4DE8-9212-65AA0100F374}"/>
              </a:ext>
            </a:extLst>
          </p:cNvPr>
          <p:cNvSpPr txBox="1"/>
          <p:nvPr/>
        </p:nvSpPr>
        <p:spPr>
          <a:xfrm>
            <a:off x="7568627" y="2887149"/>
            <a:ext cx="1981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14">
              <a:buClr>
                <a:srgbClr val="000000"/>
              </a:buClr>
              <a:defRPr/>
            </a:pPr>
            <a:r>
              <a:rPr lang="en-US" sz="1200" b="1" kern="0" dirty="0" err="1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Pengembangan</a:t>
            </a:r>
            <a:r>
              <a:rPr lang="en-US" sz="1200" b="1" kern="0" dirty="0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dan </a:t>
            </a:r>
            <a:r>
              <a:rPr lang="en-US" sz="1200" b="1" kern="0" dirty="0" err="1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pemanfaatan</a:t>
            </a:r>
            <a:r>
              <a:rPr lang="en-US" sz="1200" b="1" kern="0" dirty="0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b="1" i="1" kern="0" dirty="0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Screen House</a:t>
            </a:r>
            <a:r>
              <a:rPr lang="en-US" sz="1200" b="1" kern="0" dirty="0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kern="0" dirty="0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untuk</a:t>
            </a:r>
            <a:r>
              <a:rPr lang="en-US" sz="1200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mendorong</a:t>
            </a:r>
            <a:r>
              <a:rPr lang="en-US" sz="1200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produksi</a:t>
            </a:r>
            <a:r>
              <a:rPr lang="en-US" sz="1200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hortikultura</a:t>
            </a:r>
            <a:r>
              <a:rPr lang="en-US" sz="1200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di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luar</a:t>
            </a:r>
            <a:r>
              <a:rPr lang="en-US" sz="1200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musim</a:t>
            </a:r>
            <a:r>
              <a:rPr lang="en-US" sz="1200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tanam</a:t>
            </a:r>
            <a:endParaRPr lang="id-ID" sz="1200" kern="0" dirty="0">
              <a:solidFill>
                <a:prstClr val="black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9FCD385D-71CD-4C39-A712-31E699E33DFD}"/>
              </a:ext>
            </a:extLst>
          </p:cNvPr>
          <p:cNvSpPr txBox="1"/>
          <p:nvPr/>
        </p:nvSpPr>
        <p:spPr>
          <a:xfrm>
            <a:off x="7560638" y="2506732"/>
            <a:ext cx="1981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14">
              <a:buClr>
                <a:srgbClr val="000000"/>
              </a:buClr>
              <a:defRPr/>
            </a:pPr>
            <a:r>
              <a:rPr lang="en-US" sz="1200" b="1" kern="0" dirty="0" err="1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Pengembangan</a:t>
            </a:r>
            <a:r>
              <a:rPr lang="en-US" sz="1200" b="1" kern="0" dirty="0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b="1" i="1" kern="0" dirty="0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Smart Farming </a:t>
            </a:r>
            <a:endParaRPr lang="id-ID" sz="1200" i="1" kern="0" dirty="0">
              <a:solidFill>
                <a:srgbClr val="0070C0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8F542C02-A9CC-4AD8-8B50-67931ED24180}"/>
              </a:ext>
            </a:extLst>
          </p:cNvPr>
          <p:cNvSpPr txBox="1"/>
          <p:nvPr/>
        </p:nvSpPr>
        <p:spPr>
          <a:xfrm>
            <a:off x="7568628" y="3922480"/>
            <a:ext cx="1981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14">
              <a:buClr>
                <a:srgbClr val="000000"/>
              </a:buClr>
              <a:defRPr/>
            </a:pPr>
            <a:r>
              <a:rPr lang="en-US" sz="1200" b="1" kern="0" dirty="0" err="1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Pengembangan</a:t>
            </a:r>
            <a:r>
              <a:rPr lang="en-US" sz="1200" b="1" kern="0" dirty="0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 </a:t>
            </a:r>
            <a:r>
              <a:rPr lang="en-US" sz="1200" b="1" kern="0" dirty="0" err="1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korporasi</a:t>
            </a:r>
            <a:r>
              <a:rPr lang="en-US" sz="1200" b="1" kern="0" dirty="0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b="1" kern="0" dirty="0" err="1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petani</a:t>
            </a:r>
            <a:endParaRPr lang="en-US" sz="1200" b="1" kern="0" dirty="0">
              <a:solidFill>
                <a:srgbClr val="0070C0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3A10CAE2-596E-4642-9427-E6491B63F7D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07154" y="1862447"/>
            <a:ext cx="1330229" cy="665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xmlns="" id="{0DF20A58-7295-45A1-AEEC-6A8411D36DBB}"/>
              </a:ext>
            </a:extLst>
          </p:cNvPr>
          <p:cNvSpPr/>
          <p:nvPr/>
        </p:nvSpPr>
        <p:spPr>
          <a:xfrm>
            <a:off x="7479722" y="2602274"/>
            <a:ext cx="72000" cy="72000"/>
          </a:xfrm>
          <a:prstGeom prst="ellipse">
            <a:avLst/>
          </a:prstGeom>
          <a:solidFill>
            <a:srgbClr val="2E7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22914">
              <a:buClr>
                <a:srgbClr val="000000"/>
              </a:buClr>
              <a:defRPr/>
            </a:pPr>
            <a:endParaRPr lang="en-US" sz="1620" kern="0">
              <a:solidFill>
                <a:prstClr val="white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xmlns="" id="{48169C4B-67FD-41AA-9520-2C6E50D706EF}"/>
              </a:ext>
            </a:extLst>
          </p:cNvPr>
          <p:cNvSpPr/>
          <p:nvPr/>
        </p:nvSpPr>
        <p:spPr>
          <a:xfrm>
            <a:off x="7479722" y="2990218"/>
            <a:ext cx="72000" cy="72000"/>
          </a:xfrm>
          <a:prstGeom prst="ellipse">
            <a:avLst/>
          </a:prstGeom>
          <a:solidFill>
            <a:srgbClr val="2E7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22914">
              <a:buClr>
                <a:srgbClr val="000000"/>
              </a:buClr>
              <a:defRPr/>
            </a:pPr>
            <a:endParaRPr lang="en-US" sz="1620" kern="0">
              <a:solidFill>
                <a:prstClr val="white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F0D2F0B5-4F04-4B09-929E-86FAB3BC7801}"/>
              </a:ext>
            </a:extLst>
          </p:cNvPr>
          <p:cNvSpPr/>
          <p:nvPr/>
        </p:nvSpPr>
        <p:spPr>
          <a:xfrm>
            <a:off x="7519851" y="4056457"/>
            <a:ext cx="72000" cy="72000"/>
          </a:xfrm>
          <a:prstGeom prst="ellipse">
            <a:avLst/>
          </a:prstGeom>
          <a:solidFill>
            <a:srgbClr val="2E7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22914">
              <a:buClr>
                <a:srgbClr val="000000"/>
              </a:buClr>
              <a:defRPr/>
            </a:pPr>
            <a:endParaRPr lang="en-US" sz="1620" kern="0" dirty="0">
              <a:solidFill>
                <a:prstClr val="white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BF970299-1104-446D-867A-BAE82E819801}"/>
              </a:ext>
            </a:extLst>
          </p:cNvPr>
          <p:cNvSpPr txBox="1"/>
          <p:nvPr/>
        </p:nvSpPr>
        <p:spPr>
          <a:xfrm>
            <a:off x="9664464" y="1095546"/>
            <a:ext cx="24746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14">
              <a:buClr>
                <a:srgbClr val="000000"/>
              </a:buClr>
              <a:defRPr/>
            </a:pPr>
            <a:r>
              <a:rPr lang="en-US" sz="1600" b="1" kern="0" dirty="0">
                <a:solidFill>
                  <a:srgbClr val="C0000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CB5:</a:t>
            </a:r>
            <a:r>
              <a:rPr lang="en-US" sz="1440" b="1" kern="0" dirty="0">
                <a:solidFill>
                  <a:srgbClr val="C0000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</a:p>
          <a:p>
            <a:pPr algn="ctr" defTabSz="822914">
              <a:buClr>
                <a:srgbClr val="000000"/>
              </a:buClr>
              <a:defRPr/>
            </a:pPr>
            <a:r>
              <a:rPr lang="en-US" sz="1400" b="1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GERAKAN TIGA KALI EKSPOR (GRATIEKS)</a:t>
            </a:r>
            <a:endParaRPr lang="en-US" sz="1440" b="1" kern="0" dirty="0">
              <a:solidFill>
                <a:prstClr val="black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11DDD40C-FAFD-4802-85D3-2C1E7F0D7F75}"/>
              </a:ext>
            </a:extLst>
          </p:cNvPr>
          <p:cNvSpPr txBox="1"/>
          <p:nvPr/>
        </p:nvSpPr>
        <p:spPr>
          <a:xfrm>
            <a:off x="9962726" y="2500085"/>
            <a:ext cx="1981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14">
              <a:buClr>
                <a:srgbClr val="000000"/>
              </a:buClr>
              <a:defRPr/>
            </a:pPr>
            <a:r>
              <a:rPr lang="en-US" sz="1200" b="1" kern="0" dirty="0" err="1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Meningkatkan</a:t>
            </a:r>
            <a:r>
              <a:rPr lang="en-US" sz="1200" b="1" kern="0" dirty="0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volume </a:t>
            </a:r>
            <a:r>
              <a:rPr lang="en-US" sz="1200" b="1" kern="0" dirty="0" err="1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ekspor</a:t>
            </a:r>
            <a:r>
              <a:rPr lang="en-US" sz="1200" b="1" kern="0" dirty="0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melalui</a:t>
            </a:r>
            <a:r>
              <a:rPr lang="en-US" sz="1200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kerjasama</a:t>
            </a:r>
            <a:r>
              <a:rPr lang="en-US" sz="1200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dan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investasi</a:t>
            </a:r>
            <a:r>
              <a:rPr lang="en-US" sz="1200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dengan</a:t>
            </a:r>
            <a:r>
              <a:rPr lang="en-US" sz="1200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pemda</a:t>
            </a:r>
            <a:r>
              <a:rPr lang="en-US" sz="1200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dan stakeholder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terkait</a:t>
            </a:r>
            <a:endParaRPr lang="id-ID" sz="1200" kern="0" dirty="0">
              <a:solidFill>
                <a:prstClr val="black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A824F487-2999-44EB-A6E9-174664373EDC}"/>
              </a:ext>
            </a:extLst>
          </p:cNvPr>
          <p:cNvSpPr txBox="1"/>
          <p:nvPr/>
        </p:nvSpPr>
        <p:spPr>
          <a:xfrm>
            <a:off x="9970026" y="3541331"/>
            <a:ext cx="1981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14">
              <a:buClr>
                <a:srgbClr val="000000"/>
              </a:buClr>
              <a:defRPr/>
            </a:pPr>
            <a:r>
              <a:rPr lang="en-US" sz="1200" b="1" kern="0" dirty="0" err="1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Menambah</a:t>
            </a:r>
            <a:r>
              <a:rPr lang="en-US" sz="1200" b="1" kern="0" dirty="0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b="1" kern="0" dirty="0" err="1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ragam</a:t>
            </a:r>
            <a:r>
              <a:rPr lang="en-US" sz="1200" b="1" kern="0" dirty="0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b="1" kern="0" dirty="0" err="1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komoditas</a:t>
            </a:r>
            <a:r>
              <a:rPr lang="en-US" sz="1200" b="1" kern="0" dirty="0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b="1" kern="0" dirty="0" err="1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ekspor</a:t>
            </a:r>
            <a:r>
              <a:rPr lang="en-US" sz="1200" b="1" kern="0" dirty="0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dalam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bentuk</a:t>
            </a:r>
            <a:r>
              <a:rPr lang="en-US" sz="1200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produk</a:t>
            </a:r>
            <a:r>
              <a:rPr lang="en-US" sz="1200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olahan</a:t>
            </a:r>
            <a:r>
              <a:rPr lang="en-US" sz="1200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hasil</a:t>
            </a:r>
            <a:r>
              <a:rPr lang="en-US" sz="1200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b="1" kern="0" dirty="0">
                <a:solidFill>
                  <a:schemeClr val="accent1">
                    <a:lumMod val="75000"/>
                  </a:schemeClr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UMKM </a:t>
            </a:r>
            <a:r>
              <a:rPr lang="en-US" sz="1200" b="1" kern="0" dirty="0" err="1">
                <a:solidFill>
                  <a:schemeClr val="accent1">
                    <a:lumMod val="75000"/>
                  </a:schemeClr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Hortikultura</a:t>
            </a:r>
            <a:endParaRPr lang="id-ID" sz="1200" b="1" kern="0" dirty="0">
              <a:solidFill>
                <a:schemeClr val="accent1">
                  <a:lumMod val="75000"/>
                </a:schemeClr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8603A0A0-20F8-4BEF-84AC-E5C189B14993}"/>
              </a:ext>
            </a:extLst>
          </p:cNvPr>
          <p:cNvSpPr txBox="1"/>
          <p:nvPr/>
        </p:nvSpPr>
        <p:spPr>
          <a:xfrm>
            <a:off x="9962726" y="4484393"/>
            <a:ext cx="1981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14">
              <a:buClr>
                <a:srgbClr val="000000"/>
              </a:buClr>
              <a:defRPr/>
            </a:pPr>
            <a:r>
              <a:rPr lang="en-US" sz="1200" b="1" kern="0" dirty="0" err="1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Menambah</a:t>
            </a:r>
            <a:r>
              <a:rPr lang="en-US" sz="1200" b="1" kern="0" dirty="0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b="1" kern="0" dirty="0" err="1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akses</a:t>
            </a:r>
            <a:r>
              <a:rPr lang="en-US" sz="1200" b="1" kern="0" dirty="0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pasar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melalui</a:t>
            </a:r>
            <a:r>
              <a:rPr lang="en-US" sz="1200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kerjasama</a:t>
            </a:r>
            <a:r>
              <a:rPr lang="en-US" sz="1200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bilateral/ multilateral</a:t>
            </a:r>
            <a:endParaRPr lang="id-ID" sz="1200" kern="0" dirty="0">
              <a:solidFill>
                <a:prstClr val="black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xmlns="" id="{4DCE3BFF-6CC6-42B3-A426-87DE30FF43EE}"/>
              </a:ext>
            </a:extLst>
          </p:cNvPr>
          <p:cNvSpPr/>
          <p:nvPr/>
        </p:nvSpPr>
        <p:spPr>
          <a:xfrm>
            <a:off x="9898026" y="2605195"/>
            <a:ext cx="72000" cy="72000"/>
          </a:xfrm>
          <a:prstGeom prst="ellipse">
            <a:avLst/>
          </a:prstGeom>
          <a:solidFill>
            <a:srgbClr val="2E7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22914">
              <a:buClr>
                <a:srgbClr val="000000"/>
              </a:buClr>
              <a:defRPr/>
            </a:pPr>
            <a:endParaRPr lang="en-US" sz="1620" kern="0">
              <a:solidFill>
                <a:prstClr val="white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xmlns="" id="{507BAF4B-6791-49B6-AC70-66FD698386A6}"/>
              </a:ext>
            </a:extLst>
          </p:cNvPr>
          <p:cNvSpPr/>
          <p:nvPr/>
        </p:nvSpPr>
        <p:spPr>
          <a:xfrm>
            <a:off x="9898026" y="4630892"/>
            <a:ext cx="72000" cy="72000"/>
          </a:xfrm>
          <a:prstGeom prst="ellipse">
            <a:avLst/>
          </a:prstGeom>
          <a:solidFill>
            <a:srgbClr val="2E7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22914">
              <a:buClr>
                <a:srgbClr val="000000"/>
              </a:buClr>
              <a:defRPr/>
            </a:pPr>
            <a:endParaRPr lang="en-US" sz="1620" kern="0">
              <a:solidFill>
                <a:prstClr val="white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3C096991-6CF3-4FEA-8152-E41AD638DFD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0" r="41849" b="16039"/>
          <a:stretch/>
        </p:blipFill>
        <p:spPr>
          <a:xfrm>
            <a:off x="10279581" y="1849966"/>
            <a:ext cx="1187264" cy="6501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17C1E6BD-DCDB-4370-A5BF-703E0F4BFC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79" y="2033875"/>
            <a:ext cx="1171065" cy="711275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A1BC5B97-6DC9-49BB-B88A-8A667FD8187E}"/>
              </a:ext>
            </a:extLst>
          </p:cNvPr>
          <p:cNvSpPr txBox="1"/>
          <p:nvPr/>
        </p:nvSpPr>
        <p:spPr>
          <a:xfrm>
            <a:off x="155604" y="6534346"/>
            <a:ext cx="2264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>
              <a:defRPr/>
            </a:pPr>
            <a:r>
              <a:rPr lang="en-US" kern="0" dirty="0">
                <a:solidFill>
                  <a:prstClr val="black"/>
                </a:solidFill>
                <a:latin typeface="Calibri" panose="020F0502020204030204"/>
              </a:rPr>
              <a:t>CB= Cara </a:t>
            </a:r>
            <a:r>
              <a:rPr lang="en-US" kern="0" dirty="0" err="1">
                <a:solidFill>
                  <a:prstClr val="black"/>
                </a:solidFill>
                <a:latin typeface="Calibri" panose="020F0502020204030204"/>
              </a:rPr>
              <a:t>Bertindak</a:t>
            </a: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960F202-8690-4BBD-9343-A0785E98C655}"/>
              </a:ext>
            </a:extLst>
          </p:cNvPr>
          <p:cNvSpPr/>
          <p:nvPr/>
        </p:nvSpPr>
        <p:spPr>
          <a:xfrm>
            <a:off x="7591851" y="4418927"/>
            <a:ext cx="23823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2914">
              <a:buClr>
                <a:srgbClr val="000000"/>
              </a:buClr>
              <a:defRPr/>
            </a:pPr>
            <a:r>
              <a:rPr lang="en-US" sz="1200" b="1" kern="0" dirty="0" err="1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Digitalisasi</a:t>
            </a:r>
            <a:r>
              <a:rPr lang="en-US" sz="1200" b="1" kern="0" dirty="0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/</a:t>
            </a:r>
          </a:p>
          <a:p>
            <a:pPr defTabSz="822914">
              <a:buClr>
                <a:srgbClr val="000000"/>
              </a:buClr>
              <a:defRPr/>
            </a:pPr>
            <a:r>
              <a:rPr lang="en-US" sz="1200" b="1" kern="0" dirty="0" err="1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Sistem</a:t>
            </a:r>
            <a:r>
              <a:rPr lang="en-US" sz="1200" b="1" kern="0" dirty="0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b="1" kern="0" dirty="0" err="1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Informasi</a:t>
            </a:r>
            <a:r>
              <a:rPr lang="en-US" sz="1200" b="1" kern="0" dirty="0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</a:p>
          <a:p>
            <a:pPr defTabSz="822914">
              <a:buClr>
                <a:srgbClr val="000000"/>
              </a:buClr>
              <a:defRPr/>
            </a:pPr>
            <a:r>
              <a:rPr lang="en-US" sz="1200" b="1" kern="0" dirty="0" err="1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Hortikultura</a:t>
            </a:r>
            <a:endParaRPr lang="id-ID" sz="1200" kern="0" dirty="0">
              <a:solidFill>
                <a:srgbClr val="0070C0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xmlns="" id="{B42A7902-D657-48AC-9B28-C47EC8FAC955}"/>
              </a:ext>
            </a:extLst>
          </p:cNvPr>
          <p:cNvSpPr/>
          <p:nvPr/>
        </p:nvSpPr>
        <p:spPr>
          <a:xfrm>
            <a:off x="7524771" y="4530138"/>
            <a:ext cx="72000" cy="72000"/>
          </a:xfrm>
          <a:prstGeom prst="ellipse">
            <a:avLst/>
          </a:prstGeom>
          <a:solidFill>
            <a:srgbClr val="2E7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22914">
              <a:buClr>
                <a:srgbClr val="000000"/>
              </a:buClr>
              <a:defRPr/>
            </a:pPr>
            <a:endParaRPr lang="en-US" sz="1620" kern="0">
              <a:solidFill>
                <a:prstClr val="white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CA11568B-E04C-4EE7-872C-A507251A2E68}"/>
              </a:ext>
            </a:extLst>
          </p:cNvPr>
          <p:cNvSpPr/>
          <p:nvPr/>
        </p:nvSpPr>
        <p:spPr>
          <a:xfrm>
            <a:off x="9894561" y="3646016"/>
            <a:ext cx="72000" cy="78354"/>
          </a:xfrm>
          <a:prstGeom prst="ellipse">
            <a:avLst/>
          </a:prstGeom>
          <a:solidFill>
            <a:srgbClr val="2E7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22914">
              <a:buClr>
                <a:srgbClr val="000000"/>
              </a:buClr>
              <a:defRPr/>
            </a:pPr>
            <a:endParaRPr lang="en-US" sz="1620" kern="0">
              <a:solidFill>
                <a:prstClr val="white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3B99A395-3E64-4F5D-8AF7-79FAA11E2572}"/>
              </a:ext>
            </a:extLst>
          </p:cNvPr>
          <p:cNvSpPr/>
          <p:nvPr/>
        </p:nvSpPr>
        <p:spPr>
          <a:xfrm>
            <a:off x="5087328" y="2571536"/>
            <a:ext cx="72000" cy="72000"/>
          </a:xfrm>
          <a:prstGeom prst="ellipse">
            <a:avLst/>
          </a:prstGeom>
          <a:solidFill>
            <a:srgbClr val="2E7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22914">
              <a:buClr>
                <a:srgbClr val="000000"/>
              </a:buClr>
              <a:defRPr/>
            </a:pPr>
            <a:endParaRPr lang="en-US" sz="1620" kern="0">
              <a:solidFill>
                <a:prstClr val="white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xmlns="" id="{BA5DC501-5132-4B47-AE8C-09A3EFB3BAC5}"/>
              </a:ext>
            </a:extLst>
          </p:cNvPr>
          <p:cNvSpPr/>
          <p:nvPr/>
        </p:nvSpPr>
        <p:spPr>
          <a:xfrm>
            <a:off x="5087328" y="3158082"/>
            <a:ext cx="72000" cy="72000"/>
          </a:xfrm>
          <a:prstGeom prst="ellipse">
            <a:avLst/>
          </a:prstGeom>
          <a:solidFill>
            <a:srgbClr val="2E7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22914">
              <a:buClr>
                <a:srgbClr val="000000"/>
              </a:buClr>
              <a:defRPr/>
            </a:pPr>
            <a:endParaRPr lang="en-US" sz="1620" kern="0">
              <a:solidFill>
                <a:prstClr val="white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xmlns="" id="{6B9F8872-9140-4109-854D-F748E725A28D}"/>
              </a:ext>
            </a:extLst>
          </p:cNvPr>
          <p:cNvSpPr txBox="1">
            <a:spLocks/>
          </p:cNvSpPr>
          <p:nvPr/>
        </p:nvSpPr>
        <p:spPr>
          <a:xfrm>
            <a:off x="667480" y="237842"/>
            <a:ext cx="10614240" cy="561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rgbClr val="454545"/>
                  </a:glow>
                </a:effectLst>
                <a:uLnTx/>
                <a:uFillTx/>
                <a:latin typeface="Arial"/>
                <a:ea typeface="+mj-ea"/>
                <a:cs typeface="+mj-cs"/>
              </a:rPr>
              <a:t>ARAH PEMBANGUNAN HORTIKULTURA  MELALUI CARA BERTINDAK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xmlns="" id="{61DBC828-CF4E-4CDC-9811-CDB73C0DABB6}"/>
              </a:ext>
            </a:extLst>
          </p:cNvPr>
          <p:cNvSpPr/>
          <p:nvPr/>
        </p:nvSpPr>
        <p:spPr>
          <a:xfrm>
            <a:off x="371827" y="4958826"/>
            <a:ext cx="72000" cy="72000"/>
          </a:xfrm>
          <a:prstGeom prst="ellipse">
            <a:avLst/>
          </a:prstGeom>
          <a:solidFill>
            <a:srgbClr val="2E7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22914">
              <a:buClr>
                <a:srgbClr val="000000"/>
              </a:buClr>
              <a:defRPr/>
            </a:pPr>
            <a:endParaRPr lang="en-US" sz="1620" kern="0">
              <a:solidFill>
                <a:prstClr val="white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E3528953-91AE-45B4-BAF5-F16FF6976287}"/>
              </a:ext>
            </a:extLst>
          </p:cNvPr>
          <p:cNvSpPr/>
          <p:nvPr/>
        </p:nvSpPr>
        <p:spPr>
          <a:xfrm>
            <a:off x="2722418" y="3667305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xmlns="" id="{0B6EE8DC-7F61-42E4-8D65-982827B95651}"/>
              </a:ext>
            </a:extLst>
          </p:cNvPr>
          <p:cNvSpPr/>
          <p:nvPr/>
        </p:nvSpPr>
        <p:spPr>
          <a:xfrm>
            <a:off x="2716871" y="2556172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xmlns="" id="{30C50529-C72B-4009-958C-975880FF4184}"/>
              </a:ext>
            </a:extLst>
          </p:cNvPr>
          <p:cNvSpPr/>
          <p:nvPr/>
        </p:nvSpPr>
        <p:spPr>
          <a:xfrm>
            <a:off x="2725186" y="470916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51" name="Picture 14">
            <a:extLst>
              <a:ext uri="{FF2B5EF4-FFF2-40B4-BE49-F238E27FC236}">
                <a16:creationId xmlns:a16="http://schemas.microsoft.com/office/drawing/2014/main" xmlns="" id="{B25DB75D-5CB3-42F3-91E8-300CF565765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7"/>
          <a:stretch>
            <a:fillRect/>
          </a:stretch>
        </p:blipFill>
        <p:spPr bwMode="auto">
          <a:xfrm>
            <a:off x="10929500" y="0"/>
            <a:ext cx="1269599" cy="928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object 12"/>
          <p:cNvSpPr/>
          <p:nvPr/>
        </p:nvSpPr>
        <p:spPr>
          <a:xfrm>
            <a:off x="-2129" y="54124"/>
            <a:ext cx="819912" cy="8199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8212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151">
            <a:extLst>
              <a:ext uri="{FF2B5EF4-FFF2-40B4-BE49-F238E27FC236}">
                <a16:creationId xmlns:a16="http://schemas.microsoft.com/office/drawing/2014/main" xmlns="" id="{26CF0915-469F-4341-91E5-FAD47A04C1F4}"/>
              </a:ext>
            </a:extLst>
          </p:cNvPr>
          <p:cNvSpPr/>
          <p:nvPr/>
        </p:nvSpPr>
        <p:spPr>
          <a:xfrm>
            <a:off x="520505" y="5858000"/>
            <a:ext cx="7968419" cy="960951"/>
          </a:xfrm>
          <a:prstGeom prst="roundRect">
            <a:avLst>
              <a:gd name="adj" fmla="val 1814"/>
            </a:avLst>
          </a:prstGeom>
          <a:solidFill>
            <a:schemeClr val="bg1">
              <a:alpha val="80000"/>
            </a:schemeClr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9786C02-087B-4D58-9421-2093DC4F47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2149" y="3106015"/>
            <a:ext cx="2143685" cy="18016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7A4589D-F40A-4F6F-967D-9208588B33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7298" y="3123637"/>
            <a:ext cx="1523539" cy="1999972"/>
          </a:xfrm>
          <a:prstGeom prst="rect">
            <a:avLst/>
          </a:prstGeom>
        </p:spPr>
      </p:pic>
      <p:pic>
        <p:nvPicPr>
          <p:cNvPr id="6" name="Picture 3" descr="C:\Users\PROGRAM\Pictures\kelompok-tani-333x365.jpg">
            <a:extLst>
              <a:ext uri="{FF2B5EF4-FFF2-40B4-BE49-F238E27FC236}">
                <a16:creationId xmlns:a16="http://schemas.microsoft.com/office/drawing/2014/main" xmlns="" id="{7ECD3F5C-76D2-4C53-83F8-921B7693E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8932" y="1761579"/>
            <a:ext cx="1376362" cy="1316334"/>
          </a:xfrm>
          <a:prstGeom prst="rect">
            <a:avLst/>
          </a:prstGeom>
          <a:noFill/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FA8A7368-2137-4A89-AEB4-F8987B4F5C6A}"/>
              </a:ext>
            </a:extLst>
          </p:cNvPr>
          <p:cNvSpPr/>
          <p:nvPr/>
        </p:nvSpPr>
        <p:spPr>
          <a:xfrm>
            <a:off x="4525093" y="4659809"/>
            <a:ext cx="3847006" cy="1019047"/>
          </a:xfrm>
          <a:prstGeom prst="roundRect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glow rad="139700">
                  <a:srgbClr val="454545"/>
                </a:glow>
              </a:effectLst>
              <a:uLnTx/>
              <a:uFillTx/>
              <a:latin typeface="Nirmala UI" panose="020B0502040204020203" pitchFamily="34" charset="0"/>
              <a:ea typeface="+mn-ea"/>
              <a:cs typeface="Nirmala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Kampung </a:t>
            </a:r>
            <a:r>
              <a:rPr lang="en-US" sz="2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Hortikultura</a:t>
            </a:r>
            <a:endParaRPr kumimoji="0" lang="id-ID" sz="2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glow rad="139700">
                  <a:srgbClr val="454545"/>
                </a:glow>
              </a:effectLst>
              <a:uLnTx/>
              <a:uFillTx/>
              <a:latin typeface="Nirmala UI" panose="020B0502040204020203" pitchFamily="34" charset="0"/>
              <a:ea typeface="+mn-ea"/>
              <a:cs typeface="Nirmala UI" panose="020B0502040204020203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5D3A8D83-4107-4FFA-B6CB-A6425FD52B9D}"/>
              </a:ext>
            </a:extLst>
          </p:cNvPr>
          <p:cNvSpPr/>
          <p:nvPr/>
        </p:nvSpPr>
        <p:spPr>
          <a:xfrm>
            <a:off x="4835121" y="2134336"/>
            <a:ext cx="1085850" cy="7315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  <a:r>
              <a:rPr lang="id-ID" dirty="0"/>
              <a:t> HA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D1649ACD-F3C4-4F44-9AC6-200BF52EB907}"/>
              </a:ext>
            </a:extLst>
          </p:cNvPr>
          <p:cNvSpPr/>
          <p:nvPr/>
        </p:nvSpPr>
        <p:spPr>
          <a:xfrm>
            <a:off x="6885298" y="1952096"/>
            <a:ext cx="1085850" cy="73152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r>
              <a:rPr lang="id-ID" dirty="0"/>
              <a:t>0 HA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D9D0E1D-F20A-4314-80B1-18890DCC6565}"/>
              </a:ext>
            </a:extLst>
          </p:cNvPr>
          <p:cNvSpPr/>
          <p:nvPr/>
        </p:nvSpPr>
        <p:spPr>
          <a:xfrm>
            <a:off x="3967325" y="1470879"/>
            <a:ext cx="37185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i="1" dirty="0">
                <a:sym typeface="Wingdings" pitchFamily="2" charset="2"/>
              </a:rPr>
              <a:t>One Village One Variety</a:t>
            </a:r>
            <a:endParaRPr lang="id-ID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8F798C2-8F88-4533-B6DC-467FDF77145B}"/>
              </a:ext>
            </a:extLst>
          </p:cNvPr>
          <p:cNvSpPr txBox="1"/>
          <p:nvPr/>
        </p:nvSpPr>
        <p:spPr>
          <a:xfrm>
            <a:off x="0" y="200203"/>
            <a:ext cx="12191999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rgbClr val="454545"/>
                  </a:glow>
                </a:effectLst>
                <a:uLnTx/>
                <a:uFillTx/>
                <a:latin typeface="Nirmala UI" panose="020B0502040204020203" pitchFamily="34" charset="0"/>
                <a:ea typeface="+mn-ea"/>
                <a:cs typeface="Nirmala UI" panose="020B0502040204020203" pitchFamily="34" charset="0"/>
              </a:rPr>
              <a:t>Pengembangan Kampung</a:t>
            </a:r>
            <a:r>
              <a:rPr kumimoji="0" lang="id-ID" sz="2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rgbClr val="454545"/>
                  </a:glow>
                </a:effectLst>
                <a:uLnTx/>
                <a:uFillTx/>
                <a:latin typeface="Nirmala UI" panose="020B0502040204020203" pitchFamily="34" charset="0"/>
                <a:ea typeface="+mn-ea"/>
                <a:cs typeface="Nirmala UI" panose="020B0502040204020203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rgbClr val="454545"/>
                  </a:glow>
                </a:effectLst>
                <a:uLnTx/>
                <a:uFillTx/>
                <a:latin typeface="Nirmala UI" panose="020B0502040204020203" pitchFamily="34" charset="0"/>
                <a:ea typeface="+mn-ea"/>
                <a:cs typeface="Nirmala UI" panose="020B0502040204020203" pitchFamily="34" charset="0"/>
              </a:rPr>
              <a:t>Hortikultura</a:t>
            </a:r>
            <a:endParaRPr kumimoji="0" lang="en-US" sz="24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FF00"/>
              </a:solidFill>
              <a:effectLst>
                <a:glow rad="139700">
                  <a:srgbClr val="454545"/>
                </a:glow>
              </a:effectLst>
              <a:uLnTx/>
              <a:uFillTx/>
              <a:latin typeface="Nirmala UI" panose="020B0502040204020203" pitchFamily="34" charset="0"/>
              <a:ea typeface="+mn-ea"/>
              <a:cs typeface="Nirmala UI" panose="020B0502040204020203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F7EF44AA-4AFE-4E39-B065-79074B140829}"/>
              </a:ext>
            </a:extLst>
          </p:cNvPr>
          <p:cNvCxnSpPr>
            <a:cxnSpLocks/>
          </p:cNvCxnSpPr>
          <p:nvPr/>
        </p:nvCxnSpPr>
        <p:spPr>
          <a:xfrm>
            <a:off x="704006" y="784978"/>
            <a:ext cx="10236426" cy="717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tailEnd type="oval"/>
          </a:ln>
          <a:effectLst/>
        </p:spPr>
      </p:cxnSp>
      <p:sp>
        <p:nvSpPr>
          <p:cNvPr id="18" name="Rounded Rectangle 59">
            <a:extLst>
              <a:ext uri="{FF2B5EF4-FFF2-40B4-BE49-F238E27FC236}">
                <a16:creationId xmlns:a16="http://schemas.microsoft.com/office/drawing/2014/main" xmlns="" id="{9826CB52-F7D4-417B-BA91-96BF528B88C8}"/>
              </a:ext>
            </a:extLst>
          </p:cNvPr>
          <p:cNvSpPr/>
          <p:nvPr/>
        </p:nvSpPr>
        <p:spPr>
          <a:xfrm>
            <a:off x="391043" y="883762"/>
            <a:ext cx="7498080" cy="457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Terbangunnya Kawasan </a:t>
            </a:r>
            <a:r>
              <a:rPr lang="en-US" sz="24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Hortikultura</a:t>
            </a:r>
            <a:r>
              <a:rPr lang="en-US" sz="24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d-ID" sz="24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Skala Ekonomi</a:t>
            </a:r>
          </a:p>
        </p:txBody>
      </p:sp>
      <p:pic>
        <p:nvPicPr>
          <p:cNvPr id="19" name="Picture 4" descr="C:\Users\PROGRAM\Pictures\gambar petani.jpg">
            <a:extLst>
              <a:ext uri="{FF2B5EF4-FFF2-40B4-BE49-F238E27FC236}">
                <a16:creationId xmlns:a16="http://schemas.microsoft.com/office/drawing/2014/main" xmlns="" id="{81F11AF0-E0B3-4E28-A08F-3C67C5B93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8682" y="4349274"/>
            <a:ext cx="1799138" cy="910564"/>
          </a:xfrm>
          <a:prstGeom prst="rect">
            <a:avLst/>
          </a:prstGeom>
          <a:noFill/>
        </p:spPr>
      </p:pic>
      <p:sp>
        <p:nvSpPr>
          <p:cNvPr id="21" name="Rounded Rectangle 56">
            <a:extLst>
              <a:ext uri="{FF2B5EF4-FFF2-40B4-BE49-F238E27FC236}">
                <a16:creationId xmlns:a16="http://schemas.microsoft.com/office/drawing/2014/main" xmlns="" id="{B985ACA6-16F3-435E-AE96-D59E466DCC3B}"/>
              </a:ext>
            </a:extLst>
          </p:cNvPr>
          <p:cNvSpPr/>
          <p:nvPr/>
        </p:nvSpPr>
        <p:spPr>
          <a:xfrm>
            <a:off x="8635695" y="2576939"/>
            <a:ext cx="3665220" cy="15201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itchFamily="2" charset="2"/>
              <a:buChar char="v"/>
            </a:pPr>
            <a:r>
              <a:rPr lang="id-ID" sz="16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Pemenuhan kebutuhan produk segar dan olahan dalam negeri</a:t>
            </a:r>
            <a:endParaRPr lang="en-US" sz="16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16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Peningkatan</a:t>
            </a:r>
            <a:r>
              <a:rPr lang="en-US" sz="16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ekspor</a:t>
            </a:r>
            <a:r>
              <a:rPr lang="en-US" sz="16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produk</a:t>
            </a:r>
            <a:r>
              <a:rPr lang="en-US" sz="16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hortikultura</a:t>
            </a:r>
            <a:endParaRPr lang="id-ID" sz="16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id-ID" sz="16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Pengembangan agrowisata</a:t>
            </a:r>
            <a:r>
              <a:rPr lang="en-US" sz="16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dan </a:t>
            </a:r>
            <a:r>
              <a:rPr lang="en-US" sz="16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agroeduwisata</a:t>
            </a:r>
            <a:endParaRPr lang="id-ID" sz="16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id-ID" sz="16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Pengembangan  UMKM Hortikultura</a:t>
            </a:r>
          </a:p>
        </p:txBody>
      </p:sp>
      <p:pic>
        <p:nvPicPr>
          <p:cNvPr id="22" name="Picture 7" descr="C:\Users\PROGRAM\Pictures\timthumb.php.png">
            <a:extLst>
              <a:ext uri="{FF2B5EF4-FFF2-40B4-BE49-F238E27FC236}">
                <a16:creationId xmlns:a16="http://schemas.microsoft.com/office/drawing/2014/main" xmlns="" id="{579CA63B-E64F-4924-84C3-32EE7AC16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4329" y="4372575"/>
            <a:ext cx="1455419" cy="910564"/>
          </a:xfrm>
          <a:prstGeom prst="rect">
            <a:avLst/>
          </a:prstGeom>
          <a:noFill/>
        </p:spPr>
      </p:pic>
      <p:sp>
        <p:nvSpPr>
          <p:cNvPr id="23" name="Arrow: Down 22">
            <a:extLst>
              <a:ext uri="{FF2B5EF4-FFF2-40B4-BE49-F238E27FC236}">
                <a16:creationId xmlns:a16="http://schemas.microsoft.com/office/drawing/2014/main" xmlns="" id="{46F0C36E-A73F-4A5D-A0F1-4576D32D89D9}"/>
              </a:ext>
            </a:extLst>
          </p:cNvPr>
          <p:cNvSpPr/>
          <p:nvPr/>
        </p:nvSpPr>
        <p:spPr>
          <a:xfrm>
            <a:off x="10028658" y="5329969"/>
            <a:ext cx="567344" cy="435496"/>
          </a:xfrm>
          <a:prstGeom prst="downArrow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5C664FF3-CB7A-453C-8A3F-FBF52B3C56BB}"/>
              </a:ext>
            </a:extLst>
          </p:cNvPr>
          <p:cNvSpPr/>
          <p:nvPr/>
        </p:nvSpPr>
        <p:spPr>
          <a:xfrm>
            <a:off x="8623051" y="5826951"/>
            <a:ext cx="3378559" cy="90177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Meningkatnya</a:t>
            </a:r>
            <a:r>
              <a:rPr lang="en-US" sz="2000" b="1" dirty="0"/>
              <a:t> </a:t>
            </a:r>
            <a:r>
              <a:rPr lang="en-US" sz="2000" b="1" dirty="0" err="1"/>
              <a:t>Kesejahteraan</a:t>
            </a:r>
            <a:r>
              <a:rPr lang="en-US" sz="2000" b="1" dirty="0"/>
              <a:t> </a:t>
            </a:r>
            <a:r>
              <a:rPr lang="en-US" sz="2000" b="1" dirty="0" err="1"/>
              <a:t>Petani</a:t>
            </a:r>
            <a:r>
              <a:rPr lang="en-US" sz="2000" b="1" dirty="0"/>
              <a:t> di Kampung/</a:t>
            </a:r>
            <a:r>
              <a:rPr lang="en-US" sz="2000" b="1" dirty="0" err="1"/>
              <a:t>Desa</a:t>
            </a:r>
            <a:endParaRPr lang="en-ID" sz="2000" b="1" dirty="0"/>
          </a:p>
        </p:txBody>
      </p:sp>
      <p:sp>
        <p:nvSpPr>
          <p:cNvPr id="28" name="Dodecagon 27">
            <a:extLst>
              <a:ext uri="{FF2B5EF4-FFF2-40B4-BE49-F238E27FC236}">
                <a16:creationId xmlns:a16="http://schemas.microsoft.com/office/drawing/2014/main" xmlns="" id="{08EA3C58-4AC9-46EE-A848-6A102131D01F}"/>
              </a:ext>
            </a:extLst>
          </p:cNvPr>
          <p:cNvSpPr/>
          <p:nvPr/>
        </p:nvSpPr>
        <p:spPr>
          <a:xfrm>
            <a:off x="9145123" y="909402"/>
            <a:ext cx="2168153" cy="859883"/>
          </a:xfrm>
          <a:prstGeom prst="dodecagon">
            <a:avLst/>
          </a:prstGeom>
          <a:solidFill>
            <a:schemeClr val="lt1">
              <a:alpha val="81000"/>
            </a:schemeClr>
          </a:solid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d-ID" sz="12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2876474A-07C3-4617-889A-E6C26FD67096}"/>
              </a:ext>
            </a:extLst>
          </p:cNvPr>
          <p:cNvSpPr/>
          <p:nvPr/>
        </p:nvSpPr>
        <p:spPr>
          <a:xfrm>
            <a:off x="9392241" y="983407"/>
            <a:ext cx="173957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d-ID" sz="2000" b="1" dirty="0">
                <a:solidFill>
                  <a:prstClr val="white"/>
                </a:solidFill>
                <a:effectLst>
                  <a:glow rad="101600">
                    <a:prstClr val="black">
                      <a:alpha val="85000"/>
                    </a:prstClr>
                  </a:glow>
                </a:effectLst>
                <a:latin typeface="Arial"/>
              </a:rPr>
              <a:t>KAWASAN </a:t>
            </a:r>
          </a:p>
          <a:p>
            <a:pPr algn="ctr">
              <a:defRPr/>
            </a:pPr>
            <a:r>
              <a:rPr lang="id-ID" sz="2000" b="1" dirty="0">
                <a:solidFill>
                  <a:prstClr val="white"/>
                </a:solidFill>
                <a:effectLst>
                  <a:glow rad="101600">
                    <a:prstClr val="black">
                      <a:alpha val="85000"/>
                    </a:prstClr>
                  </a:glow>
                </a:effectLst>
                <a:latin typeface="Arial"/>
              </a:rPr>
              <a:t>KORPORA</a:t>
            </a:r>
            <a:r>
              <a:rPr lang="en-US" sz="2000" b="1" dirty="0">
                <a:solidFill>
                  <a:prstClr val="white"/>
                </a:solidFill>
                <a:effectLst>
                  <a:glow rad="101600">
                    <a:prstClr val="black">
                      <a:alpha val="85000"/>
                    </a:prstClr>
                  </a:glow>
                </a:effectLst>
                <a:latin typeface="Arial"/>
              </a:rPr>
              <a:t>SI</a:t>
            </a:r>
            <a:endParaRPr lang="id-ID" sz="2000" b="1" dirty="0">
              <a:solidFill>
                <a:prstClr val="white"/>
              </a:solidFill>
              <a:effectLst>
                <a:glow rad="101600">
                  <a:prstClr val="black">
                    <a:alpha val="85000"/>
                  </a:prstClr>
                </a:glow>
              </a:effectLst>
              <a:latin typeface="Arial"/>
            </a:endParaRPr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xmlns="" id="{4A0FE7BC-43EF-491F-9D76-55BBEABAF9DF}"/>
              </a:ext>
            </a:extLst>
          </p:cNvPr>
          <p:cNvSpPr/>
          <p:nvPr/>
        </p:nvSpPr>
        <p:spPr>
          <a:xfrm>
            <a:off x="10028658" y="1905922"/>
            <a:ext cx="567344" cy="435496"/>
          </a:xfrm>
          <a:prstGeom prst="downArrow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2" name="Striped Right Arrow 26">
            <a:extLst>
              <a:ext uri="{FF2B5EF4-FFF2-40B4-BE49-F238E27FC236}">
                <a16:creationId xmlns:a16="http://schemas.microsoft.com/office/drawing/2014/main" xmlns="" id="{3D941E8D-EA32-4916-85FC-A6C73B50955E}"/>
              </a:ext>
            </a:extLst>
          </p:cNvPr>
          <p:cNvSpPr/>
          <p:nvPr/>
        </p:nvSpPr>
        <p:spPr>
          <a:xfrm>
            <a:off x="8261660" y="2542852"/>
            <a:ext cx="454528" cy="681582"/>
          </a:xfrm>
          <a:prstGeom prst="stripedRightArrow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11">
            <a:extLst>
              <a:ext uri="{FF2B5EF4-FFF2-40B4-BE49-F238E27FC236}">
                <a16:creationId xmlns:a16="http://schemas.microsoft.com/office/drawing/2014/main" xmlns="" id="{8B933117-F085-437D-8339-EBD9079532E1}"/>
              </a:ext>
            </a:extLst>
          </p:cNvPr>
          <p:cNvSpPr/>
          <p:nvPr/>
        </p:nvSpPr>
        <p:spPr>
          <a:xfrm rot="10800000">
            <a:off x="4423040" y="1433204"/>
            <a:ext cx="4051113" cy="2735547"/>
          </a:xfrm>
          <a:custGeom>
            <a:avLst/>
            <a:gdLst>
              <a:gd name="connsiteX0" fmla="*/ 0 w 3459480"/>
              <a:gd name="connsiteY0" fmla="*/ 617220 h 617220"/>
              <a:gd name="connsiteX1" fmla="*/ 3459480 w 3459480"/>
              <a:gd name="connsiteY1" fmla="*/ 617220 h 617220"/>
              <a:gd name="connsiteX2" fmla="*/ 3459480 w 3459480"/>
              <a:gd name="connsiteY2" fmla="*/ 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9480" h="617220">
                <a:moveTo>
                  <a:pt x="0" y="617220"/>
                </a:moveTo>
                <a:lnTo>
                  <a:pt x="3459480" y="617220"/>
                </a:lnTo>
                <a:lnTo>
                  <a:pt x="3459480" y="0"/>
                </a:lnTo>
              </a:path>
            </a:pathLst>
          </a:cu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Freeform 11">
            <a:extLst>
              <a:ext uri="{FF2B5EF4-FFF2-40B4-BE49-F238E27FC236}">
                <a16:creationId xmlns:a16="http://schemas.microsoft.com/office/drawing/2014/main" xmlns="" id="{7DC99DD0-3B17-4A62-A920-49A2404B7587}"/>
              </a:ext>
            </a:extLst>
          </p:cNvPr>
          <p:cNvSpPr/>
          <p:nvPr/>
        </p:nvSpPr>
        <p:spPr>
          <a:xfrm>
            <a:off x="4391556" y="3008210"/>
            <a:ext cx="4051113" cy="2735547"/>
          </a:xfrm>
          <a:custGeom>
            <a:avLst/>
            <a:gdLst>
              <a:gd name="connsiteX0" fmla="*/ 0 w 3459480"/>
              <a:gd name="connsiteY0" fmla="*/ 617220 h 617220"/>
              <a:gd name="connsiteX1" fmla="*/ 3459480 w 3459480"/>
              <a:gd name="connsiteY1" fmla="*/ 617220 h 617220"/>
              <a:gd name="connsiteX2" fmla="*/ 3459480 w 3459480"/>
              <a:gd name="connsiteY2" fmla="*/ 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9480" h="617220">
                <a:moveTo>
                  <a:pt x="0" y="617220"/>
                </a:moveTo>
                <a:lnTo>
                  <a:pt x="3459480" y="617220"/>
                </a:lnTo>
                <a:lnTo>
                  <a:pt x="3459480" y="0"/>
                </a:lnTo>
              </a:path>
            </a:pathLst>
          </a:cu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Striped Right Arrow 26">
            <a:extLst>
              <a:ext uri="{FF2B5EF4-FFF2-40B4-BE49-F238E27FC236}">
                <a16:creationId xmlns:a16="http://schemas.microsoft.com/office/drawing/2014/main" xmlns="" id="{27187639-C70F-4EB7-89BB-B771D119B146}"/>
              </a:ext>
            </a:extLst>
          </p:cNvPr>
          <p:cNvSpPr/>
          <p:nvPr/>
        </p:nvSpPr>
        <p:spPr>
          <a:xfrm>
            <a:off x="3849889" y="2638499"/>
            <a:ext cx="454528" cy="681582"/>
          </a:xfrm>
          <a:prstGeom prst="stripedRightArrow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66097BD-1091-4A27-987B-B3D87BE645C4}"/>
              </a:ext>
            </a:extLst>
          </p:cNvPr>
          <p:cNvSpPr txBox="1"/>
          <p:nvPr/>
        </p:nvSpPr>
        <p:spPr>
          <a:xfrm>
            <a:off x="629973" y="5957912"/>
            <a:ext cx="7020219" cy="848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spcBef>
                <a:spcPts val="200"/>
              </a:spcBef>
              <a:spcAft>
                <a:spcPts val="30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ID" sz="1500" dirty="0" err="1">
                <a:latin typeface="Arial" panose="020B0604020202020204" pitchFamily="34" charset="0"/>
                <a:cs typeface="Arial" panose="020B0604020202020204" pitchFamily="34" charset="0"/>
              </a:rPr>
              <a:t>Pengawalan</a:t>
            </a:r>
            <a:r>
              <a:rPr lang="en-ID" sz="1500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ID" sz="1500" dirty="0" err="1">
                <a:latin typeface="Arial" panose="020B0604020202020204" pitchFamily="34" charset="0"/>
                <a:cs typeface="Arial" panose="020B0604020202020204" pitchFamily="34" charset="0"/>
              </a:rPr>
              <a:t>Pendampingan</a:t>
            </a:r>
            <a:r>
              <a:rPr lang="en-ID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500" dirty="0" err="1">
                <a:latin typeface="Arial" panose="020B0604020202020204" pitchFamily="34" charset="0"/>
                <a:cs typeface="Arial" panose="020B0604020202020204" pitchFamily="34" charset="0"/>
              </a:rPr>
              <a:t>intensif</a:t>
            </a:r>
            <a:r>
              <a:rPr lang="en-ID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500" dirty="0" err="1"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ID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500" dirty="0" err="1">
                <a:latin typeface="Arial" panose="020B0604020202020204" pitchFamily="34" charset="0"/>
                <a:cs typeface="Arial" panose="020B0604020202020204" pitchFamily="34" charset="0"/>
              </a:rPr>
              <a:t>hulu</a:t>
            </a:r>
            <a:r>
              <a:rPr lang="en-ID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500" dirty="0" err="1">
                <a:latin typeface="Arial" panose="020B0604020202020204" pitchFamily="34" charset="0"/>
                <a:cs typeface="Arial" panose="020B0604020202020204" pitchFamily="34" charset="0"/>
              </a:rPr>
              <a:t>hingga</a:t>
            </a:r>
            <a:r>
              <a:rPr lang="en-ID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500" dirty="0" err="1">
                <a:latin typeface="Arial" panose="020B0604020202020204" pitchFamily="34" charset="0"/>
                <a:cs typeface="Arial" panose="020B0604020202020204" pitchFamily="34" charset="0"/>
              </a:rPr>
              <a:t>hilir</a:t>
            </a:r>
            <a:endParaRPr lang="en-ID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91" indent="-342891">
              <a:spcBef>
                <a:spcPts val="200"/>
              </a:spcBef>
              <a:spcAft>
                <a:spcPts val="30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ID" sz="1500" dirty="0" err="1">
                <a:latin typeface="Arial" panose="020B0604020202020204" pitchFamily="34" charset="0"/>
                <a:cs typeface="Arial" panose="020B0604020202020204" pitchFamily="34" charset="0"/>
              </a:rPr>
              <a:t>Fasilitasi</a:t>
            </a:r>
            <a:r>
              <a:rPr lang="en-ID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500" dirty="0" err="1">
                <a:latin typeface="Arial" panose="020B0604020202020204" pitchFamily="34" charset="0"/>
                <a:cs typeface="Arial" panose="020B0604020202020204" pitchFamily="34" charset="0"/>
              </a:rPr>
              <a:t>akses</a:t>
            </a:r>
            <a:r>
              <a:rPr lang="en-ID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5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permodalan</a:t>
            </a:r>
            <a:r>
              <a:rPr lang="en-ID" sz="15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(KUR), </a:t>
            </a:r>
            <a:r>
              <a:rPr lang="en-ID" sz="15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mekanisasi</a:t>
            </a:r>
            <a:r>
              <a:rPr lang="en-ID" sz="15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, </a:t>
            </a:r>
            <a:r>
              <a:rPr lang="en-ID" sz="15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pengairan</a:t>
            </a:r>
            <a:r>
              <a:rPr lang="en-ID" sz="15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, </a:t>
            </a:r>
            <a:r>
              <a:rPr lang="en-ID" sz="15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kelembagaan</a:t>
            </a:r>
            <a:r>
              <a:rPr lang="en-ID" sz="15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, </a:t>
            </a:r>
            <a:r>
              <a:rPr lang="en-ID" sz="15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pemasaran</a:t>
            </a:r>
            <a:endParaRPr lang="en-ID" sz="15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  <p:sp>
        <p:nvSpPr>
          <p:cNvPr id="37" name="Rounded Rectangle 151">
            <a:extLst>
              <a:ext uri="{FF2B5EF4-FFF2-40B4-BE49-F238E27FC236}">
                <a16:creationId xmlns:a16="http://schemas.microsoft.com/office/drawing/2014/main" xmlns="" id="{B3F017F6-EB04-4FDB-ACB6-8410491F4616}"/>
              </a:ext>
            </a:extLst>
          </p:cNvPr>
          <p:cNvSpPr/>
          <p:nvPr/>
        </p:nvSpPr>
        <p:spPr>
          <a:xfrm>
            <a:off x="462258" y="2143054"/>
            <a:ext cx="3181728" cy="2684803"/>
          </a:xfrm>
          <a:prstGeom prst="roundRect">
            <a:avLst>
              <a:gd name="adj" fmla="val 1814"/>
            </a:avLst>
          </a:prstGeom>
          <a:solidFill>
            <a:schemeClr val="bg1">
              <a:alpha val="80000"/>
            </a:schemeClr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B8580CAD-DD48-43BF-B381-6C612BCA0948}"/>
              </a:ext>
            </a:extLst>
          </p:cNvPr>
          <p:cNvSpPr/>
          <p:nvPr/>
        </p:nvSpPr>
        <p:spPr>
          <a:xfrm>
            <a:off x="403137" y="1485076"/>
            <a:ext cx="3258991" cy="518523"/>
          </a:xfrm>
          <a:prstGeom prst="round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Bantuan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diberikan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ID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2A86050-EB02-46E2-BA49-7D7EB2763A0B}"/>
              </a:ext>
            </a:extLst>
          </p:cNvPr>
          <p:cNvSpPr txBox="1"/>
          <p:nvPr/>
        </p:nvSpPr>
        <p:spPr>
          <a:xfrm>
            <a:off x="403023" y="2110233"/>
            <a:ext cx="3376030" cy="2857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spcBef>
                <a:spcPts val="200"/>
              </a:spcBef>
              <a:spcAft>
                <a:spcPts val="30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ID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id-ID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Bermutu</a:t>
            </a:r>
            <a:endParaRPr lang="id-ID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91" indent="-342891">
              <a:spcBef>
                <a:spcPts val="200"/>
              </a:spcBef>
              <a:spcAft>
                <a:spcPts val="30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Saprodi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d-ID" sz="1500" dirty="0">
                <a:latin typeface="Arial" panose="020B0604020202020204" pitchFamily="34" charset="0"/>
                <a:cs typeface="Arial" panose="020B0604020202020204" pitchFamily="34" charset="0"/>
              </a:rPr>
              <a:t>Pupuk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Anorganik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Kaptan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dll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891" indent="-342891">
              <a:spcBef>
                <a:spcPts val="200"/>
              </a:spcBef>
              <a:spcAft>
                <a:spcPts val="30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id-ID" sz="1500" dirty="0">
                <a:latin typeface="Arial" panose="020B0604020202020204" pitchFamily="34" charset="0"/>
                <a:cs typeface="Arial" panose="020B0604020202020204" pitchFamily="34" charset="0"/>
              </a:rPr>
              <a:t>Pengendali Organisme Pengganggu Tanaman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Ramah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Lingkungan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91" indent="-342891">
              <a:spcBef>
                <a:spcPts val="200"/>
              </a:spcBef>
              <a:spcAft>
                <a:spcPts val="30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Sarana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Prasarana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Pascapanen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serta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Pengolahan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91" indent="-342891">
              <a:spcBef>
                <a:spcPts val="200"/>
              </a:spcBef>
              <a:spcAft>
                <a:spcPts val="30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Registrasi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Kampung dan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Sertifikasi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Produk</a:t>
            </a:r>
            <a:endParaRPr lang="id-ID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Striped Right Arrow 26">
            <a:extLst>
              <a:ext uri="{FF2B5EF4-FFF2-40B4-BE49-F238E27FC236}">
                <a16:creationId xmlns:a16="http://schemas.microsoft.com/office/drawing/2014/main" xmlns="" id="{34714E4E-CACF-43C9-AED5-830014D2CFFC}"/>
              </a:ext>
            </a:extLst>
          </p:cNvPr>
          <p:cNvSpPr/>
          <p:nvPr/>
        </p:nvSpPr>
        <p:spPr>
          <a:xfrm rot="16200000">
            <a:off x="6220133" y="5518393"/>
            <a:ext cx="454528" cy="681582"/>
          </a:xfrm>
          <a:prstGeom prst="stripedRightArrow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FF6C4E9-C47C-4E9A-AFAC-679AD7441F63}"/>
              </a:ext>
            </a:extLst>
          </p:cNvPr>
          <p:cNvSpPr txBox="1"/>
          <p:nvPr/>
        </p:nvSpPr>
        <p:spPr>
          <a:xfrm>
            <a:off x="133828" y="4883693"/>
            <a:ext cx="3980924" cy="8925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dirty="0" err="1">
                <a:latin typeface="Avenir"/>
              </a:rPr>
              <a:t>Keterangan</a:t>
            </a:r>
            <a:r>
              <a:rPr lang="en-US" sz="1300" dirty="0">
                <a:latin typeface="Avenir"/>
              </a:rPr>
              <a:t>:</a:t>
            </a:r>
          </a:p>
          <a:p>
            <a:r>
              <a:rPr lang="en-US" sz="1300" dirty="0" err="1">
                <a:latin typeface="Avenir"/>
              </a:rPr>
              <a:t>Luasan</a:t>
            </a:r>
            <a:r>
              <a:rPr lang="en-US" sz="1300" dirty="0">
                <a:latin typeface="Avenir"/>
              </a:rPr>
              <a:t> </a:t>
            </a:r>
            <a:r>
              <a:rPr lang="en-US" sz="1300" dirty="0" err="1">
                <a:latin typeface="Avenir"/>
              </a:rPr>
              <a:t>lahan</a:t>
            </a:r>
            <a:r>
              <a:rPr lang="en-US" sz="1300" dirty="0">
                <a:latin typeface="Avenir"/>
              </a:rPr>
              <a:t> 5ha </a:t>
            </a:r>
            <a:r>
              <a:rPr lang="en-US" sz="1300" dirty="0" err="1">
                <a:latin typeface="Avenir"/>
              </a:rPr>
              <a:t>atau</a:t>
            </a:r>
            <a:r>
              <a:rPr lang="en-US" sz="1300" dirty="0">
                <a:latin typeface="Avenir"/>
              </a:rPr>
              <a:t> 10 ha </a:t>
            </a:r>
            <a:r>
              <a:rPr lang="en-US" sz="1300" dirty="0" err="1">
                <a:latin typeface="Avenir"/>
              </a:rPr>
              <a:t>mrpk</a:t>
            </a:r>
            <a:r>
              <a:rPr lang="en-US" sz="1300" dirty="0">
                <a:latin typeface="Avenir"/>
              </a:rPr>
              <a:t> </a:t>
            </a:r>
            <a:r>
              <a:rPr lang="en-US" sz="1300" dirty="0" err="1">
                <a:latin typeface="Avenir"/>
              </a:rPr>
              <a:t>akumulasi</a:t>
            </a:r>
            <a:r>
              <a:rPr lang="en-US" sz="1300" dirty="0">
                <a:latin typeface="Avenir"/>
              </a:rPr>
              <a:t> </a:t>
            </a:r>
            <a:r>
              <a:rPr lang="en-US" sz="1300" dirty="0" err="1">
                <a:latin typeface="Avenir"/>
              </a:rPr>
              <a:t>dari</a:t>
            </a:r>
            <a:r>
              <a:rPr lang="en-US" sz="1300" dirty="0">
                <a:latin typeface="Avenir"/>
              </a:rPr>
              <a:t> </a:t>
            </a:r>
            <a:r>
              <a:rPr lang="en-US" sz="1300" dirty="0" err="1">
                <a:latin typeface="Avenir"/>
              </a:rPr>
              <a:t>parsial</a:t>
            </a:r>
            <a:r>
              <a:rPr lang="en-US" sz="1300" dirty="0">
                <a:latin typeface="Avenir"/>
              </a:rPr>
              <a:t> </a:t>
            </a:r>
            <a:r>
              <a:rPr lang="en-US" sz="1300" dirty="0" err="1">
                <a:latin typeface="Avenir"/>
              </a:rPr>
              <a:t>lahan</a:t>
            </a:r>
            <a:r>
              <a:rPr lang="en-US" sz="1300" dirty="0">
                <a:latin typeface="Avenir"/>
              </a:rPr>
              <a:t> yang </a:t>
            </a:r>
            <a:r>
              <a:rPr lang="en-US" sz="1300" dirty="0" err="1">
                <a:latin typeface="Avenir"/>
              </a:rPr>
              <a:t>berdekatan</a:t>
            </a:r>
            <a:r>
              <a:rPr lang="en-US" sz="1300" dirty="0">
                <a:latin typeface="Avenir"/>
              </a:rPr>
              <a:t> yang </a:t>
            </a:r>
            <a:r>
              <a:rPr lang="en-US" sz="1300" dirty="0" err="1">
                <a:latin typeface="Avenir"/>
              </a:rPr>
              <a:t>terhubung</a:t>
            </a:r>
            <a:r>
              <a:rPr lang="en-US" sz="1300" dirty="0">
                <a:latin typeface="Avenir"/>
              </a:rPr>
              <a:t> dalam 1 </a:t>
            </a:r>
            <a:r>
              <a:rPr lang="en-US" sz="1300" dirty="0" err="1">
                <a:latin typeface="Avenir"/>
              </a:rPr>
              <a:t>wilayah</a:t>
            </a:r>
            <a:r>
              <a:rPr lang="en-US" sz="1300" dirty="0">
                <a:latin typeface="Avenir"/>
              </a:rPr>
              <a:t> </a:t>
            </a:r>
            <a:r>
              <a:rPr lang="en-US" sz="1300" dirty="0" err="1">
                <a:latin typeface="Avenir"/>
              </a:rPr>
              <a:t>desa</a:t>
            </a:r>
            <a:endParaRPr lang="en-ID" sz="1300" dirty="0">
              <a:latin typeface="Avenir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1177F2EA-BC96-4FC4-9283-313F18F500C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6676" y="661868"/>
            <a:ext cx="991986" cy="83698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680AB079-5543-47EB-A38E-989B5E823C4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2970" y="44671"/>
            <a:ext cx="1109615" cy="747477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759" y="9627"/>
            <a:ext cx="81756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750"/>
                            </p:stCondLst>
                            <p:childTnLst>
                              <p:par>
                                <p:cTn id="6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5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750"/>
                            </p:stCondLst>
                            <p:childTnLst>
                              <p:par>
                                <p:cTn id="8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250"/>
                            </p:stCondLst>
                            <p:childTnLst>
                              <p:par>
                                <p:cTn id="9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500"/>
                            </p:stCondLst>
                            <p:childTnLst>
                              <p:par>
                                <p:cTn id="9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750"/>
                            </p:stCondLst>
                            <p:childTnLst>
                              <p:par>
                                <p:cTn id="10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0"/>
                            </p:stCondLst>
                            <p:childTnLst>
                              <p:par>
                                <p:cTn id="10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250"/>
                            </p:stCondLst>
                            <p:childTnLst>
                              <p:par>
                                <p:cTn id="1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750"/>
                            </p:stCondLst>
                            <p:childTnLst>
                              <p:par>
                                <p:cTn id="1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000"/>
                            </p:stCondLst>
                            <p:childTnLst>
                              <p:par>
                                <p:cTn id="1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250"/>
                            </p:stCondLst>
                            <p:childTnLst>
                              <p:par>
                                <p:cTn id="12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500"/>
                            </p:stCondLst>
                            <p:childTnLst>
                              <p:par>
                                <p:cTn id="13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750"/>
                            </p:stCondLst>
                            <p:childTnLst>
                              <p:par>
                                <p:cTn id="13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7000"/>
                            </p:stCondLst>
                            <p:childTnLst>
                              <p:par>
                                <p:cTn id="1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7" grpId="0" animBg="1"/>
      <p:bldP spid="8" grpId="0" animBg="1"/>
      <p:bldP spid="9" grpId="0" animBg="1"/>
      <p:bldP spid="10" grpId="0"/>
      <p:bldP spid="14" grpId="0" animBg="1"/>
      <p:bldP spid="18" grpId="0" animBg="1"/>
      <p:bldP spid="21" grpId="0"/>
      <p:bldP spid="23" grpId="0" animBg="1"/>
      <p:bldP spid="24" grpId="0" animBg="1"/>
      <p:bldP spid="28" grpId="0" animBg="1"/>
      <p:bldP spid="29" grpId="0"/>
      <p:bldP spid="30" grpId="0" animBg="1"/>
      <p:bldP spid="32" grpId="0" animBg="1"/>
      <p:bldP spid="33" grpId="0" animBg="1"/>
      <p:bldP spid="34" grpId="0" animBg="1"/>
      <p:bldP spid="35" grpId="0" animBg="1"/>
      <p:bldP spid="36" grpId="0"/>
      <p:bldP spid="37" grpId="0" animBg="1"/>
      <p:bldP spid="38" grpId="0" animBg="1"/>
      <p:bldP spid="39" grpId="0"/>
      <p:bldP spid="42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Oval 63"/>
          <p:cNvSpPr/>
          <p:nvPr/>
        </p:nvSpPr>
        <p:spPr>
          <a:xfrm>
            <a:off x="531822" y="1927769"/>
            <a:ext cx="2988871" cy="2922197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4" name="object 14"/>
          <p:cNvGrpSpPr/>
          <p:nvPr/>
        </p:nvGrpSpPr>
        <p:grpSpPr>
          <a:xfrm>
            <a:off x="826563" y="4505258"/>
            <a:ext cx="2533015" cy="1266825"/>
            <a:chOff x="882396" y="4081272"/>
            <a:chExt cx="2533015" cy="1266825"/>
          </a:xfrm>
        </p:grpSpPr>
        <p:sp>
          <p:nvSpPr>
            <p:cNvPr id="15" name="object 15"/>
            <p:cNvSpPr/>
            <p:nvPr/>
          </p:nvSpPr>
          <p:spPr>
            <a:xfrm>
              <a:off x="882396" y="4081272"/>
              <a:ext cx="2533015" cy="1266825"/>
            </a:xfrm>
            <a:custGeom>
              <a:avLst/>
              <a:gdLst/>
              <a:ahLst/>
              <a:cxnLst/>
              <a:rect l="l" t="t" r="r" b="b"/>
              <a:pathLst>
                <a:path w="2533015" h="1266825">
                  <a:moveTo>
                    <a:pt x="2321814" y="0"/>
                  </a:moveTo>
                  <a:lnTo>
                    <a:pt x="211073" y="0"/>
                  </a:lnTo>
                  <a:lnTo>
                    <a:pt x="162676" y="5573"/>
                  </a:lnTo>
                  <a:lnTo>
                    <a:pt x="118248" y="21451"/>
                  </a:lnTo>
                  <a:lnTo>
                    <a:pt x="79057" y="46366"/>
                  </a:lnTo>
                  <a:lnTo>
                    <a:pt x="46370" y="79052"/>
                  </a:lnTo>
                  <a:lnTo>
                    <a:pt x="21453" y="118243"/>
                  </a:lnTo>
                  <a:lnTo>
                    <a:pt x="5574" y="162672"/>
                  </a:lnTo>
                  <a:lnTo>
                    <a:pt x="0" y="211073"/>
                  </a:lnTo>
                  <a:lnTo>
                    <a:pt x="0" y="1055370"/>
                  </a:lnTo>
                  <a:lnTo>
                    <a:pt x="5574" y="1103771"/>
                  </a:lnTo>
                  <a:lnTo>
                    <a:pt x="21453" y="1148200"/>
                  </a:lnTo>
                  <a:lnTo>
                    <a:pt x="46370" y="1187391"/>
                  </a:lnTo>
                  <a:lnTo>
                    <a:pt x="79057" y="1220077"/>
                  </a:lnTo>
                  <a:lnTo>
                    <a:pt x="118248" y="1244992"/>
                  </a:lnTo>
                  <a:lnTo>
                    <a:pt x="162676" y="1260870"/>
                  </a:lnTo>
                  <a:lnTo>
                    <a:pt x="211073" y="1266443"/>
                  </a:lnTo>
                  <a:lnTo>
                    <a:pt x="2321814" y="1266443"/>
                  </a:lnTo>
                  <a:lnTo>
                    <a:pt x="2370215" y="1260870"/>
                  </a:lnTo>
                  <a:lnTo>
                    <a:pt x="2414644" y="1244992"/>
                  </a:lnTo>
                  <a:lnTo>
                    <a:pt x="2453835" y="1220077"/>
                  </a:lnTo>
                  <a:lnTo>
                    <a:pt x="2486521" y="1187391"/>
                  </a:lnTo>
                  <a:lnTo>
                    <a:pt x="2511436" y="1148200"/>
                  </a:lnTo>
                  <a:lnTo>
                    <a:pt x="2527314" y="1103771"/>
                  </a:lnTo>
                  <a:lnTo>
                    <a:pt x="2532888" y="1055370"/>
                  </a:lnTo>
                  <a:lnTo>
                    <a:pt x="2532888" y="211073"/>
                  </a:lnTo>
                  <a:lnTo>
                    <a:pt x="2527314" y="162672"/>
                  </a:lnTo>
                  <a:lnTo>
                    <a:pt x="2511436" y="118243"/>
                  </a:lnTo>
                  <a:lnTo>
                    <a:pt x="2486521" y="79052"/>
                  </a:lnTo>
                  <a:lnTo>
                    <a:pt x="2453835" y="46366"/>
                  </a:lnTo>
                  <a:lnTo>
                    <a:pt x="2414644" y="21451"/>
                  </a:lnTo>
                  <a:lnTo>
                    <a:pt x="2370215" y="5573"/>
                  </a:lnTo>
                  <a:lnTo>
                    <a:pt x="2321814" y="0"/>
                  </a:lnTo>
                  <a:close/>
                </a:path>
              </a:pathLst>
            </a:custGeom>
            <a:solidFill>
              <a:srgbClr val="FFC00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1403603" y="4389132"/>
              <a:ext cx="1488186" cy="42899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1472819" y="4458335"/>
              <a:ext cx="1353312" cy="29413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" name="object 2"/>
          <p:cNvSpPr/>
          <p:nvPr/>
        </p:nvSpPr>
        <p:spPr>
          <a:xfrm>
            <a:off x="1369371" y="2672112"/>
            <a:ext cx="1341874" cy="13152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8688323" y="4349496"/>
            <a:ext cx="1799844" cy="9098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704087" y="199644"/>
            <a:ext cx="10860405" cy="462280"/>
          </a:xfrm>
          <a:custGeom>
            <a:avLst/>
            <a:gdLst/>
            <a:ahLst/>
            <a:cxnLst/>
            <a:rect l="l" t="t" r="r" b="b"/>
            <a:pathLst>
              <a:path w="10860405" h="462280">
                <a:moveTo>
                  <a:pt x="10860023" y="0"/>
                </a:moveTo>
                <a:lnTo>
                  <a:pt x="0" y="0"/>
                </a:lnTo>
                <a:lnTo>
                  <a:pt x="0" y="461771"/>
                </a:lnTo>
                <a:lnTo>
                  <a:pt x="10860023" y="461771"/>
                </a:lnTo>
                <a:lnTo>
                  <a:pt x="10860023" y="0"/>
                </a:lnTo>
                <a:close/>
              </a:path>
            </a:pathLst>
          </a:custGeom>
          <a:solidFill>
            <a:srgbClr val="F0EFD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94131" y="80772"/>
            <a:ext cx="11252061" cy="819912"/>
            <a:chOff x="294131" y="80772"/>
            <a:chExt cx="11252061" cy="819912"/>
          </a:xfrm>
        </p:grpSpPr>
        <p:sp>
          <p:nvSpPr>
            <p:cNvPr id="11" name="object 11"/>
            <p:cNvSpPr/>
            <p:nvPr/>
          </p:nvSpPr>
          <p:spPr>
            <a:xfrm>
              <a:off x="704837" y="735583"/>
              <a:ext cx="10841355" cy="114300"/>
            </a:xfrm>
            <a:custGeom>
              <a:avLst/>
              <a:gdLst/>
              <a:ahLst/>
              <a:cxnLst/>
              <a:rect l="l" t="t" r="r" b="b"/>
              <a:pathLst>
                <a:path w="10841355" h="114300">
                  <a:moveTo>
                    <a:pt x="10784090" y="0"/>
                  </a:moveTo>
                  <a:lnTo>
                    <a:pt x="10761800" y="4500"/>
                  </a:lnTo>
                  <a:lnTo>
                    <a:pt x="10743593" y="16763"/>
                  </a:lnTo>
                  <a:lnTo>
                    <a:pt x="10731316" y="34932"/>
                  </a:lnTo>
                  <a:lnTo>
                    <a:pt x="10730681" y="38064"/>
                  </a:lnTo>
                  <a:lnTo>
                    <a:pt x="10783963" y="38100"/>
                  </a:lnTo>
                  <a:lnTo>
                    <a:pt x="10783963" y="76200"/>
                  </a:lnTo>
                  <a:lnTo>
                    <a:pt x="10730648" y="76200"/>
                  </a:lnTo>
                  <a:lnTo>
                    <a:pt x="10731296" y="79420"/>
                  </a:lnTo>
                  <a:lnTo>
                    <a:pt x="10743530" y="97583"/>
                  </a:lnTo>
                  <a:lnTo>
                    <a:pt x="10761693" y="109817"/>
                  </a:lnTo>
                  <a:lnTo>
                    <a:pt x="10783963" y="114300"/>
                  </a:lnTo>
                  <a:lnTo>
                    <a:pt x="10806180" y="109872"/>
                  </a:lnTo>
                  <a:lnTo>
                    <a:pt x="10824349" y="97647"/>
                  </a:lnTo>
                  <a:lnTo>
                    <a:pt x="10836613" y="79492"/>
                  </a:lnTo>
                  <a:lnTo>
                    <a:pt x="10837280" y="76200"/>
                  </a:lnTo>
                  <a:lnTo>
                    <a:pt x="10783963" y="76200"/>
                  </a:lnTo>
                  <a:lnTo>
                    <a:pt x="10837287" y="76164"/>
                  </a:lnTo>
                  <a:lnTo>
                    <a:pt x="10841113" y="57276"/>
                  </a:lnTo>
                  <a:lnTo>
                    <a:pt x="10836632" y="35004"/>
                  </a:lnTo>
                  <a:lnTo>
                    <a:pt x="10824413" y="16827"/>
                  </a:lnTo>
                  <a:lnTo>
                    <a:pt x="10806287" y="4556"/>
                  </a:lnTo>
                  <a:lnTo>
                    <a:pt x="10784090" y="0"/>
                  </a:lnTo>
                  <a:close/>
                </a:path>
                <a:path w="10841355" h="114300">
                  <a:moveTo>
                    <a:pt x="10730681" y="38064"/>
                  </a:moveTo>
                  <a:lnTo>
                    <a:pt x="10726813" y="57150"/>
                  </a:lnTo>
                  <a:lnTo>
                    <a:pt x="10730641" y="76164"/>
                  </a:lnTo>
                  <a:lnTo>
                    <a:pt x="10783963" y="76200"/>
                  </a:lnTo>
                  <a:lnTo>
                    <a:pt x="10783963" y="38100"/>
                  </a:lnTo>
                  <a:lnTo>
                    <a:pt x="10730681" y="38064"/>
                  </a:lnTo>
                  <a:close/>
                </a:path>
                <a:path w="10841355" h="114300">
                  <a:moveTo>
                    <a:pt x="25" y="30987"/>
                  </a:moveTo>
                  <a:lnTo>
                    <a:pt x="0" y="69087"/>
                  </a:lnTo>
                  <a:lnTo>
                    <a:pt x="10730641" y="76164"/>
                  </a:lnTo>
                  <a:lnTo>
                    <a:pt x="10726813" y="57150"/>
                  </a:lnTo>
                  <a:lnTo>
                    <a:pt x="10730681" y="38064"/>
                  </a:lnTo>
                  <a:lnTo>
                    <a:pt x="25" y="30987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294131" y="80772"/>
              <a:ext cx="819912" cy="81991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8789923" y="2349195"/>
            <a:ext cx="3180715" cy="19767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42265" marR="74930" indent="-342265" algn="r">
              <a:spcBef>
                <a:spcPts val="95"/>
              </a:spcBef>
              <a:buFont typeface="Wingdings"/>
              <a:buChar char=""/>
              <a:tabLst>
                <a:tab pos="342265" algn="l"/>
                <a:tab pos="342900" algn="l"/>
              </a:tabLst>
            </a:pPr>
            <a:r>
              <a:rPr sz="1600" spc="-10" dirty="0">
                <a:solidFill>
                  <a:srgbClr val="C55A11"/>
                </a:solidFill>
                <a:latin typeface="Tahoma"/>
                <a:cs typeface="Tahoma"/>
              </a:rPr>
              <a:t>Pemenuhan kebutuhan</a:t>
            </a:r>
            <a:r>
              <a:rPr sz="1600" spc="-40" dirty="0">
                <a:solidFill>
                  <a:srgbClr val="C55A11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C55A11"/>
                </a:solidFill>
                <a:latin typeface="Tahoma"/>
                <a:cs typeface="Tahoma"/>
              </a:rPr>
              <a:t>produk</a:t>
            </a:r>
            <a:endParaRPr sz="1600" dirty="0">
              <a:solidFill>
                <a:prstClr val="black"/>
              </a:solidFill>
              <a:latin typeface="Tahoma"/>
              <a:cs typeface="Tahoma"/>
            </a:endParaRPr>
          </a:p>
          <a:p>
            <a:pPr marR="46355" algn="r">
              <a:spcBef>
                <a:spcPts val="5"/>
              </a:spcBef>
            </a:pPr>
            <a:r>
              <a:rPr sz="1600" spc="-10" dirty="0">
                <a:solidFill>
                  <a:srgbClr val="C55A11"/>
                </a:solidFill>
                <a:latin typeface="Tahoma"/>
                <a:cs typeface="Tahoma"/>
              </a:rPr>
              <a:t>segar </a:t>
            </a:r>
            <a:r>
              <a:rPr sz="1600" spc="-5" dirty="0">
                <a:solidFill>
                  <a:srgbClr val="C55A11"/>
                </a:solidFill>
                <a:latin typeface="Tahoma"/>
                <a:cs typeface="Tahoma"/>
              </a:rPr>
              <a:t>dan olahan dalam negeri</a:t>
            </a:r>
            <a:endParaRPr sz="160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355600" marR="379730" indent="-342900">
              <a:buFont typeface="Wingdings"/>
              <a:buChar char=""/>
              <a:tabLst>
                <a:tab pos="354965" algn="l"/>
                <a:tab pos="355600" algn="l"/>
              </a:tabLst>
            </a:pPr>
            <a:r>
              <a:rPr sz="1600" spc="-10" dirty="0">
                <a:solidFill>
                  <a:srgbClr val="C55A11"/>
                </a:solidFill>
                <a:latin typeface="Tahoma"/>
                <a:cs typeface="Tahoma"/>
              </a:rPr>
              <a:t>Peningkatan </a:t>
            </a:r>
            <a:r>
              <a:rPr sz="1600" spc="-5" dirty="0">
                <a:solidFill>
                  <a:srgbClr val="C55A11"/>
                </a:solidFill>
                <a:latin typeface="Tahoma"/>
                <a:cs typeface="Tahoma"/>
              </a:rPr>
              <a:t>ekspor </a:t>
            </a:r>
            <a:r>
              <a:rPr sz="1600" spc="-5" dirty="0" err="1">
                <a:solidFill>
                  <a:srgbClr val="C55A11"/>
                </a:solidFill>
                <a:latin typeface="Tahoma"/>
                <a:cs typeface="Tahoma"/>
              </a:rPr>
              <a:t>produk</a:t>
            </a:r>
            <a:r>
              <a:rPr sz="1600" spc="-5" dirty="0">
                <a:solidFill>
                  <a:srgbClr val="C55A11"/>
                </a:solidFill>
                <a:latin typeface="Tahoma"/>
                <a:cs typeface="Tahoma"/>
              </a:rPr>
              <a:t>  </a:t>
            </a:r>
            <a:r>
              <a:rPr lang="en-US" sz="1600" spc="-30" dirty="0">
                <a:solidFill>
                  <a:srgbClr val="C55A11"/>
                </a:solidFill>
                <a:latin typeface="Tahoma"/>
                <a:cs typeface="Tahoma"/>
              </a:rPr>
              <a:t>Pisang</a:t>
            </a:r>
            <a:endParaRPr sz="160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buFont typeface="Wingdings"/>
              <a:buChar char=""/>
              <a:tabLst>
                <a:tab pos="354965" algn="l"/>
                <a:tab pos="355600" algn="l"/>
              </a:tabLst>
            </a:pPr>
            <a:r>
              <a:rPr sz="1600" spc="-10" dirty="0">
                <a:solidFill>
                  <a:srgbClr val="C55A11"/>
                </a:solidFill>
                <a:latin typeface="Tahoma"/>
                <a:cs typeface="Tahoma"/>
              </a:rPr>
              <a:t>Pengembangan </a:t>
            </a:r>
            <a:r>
              <a:rPr sz="1600" spc="-5" dirty="0">
                <a:solidFill>
                  <a:srgbClr val="C55A11"/>
                </a:solidFill>
                <a:latin typeface="Tahoma"/>
                <a:cs typeface="Tahoma"/>
              </a:rPr>
              <a:t>agrowisata</a:t>
            </a:r>
            <a:r>
              <a:rPr sz="1600" dirty="0">
                <a:solidFill>
                  <a:srgbClr val="C55A11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C55A11"/>
                </a:solidFill>
                <a:latin typeface="Tahoma"/>
                <a:cs typeface="Tahoma"/>
              </a:rPr>
              <a:t>dan</a:t>
            </a:r>
            <a:endParaRPr sz="160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355600"/>
            <a:r>
              <a:rPr sz="1600" spc="-5" dirty="0">
                <a:solidFill>
                  <a:srgbClr val="C55A11"/>
                </a:solidFill>
                <a:latin typeface="Tahoma"/>
                <a:cs typeface="Tahoma"/>
              </a:rPr>
              <a:t>agroeduwisata</a:t>
            </a:r>
            <a:endParaRPr sz="160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355600" marR="746125" indent="-342900">
              <a:buFont typeface="Wingdings"/>
              <a:buChar char=""/>
              <a:tabLst>
                <a:tab pos="354965" algn="l"/>
                <a:tab pos="355600" algn="l"/>
                <a:tab pos="1862455" algn="l"/>
              </a:tabLst>
            </a:pPr>
            <a:r>
              <a:rPr sz="1600" spc="-50" dirty="0">
                <a:solidFill>
                  <a:srgbClr val="C55A11"/>
                </a:solidFill>
                <a:latin typeface="Tahoma"/>
                <a:cs typeface="Tahoma"/>
              </a:rPr>
              <a:t>P</a:t>
            </a:r>
            <a:r>
              <a:rPr sz="1600" spc="-10" dirty="0">
                <a:solidFill>
                  <a:srgbClr val="C55A11"/>
                </a:solidFill>
                <a:latin typeface="Tahoma"/>
                <a:cs typeface="Tahoma"/>
              </a:rPr>
              <a:t>enge</a:t>
            </a:r>
            <a:r>
              <a:rPr sz="1600" dirty="0">
                <a:solidFill>
                  <a:srgbClr val="C55A11"/>
                </a:solidFill>
                <a:latin typeface="Tahoma"/>
                <a:cs typeface="Tahoma"/>
              </a:rPr>
              <a:t>m</a:t>
            </a:r>
            <a:r>
              <a:rPr sz="1600" spc="-5" dirty="0">
                <a:solidFill>
                  <a:srgbClr val="C55A11"/>
                </a:solidFill>
                <a:latin typeface="Tahoma"/>
                <a:cs typeface="Tahoma"/>
              </a:rPr>
              <a:t>bangan</a:t>
            </a:r>
            <a:r>
              <a:rPr sz="1600" dirty="0">
                <a:solidFill>
                  <a:srgbClr val="C55A11"/>
                </a:solidFill>
                <a:latin typeface="Tahoma"/>
                <a:cs typeface="Tahoma"/>
              </a:rPr>
              <a:t>	</a:t>
            </a:r>
            <a:r>
              <a:rPr sz="1600" spc="-5" dirty="0">
                <a:solidFill>
                  <a:srgbClr val="C55A11"/>
                </a:solidFill>
                <a:latin typeface="Tahoma"/>
                <a:cs typeface="Tahoma"/>
              </a:rPr>
              <a:t>U</a:t>
            </a:r>
            <a:r>
              <a:rPr sz="1600" spc="-15" dirty="0">
                <a:solidFill>
                  <a:srgbClr val="C55A11"/>
                </a:solidFill>
                <a:latin typeface="Tahoma"/>
                <a:cs typeface="Tahoma"/>
              </a:rPr>
              <a:t>M</a:t>
            </a:r>
            <a:r>
              <a:rPr sz="1600" spc="-5" dirty="0">
                <a:solidFill>
                  <a:srgbClr val="C55A11"/>
                </a:solidFill>
                <a:latin typeface="Tahoma"/>
                <a:cs typeface="Tahoma"/>
              </a:rPr>
              <a:t>KM  </a:t>
            </a:r>
            <a:r>
              <a:rPr sz="1600" spc="-10" dirty="0">
                <a:solidFill>
                  <a:srgbClr val="C55A11"/>
                </a:solidFill>
                <a:latin typeface="Tahoma"/>
                <a:cs typeface="Tahoma"/>
              </a:rPr>
              <a:t>Hortikultura</a:t>
            </a:r>
            <a:endParaRPr sz="1600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25780" y="826008"/>
            <a:ext cx="7498080" cy="683260"/>
          </a:xfrm>
          <a:custGeom>
            <a:avLst/>
            <a:gdLst/>
            <a:ahLst/>
            <a:cxnLst/>
            <a:rect l="l" t="t" r="r" b="b"/>
            <a:pathLst>
              <a:path w="7498080" h="683260">
                <a:moveTo>
                  <a:pt x="7384288" y="0"/>
                </a:moveTo>
                <a:lnTo>
                  <a:pt x="113792" y="0"/>
                </a:lnTo>
                <a:lnTo>
                  <a:pt x="69501" y="8939"/>
                </a:lnTo>
                <a:lnTo>
                  <a:pt x="33331" y="33321"/>
                </a:lnTo>
                <a:lnTo>
                  <a:pt x="8943" y="69490"/>
                </a:lnTo>
                <a:lnTo>
                  <a:pt x="0" y="113791"/>
                </a:lnTo>
                <a:lnTo>
                  <a:pt x="0" y="568959"/>
                </a:lnTo>
                <a:lnTo>
                  <a:pt x="8943" y="613261"/>
                </a:lnTo>
                <a:lnTo>
                  <a:pt x="33331" y="649430"/>
                </a:lnTo>
                <a:lnTo>
                  <a:pt x="69501" y="673812"/>
                </a:lnTo>
                <a:lnTo>
                  <a:pt x="113792" y="682751"/>
                </a:lnTo>
                <a:lnTo>
                  <a:pt x="7384288" y="682751"/>
                </a:lnTo>
                <a:lnTo>
                  <a:pt x="7428589" y="673812"/>
                </a:lnTo>
                <a:lnTo>
                  <a:pt x="7464758" y="649430"/>
                </a:lnTo>
                <a:lnTo>
                  <a:pt x="7489140" y="613261"/>
                </a:lnTo>
                <a:lnTo>
                  <a:pt x="7498080" y="568959"/>
                </a:lnTo>
                <a:lnTo>
                  <a:pt x="7498080" y="113791"/>
                </a:lnTo>
                <a:lnTo>
                  <a:pt x="7489140" y="69490"/>
                </a:lnTo>
                <a:lnTo>
                  <a:pt x="7464758" y="33321"/>
                </a:lnTo>
                <a:lnTo>
                  <a:pt x="7428589" y="8939"/>
                </a:lnTo>
                <a:lnTo>
                  <a:pt x="7384288" y="0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582581" y="925116"/>
            <a:ext cx="738505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tabLst>
                <a:tab pos="5424170" algn="l"/>
              </a:tabLst>
            </a:pPr>
            <a:r>
              <a:rPr sz="2400" b="0" spc="-30" dirty="0">
                <a:latin typeface="Tahoma"/>
                <a:cs typeface="Tahoma"/>
              </a:rPr>
              <a:t>Terbangunnya </a:t>
            </a:r>
            <a:r>
              <a:rPr sz="2400" b="0" spc="-15" dirty="0">
                <a:latin typeface="Tahoma"/>
                <a:cs typeface="Tahoma"/>
              </a:rPr>
              <a:t>Kawasan</a:t>
            </a:r>
            <a:r>
              <a:rPr sz="2400" b="0" spc="55" dirty="0">
                <a:latin typeface="Tahoma"/>
                <a:cs typeface="Tahoma"/>
              </a:rPr>
              <a:t> </a:t>
            </a:r>
            <a:r>
              <a:rPr lang="en-US" sz="2400" b="0" spc="-40" dirty="0">
                <a:latin typeface="Tahoma"/>
                <a:cs typeface="Tahoma"/>
              </a:rPr>
              <a:t>Pisang </a:t>
            </a:r>
            <a:r>
              <a:rPr sz="2400" b="0" spc="-5" dirty="0">
                <a:latin typeface="Tahoma"/>
                <a:cs typeface="Tahoma"/>
              </a:rPr>
              <a:t>Skala</a:t>
            </a:r>
            <a:r>
              <a:rPr lang="en-US" sz="2400" dirty="0">
                <a:latin typeface="Tahoma"/>
                <a:cs typeface="Tahoma"/>
              </a:rPr>
              <a:t> </a:t>
            </a:r>
            <a:r>
              <a:rPr sz="2400" b="0" spc="-5" dirty="0" err="1">
                <a:uFill>
                  <a:solidFill>
                    <a:srgbClr val="2E528F"/>
                  </a:solidFill>
                </a:uFill>
                <a:latin typeface="Tahoma"/>
                <a:cs typeface="Tahoma"/>
              </a:rPr>
              <a:t>Ekonomi</a:t>
            </a:r>
            <a:r>
              <a:rPr sz="2400" b="0" spc="-5" dirty="0">
                <a:uFill>
                  <a:solidFill>
                    <a:srgbClr val="2E528F"/>
                  </a:solidFill>
                </a:uFill>
                <a:latin typeface="Tahoma"/>
                <a:cs typeface="Tahoma"/>
              </a:rPr>
              <a:t>	</a:t>
            </a:r>
            <a:endParaRPr sz="2400" dirty="0">
              <a:latin typeface="Tahoma"/>
              <a:cs typeface="Tahoma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10021823" y="4372355"/>
            <a:ext cx="1967864" cy="1399540"/>
            <a:chOff x="10021823" y="4372355"/>
            <a:chExt cx="1967864" cy="1399540"/>
          </a:xfrm>
        </p:grpSpPr>
        <p:sp>
          <p:nvSpPr>
            <p:cNvPr id="27" name="object 27"/>
            <p:cNvSpPr/>
            <p:nvPr/>
          </p:nvSpPr>
          <p:spPr>
            <a:xfrm>
              <a:off x="10533887" y="4372355"/>
              <a:ext cx="1455420" cy="91135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10027919" y="5329427"/>
              <a:ext cx="568960" cy="436245"/>
            </a:xfrm>
            <a:custGeom>
              <a:avLst/>
              <a:gdLst/>
              <a:ahLst/>
              <a:cxnLst/>
              <a:rect l="l" t="t" r="r" b="b"/>
              <a:pathLst>
                <a:path w="568959" h="436245">
                  <a:moveTo>
                    <a:pt x="426338" y="0"/>
                  </a:moveTo>
                  <a:lnTo>
                    <a:pt x="142112" y="0"/>
                  </a:lnTo>
                  <a:lnTo>
                    <a:pt x="142112" y="217932"/>
                  </a:lnTo>
                  <a:lnTo>
                    <a:pt x="0" y="217932"/>
                  </a:lnTo>
                  <a:lnTo>
                    <a:pt x="284225" y="435864"/>
                  </a:lnTo>
                  <a:lnTo>
                    <a:pt x="568451" y="217932"/>
                  </a:lnTo>
                  <a:lnTo>
                    <a:pt x="426338" y="217932"/>
                  </a:lnTo>
                  <a:lnTo>
                    <a:pt x="42633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10027919" y="5329427"/>
              <a:ext cx="568960" cy="436245"/>
            </a:xfrm>
            <a:custGeom>
              <a:avLst/>
              <a:gdLst/>
              <a:ahLst/>
              <a:cxnLst/>
              <a:rect l="l" t="t" r="r" b="b"/>
              <a:pathLst>
                <a:path w="568959" h="436245">
                  <a:moveTo>
                    <a:pt x="0" y="217932"/>
                  </a:moveTo>
                  <a:lnTo>
                    <a:pt x="142112" y="217932"/>
                  </a:lnTo>
                  <a:lnTo>
                    <a:pt x="142112" y="0"/>
                  </a:lnTo>
                  <a:lnTo>
                    <a:pt x="426338" y="0"/>
                  </a:lnTo>
                  <a:lnTo>
                    <a:pt x="426338" y="217932"/>
                  </a:lnTo>
                  <a:lnTo>
                    <a:pt x="568451" y="217932"/>
                  </a:lnTo>
                  <a:lnTo>
                    <a:pt x="284225" y="435864"/>
                  </a:lnTo>
                  <a:lnTo>
                    <a:pt x="0" y="217932"/>
                  </a:lnTo>
                  <a:close/>
                </a:path>
              </a:pathLst>
            </a:custGeom>
            <a:ln w="12192">
              <a:solidFill>
                <a:srgbClr val="C55A11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8616695" y="5820155"/>
            <a:ext cx="3390900" cy="914400"/>
            <a:chOff x="8616695" y="5820155"/>
            <a:chExt cx="3390900" cy="914400"/>
          </a:xfrm>
        </p:grpSpPr>
        <p:sp>
          <p:nvSpPr>
            <p:cNvPr id="31" name="object 31"/>
            <p:cNvSpPr/>
            <p:nvPr/>
          </p:nvSpPr>
          <p:spPr>
            <a:xfrm>
              <a:off x="8622791" y="5826251"/>
              <a:ext cx="3378835" cy="902335"/>
            </a:xfrm>
            <a:custGeom>
              <a:avLst/>
              <a:gdLst/>
              <a:ahLst/>
              <a:cxnLst/>
              <a:rect l="l" t="t" r="r" b="b"/>
              <a:pathLst>
                <a:path w="3378834" h="902334">
                  <a:moveTo>
                    <a:pt x="3228339" y="0"/>
                  </a:moveTo>
                  <a:lnTo>
                    <a:pt x="150367" y="0"/>
                  </a:lnTo>
                  <a:lnTo>
                    <a:pt x="102835" y="7665"/>
                  </a:lnTo>
                  <a:lnTo>
                    <a:pt x="61557" y="29012"/>
                  </a:lnTo>
                  <a:lnTo>
                    <a:pt x="29008" y="61562"/>
                  </a:lnTo>
                  <a:lnTo>
                    <a:pt x="7664" y="102840"/>
                  </a:lnTo>
                  <a:lnTo>
                    <a:pt x="0" y="150368"/>
                  </a:lnTo>
                  <a:lnTo>
                    <a:pt x="0" y="751840"/>
                  </a:lnTo>
                  <a:lnTo>
                    <a:pt x="7664" y="799367"/>
                  </a:lnTo>
                  <a:lnTo>
                    <a:pt x="29008" y="840645"/>
                  </a:lnTo>
                  <a:lnTo>
                    <a:pt x="61557" y="873195"/>
                  </a:lnTo>
                  <a:lnTo>
                    <a:pt x="102835" y="894542"/>
                  </a:lnTo>
                  <a:lnTo>
                    <a:pt x="150367" y="902208"/>
                  </a:lnTo>
                  <a:lnTo>
                    <a:pt x="3228339" y="902208"/>
                  </a:lnTo>
                  <a:lnTo>
                    <a:pt x="3275872" y="894542"/>
                  </a:lnTo>
                  <a:lnTo>
                    <a:pt x="3317150" y="873195"/>
                  </a:lnTo>
                  <a:lnTo>
                    <a:pt x="3349699" y="840645"/>
                  </a:lnTo>
                  <a:lnTo>
                    <a:pt x="3371043" y="799367"/>
                  </a:lnTo>
                  <a:lnTo>
                    <a:pt x="3378707" y="751840"/>
                  </a:lnTo>
                  <a:lnTo>
                    <a:pt x="3378707" y="150368"/>
                  </a:lnTo>
                  <a:lnTo>
                    <a:pt x="3371043" y="102840"/>
                  </a:lnTo>
                  <a:lnTo>
                    <a:pt x="3349699" y="61562"/>
                  </a:lnTo>
                  <a:lnTo>
                    <a:pt x="3317150" y="29012"/>
                  </a:lnTo>
                  <a:lnTo>
                    <a:pt x="3275872" y="7665"/>
                  </a:lnTo>
                  <a:lnTo>
                    <a:pt x="3228339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8622791" y="5826251"/>
              <a:ext cx="3378835" cy="902335"/>
            </a:xfrm>
            <a:custGeom>
              <a:avLst/>
              <a:gdLst/>
              <a:ahLst/>
              <a:cxnLst/>
              <a:rect l="l" t="t" r="r" b="b"/>
              <a:pathLst>
                <a:path w="3378834" h="902334">
                  <a:moveTo>
                    <a:pt x="0" y="150368"/>
                  </a:moveTo>
                  <a:lnTo>
                    <a:pt x="7664" y="102840"/>
                  </a:lnTo>
                  <a:lnTo>
                    <a:pt x="29008" y="61562"/>
                  </a:lnTo>
                  <a:lnTo>
                    <a:pt x="61557" y="29012"/>
                  </a:lnTo>
                  <a:lnTo>
                    <a:pt x="102835" y="7665"/>
                  </a:lnTo>
                  <a:lnTo>
                    <a:pt x="150367" y="0"/>
                  </a:lnTo>
                  <a:lnTo>
                    <a:pt x="3228339" y="0"/>
                  </a:lnTo>
                  <a:lnTo>
                    <a:pt x="3275872" y="7665"/>
                  </a:lnTo>
                  <a:lnTo>
                    <a:pt x="3317150" y="29012"/>
                  </a:lnTo>
                  <a:lnTo>
                    <a:pt x="3349699" y="61562"/>
                  </a:lnTo>
                  <a:lnTo>
                    <a:pt x="3371043" y="102840"/>
                  </a:lnTo>
                  <a:lnTo>
                    <a:pt x="3378707" y="150368"/>
                  </a:lnTo>
                  <a:lnTo>
                    <a:pt x="3378707" y="751840"/>
                  </a:lnTo>
                  <a:lnTo>
                    <a:pt x="3371043" y="799367"/>
                  </a:lnTo>
                  <a:lnTo>
                    <a:pt x="3349699" y="840645"/>
                  </a:lnTo>
                  <a:lnTo>
                    <a:pt x="3317150" y="873195"/>
                  </a:lnTo>
                  <a:lnTo>
                    <a:pt x="3275872" y="894542"/>
                  </a:lnTo>
                  <a:lnTo>
                    <a:pt x="3228339" y="902208"/>
                  </a:lnTo>
                  <a:lnTo>
                    <a:pt x="150367" y="902208"/>
                  </a:lnTo>
                  <a:lnTo>
                    <a:pt x="102835" y="894542"/>
                  </a:lnTo>
                  <a:lnTo>
                    <a:pt x="61557" y="873195"/>
                  </a:lnTo>
                  <a:lnTo>
                    <a:pt x="29008" y="840645"/>
                  </a:lnTo>
                  <a:lnTo>
                    <a:pt x="7664" y="799367"/>
                  </a:lnTo>
                  <a:lnTo>
                    <a:pt x="0" y="751840"/>
                  </a:lnTo>
                  <a:lnTo>
                    <a:pt x="0" y="150368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8767318" y="5994007"/>
            <a:ext cx="3261613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>
              <a:spcBef>
                <a:spcPts val="100"/>
              </a:spcBef>
            </a:pPr>
            <a:r>
              <a:rPr b="1" spc="-10" dirty="0">
                <a:solidFill>
                  <a:srgbClr val="FFFFFF"/>
                </a:solidFill>
                <a:latin typeface="Carlito"/>
                <a:cs typeface="Carlito"/>
              </a:rPr>
              <a:t>Meningkatnya</a:t>
            </a:r>
            <a:r>
              <a:rPr b="1" spc="-9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b="1" spc="-10" dirty="0">
                <a:solidFill>
                  <a:srgbClr val="FFFFFF"/>
                </a:solidFill>
                <a:latin typeface="Carlito"/>
                <a:cs typeface="Carlito"/>
              </a:rPr>
              <a:t>Kesejahteraan  </a:t>
            </a:r>
            <a:r>
              <a:rPr b="1" spc="-15" dirty="0">
                <a:solidFill>
                  <a:srgbClr val="FFFFFF"/>
                </a:solidFill>
                <a:latin typeface="Carlito"/>
                <a:cs typeface="Carlito"/>
              </a:rPr>
              <a:t>Petani </a:t>
            </a:r>
            <a:r>
              <a:rPr b="1" dirty="0">
                <a:solidFill>
                  <a:srgbClr val="FFFFFF"/>
                </a:solidFill>
                <a:latin typeface="Carlito"/>
                <a:cs typeface="Carlito"/>
              </a:rPr>
              <a:t>di</a:t>
            </a:r>
            <a:r>
              <a:rPr b="1" spc="-2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b="1" dirty="0">
                <a:solidFill>
                  <a:srgbClr val="FFFFFF"/>
                </a:solidFill>
                <a:latin typeface="Carlito"/>
                <a:cs typeface="Carlito"/>
              </a:rPr>
              <a:t>Kampung/Desa</a:t>
            </a:r>
            <a:endParaRPr dirty="0">
              <a:solidFill>
                <a:prstClr val="black"/>
              </a:solidFill>
              <a:latin typeface="Carlito"/>
              <a:cs typeface="Carlito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4762372" y="1590928"/>
            <a:ext cx="3289300" cy="3266440"/>
            <a:chOff x="4762372" y="1590928"/>
            <a:chExt cx="3289300" cy="3266440"/>
          </a:xfrm>
        </p:grpSpPr>
        <p:sp>
          <p:nvSpPr>
            <p:cNvPr id="35" name="object 35"/>
            <p:cNvSpPr/>
            <p:nvPr/>
          </p:nvSpPr>
          <p:spPr>
            <a:xfrm>
              <a:off x="4854701" y="2157221"/>
              <a:ext cx="3182620" cy="2685415"/>
            </a:xfrm>
            <a:custGeom>
              <a:avLst/>
              <a:gdLst/>
              <a:ahLst/>
              <a:cxnLst/>
              <a:rect l="l" t="t" r="r" b="b"/>
              <a:pathLst>
                <a:path w="3182620" h="2685415">
                  <a:moveTo>
                    <a:pt x="0" y="48767"/>
                  </a:moveTo>
                  <a:lnTo>
                    <a:pt x="3833" y="29789"/>
                  </a:lnTo>
                  <a:lnTo>
                    <a:pt x="14287" y="14287"/>
                  </a:lnTo>
                  <a:lnTo>
                    <a:pt x="29789" y="3833"/>
                  </a:lnTo>
                  <a:lnTo>
                    <a:pt x="48768" y="0"/>
                  </a:lnTo>
                  <a:lnTo>
                    <a:pt x="3133344" y="0"/>
                  </a:lnTo>
                  <a:lnTo>
                    <a:pt x="3152322" y="3833"/>
                  </a:lnTo>
                  <a:lnTo>
                    <a:pt x="3167824" y="14287"/>
                  </a:lnTo>
                  <a:lnTo>
                    <a:pt x="3178278" y="29789"/>
                  </a:lnTo>
                  <a:lnTo>
                    <a:pt x="3182112" y="48767"/>
                  </a:lnTo>
                  <a:lnTo>
                    <a:pt x="3182112" y="2636520"/>
                  </a:lnTo>
                  <a:lnTo>
                    <a:pt x="3178278" y="2655498"/>
                  </a:lnTo>
                  <a:lnTo>
                    <a:pt x="3167824" y="2671000"/>
                  </a:lnTo>
                  <a:lnTo>
                    <a:pt x="3152322" y="2681454"/>
                  </a:lnTo>
                  <a:lnTo>
                    <a:pt x="3133344" y="2685288"/>
                  </a:lnTo>
                  <a:lnTo>
                    <a:pt x="48768" y="2685288"/>
                  </a:lnTo>
                  <a:lnTo>
                    <a:pt x="29789" y="2681454"/>
                  </a:lnTo>
                  <a:lnTo>
                    <a:pt x="14287" y="2671000"/>
                  </a:lnTo>
                  <a:lnTo>
                    <a:pt x="3833" y="2655498"/>
                  </a:lnTo>
                  <a:lnTo>
                    <a:pt x="0" y="2636520"/>
                  </a:lnTo>
                  <a:lnTo>
                    <a:pt x="0" y="48767"/>
                  </a:lnTo>
                  <a:close/>
                </a:path>
              </a:pathLst>
            </a:custGeom>
            <a:ln w="28956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4776977" y="1605533"/>
              <a:ext cx="3260090" cy="518159"/>
            </a:xfrm>
            <a:custGeom>
              <a:avLst/>
              <a:gdLst/>
              <a:ahLst/>
              <a:cxnLst/>
              <a:rect l="l" t="t" r="r" b="b"/>
              <a:pathLst>
                <a:path w="3260090" h="518160">
                  <a:moveTo>
                    <a:pt x="0" y="86360"/>
                  </a:moveTo>
                  <a:lnTo>
                    <a:pt x="6778" y="52720"/>
                  </a:lnTo>
                  <a:lnTo>
                    <a:pt x="25273" y="25273"/>
                  </a:lnTo>
                  <a:lnTo>
                    <a:pt x="52720" y="6778"/>
                  </a:lnTo>
                  <a:lnTo>
                    <a:pt x="86360" y="0"/>
                  </a:lnTo>
                  <a:lnTo>
                    <a:pt x="3173476" y="0"/>
                  </a:lnTo>
                  <a:lnTo>
                    <a:pt x="3207115" y="6778"/>
                  </a:lnTo>
                  <a:lnTo>
                    <a:pt x="3234563" y="25273"/>
                  </a:lnTo>
                  <a:lnTo>
                    <a:pt x="3253057" y="52720"/>
                  </a:lnTo>
                  <a:lnTo>
                    <a:pt x="3259836" y="86360"/>
                  </a:lnTo>
                  <a:lnTo>
                    <a:pt x="3259836" y="431800"/>
                  </a:lnTo>
                  <a:lnTo>
                    <a:pt x="3253057" y="465439"/>
                  </a:lnTo>
                  <a:lnTo>
                    <a:pt x="3234562" y="492887"/>
                  </a:lnTo>
                  <a:lnTo>
                    <a:pt x="3207115" y="511381"/>
                  </a:lnTo>
                  <a:lnTo>
                    <a:pt x="3173476" y="518160"/>
                  </a:lnTo>
                  <a:lnTo>
                    <a:pt x="86360" y="518160"/>
                  </a:lnTo>
                  <a:lnTo>
                    <a:pt x="52720" y="511381"/>
                  </a:lnTo>
                  <a:lnTo>
                    <a:pt x="25273" y="492887"/>
                  </a:lnTo>
                  <a:lnTo>
                    <a:pt x="6778" y="465439"/>
                  </a:lnTo>
                  <a:lnTo>
                    <a:pt x="0" y="431800"/>
                  </a:lnTo>
                  <a:lnTo>
                    <a:pt x="0" y="86360"/>
                  </a:lnTo>
                  <a:close/>
                </a:path>
              </a:pathLst>
            </a:custGeom>
            <a:ln w="28956">
              <a:solidFill>
                <a:srgbClr val="2E5496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4909565" y="1691716"/>
            <a:ext cx="299275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Bantuan </a:t>
            </a:r>
            <a:r>
              <a:rPr sz="2000" b="1" spc="-10" dirty="0">
                <a:solidFill>
                  <a:prstClr val="black"/>
                </a:solidFill>
                <a:latin typeface="Arial"/>
                <a:cs typeface="Arial"/>
              </a:rPr>
              <a:t>yang</a:t>
            </a:r>
            <a:r>
              <a:rPr sz="2000" b="1" spc="-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diberikan: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923790" y="2206497"/>
            <a:ext cx="3051175" cy="7740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spcBef>
                <a:spcPts val="100"/>
              </a:spcBef>
              <a:buClr>
                <a:srgbClr val="C00000"/>
              </a:buClr>
              <a:buSzPct val="150000"/>
              <a:buFont typeface="Wingdings"/>
              <a:buChar char=""/>
              <a:tabLst>
                <a:tab pos="355600" algn="l"/>
              </a:tabLst>
            </a:pPr>
            <a:r>
              <a:rPr sz="1500" spc="-5" dirty="0">
                <a:solidFill>
                  <a:prstClr val="black"/>
                </a:solidFill>
                <a:latin typeface="Arial"/>
                <a:cs typeface="Arial"/>
              </a:rPr>
              <a:t>Benih </a:t>
            </a:r>
            <a:r>
              <a:rPr sz="1500" spc="-5" dirty="0" err="1">
                <a:solidFill>
                  <a:prstClr val="black"/>
                </a:solidFill>
                <a:latin typeface="Arial"/>
                <a:cs typeface="Arial"/>
              </a:rPr>
              <a:t>Bermutu</a:t>
            </a:r>
            <a:r>
              <a:rPr sz="1500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lang="en-US" sz="1500" dirty="0">
                <a:solidFill>
                  <a:prstClr val="black"/>
                </a:solidFill>
                <a:latin typeface="Arial"/>
                <a:cs typeface="Arial"/>
              </a:rPr>
              <a:t>Pisang</a:t>
            </a:r>
            <a:r>
              <a:rPr sz="1500" spc="-5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endParaRPr sz="15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55600" marR="5080" indent="-342900">
              <a:spcBef>
                <a:spcPts val="490"/>
              </a:spcBef>
              <a:buClr>
                <a:srgbClr val="C00000"/>
              </a:buClr>
              <a:buSzPct val="150000"/>
              <a:buFont typeface="Wingdings"/>
              <a:buChar char=""/>
              <a:tabLst>
                <a:tab pos="355600" algn="l"/>
              </a:tabLst>
            </a:pPr>
            <a:r>
              <a:rPr sz="1500" spc="-5" dirty="0">
                <a:solidFill>
                  <a:prstClr val="black"/>
                </a:solidFill>
                <a:latin typeface="Arial"/>
                <a:cs typeface="Arial"/>
              </a:rPr>
              <a:t>Saprodi (Pupuk </a:t>
            </a:r>
            <a:r>
              <a:rPr sz="1500" dirty="0">
                <a:solidFill>
                  <a:prstClr val="black"/>
                </a:solidFill>
                <a:latin typeface="Arial"/>
                <a:cs typeface="Arial"/>
              </a:rPr>
              <a:t>Organik, </a:t>
            </a:r>
            <a:r>
              <a:rPr sz="1500" spc="-5" dirty="0">
                <a:solidFill>
                  <a:prstClr val="black"/>
                </a:solidFill>
                <a:latin typeface="Arial"/>
                <a:cs typeface="Arial"/>
              </a:rPr>
              <a:t>Pupuk  Hayati)</a:t>
            </a:r>
            <a:endParaRPr sz="15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923790" y="3018790"/>
            <a:ext cx="2954020" cy="10236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spcBef>
                <a:spcPts val="100"/>
              </a:spcBef>
              <a:buClr>
                <a:srgbClr val="C00000"/>
              </a:buClr>
              <a:buSzPct val="150000"/>
              <a:buFont typeface="Wingdings"/>
              <a:buChar char=""/>
              <a:tabLst>
                <a:tab pos="355600" algn="l"/>
              </a:tabLst>
            </a:pPr>
            <a:r>
              <a:rPr sz="1500" spc="-5" dirty="0">
                <a:solidFill>
                  <a:prstClr val="black"/>
                </a:solidFill>
                <a:latin typeface="Arial"/>
                <a:cs typeface="Arial"/>
              </a:rPr>
              <a:t>Pengendali </a:t>
            </a:r>
            <a:r>
              <a:rPr sz="1500" dirty="0">
                <a:solidFill>
                  <a:prstClr val="black"/>
                </a:solidFill>
                <a:latin typeface="Arial"/>
                <a:cs typeface="Arial"/>
              </a:rPr>
              <a:t>Organisme  Pengganggu </a:t>
            </a:r>
            <a:r>
              <a:rPr sz="1500" spc="-25" dirty="0">
                <a:solidFill>
                  <a:prstClr val="black"/>
                </a:solidFill>
                <a:latin typeface="Arial"/>
                <a:cs typeface="Arial"/>
              </a:rPr>
              <a:t>Tanaman</a:t>
            </a:r>
            <a:r>
              <a:rPr sz="1500" spc="-1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prstClr val="black"/>
                </a:solidFill>
                <a:latin typeface="Arial"/>
                <a:cs typeface="Arial"/>
              </a:rPr>
              <a:t>Ramah  Lingkungan</a:t>
            </a:r>
            <a:endParaRPr sz="1500">
              <a:solidFill>
                <a:prstClr val="black"/>
              </a:solidFill>
              <a:latin typeface="Arial"/>
              <a:cs typeface="Arial"/>
            </a:endParaRPr>
          </a:p>
          <a:p>
            <a:pPr marL="355600" indent="-342900">
              <a:spcBef>
                <a:spcPts val="505"/>
              </a:spcBef>
              <a:buClr>
                <a:srgbClr val="C00000"/>
              </a:buClr>
              <a:buSzPct val="150000"/>
              <a:buFont typeface="Wingdings"/>
              <a:buChar char=""/>
              <a:tabLst>
                <a:tab pos="355600" algn="l"/>
              </a:tabLst>
            </a:pPr>
            <a:r>
              <a:rPr sz="1500" spc="-5" dirty="0">
                <a:solidFill>
                  <a:prstClr val="black"/>
                </a:solidFill>
                <a:latin typeface="Arial"/>
                <a:cs typeface="Arial"/>
              </a:rPr>
              <a:t>Sarana </a:t>
            </a:r>
            <a:r>
              <a:rPr sz="1500" dirty="0">
                <a:solidFill>
                  <a:prstClr val="black"/>
                </a:solidFill>
                <a:latin typeface="Arial"/>
                <a:cs typeface="Arial"/>
              </a:rPr>
              <a:t>dan</a:t>
            </a:r>
            <a:r>
              <a:rPr sz="1500"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prstClr val="black"/>
                </a:solidFill>
                <a:latin typeface="Arial"/>
                <a:cs typeface="Arial"/>
              </a:rPr>
              <a:t>Prasarana</a:t>
            </a:r>
            <a:endParaRPr sz="15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266690" y="3997579"/>
            <a:ext cx="268922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500" dirty="0">
                <a:solidFill>
                  <a:prstClr val="black"/>
                </a:solidFill>
                <a:latin typeface="Arial"/>
                <a:cs typeface="Arial"/>
              </a:rPr>
              <a:t>Pascapanen, serta</a:t>
            </a:r>
            <a:r>
              <a:rPr sz="1500" spc="-8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00" spc="-5" dirty="0">
                <a:solidFill>
                  <a:prstClr val="black"/>
                </a:solidFill>
                <a:latin typeface="Arial"/>
                <a:cs typeface="Arial"/>
              </a:rPr>
              <a:t>Pengolahan</a:t>
            </a:r>
            <a:endParaRPr sz="15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923790" y="4288663"/>
            <a:ext cx="2459355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spcBef>
                <a:spcPts val="100"/>
              </a:spcBef>
              <a:buClr>
                <a:srgbClr val="C00000"/>
              </a:buClr>
              <a:buSzPct val="150000"/>
              <a:buFont typeface="Wingdings"/>
              <a:buChar char=""/>
              <a:tabLst>
                <a:tab pos="355600" algn="l"/>
              </a:tabLst>
            </a:pPr>
            <a:r>
              <a:rPr sz="1500" dirty="0">
                <a:solidFill>
                  <a:prstClr val="black"/>
                </a:solidFill>
                <a:latin typeface="Arial"/>
                <a:cs typeface="Arial"/>
              </a:rPr>
              <a:t>Registrasi </a:t>
            </a:r>
            <a:r>
              <a:rPr sz="1500" spc="-5" dirty="0">
                <a:solidFill>
                  <a:prstClr val="black"/>
                </a:solidFill>
                <a:latin typeface="Arial"/>
                <a:cs typeface="Arial"/>
              </a:rPr>
              <a:t>Kampung</a:t>
            </a:r>
            <a:r>
              <a:rPr sz="1500" spc="-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00" spc="-5" dirty="0">
                <a:solidFill>
                  <a:prstClr val="black"/>
                </a:solidFill>
                <a:latin typeface="Arial"/>
                <a:cs typeface="Arial"/>
              </a:rPr>
              <a:t>dan</a:t>
            </a:r>
            <a:endParaRPr sz="1500">
              <a:solidFill>
                <a:prstClr val="black"/>
              </a:solidFill>
              <a:latin typeface="Arial"/>
              <a:cs typeface="Arial"/>
            </a:endParaRPr>
          </a:p>
          <a:p>
            <a:pPr marL="355600"/>
            <a:r>
              <a:rPr sz="1500" dirty="0">
                <a:solidFill>
                  <a:prstClr val="black"/>
                </a:solidFill>
                <a:latin typeface="Arial"/>
                <a:cs typeface="Arial"/>
              </a:rPr>
              <a:t>Sertifikasi</a:t>
            </a:r>
            <a:r>
              <a:rPr sz="1500"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prstClr val="black"/>
                </a:solidFill>
                <a:latin typeface="Arial"/>
                <a:cs typeface="Arial"/>
              </a:rPr>
              <a:t>Produk</a:t>
            </a:r>
            <a:endParaRPr sz="15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9127235" y="891539"/>
            <a:ext cx="2205355" cy="941069"/>
            <a:chOff x="9127235" y="891539"/>
            <a:chExt cx="2205355" cy="941069"/>
          </a:xfrm>
        </p:grpSpPr>
        <p:sp>
          <p:nvSpPr>
            <p:cNvPr id="43" name="object 43"/>
            <p:cNvSpPr/>
            <p:nvPr/>
          </p:nvSpPr>
          <p:spPr>
            <a:xfrm>
              <a:off x="9146285" y="910589"/>
              <a:ext cx="2167255" cy="859790"/>
            </a:xfrm>
            <a:custGeom>
              <a:avLst/>
              <a:gdLst/>
              <a:ahLst/>
              <a:cxnLst/>
              <a:rect l="l" t="t" r="r" b="b"/>
              <a:pathLst>
                <a:path w="2167254" h="859789">
                  <a:moveTo>
                    <a:pt x="0" y="314579"/>
                  </a:moveTo>
                  <a:lnTo>
                    <a:pt x="290322" y="115188"/>
                  </a:lnTo>
                  <a:lnTo>
                    <a:pt x="793242" y="0"/>
                  </a:lnTo>
                  <a:lnTo>
                    <a:pt x="1373886" y="0"/>
                  </a:lnTo>
                  <a:lnTo>
                    <a:pt x="1876806" y="115188"/>
                  </a:lnTo>
                  <a:lnTo>
                    <a:pt x="2167128" y="314579"/>
                  </a:lnTo>
                  <a:lnTo>
                    <a:pt x="2167128" y="544957"/>
                  </a:lnTo>
                  <a:lnTo>
                    <a:pt x="1876806" y="744347"/>
                  </a:lnTo>
                  <a:lnTo>
                    <a:pt x="1373886" y="859536"/>
                  </a:lnTo>
                  <a:lnTo>
                    <a:pt x="793242" y="859536"/>
                  </a:lnTo>
                  <a:lnTo>
                    <a:pt x="290322" y="744347"/>
                  </a:lnTo>
                  <a:lnTo>
                    <a:pt x="0" y="544957"/>
                  </a:lnTo>
                  <a:lnTo>
                    <a:pt x="0" y="314579"/>
                  </a:lnTo>
                  <a:close/>
                </a:path>
              </a:pathLst>
            </a:custGeom>
            <a:ln w="3810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9378695" y="908303"/>
              <a:ext cx="1762505" cy="61950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9293351" y="1213103"/>
              <a:ext cx="1693926" cy="61950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10596371" y="1213103"/>
              <a:ext cx="630174" cy="61950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9478771" y="1008710"/>
            <a:ext cx="156845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7790">
              <a:spcBef>
                <a:spcPts val="105"/>
              </a:spcBef>
            </a:pPr>
            <a:r>
              <a:rPr sz="2000" b="1" spc="-30" dirty="0">
                <a:solidFill>
                  <a:srgbClr val="FFFFFF"/>
                </a:solidFill>
                <a:latin typeface="Arial"/>
                <a:cs typeface="Arial"/>
              </a:rPr>
              <a:t>KAWASAN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marL="12700"/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KORPORASI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10021823" y="1900427"/>
            <a:ext cx="581025" cy="447040"/>
            <a:chOff x="10021823" y="1900427"/>
            <a:chExt cx="581025" cy="447040"/>
          </a:xfrm>
        </p:grpSpPr>
        <p:sp>
          <p:nvSpPr>
            <p:cNvPr id="49" name="object 49"/>
            <p:cNvSpPr/>
            <p:nvPr/>
          </p:nvSpPr>
          <p:spPr>
            <a:xfrm>
              <a:off x="10027919" y="1906523"/>
              <a:ext cx="568960" cy="434340"/>
            </a:xfrm>
            <a:custGeom>
              <a:avLst/>
              <a:gdLst/>
              <a:ahLst/>
              <a:cxnLst/>
              <a:rect l="l" t="t" r="r" b="b"/>
              <a:pathLst>
                <a:path w="568959" h="434339">
                  <a:moveTo>
                    <a:pt x="426338" y="0"/>
                  </a:moveTo>
                  <a:lnTo>
                    <a:pt x="142112" y="0"/>
                  </a:lnTo>
                  <a:lnTo>
                    <a:pt x="142112" y="217170"/>
                  </a:lnTo>
                  <a:lnTo>
                    <a:pt x="0" y="217170"/>
                  </a:lnTo>
                  <a:lnTo>
                    <a:pt x="284225" y="434339"/>
                  </a:lnTo>
                  <a:lnTo>
                    <a:pt x="568451" y="217170"/>
                  </a:lnTo>
                  <a:lnTo>
                    <a:pt x="426338" y="217170"/>
                  </a:lnTo>
                  <a:lnTo>
                    <a:pt x="42633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10027919" y="1906523"/>
              <a:ext cx="568960" cy="434340"/>
            </a:xfrm>
            <a:custGeom>
              <a:avLst/>
              <a:gdLst/>
              <a:ahLst/>
              <a:cxnLst/>
              <a:rect l="l" t="t" r="r" b="b"/>
              <a:pathLst>
                <a:path w="568959" h="434339">
                  <a:moveTo>
                    <a:pt x="0" y="217170"/>
                  </a:moveTo>
                  <a:lnTo>
                    <a:pt x="142112" y="217170"/>
                  </a:lnTo>
                  <a:lnTo>
                    <a:pt x="142112" y="0"/>
                  </a:lnTo>
                  <a:lnTo>
                    <a:pt x="426338" y="0"/>
                  </a:lnTo>
                  <a:lnTo>
                    <a:pt x="426338" y="217170"/>
                  </a:lnTo>
                  <a:lnTo>
                    <a:pt x="568451" y="217170"/>
                  </a:lnTo>
                  <a:lnTo>
                    <a:pt x="284225" y="434339"/>
                  </a:lnTo>
                  <a:lnTo>
                    <a:pt x="0" y="217170"/>
                  </a:lnTo>
                  <a:close/>
                </a:path>
              </a:pathLst>
            </a:custGeom>
            <a:ln w="12192">
              <a:solidFill>
                <a:srgbClr val="C55A11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51" name="object 51"/>
          <p:cNvGrpSpPr/>
          <p:nvPr/>
        </p:nvGrpSpPr>
        <p:grpSpPr>
          <a:xfrm>
            <a:off x="4290059" y="3211067"/>
            <a:ext cx="2385060" cy="2124710"/>
            <a:chOff x="4290059" y="3211067"/>
            <a:chExt cx="2385060" cy="2124710"/>
          </a:xfrm>
        </p:grpSpPr>
        <p:sp>
          <p:nvSpPr>
            <p:cNvPr id="52" name="object 52"/>
            <p:cNvSpPr/>
            <p:nvPr/>
          </p:nvSpPr>
          <p:spPr>
            <a:xfrm>
              <a:off x="5987795" y="4875275"/>
              <a:ext cx="681355" cy="454659"/>
            </a:xfrm>
            <a:custGeom>
              <a:avLst/>
              <a:gdLst/>
              <a:ahLst/>
              <a:cxnLst/>
              <a:rect l="l" t="t" r="r" b="b"/>
              <a:pathLst>
                <a:path w="681354" h="454660">
                  <a:moveTo>
                    <a:pt x="510920" y="439928"/>
                  </a:moveTo>
                  <a:lnTo>
                    <a:pt x="170306" y="439928"/>
                  </a:lnTo>
                  <a:lnTo>
                    <a:pt x="170306" y="454152"/>
                  </a:lnTo>
                  <a:lnTo>
                    <a:pt x="510920" y="454152"/>
                  </a:lnTo>
                  <a:lnTo>
                    <a:pt x="510920" y="439928"/>
                  </a:lnTo>
                  <a:close/>
                </a:path>
                <a:path w="681354" h="454660">
                  <a:moveTo>
                    <a:pt x="510920" y="397383"/>
                  </a:moveTo>
                  <a:lnTo>
                    <a:pt x="170306" y="397383"/>
                  </a:lnTo>
                  <a:lnTo>
                    <a:pt x="170306" y="425831"/>
                  </a:lnTo>
                  <a:lnTo>
                    <a:pt x="510920" y="425831"/>
                  </a:lnTo>
                  <a:lnTo>
                    <a:pt x="510920" y="397383"/>
                  </a:lnTo>
                  <a:close/>
                </a:path>
                <a:path w="681354" h="454660">
                  <a:moveTo>
                    <a:pt x="510920" y="227075"/>
                  </a:moveTo>
                  <a:lnTo>
                    <a:pt x="170306" y="227075"/>
                  </a:lnTo>
                  <a:lnTo>
                    <a:pt x="170306" y="383159"/>
                  </a:lnTo>
                  <a:lnTo>
                    <a:pt x="510920" y="383159"/>
                  </a:lnTo>
                  <a:lnTo>
                    <a:pt x="510920" y="227075"/>
                  </a:lnTo>
                  <a:close/>
                </a:path>
                <a:path w="681354" h="454660">
                  <a:moveTo>
                    <a:pt x="340613" y="0"/>
                  </a:moveTo>
                  <a:lnTo>
                    <a:pt x="0" y="227075"/>
                  </a:lnTo>
                  <a:lnTo>
                    <a:pt x="681227" y="227075"/>
                  </a:lnTo>
                  <a:lnTo>
                    <a:pt x="340613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5987795" y="4875275"/>
              <a:ext cx="681355" cy="454659"/>
            </a:xfrm>
            <a:custGeom>
              <a:avLst/>
              <a:gdLst/>
              <a:ahLst/>
              <a:cxnLst/>
              <a:rect l="l" t="t" r="r" b="b"/>
              <a:pathLst>
                <a:path w="681354" h="454660">
                  <a:moveTo>
                    <a:pt x="170306" y="454152"/>
                  </a:moveTo>
                  <a:lnTo>
                    <a:pt x="170306" y="439928"/>
                  </a:lnTo>
                  <a:lnTo>
                    <a:pt x="510920" y="439928"/>
                  </a:lnTo>
                  <a:lnTo>
                    <a:pt x="510920" y="454152"/>
                  </a:lnTo>
                  <a:lnTo>
                    <a:pt x="170306" y="454152"/>
                  </a:lnTo>
                  <a:close/>
                </a:path>
                <a:path w="681354" h="454660">
                  <a:moveTo>
                    <a:pt x="170306" y="425831"/>
                  </a:moveTo>
                  <a:lnTo>
                    <a:pt x="170306" y="397383"/>
                  </a:lnTo>
                  <a:lnTo>
                    <a:pt x="510920" y="397383"/>
                  </a:lnTo>
                  <a:lnTo>
                    <a:pt x="510920" y="425831"/>
                  </a:lnTo>
                  <a:lnTo>
                    <a:pt x="170306" y="425831"/>
                  </a:lnTo>
                  <a:close/>
                </a:path>
                <a:path w="681354" h="454660">
                  <a:moveTo>
                    <a:pt x="170306" y="383159"/>
                  </a:moveTo>
                  <a:lnTo>
                    <a:pt x="170306" y="227075"/>
                  </a:lnTo>
                  <a:lnTo>
                    <a:pt x="0" y="227075"/>
                  </a:lnTo>
                  <a:lnTo>
                    <a:pt x="340613" y="0"/>
                  </a:lnTo>
                  <a:lnTo>
                    <a:pt x="681227" y="227075"/>
                  </a:lnTo>
                  <a:lnTo>
                    <a:pt x="510920" y="227075"/>
                  </a:lnTo>
                  <a:lnTo>
                    <a:pt x="510920" y="383159"/>
                  </a:lnTo>
                  <a:lnTo>
                    <a:pt x="170306" y="383159"/>
                  </a:lnTo>
                  <a:close/>
                </a:path>
              </a:pathLst>
            </a:custGeom>
            <a:ln w="12192">
              <a:solidFill>
                <a:srgbClr val="C55A11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4296155" y="3217163"/>
              <a:ext cx="454659" cy="681355"/>
            </a:xfrm>
            <a:custGeom>
              <a:avLst/>
              <a:gdLst/>
              <a:ahLst/>
              <a:cxnLst/>
              <a:rect l="l" t="t" r="r" b="b"/>
              <a:pathLst>
                <a:path w="454660" h="681354">
                  <a:moveTo>
                    <a:pt x="14224" y="170307"/>
                  </a:moveTo>
                  <a:lnTo>
                    <a:pt x="0" y="170307"/>
                  </a:lnTo>
                  <a:lnTo>
                    <a:pt x="0" y="510921"/>
                  </a:lnTo>
                  <a:lnTo>
                    <a:pt x="14224" y="510921"/>
                  </a:lnTo>
                  <a:lnTo>
                    <a:pt x="14224" y="170307"/>
                  </a:lnTo>
                  <a:close/>
                </a:path>
                <a:path w="454660" h="681354">
                  <a:moveTo>
                    <a:pt x="56769" y="170307"/>
                  </a:moveTo>
                  <a:lnTo>
                    <a:pt x="28321" y="170307"/>
                  </a:lnTo>
                  <a:lnTo>
                    <a:pt x="28321" y="510921"/>
                  </a:lnTo>
                  <a:lnTo>
                    <a:pt x="56769" y="510921"/>
                  </a:lnTo>
                  <a:lnTo>
                    <a:pt x="56769" y="170307"/>
                  </a:lnTo>
                  <a:close/>
                </a:path>
                <a:path w="454660" h="681354">
                  <a:moveTo>
                    <a:pt x="227076" y="0"/>
                  </a:moveTo>
                  <a:lnTo>
                    <a:pt x="227076" y="170307"/>
                  </a:lnTo>
                  <a:lnTo>
                    <a:pt x="70993" y="170307"/>
                  </a:lnTo>
                  <a:lnTo>
                    <a:pt x="70993" y="510921"/>
                  </a:lnTo>
                  <a:lnTo>
                    <a:pt x="227076" y="510921"/>
                  </a:lnTo>
                  <a:lnTo>
                    <a:pt x="227076" y="681228"/>
                  </a:lnTo>
                  <a:lnTo>
                    <a:pt x="454152" y="340613"/>
                  </a:lnTo>
                  <a:lnTo>
                    <a:pt x="227076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4296155" y="3217163"/>
              <a:ext cx="454659" cy="681355"/>
            </a:xfrm>
            <a:custGeom>
              <a:avLst/>
              <a:gdLst/>
              <a:ahLst/>
              <a:cxnLst/>
              <a:rect l="l" t="t" r="r" b="b"/>
              <a:pathLst>
                <a:path w="454660" h="681354">
                  <a:moveTo>
                    <a:pt x="0" y="170307"/>
                  </a:moveTo>
                  <a:lnTo>
                    <a:pt x="14224" y="170307"/>
                  </a:lnTo>
                  <a:lnTo>
                    <a:pt x="14224" y="510921"/>
                  </a:lnTo>
                  <a:lnTo>
                    <a:pt x="0" y="510921"/>
                  </a:lnTo>
                  <a:lnTo>
                    <a:pt x="0" y="170307"/>
                  </a:lnTo>
                  <a:close/>
                </a:path>
                <a:path w="454660" h="681354">
                  <a:moveTo>
                    <a:pt x="28321" y="170307"/>
                  </a:moveTo>
                  <a:lnTo>
                    <a:pt x="56769" y="170307"/>
                  </a:lnTo>
                  <a:lnTo>
                    <a:pt x="56769" y="510921"/>
                  </a:lnTo>
                  <a:lnTo>
                    <a:pt x="28321" y="510921"/>
                  </a:lnTo>
                  <a:lnTo>
                    <a:pt x="28321" y="170307"/>
                  </a:lnTo>
                  <a:close/>
                </a:path>
                <a:path w="454660" h="681354">
                  <a:moveTo>
                    <a:pt x="70993" y="170307"/>
                  </a:moveTo>
                  <a:lnTo>
                    <a:pt x="227076" y="170307"/>
                  </a:lnTo>
                  <a:lnTo>
                    <a:pt x="227076" y="0"/>
                  </a:lnTo>
                  <a:lnTo>
                    <a:pt x="454152" y="340613"/>
                  </a:lnTo>
                  <a:lnTo>
                    <a:pt x="227076" y="681228"/>
                  </a:lnTo>
                  <a:lnTo>
                    <a:pt x="227076" y="510921"/>
                  </a:lnTo>
                  <a:lnTo>
                    <a:pt x="70993" y="510921"/>
                  </a:lnTo>
                  <a:lnTo>
                    <a:pt x="70993" y="170307"/>
                  </a:lnTo>
                  <a:close/>
                </a:path>
              </a:pathLst>
            </a:custGeom>
            <a:ln w="12192">
              <a:solidFill>
                <a:srgbClr val="C55A11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56" name="object 56"/>
          <p:cNvGrpSpPr/>
          <p:nvPr/>
        </p:nvGrpSpPr>
        <p:grpSpPr>
          <a:xfrm>
            <a:off x="8110728" y="3084576"/>
            <a:ext cx="466725" cy="693420"/>
            <a:chOff x="8110728" y="3084576"/>
            <a:chExt cx="466725" cy="693420"/>
          </a:xfrm>
        </p:grpSpPr>
        <p:sp>
          <p:nvSpPr>
            <p:cNvPr id="57" name="object 57"/>
            <p:cNvSpPr/>
            <p:nvPr/>
          </p:nvSpPr>
          <p:spPr>
            <a:xfrm>
              <a:off x="8116824" y="3090672"/>
              <a:ext cx="454659" cy="681355"/>
            </a:xfrm>
            <a:custGeom>
              <a:avLst/>
              <a:gdLst/>
              <a:ahLst/>
              <a:cxnLst/>
              <a:rect l="l" t="t" r="r" b="b"/>
              <a:pathLst>
                <a:path w="454659" h="681354">
                  <a:moveTo>
                    <a:pt x="14224" y="170306"/>
                  </a:moveTo>
                  <a:lnTo>
                    <a:pt x="0" y="170306"/>
                  </a:lnTo>
                  <a:lnTo>
                    <a:pt x="0" y="510920"/>
                  </a:lnTo>
                  <a:lnTo>
                    <a:pt x="14224" y="510920"/>
                  </a:lnTo>
                  <a:lnTo>
                    <a:pt x="14224" y="170306"/>
                  </a:lnTo>
                  <a:close/>
                </a:path>
                <a:path w="454659" h="681354">
                  <a:moveTo>
                    <a:pt x="56769" y="170306"/>
                  </a:moveTo>
                  <a:lnTo>
                    <a:pt x="28321" y="170306"/>
                  </a:lnTo>
                  <a:lnTo>
                    <a:pt x="28321" y="510920"/>
                  </a:lnTo>
                  <a:lnTo>
                    <a:pt x="56769" y="510920"/>
                  </a:lnTo>
                  <a:lnTo>
                    <a:pt x="56769" y="170306"/>
                  </a:lnTo>
                  <a:close/>
                </a:path>
                <a:path w="454659" h="681354">
                  <a:moveTo>
                    <a:pt x="227075" y="0"/>
                  </a:moveTo>
                  <a:lnTo>
                    <a:pt x="227075" y="170306"/>
                  </a:lnTo>
                  <a:lnTo>
                    <a:pt x="70993" y="170306"/>
                  </a:lnTo>
                  <a:lnTo>
                    <a:pt x="70993" y="510920"/>
                  </a:lnTo>
                  <a:lnTo>
                    <a:pt x="227075" y="510920"/>
                  </a:lnTo>
                  <a:lnTo>
                    <a:pt x="227075" y="681227"/>
                  </a:lnTo>
                  <a:lnTo>
                    <a:pt x="454151" y="340613"/>
                  </a:lnTo>
                  <a:lnTo>
                    <a:pt x="227075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8116824" y="3090672"/>
              <a:ext cx="454659" cy="681355"/>
            </a:xfrm>
            <a:custGeom>
              <a:avLst/>
              <a:gdLst/>
              <a:ahLst/>
              <a:cxnLst/>
              <a:rect l="l" t="t" r="r" b="b"/>
              <a:pathLst>
                <a:path w="454659" h="681354">
                  <a:moveTo>
                    <a:pt x="0" y="170306"/>
                  </a:moveTo>
                  <a:lnTo>
                    <a:pt x="14224" y="170306"/>
                  </a:lnTo>
                  <a:lnTo>
                    <a:pt x="14224" y="510920"/>
                  </a:lnTo>
                  <a:lnTo>
                    <a:pt x="0" y="510920"/>
                  </a:lnTo>
                  <a:lnTo>
                    <a:pt x="0" y="170306"/>
                  </a:lnTo>
                  <a:close/>
                </a:path>
                <a:path w="454659" h="681354">
                  <a:moveTo>
                    <a:pt x="28321" y="170306"/>
                  </a:moveTo>
                  <a:lnTo>
                    <a:pt x="56769" y="170306"/>
                  </a:lnTo>
                  <a:lnTo>
                    <a:pt x="56769" y="510920"/>
                  </a:lnTo>
                  <a:lnTo>
                    <a:pt x="28321" y="510920"/>
                  </a:lnTo>
                  <a:lnTo>
                    <a:pt x="28321" y="170306"/>
                  </a:lnTo>
                  <a:close/>
                </a:path>
                <a:path w="454659" h="681354">
                  <a:moveTo>
                    <a:pt x="70993" y="170306"/>
                  </a:moveTo>
                  <a:lnTo>
                    <a:pt x="227075" y="170306"/>
                  </a:lnTo>
                  <a:lnTo>
                    <a:pt x="227075" y="0"/>
                  </a:lnTo>
                  <a:lnTo>
                    <a:pt x="454151" y="340613"/>
                  </a:lnTo>
                  <a:lnTo>
                    <a:pt x="227075" y="681227"/>
                  </a:lnTo>
                  <a:lnTo>
                    <a:pt x="227075" y="510920"/>
                  </a:lnTo>
                  <a:lnTo>
                    <a:pt x="70993" y="510920"/>
                  </a:lnTo>
                  <a:lnTo>
                    <a:pt x="70993" y="170306"/>
                  </a:lnTo>
                  <a:close/>
                </a:path>
              </a:pathLst>
            </a:custGeom>
            <a:ln w="12192">
              <a:solidFill>
                <a:srgbClr val="C55A11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59" name="object 59"/>
          <p:cNvSpPr txBox="1"/>
          <p:nvPr/>
        </p:nvSpPr>
        <p:spPr>
          <a:xfrm>
            <a:off x="4354195" y="5432856"/>
            <a:ext cx="3790315" cy="1231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spcBef>
                <a:spcPts val="100"/>
              </a:spcBef>
              <a:buClr>
                <a:srgbClr val="C00000"/>
              </a:buClr>
              <a:buSzPct val="150000"/>
              <a:buFont typeface="Wingdings"/>
              <a:buChar char=""/>
              <a:tabLst>
                <a:tab pos="355600" algn="l"/>
              </a:tabLst>
            </a:pPr>
            <a:r>
              <a:rPr sz="1500" spc="-5" dirty="0">
                <a:solidFill>
                  <a:prstClr val="black"/>
                </a:solidFill>
                <a:latin typeface="Arial"/>
                <a:cs typeface="Arial"/>
              </a:rPr>
              <a:t>Pengawalan </a:t>
            </a:r>
            <a:r>
              <a:rPr sz="1500" dirty="0">
                <a:solidFill>
                  <a:prstClr val="black"/>
                </a:solidFill>
                <a:latin typeface="Arial"/>
                <a:cs typeface="Arial"/>
              </a:rPr>
              <a:t>dan </a:t>
            </a:r>
            <a:r>
              <a:rPr sz="1500" spc="-5" dirty="0">
                <a:solidFill>
                  <a:prstClr val="black"/>
                </a:solidFill>
                <a:latin typeface="Arial"/>
                <a:cs typeface="Arial"/>
              </a:rPr>
              <a:t>Pendampingan </a:t>
            </a:r>
            <a:r>
              <a:rPr sz="1500" dirty="0">
                <a:solidFill>
                  <a:prstClr val="black"/>
                </a:solidFill>
                <a:latin typeface="Arial"/>
                <a:cs typeface="Arial"/>
              </a:rPr>
              <a:t>intensif  </a:t>
            </a:r>
            <a:r>
              <a:rPr sz="1500" spc="-5" dirty="0">
                <a:solidFill>
                  <a:prstClr val="black"/>
                </a:solidFill>
                <a:latin typeface="Arial"/>
                <a:cs typeface="Arial"/>
              </a:rPr>
              <a:t>dari hulu </a:t>
            </a:r>
            <a:r>
              <a:rPr sz="1500" dirty="0">
                <a:solidFill>
                  <a:prstClr val="black"/>
                </a:solidFill>
                <a:latin typeface="Arial"/>
                <a:cs typeface="Arial"/>
              </a:rPr>
              <a:t>hingga</a:t>
            </a:r>
            <a:r>
              <a:rPr sz="1500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00" spc="-5" dirty="0">
                <a:solidFill>
                  <a:prstClr val="black"/>
                </a:solidFill>
                <a:latin typeface="Arial"/>
                <a:cs typeface="Arial"/>
              </a:rPr>
              <a:t>hilir</a:t>
            </a:r>
            <a:endParaRPr sz="1500">
              <a:solidFill>
                <a:prstClr val="black"/>
              </a:solidFill>
              <a:latin typeface="Arial"/>
              <a:cs typeface="Arial"/>
            </a:endParaRPr>
          </a:p>
          <a:p>
            <a:pPr marL="355600" marR="205740" indent="-342900">
              <a:spcBef>
                <a:spcPts val="490"/>
              </a:spcBef>
              <a:buClr>
                <a:srgbClr val="C00000"/>
              </a:buClr>
              <a:buSzPct val="150000"/>
              <a:buFont typeface="Wingdings"/>
              <a:buChar char=""/>
              <a:tabLst>
                <a:tab pos="355600" algn="l"/>
              </a:tabLst>
            </a:pPr>
            <a:r>
              <a:rPr sz="1500" spc="-5" dirty="0">
                <a:solidFill>
                  <a:prstClr val="black"/>
                </a:solidFill>
                <a:latin typeface="Arial"/>
                <a:cs typeface="Arial"/>
              </a:rPr>
              <a:t>Fasilitasi </a:t>
            </a:r>
            <a:r>
              <a:rPr sz="1500" spc="5" dirty="0">
                <a:solidFill>
                  <a:prstClr val="black"/>
                </a:solidFill>
                <a:latin typeface="Arial"/>
                <a:cs typeface="Arial"/>
              </a:rPr>
              <a:t>akses </a:t>
            </a:r>
            <a:r>
              <a:rPr sz="1500" dirty="0">
                <a:solidFill>
                  <a:prstClr val="black"/>
                </a:solidFill>
                <a:latin typeface="Arial"/>
                <a:cs typeface="Arial"/>
              </a:rPr>
              <a:t>permodalan </a:t>
            </a:r>
            <a:r>
              <a:rPr sz="1500" spc="-5" dirty="0">
                <a:solidFill>
                  <a:prstClr val="black"/>
                </a:solidFill>
                <a:latin typeface="Arial"/>
                <a:cs typeface="Arial"/>
              </a:rPr>
              <a:t>(KUR),  </a:t>
            </a:r>
            <a:r>
              <a:rPr sz="1500" dirty="0">
                <a:solidFill>
                  <a:prstClr val="black"/>
                </a:solidFill>
                <a:latin typeface="Arial"/>
                <a:cs typeface="Arial"/>
              </a:rPr>
              <a:t>mekanisasi, pengairan,</a:t>
            </a:r>
            <a:r>
              <a:rPr sz="1500" spc="-9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prstClr val="black"/>
                </a:solidFill>
                <a:latin typeface="Arial"/>
                <a:cs typeface="Arial"/>
              </a:rPr>
              <a:t>kelembagaan,  pemasaran</a:t>
            </a:r>
            <a:endParaRPr sz="15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2265992" y="4418"/>
            <a:ext cx="777495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3175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Pengembangan</a:t>
            </a:r>
            <a:r>
              <a:rPr lang="en-US" sz="4400" b="1" cap="none" spc="0" dirty="0">
                <a:ln w="3175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400" b="1" cap="none" spc="0" dirty="0" err="1">
                <a:ln w="3175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Kampung</a:t>
            </a:r>
            <a:r>
              <a:rPr lang="en-US" sz="4400" b="1" cap="none" spc="0" dirty="0">
                <a:ln w="3175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400" b="1" cap="none" spc="0" dirty="0" err="1">
                <a:ln w="3175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Pisang</a:t>
            </a:r>
            <a:endParaRPr lang="en-US" sz="5400" b="1" cap="none" spc="0" dirty="0">
              <a:ln w="3175">
                <a:solidFill>
                  <a:schemeClr val="tx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221733" y="5115121"/>
            <a:ext cx="17565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dirty="0" err="1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Pisang</a:t>
            </a:r>
            <a:endParaRPr lang="en-US" sz="2700" b="1" dirty="0">
              <a:ln w="1016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xmlns="" id="{D1649ACD-F3C4-4F44-9AC6-200BF52EB907}"/>
              </a:ext>
            </a:extLst>
          </p:cNvPr>
          <p:cNvSpPr/>
          <p:nvPr/>
        </p:nvSpPr>
        <p:spPr>
          <a:xfrm>
            <a:off x="1458771" y="4049243"/>
            <a:ext cx="1085850" cy="73152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  <a:r>
              <a:rPr lang="id-ID" b="1" dirty="0"/>
              <a:t>0 HA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1177F2EA-BC96-4FC4-9283-313F18F500C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2436" y="80772"/>
            <a:ext cx="988329" cy="833903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704087" y="2105396"/>
            <a:ext cx="2688966" cy="12182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9385" algn="ctr">
              <a:spcBef>
                <a:spcPts val="100"/>
              </a:spcBef>
            </a:pPr>
            <a:r>
              <a:rPr b="1" i="1" spc="-5" dirty="0">
                <a:latin typeface="Carlito"/>
                <a:cs typeface="Carlito"/>
              </a:rPr>
              <a:t>One </a:t>
            </a:r>
            <a:r>
              <a:rPr b="1" i="1" dirty="0">
                <a:latin typeface="Carlito"/>
                <a:cs typeface="Carlito"/>
              </a:rPr>
              <a:t>Village </a:t>
            </a:r>
            <a:r>
              <a:rPr b="1" i="1" spc="-5" dirty="0">
                <a:latin typeface="Carlito"/>
                <a:cs typeface="Carlito"/>
              </a:rPr>
              <a:t>One</a:t>
            </a:r>
            <a:r>
              <a:rPr b="1" i="1" spc="-70" dirty="0">
                <a:latin typeface="Carlito"/>
                <a:cs typeface="Carlito"/>
              </a:rPr>
              <a:t> </a:t>
            </a:r>
            <a:r>
              <a:rPr b="1" i="1" spc="-15" dirty="0">
                <a:latin typeface="Carlito"/>
                <a:cs typeface="Carlito"/>
              </a:rPr>
              <a:t>Variety</a:t>
            </a:r>
            <a:endParaRPr dirty="0">
              <a:latin typeface="Carlito"/>
              <a:cs typeface="Carlito"/>
            </a:endParaRPr>
          </a:p>
          <a:p>
            <a:pPr algn="ctr">
              <a:spcBef>
                <a:spcPts val="55"/>
              </a:spcBef>
            </a:pPr>
            <a:endParaRPr sz="2350" dirty="0">
              <a:latin typeface="Carlito"/>
              <a:cs typeface="Carlito"/>
            </a:endParaRPr>
          </a:p>
          <a:p>
            <a:pPr marL="12700" algn="ctr">
              <a:tabLst>
                <a:tab pos="1680845" algn="l"/>
              </a:tabLst>
            </a:pPr>
            <a:endParaRPr dirty="0">
              <a:latin typeface="Carlito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368968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805"/>
          <a:stretch/>
        </p:blipFill>
        <p:spPr>
          <a:xfrm>
            <a:off x="-19050" y="1011581"/>
            <a:ext cx="12147550" cy="4714468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8573367" y="4476877"/>
            <a:ext cx="1741170" cy="1660398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5317" y="822706"/>
            <a:ext cx="3081356" cy="88934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20040">
              <a:spcBef>
                <a:spcPts val="95"/>
              </a:spcBef>
            </a:pPr>
            <a:r>
              <a:rPr lang="en-US" sz="1600" b="1" spc="-135" dirty="0">
                <a:solidFill>
                  <a:srgbClr val="FD2300"/>
                </a:solidFill>
                <a:latin typeface="Carlito"/>
                <a:cs typeface="Carlito"/>
              </a:rPr>
              <a:t>1. </a:t>
            </a:r>
            <a:r>
              <a:rPr sz="1600" b="1" spc="-135" dirty="0">
                <a:solidFill>
                  <a:srgbClr val="FD2300"/>
                </a:solidFill>
                <a:latin typeface="Carlito"/>
                <a:cs typeface="Carlito"/>
              </a:rPr>
              <a:t>K</a:t>
            </a:r>
            <a:r>
              <a:rPr sz="1600" b="1" spc="-10" dirty="0">
                <a:solidFill>
                  <a:srgbClr val="FD2300"/>
                </a:solidFill>
                <a:latin typeface="Carlito"/>
                <a:cs typeface="Carlito"/>
              </a:rPr>
              <a:t>ON</a:t>
            </a:r>
            <a:r>
              <a:rPr sz="1600" b="1" spc="-15" dirty="0">
                <a:solidFill>
                  <a:srgbClr val="FD2300"/>
                </a:solidFill>
                <a:latin typeface="Carlito"/>
                <a:cs typeface="Carlito"/>
              </a:rPr>
              <a:t>T</a:t>
            </a:r>
            <a:r>
              <a:rPr sz="1600" b="1" spc="-5" dirty="0">
                <a:solidFill>
                  <a:srgbClr val="FD2300"/>
                </a:solidFill>
                <a:latin typeface="Carlito"/>
                <a:cs typeface="Carlito"/>
              </a:rPr>
              <a:t>I</a:t>
            </a:r>
            <a:r>
              <a:rPr sz="1600" b="1" spc="-20" dirty="0">
                <a:solidFill>
                  <a:srgbClr val="FD2300"/>
                </a:solidFill>
                <a:latin typeface="Carlito"/>
                <a:cs typeface="Carlito"/>
              </a:rPr>
              <a:t>N</a:t>
            </a:r>
            <a:r>
              <a:rPr sz="1600" b="1" spc="-5" dirty="0">
                <a:solidFill>
                  <a:srgbClr val="FD2300"/>
                </a:solidFill>
                <a:latin typeface="Carlito"/>
                <a:cs typeface="Carlito"/>
              </a:rPr>
              <a:t>UI</a:t>
            </a:r>
            <a:r>
              <a:rPr sz="1600" b="1" spc="-235" dirty="0">
                <a:solidFill>
                  <a:srgbClr val="FD2300"/>
                </a:solidFill>
                <a:latin typeface="Carlito"/>
                <a:cs typeface="Carlito"/>
              </a:rPr>
              <a:t>T</a:t>
            </a:r>
            <a:r>
              <a:rPr sz="1600" b="1" spc="-5" dirty="0">
                <a:solidFill>
                  <a:srgbClr val="FD2300"/>
                </a:solidFill>
                <a:latin typeface="Carlito"/>
                <a:cs typeface="Carlito"/>
              </a:rPr>
              <a:t>AS  </a:t>
            </a:r>
            <a:r>
              <a:rPr sz="1600" b="1" spc="-35" dirty="0">
                <a:solidFill>
                  <a:srgbClr val="FD2300"/>
                </a:solidFill>
                <a:latin typeface="Carlito"/>
                <a:cs typeface="Carlito"/>
              </a:rPr>
              <a:t>PASOKAN</a:t>
            </a:r>
            <a:endParaRPr sz="1600" dirty="0">
              <a:solidFill>
                <a:prstClr val="black"/>
              </a:solidFill>
              <a:latin typeface="Carlito"/>
              <a:cs typeface="Carlito"/>
            </a:endParaRPr>
          </a:p>
          <a:p>
            <a:pPr marL="12700" marR="5080">
              <a:spcBef>
                <a:spcPts val="575"/>
              </a:spcBef>
            </a:pPr>
            <a:r>
              <a:rPr spc="-20" dirty="0">
                <a:solidFill>
                  <a:prstClr val="black"/>
                </a:solidFill>
                <a:latin typeface="Carlito"/>
                <a:cs typeface="Carlito"/>
              </a:rPr>
              <a:t>Terpenuhinya </a:t>
            </a:r>
            <a:r>
              <a:rPr spc="-10" dirty="0">
                <a:solidFill>
                  <a:prstClr val="black"/>
                </a:solidFill>
                <a:latin typeface="Carlito"/>
                <a:cs typeface="Carlito"/>
              </a:rPr>
              <a:t>Kebutuhan  </a:t>
            </a:r>
            <a:r>
              <a:rPr spc="-10" dirty="0" err="1">
                <a:solidFill>
                  <a:prstClr val="black"/>
                </a:solidFill>
                <a:latin typeface="Carlito"/>
                <a:cs typeface="Carlito"/>
              </a:rPr>
              <a:t>Konsumsi</a:t>
            </a:r>
            <a:r>
              <a:rPr spc="-10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lang="en-US" spc="-20" dirty="0">
                <a:solidFill>
                  <a:prstClr val="black"/>
                </a:solidFill>
                <a:latin typeface="Carlito"/>
                <a:cs typeface="Carlito"/>
              </a:rPr>
              <a:t>pisang </a:t>
            </a:r>
            <a:r>
              <a:rPr spc="-10" dirty="0" err="1">
                <a:solidFill>
                  <a:prstClr val="black"/>
                </a:solidFill>
                <a:latin typeface="Carlito"/>
                <a:cs typeface="Carlito"/>
              </a:rPr>
              <a:t>Domestik</a:t>
            </a:r>
            <a:endParaRPr dirty="0">
              <a:solidFill>
                <a:prstClr val="black"/>
              </a:solidFill>
              <a:latin typeface="Carlito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50790" y="679717"/>
            <a:ext cx="2706968" cy="998350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12700">
              <a:spcBef>
                <a:spcPts val="965"/>
              </a:spcBef>
            </a:pPr>
            <a:r>
              <a:rPr lang="en-US" sz="1600" b="1" spc="-10" dirty="0">
                <a:solidFill>
                  <a:prstClr val="black"/>
                </a:solidFill>
                <a:latin typeface="Carlito"/>
                <a:cs typeface="Carlito"/>
              </a:rPr>
              <a:t>2. </a:t>
            </a:r>
            <a:r>
              <a:rPr sz="1600" b="1" spc="-10" dirty="0">
                <a:solidFill>
                  <a:prstClr val="black"/>
                </a:solidFill>
                <a:latin typeface="Carlito"/>
                <a:cs typeface="Carlito"/>
              </a:rPr>
              <a:t>EKSPOR</a:t>
            </a:r>
            <a:endParaRPr sz="1600" dirty="0">
              <a:solidFill>
                <a:prstClr val="black"/>
              </a:solidFill>
              <a:latin typeface="Carlito"/>
              <a:cs typeface="Carlito"/>
            </a:endParaRPr>
          </a:p>
          <a:p>
            <a:pPr marL="12700" marR="5080">
              <a:lnSpc>
                <a:spcPts val="2050"/>
              </a:lnSpc>
              <a:spcBef>
                <a:spcPts val="720"/>
              </a:spcBef>
            </a:pPr>
            <a:r>
              <a:rPr spc="-5" dirty="0">
                <a:solidFill>
                  <a:prstClr val="black"/>
                </a:solidFill>
                <a:latin typeface="Carlito"/>
                <a:cs typeface="Carlito"/>
              </a:rPr>
              <a:t>Tersedianya </a:t>
            </a:r>
            <a:r>
              <a:rPr spc="10" dirty="0">
                <a:solidFill>
                  <a:prstClr val="black"/>
                </a:solidFill>
                <a:latin typeface="Carlito"/>
                <a:cs typeface="Carlito"/>
              </a:rPr>
              <a:t>Keperluan  Ekspor </a:t>
            </a:r>
            <a:r>
              <a:rPr spc="10" dirty="0" err="1">
                <a:solidFill>
                  <a:prstClr val="black"/>
                </a:solidFill>
                <a:latin typeface="Carlito"/>
                <a:cs typeface="Carlito"/>
              </a:rPr>
              <a:t>Produk</a:t>
            </a:r>
            <a:r>
              <a:rPr spc="10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lang="en-US" spc="-5" dirty="0">
                <a:solidFill>
                  <a:prstClr val="black"/>
                </a:solidFill>
                <a:latin typeface="Carlito"/>
                <a:cs typeface="Carlito"/>
              </a:rPr>
              <a:t>pisang</a:t>
            </a:r>
            <a:endParaRPr dirty="0">
              <a:solidFill>
                <a:prstClr val="black"/>
              </a:solidFill>
              <a:latin typeface="Carlito"/>
              <a:cs typeface="Carli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35330" y="808277"/>
            <a:ext cx="3904735" cy="10413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42315">
              <a:spcBef>
                <a:spcPts val="100"/>
              </a:spcBef>
            </a:pPr>
            <a:r>
              <a:rPr lang="en-US" sz="1600" b="1" spc="-5" dirty="0">
                <a:solidFill>
                  <a:srgbClr val="FF0000"/>
                </a:solidFill>
                <a:latin typeface="Carlito"/>
                <a:cs typeface="Carlito"/>
              </a:rPr>
              <a:t>3. </a:t>
            </a:r>
            <a:r>
              <a:rPr sz="1600" b="1" spc="-5" dirty="0">
                <a:solidFill>
                  <a:srgbClr val="FF0000"/>
                </a:solidFill>
                <a:latin typeface="Carlito"/>
                <a:cs typeface="Carlito"/>
              </a:rPr>
              <a:t>KAMPUNG</a:t>
            </a:r>
            <a:r>
              <a:rPr sz="1600" b="1" spc="-85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FF0000"/>
                </a:solidFill>
                <a:latin typeface="Carlito"/>
                <a:cs typeface="Carlito"/>
              </a:rPr>
              <a:t>DAN</a:t>
            </a:r>
            <a:r>
              <a:rPr lang="en-US" sz="1600" b="1" spc="-25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1600" b="1" spc="-60" dirty="0">
                <a:solidFill>
                  <a:srgbClr val="FF0000"/>
                </a:solidFill>
                <a:latin typeface="Carlito"/>
                <a:cs typeface="Carlito"/>
              </a:rPr>
              <a:t>PARIWISATA</a:t>
            </a:r>
            <a:endParaRPr sz="1600" dirty="0">
              <a:solidFill>
                <a:srgbClr val="FF0000"/>
              </a:solidFill>
              <a:latin typeface="Carlito"/>
              <a:cs typeface="Carlito"/>
            </a:endParaRPr>
          </a:p>
          <a:p>
            <a:pPr marL="12700" marR="5080">
              <a:lnSpc>
                <a:spcPts val="1820"/>
              </a:lnSpc>
              <a:spcBef>
                <a:spcPts val="705"/>
              </a:spcBef>
            </a:pPr>
            <a:r>
              <a:rPr sz="1600" spc="-25" dirty="0">
                <a:solidFill>
                  <a:prstClr val="black"/>
                </a:solidFill>
                <a:latin typeface="Carlito"/>
                <a:cs typeface="Carlito"/>
              </a:rPr>
              <a:t>Terbentuknya </a:t>
            </a:r>
            <a:r>
              <a:rPr sz="1600" spc="-5" dirty="0">
                <a:solidFill>
                  <a:prstClr val="black"/>
                </a:solidFill>
                <a:latin typeface="Carlito"/>
                <a:cs typeface="Carlito"/>
              </a:rPr>
              <a:t>1.000 </a:t>
            </a:r>
            <a:r>
              <a:rPr sz="1600" spc="-10" dirty="0">
                <a:solidFill>
                  <a:prstClr val="black"/>
                </a:solidFill>
                <a:latin typeface="Carlito"/>
                <a:cs typeface="Carlito"/>
              </a:rPr>
              <a:t>Kampung  Komoditas Hortikultura yang juga  berpotensi </a:t>
            </a:r>
            <a:r>
              <a:rPr sz="1600" spc="-5" dirty="0">
                <a:solidFill>
                  <a:prstClr val="black"/>
                </a:solidFill>
                <a:latin typeface="Carlito"/>
                <a:cs typeface="Carlito"/>
              </a:rPr>
              <a:t>menjadi </a:t>
            </a:r>
            <a:r>
              <a:rPr sz="1600" spc="-10" dirty="0">
                <a:solidFill>
                  <a:prstClr val="black"/>
                </a:solidFill>
                <a:latin typeface="Carlito"/>
                <a:cs typeface="Carlito"/>
              </a:rPr>
              <a:t>Lokasi  Agrowisata </a:t>
            </a:r>
            <a:r>
              <a:rPr sz="1600" spc="-5" dirty="0">
                <a:solidFill>
                  <a:prstClr val="black"/>
                </a:solidFill>
                <a:latin typeface="Carlito"/>
                <a:cs typeface="Carlito"/>
              </a:rPr>
              <a:t>dan </a:t>
            </a:r>
            <a:r>
              <a:rPr sz="1600" spc="-10" dirty="0">
                <a:solidFill>
                  <a:prstClr val="black"/>
                </a:solidFill>
                <a:latin typeface="Carlito"/>
                <a:cs typeface="Carlito"/>
              </a:rPr>
              <a:t>Agro </a:t>
            </a:r>
            <a:r>
              <a:rPr sz="1600" spc="-15" dirty="0" err="1">
                <a:solidFill>
                  <a:prstClr val="black"/>
                </a:solidFill>
                <a:latin typeface="Carlito"/>
                <a:cs typeface="Carlito"/>
              </a:rPr>
              <a:t>Ed</a:t>
            </a:r>
            <a:r>
              <a:rPr lang="en-US" sz="1600" spc="-15" dirty="0" err="1">
                <a:solidFill>
                  <a:prstClr val="black"/>
                </a:solidFill>
                <a:latin typeface="Carlito"/>
                <a:cs typeface="Carlito"/>
              </a:rPr>
              <a:t>u</a:t>
            </a:r>
            <a:r>
              <a:rPr sz="1600" spc="5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1600" spc="-10" dirty="0">
                <a:solidFill>
                  <a:prstClr val="black"/>
                </a:solidFill>
                <a:latin typeface="Carlito"/>
                <a:cs typeface="Carlito"/>
              </a:rPr>
              <a:t>Wisata</a:t>
            </a:r>
            <a:endParaRPr sz="1600" dirty="0">
              <a:solidFill>
                <a:prstClr val="black"/>
              </a:solidFill>
              <a:latin typeface="Carlito"/>
              <a:cs typeface="Carli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093754" y="3767057"/>
            <a:ext cx="4535489" cy="1002197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L="12700">
              <a:spcBef>
                <a:spcPts val="975"/>
              </a:spcBef>
            </a:pPr>
            <a:r>
              <a:rPr lang="en-US" sz="1600" b="1" spc="-20" dirty="0">
                <a:solidFill>
                  <a:srgbClr val="7030A0"/>
                </a:solidFill>
                <a:latin typeface="Carlito"/>
                <a:cs typeface="Carlito"/>
              </a:rPr>
              <a:t>4. </a:t>
            </a:r>
            <a:r>
              <a:rPr sz="1600" b="1" spc="-20" dirty="0">
                <a:solidFill>
                  <a:srgbClr val="7030A0"/>
                </a:solidFill>
                <a:latin typeface="Carlito"/>
                <a:cs typeface="Carlito"/>
              </a:rPr>
              <a:t>BAHAN </a:t>
            </a:r>
            <a:r>
              <a:rPr sz="1600" b="1" spc="-30" dirty="0">
                <a:solidFill>
                  <a:srgbClr val="7030A0"/>
                </a:solidFill>
                <a:latin typeface="Carlito"/>
                <a:cs typeface="Carlito"/>
              </a:rPr>
              <a:t>BAKU</a:t>
            </a:r>
            <a:r>
              <a:rPr sz="1600" b="1" spc="-40" dirty="0">
                <a:solidFill>
                  <a:srgbClr val="7030A0"/>
                </a:solidFill>
                <a:latin typeface="Carlito"/>
                <a:cs typeface="Carlito"/>
              </a:rPr>
              <a:t> </a:t>
            </a:r>
            <a:r>
              <a:rPr sz="1600" b="1" spc="-20" dirty="0">
                <a:solidFill>
                  <a:srgbClr val="7030A0"/>
                </a:solidFill>
                <a:latin typeface="Carlito"/>
                <a:cs typeface="Carlito"/>
              </a:rPr>
              <a:t>INDUSTRI</a:t>
            </a:r>
            <a:endParaRPr sz="1600" dirty="0">
              <a:solidFill>
                <a:srgbClr val="7030A0"/>
              </a:solidFill>
              <a:latin typeface="Carlito"/>
              <a:cs typeface="Carlito"/>
            </a:endParaRPr>
          </a:p>
          <a:p>
            <a:pPr marL="12700">
              <a:spcBef>
                <a:spcPts val="565"/>
              </a:spcBef>
            </a:pPr>
            <a:r>
              <a:rPr spc="-25" dirty="0">
                <a:solidFill>
                  <a:prstClr val="black"/>
                </a:solidFill>
                <a:latin typeface="Carlito"/>
                <a:cs typeface="Carlito"/>
              </a:rPr>
              <a:t>Tersedianya </a:t>
            </a:r>
            <a:r>
              <a:rPr spc="-5" dirty="0">
                <a:solidFill>
                  <a:prstClr val="black"/>
                </a:solidFill>
                <a:latin typeface="Carlito"/>
                <a:cs typeface="Carlito"/>
              </a:rPr>
              <a:t>Kebutuhan </a:t>
            </a:r>
            <a:r>
              <a:rPr dirty="0">
                <a:solidFill>
                  <a:prstClr val="black"/>
                </a:solidFill>
                <a:latin typeface="Carlito"/>
                <a:cs typeface="Carlito"/>
              </a:rPr>
              <a:t>Bahan</a:t>
            </a:r>
            <a:r>
              <a:rPr spc="15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pc="-10" dirty="0">
                <a:solidFill>
                  <a:prstClr val="black"/>
                </a:solidFill>
                <a:latin typeface="Carlito"/>
                <a:cs typeface="Carlito"/>
              </a:rPr>
              <a:t>Baku</a:t>
            </a:r>
            <a:endParaRPr dirty="0">
              <a:solidFill>
                <a:prstClr val="black"/>
              </a:solidFill>
              <a:latin typeface="Carlito"/>
              <a:cs typeface="Carlito"/>
            </a:endParaRPr>
          </a:p>
          <a:p>
            <a:pPr marL="12700">
              <a:spcBef>
                <a:spcPts val="5"/>
              </a:spcBef>
            </a:pPr>
            <a:r>
              <a:rPr spc="-15" dirty="0" err="1">
                <a:solidFill>
                  <a:prstClr val="black"/>
                </a:solidFill>
                <a:latin typeface="Carlito"/>
                <a:cs typeface="Carlito"/>
              </a:rPr>
              <a:t>Industri</a:t>
            </a:r>
            <a:r>
              <a:rPr lang="en-US" spc="-15" dirty="0">
                <a:solidFill>
                  <a:prstClr val="black"/>
                </a:solidFill>
                <a:latin typeface="Carlito"/>
                <a:cs typeface="Carlito"/>
              </a:rPr>
              <a:t> pisang</a:t>
            </a:r>
            <a:endParaRPr dirty="0">
              <a:solidFill>
                <a:prstClr val="black"/>
              </a:solidFill>
              <a:latin typeface="Carlito"/>
              <a:cs typeface="Carli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32448" y="3743800"/>
            <a:ext cx="3530116" cy="1080424"/>
          </a:xfrm>
          <a:prstGeom prst="rect">
            <a:avLst/>
          </a:prstGeom>
        </p:spPr>
        <p:txBody>
          <a:bodyPr vert="horz" wrap="square" lIns="0" tIns="125095" rIns="0" bIns="0" rtlCol="0">
            <a:spAutoFit/>
          </a:bodyPr>
          <a:lstStyle/>
          <a:p>
            <a:pPr marL="12700">
              <a:spcBef>
                <a:spcPts val="985"/>
              </a:spcBef>
            </a:pPr>
            <a:r>
              <a:rPr lang="en-US" sz="1600" b="1" spc="-10" dirty="0">
                <a:solidFill>
                  <a:srgbClr val="006FC0"/>
                </a:solidFill>
                <a:latin typeface="Carlito"/>
                <a:cs typeface="Carlito"/>
              </a:rPr>
              <a:t>5. </a:t>
            </a:r>
            <a:r>
              <a:rPr sz="1600" b="1" spc="-10" dirty="0">
                <a:solidFill>
                  <a:srgbClr val="006FC0"/>
                </a:solidFill>
                <a:latin typeface="Carlito"/>
                <a:cs typeface="Carlito"/>
              </a:rPr>
              <a:t>KESEJAHTERAAN</a:t>
            </a:r>
            <a:r>
              <a:rPr lang="en-US" sz="1600" b="1" spc="-10" dirty="0">
                <a:solidFill>
                  <a:srgbClr val="006FC0"/>
                </a:solidFill>
                <a:latin typeface="Carlito"/>
                <a:cs typeface="Carlito"/>
              </a:rPr>
              <a:t> PETANI</a:t>
            </a:r>
            <a:endParaRPr sz="1600" dirty="0">
              <a:solidFill>
                <a:prstClr val="black"/>
              </a:solidFill>
              <a:latin typeface="Carlito"/>
              <a:cs typeface="Carlito"/>
            </a:endParaRPr>
          </a:p>
          <a:p>
            <a:pPr marL="12700" marR="5080">
              <a:spcBef>
                <a:spcPts val="570"/>
              </a:spcBef>
            </a:pPr>
            <a:r>
              <a:rPr spc="-5" dirty="0">
                <a:solidFill>
                  <a:prstClr val="black"/>
                </a:solidFill>
                <a:latin typeface="Carlito"/>
                <a:cs typeface="Carlito"/>
              </a:rPr>
              <a:t>Meningkatnya </a:t>
            </a:r>
            <a:r>
              <a:rPr dirty="0" err="1">
                <a:solidFill>
                  <a:prstClr val="black"/>
                </a:solidFill>
                <a:latin typeface="Carlito"/>
                <a:cs typeface="Carlito"/>
              </a:rPr>
              <a:t>Kesejahteraan</a:t>
            </a:r>
            <a:r>
              <a:rPr dirty="0">
                <a:solidFill>
                  <a:prstClr val="black"/>
                </a:solidFill>
                <a:latin typeface="Carlito"/>
                <a:cs typeface="Carlito"/>
              </a:rPr>
              <a:t>  </a:t>
            </a:r>
            <a:endParaRPr lang="en-US" dirty="0">
              <a:solidFill>
                <a:prstClr val="black"/>
              </a:solidFill>
              <a:latin typeface="Carlito"/>
              <a:cs typeface="Carlito"/>
            </a:endParaRPr>
          </a:p>
          <a:p>
            <a:pPr marL="12700" marR="5080">
              <a:spcBef>
                <a:spcPts val="570"/>
              </a:spcBef>
            </a:pPr>
            <a:r>
              <a:rPr spc="-5" dirty="0" err="1">
                <a:solidFill>
                  <a:prstClr val="black"/>
                </a:solidFill>
                <a:latin typeface="Carlito"/>
                <a:cs typeface="Carlito"/>
              </a:rPr>
              <a:t>Petani</a:t>
            </a:r>
            <a:r>
              <a:rPr spc="-5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pc="5" dirty="0">
                <a:solidFill>
                  <a:prstClr val="black"/>
                </a:solidFill>
                <a:latin typeface="Carlito"/>
                <a:cs typeface="Carlito"/>
              </a:rPr>
              <a:t>di</a:t>
            </a:r>
            <a:r>
              <a:rPr spc="35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dirty="0">
                <a:solidFill>
                  <a:prstClr val="black"/>
                </a:solidFill>
                <a:latin typeface="Carlito"/>
                <a:cs typeface="Carlito"/>
              </a:rPr>
              <a:t>Perdesaan</a:t>
            </a:r>
          </a:p>
        </p:txBody>
      </p:sp>
      <p:sp>
        <p:nvSpPr>
          <p:cNvPr id="9" name="object 9"/>
          <p:cNvSpPr/>
          <p:nvPr/>
        </p:nvSpPr>
        <p:spPr>
          <a:xfrm>
            <a:off x="4592620" y="1840464"/>
            <a:ext cx="1772688" cy="1528279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780426" y="1849588"/>
            <a:ext cx="1814541" cy="1812164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" name="Group 5"/>
          <p:cNvGrpSpPr>
            <a:grpSpLocks/>
          </p:cNvGrpSpPr>
          <p:nvPr/>
        </p:nvGrpSpPr>
        <p:grpSpPr bwMode="auto">
          <a:xfrm>
            <a:off x="14288" y="5978525"/>
            <a:ext cx="12133262" cy="877888"/>
            <a:chOff x="35496" y="6025070"/>
            <a:chExt cx="9145016" cy="793110"/>
          </a:xfrm>
        </p:grpSpPr>
        <p:grpSp>
          <p:nvGrpSpPr>
            <p:cNvPr id="15" name="Group 5"/>
            <p:cNvGrpSpPr>
              <a:grpSpLocks/>
            </p:cNvGrpSpPr>
            <p:nvPr/>
          </p:nvGrpSpPr>
          <p:grpSpPr bwMode="auto">
            <a:xfrm>
              <a:off x="35496" y="6025070"/>
              <a:ext cx="9145016" cy="793110"/>
              <a:chOff x="35496" y="5902919"/>
              <a:chExt cx="9145016" cy="910457"/>
            </a:xfrm>
          </p:grpSpPr>
          <p:sp>
            <p:nvSpPr>
              <p:cNvPr id="17" name="Rectangle 4"/>
              <p:cNvSpPr/>
              <p:nvPr/>
            </p:nvSpPr>
            <p:spPr>
              <a:xfrm>
                <a:off x="35496" y="5902919"/>
                <a:ext cx="9130658" cy="910457"/>
              </a:xfrm>
              <a:custGeom>
                <a:avLst/>
                <a:gdLst>
                  <a:gd name="connsiteX0" fmla="*/ 0 w 7920880"/>
                  <a:gd name="connsiteY0" fmla="*/ 0 h 1008112"/>
                  <a:gd name="connsiteX1" fmla="*/ 7920880 w 7920880"/>
                  <a:gd name="connsiteY1" fmla="*/ 0 h 1008112"/>
                  <a:gd name="connsiteX2" fmla="*/ 7920880 w 7920880"/>
                  <a:gd name="connsiteY2" fmla="*/ 1008112 h 1008112"/>
                  <a:gd name="connsiteX3" fmla="*/ 0 w 7920880"/>
                  <a:gd name="connsiteY3" fmla="*/ 1008112 h 1008112"/>
                  <a:gd name="connsiteX4" fmla="*/ 0 w 7920880"/>
                  <a:gd name="connsiteY4" fmla="*/ 0 h 1008112"/>
                  <a:gd name="connsiteX0" fmla="*/ 0 w 7920880"/>
                  <a:gd name="connsiteY0" fmla="*/ 0 h 1008112"/>
                  <a:gd name="connsiteX1" fmla="*/ 1666627 w 7920880"/>
                  <a:gd name="connsiteY1" fmla="*/ 547883 h 1008112"/>
                  <a:gd name="connsiteX2" fmla="*/ 7920880 w 7920880"/>
                  <a:gd name="connsiteY2" fmla="*/ 0 h 1008112"/>
                  <a:gd name="connsiteX3" fmla="*/ 7920880 w 7920880"/>
                  <a:gd name="connsiteY3" fmla="*/ 1008112 h 1008112"/>
                  <a:gd name="connsiteX4" fmla="*/ 0 w 7920880"/>
                  <a:gd name="connsiteY4" fmla="*/ 1008112 h 1008112"/>
                  <a:gd name="connsiteX5" fmla="*/ 0 w 7920880"/>
                  <a:gd name="connsiteY5" fmla="*/ 0 h 1008112"/>
                  <a:gd name="connsiteX0" fmla="*/ 0 w 9130248"/>
                  <a:gd name="connsiteY0" fmla="*/ 0 h 1008112"/>
                  <a:gd name="connsiteX1" fmla="*/ 1666627 w 9130248"/>
                  <a:gd name="connsiteY1" fmla="*/ 547883 h 1008112"/>
                  <a:gd name="connsiteX2" fmla="*/ 9130248 w 9130248"/>
                  <a:gd name="connsiteY2" fmla="*/ 29496 h 1008112"/>
                  <a:gd name="connsiteX3" fmla="*/ 7920880 w 9130248"/>
                  <a:gd name="connsiteY3" fmla="*/ 1008112 h 1008112"/>
                  <a:gd name="connsiteX4" fmla="*/ 0 w 9130248"/>
                  <a:gd name="connsiteY4" fmla="*/ 1008112 h 1008112"/>
                  <a:gd name="connsiteX5" fmla="*/ 0 w 9130248"/>
                  <a:gd name="connsiteY5" fmla="*/ 0 h 1008112"/>
                  <a:gd name="connsiteX0" fmla="*/ 0 w 9130248"/>
                  <a:gd name="connsiteY0" fmla="*/ 0 h 1008112"/>
                  <a:gd name="connsiteX1" fmla="*/ 1725621 w 9130248"/>
                  <a:gd name="connsiteY1" fmla="*/ 754361 h 1008112"/>
                  <a:gd name="connsiteX2" fmla="*/ 9130248 w 9130248"/>
                  <a:gd name="connsiteY2" fmla="*/ 29496 h 1008112"/>
                  <a:gd name="connsiteX3" fmla="*/ 7920880 w 9130248"/>
                  <a:gd name="connsiteY3" fmla="*/ 1008112 h 1008112"/>
                  <a:gd name="connsiteX4" fmla="*/ 0 w 9130248"/>
                  <a:gd name="connsiteY4" fmla="*/ 1008112 h 1008112"/>
                  <a:gd name="connsiteX5" fmla="*/ 0 w 9130248"/>
                  <a:gd name="connsiteY5" fmla="*/ 0 h 1008112"/>
                  <a:gd name="connsiteX0" fmla="*/ 0 w 9130248"/>
                  <a:gd name="connsiteY0" fmla="*/ 0 h 1008112"/>
                  <a:gd name="connsiteX1" fmla="*/ 1725621 w 9130248"/>
                  <a:gd name="connsiteY1" fmla="*/ 754361 h 1008112"/>
                  <a:gd name="connsiteX2" fmla="*/ 9130248 w 9130248"/>
                  <a:gd name="connsiteY2" fmla="*/ 29496 h 1008112"/>
                  <a:gd name="connsiteX3" fmla="*/ 7920880 w 9130248"/>
                  <a:gd name="connsiteY3" fmla="*/ 1008112 h 1008112"/>
                  <a:gd name="connsiteX4" fmla="*/ 0 w 9130248"/>
                  <a:gd name="connsiteY4" fmla="*/ 1008112 h 1008112"/>
                  <a:gd name="connsiteX5" fmla="*/ 0 w 9130248"/>
                  <a:gd name="connsiteY5" fmla="*/ 0 h 1008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0248" h="1008112">
                    <a:moveTo>
                      <a:pt x="0" y="0"/>
                    </a:moveTo>
                    <a:cubicBezTo>
                      <a:pt x="486717" y="731"/>
                      <a:pt x="1238904" y="753630"/>
                      <a:pt x="1725621" y="754361"/>
                    </a:cubicBezTo>
                    <a:cubicBezTo>
                      <a:pt x="4282321" y="660223"/>
                      <a:pt x="6662039" y="271118"/>
                      <a:pt x="9130248" y="29496"/>
                    </a:cubicBezTo>
                    <a:lnTo>
                      <a:pt x="7920880" y="1008112"/>
                    </a:lnTo>
                    <a:lnTo>
                      <a:pt x="0" y="10081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8" name="Rectangle 4"/>
              <p:cNvSpPr/>
              <p:nvPr/>
            </p:nvSpPr>
            <p:spPr>
              <a:xfrm>
                <a:off x="49854" y="6067559"/>
                <a:ext cx="9130658" cy="673376"/>
              </a:xfrm>
              <a:custGeom>
                <a:avLst/>
                <a:gdLst>
                  <a:gd name="connsiteX0" fmla="*/ 0 w 7920880"/>
                  <a:gd name="connsiteY0" fmla="*/ 0 h 1008112"/>
                  <a:gd name="connsiteX1" fmla="*/ 7920880 w 7920880"/>
                  <a:gd name="connsiteY1" fmla="*/ 0 h 1008112"/>
                  <a:gd name="connsiteX2" fmla="*/ 7920880 w 7920880"/>
                  <a:gd name="connsiteY2" fmla="*/ 1008112 h 1008112"/>
                  <a:gd name="connsiteX3" fmla="*/ 0 w 7920880"/>
                  <a:gd name="connsiteY3" fmla="*/ 1008112 h 1008112"/>
                  <a:gd name="connsiteX4" fmla="*/ 0 w 7920880"/>
                  <a:gd name="connsiteY4" fmla="*/ 0 h 1008112"/>
                  <a:gd name="connsiteX0" fmla="*/ 0 w 7920880"/>
                  <a:gd name="connsiteY0" fmla="*/ 0 h 1008112"/>
                  <a:gd name="connsiteX1" fmla="*/ 1666627 w 7920880"/>
                  <a:gd name="connsiteY1" fmla="*/ 547883 h 1008112"/>
                  <a:gd name="connsiteX2" fmla="*/ 7920880 w 7920880"/>
                  <a:gd name="connsiteY2" fmla="*/ 0 h 1008112"/>
                  <a:gd name="connsiteX3" fmla="*/ 7920880 w 7920880"/>
                  <a:gd name="connsiteY3" fmla="*/ 1008112 h 1008112"/>
                  <a:gd name="connsiteX4" fmla="*/ 0 w 7920880"/>
                  <a:gd name="connsiteY4" fmla="*/ 1008112 h 1008112"/>
                  <a:gd name="connsiteX5" fmla="*/ 0 w 7920880"/>
                  <a:gd name="connsiteY5" fmla="*/ 0 h 1008112"/>
                  <a:gd name="connsiteX0" fmla="*/ 0 w 9130248"/>
                  <a:gd name="connsiteY0" fmla="*/ 0 h 1008112"/>
                  <a:gd name="connsiteX1" fmla="*/ 1666627 w 9130248"/>
                  <a:gd name="connsiteY1" fmla="*/ 547883 h 1008112"/>
                  <a:gd name="connsiteX2" fmla="*/ 9130248 w 9130248"/>
                  <a:gd name="connsiteY2" fmla="*/ 29496 h 1008112"/>
                  <a:gd name="connsiteX3" fmla="*/ 7920880 w 9130248"/>
                  <a:gd name="connsiteY3" fmla="*/ 1008112 h 1008112"/>
                  <a:gd name="connsiteX4" fmla="*/ 0 w 9130248"/>
                  <a:gd name="connsiteY4" fmla="*/ 1008112 h 1008112"/>
                  <a:gd name="connsiteX5" fmla="*/ 0 w 9130248"/>
                  <a:gd name="connsiteY5" fmla="*/ 0 h 1008112"/>
                  <a:gd name="connsiteX0" fmla="*/ 0 w 9130248"/>
                  <a:gd name="connsiteY0" fmla="*/ 0 h 1008112"/>
                  <a:gd name="connsiteX1" fmla="*/ 1725621 w 9130248"/>
                  <a:gd name="connsiteY1" fmla="*/ 754361 h 1008112"/>
                  <a:gd name="connsiteX2" fmla="*/ 9130248 w 9130248"/>
                  <a:gd name="connsiteY2" fmla="*/ 29496 h 1008112"/>
                  <a:gd name="connsiteX3" fmla="*/ 7920880 w 9130248"/>
                  <a:gd name="connsiteY3" fmla="*/ 1008112 h 1008112"/>
                  <a:gd name="connsiteX4" fmla="*/ 0 w 9130248"/>
                  <a:gd name="connsiteY4" fmla="*/ 1008112 h 1008112"/>
                  <a:gd name="connsiteX5" fmla="*/ 0 w 9130248"/>
                  <a:gd name="connsiteY5" fmla="*/ 0 h 1008112"/>
                  <a:gd name="connsiteX0" fmla="*/ 0 w 9130248"/>
                  <a:gd name="connsiteY0" fmla="*/ 0 h 1008112"/>
                  <a:gd name="connsiteX1" fmla="*/ 1725621 w 9130248"/>
                  <a:gd name="connsiteY1" fmla="*/ 754361 h 1008112"/>
                  <a:gd name="connsiteX2" fmla="*/ 9130248 w 9130248"/>
                  <a:gd name="connsiteY2" fmla="*/ 29496 h 1008112"/>
                  <a:gd name="connsiteX3" fmla="*/ 7920880 w 9130248"/>
                  <a:gd name="connsiteY3" fmla="*/ 1008112 h 1008112"/>
                  <a:gd name="connsiteX4" fmla="*/ 0 w 9130248"/>
                  <a:gd name="connsiteY4" fmla="*/ 1008112 h 1008112"/>
                  <a:gd name="connsiteX5" fmla="*/ 0 w 9130248"/>
                  <a:gd name="connsiteY5" fmla="*/ 0 h 1008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0248" h="1008112">
                    <a:moveTo>
                      <a:pt x="0" y="0"/>
                    </a:moveTo>
                    <a:cubicBezTo>
                      <a:pt x="486717" y="731"/>
                      <a:pt x="1238904" y="753630"/>
                      <a:pt x="1725621" y="754361"/>
                    </a:cubicBezTo>
                    <a:cubicBezTo>
                      <a:pt x="4282321" y="660223"/>
                      <a:pt x="6662039" y="271118"/>
                      <a:pt x="9130248" y="29496"/>
                    </a:cubicBezTo>
                    <a:lnTo>
                      <a:pt x="7920880" y="1008112"/>
                    </a:lnTo>
                    <a:lnTo>
                      <a:pt x="0" y="1008112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pic>
          <p:nvPicPr>
            <p:cNvPr id="16" name="Picture 2" descr="D:\SAI_NITIP\detik\LOGOKementan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5" y="6316359"/>
              <a:ext cx="432048" cy="425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917804" y="86096"/>
            <a:ext cx="10709190" cy="537574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Sasaran</a:t>
            </a:r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Pengembangan</a:t>
            </a:r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Kampung</a:t>
            </a:r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–</a:t>
            </a:r>
            <a:r>
              <a:rPr lang="en-US" sz="2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Kawasan</a:t>
            </a:r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Pisang</a:t>
            </a:r>
            <a:endParaRPr lang="en-US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7246" y="1818770"/>
            <a:ext cx="2597497" cy="14545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7370" y="4813785"/>
            <a:ext cx="1843583" cy="15652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177F2EA-BC96-4FC4-9283-313F18F500C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2436" y="80772"/>
            <a:ext cx="988329" cy="83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50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0" y="5907340"/>
            <a:ext cx="12192000" cy="877888"/>
            <a:chOff x="35496" y="5902919"/>
            <a:chExt cx="9145016" cy="910457"/>
          </a:xfrm>
        </p:grpSpPr>
        <p:sp>
          <p:nvSpPr>
            <p:cNvPr id="9" name="Rectangle 4"/>
            <p:cNvSpPr/>
            <p:nvPr/>
          </p:nvSpPr>
          <p:spPr>
            <a:xfrm>
              <a:off x="35496" y="5902919"/>
              <a:ext cx="9130658" cy="910457"/>
            </a:xfrm>
            <a:custGeom>
              <a:avLst/>
              <a:gdLst>
                <a:gd name="connsiteX0" fmla="*/ 0 w 7920880"/>
                <a:gd name="connsiteY0" fmla="*/ 0 h 1008112"/>
                <a:gd name="connsiteX1" fmla="*/ 7920880 w 7920880"/>
                <a:gd name="connsiteY1" fmla="*/ 0 h 1008112"/>
                <a:gd name="connsiteX2" fmla="*/ 7920880 w 7920880"/>
                <a:gd name="connsiteY2" fmla="*/ 1008112 h 1008112"/>
                <a:gd name="connsiteX3" fmla="*/ 0 w 7920880"/>
                <a:gd name="connsiteY3" fmla="*/ 1008112 h 1008112"/>
                <a:gd name="connsiteX4" fmla="*/ 0 w 7920880"/>
                <a:gd name="connsiteY4" fmla="*/ 0 h 1008112"/>
                <a:gd name="connsiteX0" fmla="*/ 0 w 7920880"/>
                <a:gd name="connsiteY0" fmla="*/ 0 h 1008112"/>
                <a:gd name="connsiteX1" fmla="*/ 1666627 w 7920880"/>
                <a:gd name="connsiteY1" fmla="*/ 547883 h 1008112"/>
                <a:gd name="connsiteX2" fmla="*/ 7920880 w 7920880"/>
                <a:gd name="connsiteY2" fmla="*/ 0 h 1008112"/>
                <a:gd name="connsiteX3" fmla="*/ 7920880 w 7920880"/>
                <a:gd name="connsiteY3" fmla="*/ 1008112 h 1008112"/>
                <a:gd name="connsiteX4" fmla="*/ 0 w 7920880"/>
                <a:gd name="connsiteY4" fmla="*/ 1008112 h 1008112"/>
                <a:gd name="connsiteX5" fmla="*/ 0 w 7920880"/>
                <a:gd name="connsiteY5" fmla="*/ 0 h 1008112"/>
                <a:gd name="connsiteX0" fmla="*/ 0 w 9130248"/>
                <a:gd name="connsiteY0" fmla="*/ 0 h 1008112"/>
                <a:gd name="connsiteX1" fmla="*/ 1666627 w 9130248"/>
                <a:gd name="connsiteY1" fmla="*/ 547883 h 1008112"/>
                <a:gd name="connsiteX2" fmla="*/ 9130248 w 9130248"/>
                <a:gd name="connsiteY2" fmla="*/ 29496 h 1008112"/>
                <a:gd name="connsiteX3" fmla="*/ 7920880 w 9130248"/>
                <a:gd name="connsiteY3" fmla="*/ 1008112 h 1008112"/>
                <a:gd name="connsiteX4" fmla="*/ 0 w 9130248"/>
                <a:gd name="connsiteY4" fmla="*/ 1008112 h 1008112"/>
                <a:gd name="connsiteX5" fmla="*/ 0 w 9130248"/>
                <a:gd name="connsiteY5" fmla="*/ 0 h 1008112"/>
                <a:gd name="connsiteX0" fmla="*/ 0 w 9130248"/>
                <a:gd name="connsiteY0" fmla="*/ 0 h 1008112"/>
                <a:gd name="connsiteX1" fmla="*/ 1725621 w 9130248"/>
                <a:gd name="connsiteY1" fmla="*/ 754361 h 1008112"/>
                <a:gd name="connsiteX2" fmla="*/ 9130248 w 9130248"/>
                <a:gd name="connsiteY2" fmla="*/ 29496 h 1008112"/>
                <a:gd name="connsiteX3" fmla="*/ 7920880 w 9130248"/>
                <a:gd name="connsiteY3" fmla="*/ 1008112 h 1008112"/>
                <a:gd name="connsiteX4" fmla="*/ 0 w 9130248"/>
                <a:gd name="connsiteY4" fmla="*/ 1008112 h 1008112"/>
                <a:gd name="connsiteX5" fmla="*/ 0 w 9130248"/>
                <a:gd name="connsiteY5" fmla="*/ 0 h 1008112"/>
                <a:gd name="connsiteX0" fmla="*/ 0 w 9130248"/>
                <a:gd name="connsiteY0" fmla="*/ 0 h 1008112"/>
                <a:gd name="connsiteX1" fmla="*/ 1725621 w 9130248"/>
                <a:gd name="connsiteY1" fmla="*/ 754361 h 1008112"/>
                <a:gd name="connsiteX2" fmla="*/ 9130248 w 9130248"/>
                <a:gd name="connsiteY2" fmla="*/ 29496 h 1008112"/>
                <a:gd name="connsiteX3" fmla="*/ 7920880 w 9130248"/>
                <a:gd name="connsiteY3" fmla="*/ 1008112 h 1008112"/>
                <a:gd name="connsiteX4" fmla="*/ 0 w 9130248"/>
                <a:gd name="connsiteY4" fmla="*/ 1008112 h 1008112"/>
                <a:gd name="connsiteX5" fmla="*/ 0 w 9130248"/>
                <a:gd name="connsiteY5" fmla="*/ 0 h 100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30248" h="1008112">
                  <a:moveTo>
                    <a:pt x="0" y="0"/>
                  </a:moveTo>
                  <a:cubicBezTo>
                    <a:pt x="486717" y="731"/>
                    <a:pt x="1238904" y="753630"/>
                    <a:pt x="1725621" y="754361"/>
                  </a:cubicBezTo>
                  <a:cubicBezTo>
                    <a:pt x="4282321" y="660223"/>
                    <a:pt x="6662039" y="271118"/>
                    <a:pt x="9130248" y="29496"/>
                  </a:cubicBezTo>
                  <a:lnTo>
                    <a:pt x="7920880" y="1008112"/>
                  </a:lnTo>
                  <a:lnTo>
                    <a:pt x="0" y="10081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Rectangle 4"/>
            <p:cNvSpPr/>
            <p:nvPr/>
          </p:nvSpPr>
          <p:spPr>
            <a:xfrm>
              <a:off x="49854" y="6067559"/>
              <a:ext cx="9130658" cy="673376"/>
            </a:xfrm>
            <a:custGeom>
              <a:avLst/>
              <a:gdLst>
                <a:gd name="connsiteX0" fmla="*/ 0 w 7920880"/>
                <a:gd name="connsiteY0" fmla="*/ 0 h 1008112"/>
                <a:gd name="connsiteX1" fmla="*/ 7920880 w 7920880"/>
                <a:gd name="connsiteY1" fmla="*/ 0 h 1008112"/>
                <a:gd name="connsiteX2" fmla="*/ 7920880 w 7920880"/>
                <a:gd name="connsiteY2" fmla="*/ 1008112 h 1008112"/>
                <a:gd name="connsiteX3" fmla="*/ 0 w 7920880"/>
                <a:gd name="connsiteY3" fmla="*/ 1008112 h 1008112"/>
                <a:gd name="connsiteX4" fmla="*/ 0 w 7920880"/>
                <a:gd name="connsiteY4" fmla="*/ 0 h 1008112"/>
                <a:gd name="connsiteX0" fmla="*/ 0 w 7920880"/>
                <a:gd name="connsiteY0" fmla="*/ 0 h 1008112"/>
                <a:gd name="connsiteX1" fmla="*/ 1666627 w 7920880"/>
                <a:gd name="connsiteY1" fmla="*/ 547883 h 1008112"/>
                <a:gd name="connsiteX2" fmla="*/ 7920880 w 7920880"/>
                <a:gd name="connsiteY2" fmla="*/ 0 h 1008112"/>
                <a:gd name="connsiteX3" fmla="*/ 7920880 w 7920880"/>
                <a:gd name="connsiteY3" fmla="*/ 1008112 h 1008112"/>
                <a:gd name="connsiteX4" fmla="*/ 0 w 7920880"/>
                <a:gd name="connsiteY4" fmla="*/ 1008112 h 1008112"/>
                <a:gd name="connsiteX5" fmla="*/ 0 w 7920880"/>
                <a:gd name="connsiteY5" fmla="*/ 0 h 1008112"/>
                <a:gd name="connsiteX0" fmla="*/ 0 w 9130248"/>
                <a:gd name="connsiteY0" fmla="*/ 0 h 1008112"/>
                <a:gd name="connsiteX1" fmla="*/ 1666627 w 9130248"/>
                <a:gd name="connsiteY1" fmla="*/ 547883 h 1008112"/>
                <a:gd name="connsiteX2" fmla="*/ 9130248 w 9130248"/>
                <a:gd name="connsiteY2" fmla="*/ 29496 h 1008112"/>
                <a:gd name="connsiteX3" fmla="*/ 7920880 w 9130248"/>
                <a:gd name="connsiteY3" fmla="*/ 1008112 h 1008112"/>
                <a:gd name="connsiteX4" fmla="*/ 0 w 9130248"/>
                <a:gd name="connsiteY4" fmla="*/ 1008112 h 1008112"/>
                <a:gd name="connsiteX5" fmla="*/ 0 w 9130248"/>
                <a:gd name="connsiteY5" fmla="*/ 0 h 1008112"/>
                <a:gd name="connsiteX0" fmla="*/ 0 w 9130248"/>
                <a:gd name="connsiteY0" fmla="*/ 0 h 1008112"/>
                <a:gd name="connsiteX1" fmla="*/ 1725621 w 9130248"/>
                <a:gd name="connsiteY1" fmla="*/ 754361 h 1008112"/>
                <a:gd name="connsiteX2" fmla="*/ 9130248 w 9130248"/>
                <a:gd name="connsiteY2" fmla="*/ 29496 h 1008112"/>
                <a:gd name="connsiteX3" fmla="*/ 7920880 w 9130248"/>
                <a:gd name="connsiteY3" fmla="*/ 1008112 h 1008112"/>
                <a:gd name="connsiteX4" fmla="*/ 0 w 9130248"/>
                <a:gd name="connsiteY4" fmla="*/ 1008112 h 1008112"/>
                <a:gd name="connsiteX5" fmla="*/ 0 w 9130248"/>
                <a:gd name="connsiteY5" fmla="*/ 0 h 1008112"/>
                <a:gd name="connsiteX0" fmla="*/ 0 w 9130248"/>
                <a:gd name="connsiteY0" fmla="*/ 0 h 1008112"/>
                <a:gd name="connsiteX1" fmla="*/ 1725621 w 9130248"/>
                <a:gd name="connsiteY1" fmla="*/ 754361 h 1008112"/>
                <a:gd name="connsiteX2" fmla="*/ 9130248 w 9130248"/>
                <a:gd name="connsiteY2" fmla="*/ 29496 h 1008112"/>
                <a:gd name="connsiteX3" fmla="*/ 7920880 w 9130248"/>
                <a:gd name="connsiteY3" fmla="*/ 1008112 h 1008112"/>
                <a:gd name="connsiteX4" fmla="*/ 0 w 9130248"/>
                <a:gd name="connsiteY4" fmla="*/ 1008112 h 1008112"/>
                <a:gd name="connsiteX5" fmla="*/ 0 w 9130248"/>
                <a:gd name="connsiteY5" fmla="*/ 0 h 100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30248" h="1008112">
                  <a:moveTo>
                    <a:pt x="0" y="0"/>
                  </a:moveTo>
                  <a:cubicBezTo>
                    <a:pt x="486717" y="731"/>
                    <a:pt x="1238904" y="753630"/>
                    <a:pt x="1725621" y="754361"/>
                  </a:cubicBezTo>
                  <a:cubicBezTo>
                    <a:pt x="4282321" y="660223"/>
                    <a:pt x="6662039" y="271118"/>
                    <a:pt x="9130248" y="29496"/>
                  </a:cubicBezTo>
                  <a:lnTo>
                    <a:pt x="7920880" y="1008112"/>
                  </a:lnTo>
                  <a:lnTo>
                    <a:pt x="0" y="1008112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86609">
            <a:off x="9808485" y="5363595"/>
            <a:ext cx="2635258" cy="1756838"/>
          </a:xfrm>
          <a:prstGeom prst="rect">
            <a:avLst/>
          </a:prstGeom>
        </p:spPr>
      </p:pic>
      <p:sp>
        <p:nvSpPr>
          <p:cNvPr id="12" name="Title 18"/>
          <p:cNvSpPr>
            <a:spLocks noGrp="1"/>
          </p:cNvSpPr>
          <p:nvPr>
            <p:ph type="title"/>
          </p:nvPr>
        </p:nvSpPr>
        <p:spPr>
          <a:xfrm>
            <a:off x="1019404" y="218657"/>
            <a:ext cx="10709190" cy="537574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n w="12700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Luas </a:t>
            </a:r>
            <a:r>
              <a:rPr lang="en-US" sz="3600" dirty="0" err="1">
                <a:ln w="12700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Panen</a:t>
            </a:r>
            <a:r>
              <a:rPr lang="en-US" sz="3600" dirty="0">
                <a:ln w="12700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 </a:t>
            </a:r>
            <a:r>
              <a:rPr lang="en-US" sz="3600" dirty="0" err="1">
                <a:ln w="12700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Pisang</a:t>
            </a:r>
            <a:r>
              <a:rPr lang="en-US" sz="3600" dirty="0">
                <a:ln w="12700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 </a:t>
            </a:r>
            <a:r>
              <a:rPr lang="en-US" sz="3600" dirty="0" err="1">
                <a:ln w="12700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Tahun</a:t>
            </a:r>
            <a:r>
              <a:rPr lang="en-US" sz="3600" dirty="0">
                <a:ln w="12700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 2016-2020</a:t>
            </a:r>
          </a:p>
        </p:txBody>
      </p:sp>
      <p:graphicFrame>
        <p:nvGraphicFramePr>
          <p:cNvPr id="27" name="Chart 26"/>
          <p:cNvGraphicFramePr/>
          <p:nvPr>
            <p:extLst>
              <p:ext uri="{D42A27DB-BD31-4B8C-83A1-F6EECF244321}">
                <p14:modId xmlns:p14="http://schemas.microsoft.com/office/powerpoint/2010/main" val="229090355"/>
              </p:ext>
            </p:extLst>
          </p:nvPr>
        </p:nvGraphicFramePr>
        <p:xfrm>
          <a:off x="1413477" y="608911"/>
          <a:ext cx="9041530" cy="5097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56694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AF4D1F38-C1CF-47D7-85CF-5EE346F3A4C3}"/>
              </a:ext>
            </a:extLst>
          </p:cNvPr>
          <p:cNvGraphicFramePr>
            <a:graphicFrameLocks/>
          </p:cNvGraphicFramePr>
          <p:nvPr/>
        </p:nvGraphicFramePr>
        <p:xfrm>
          <a:off x="288970" y="957515"/>
          <a:ext cx="5710614" cy="5556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B8EF1F5-A3F4-48A6-BA23-08730BFFB106}"/>
              </a:ext>
            </a:extLst>
          </p:cNvPr>
          <p:cNvSpPr txBox="1"/>
          <p:nvPr/>
        </p:nvSpPr>
        <p:spPr>
          <a:xfrm>
            <a:off x="87948" y="6513927"/>
            <a:ext cx="12556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 err="1"/>
              <a:t>Sumber</a:t>
            </a:r>
            <a:r>
              <a:rPr lang="en-GB" sz="1200" i="1" dirty="0"/>
              <a:t>: BPS</a:t>
            </a:r>
            <a:endParaRPr lang="en-ID" sz="1200" i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A7FC91F8-AEBB-4E24-9BD7-5C4EB4113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573"/>
            <a:ext cx="12192000" cy="536107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PERTUMBUHAN PRODUKSI BUAH DALAM 2 DEKADE</a:t>
            </a:r>
            <a:endParaRPr lang="en-ID" sz="24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xmlns="" id="{57C48B61-4E6D-41CD-B326-85863877C105}"/>
              </a:ext>
            </a:extLst>
          </p:cNvPr>
          <p:cNvGraphicFramePr>
            <a:graphicFrameLocks/>
          </p:cNvGraphicFramePr>
          <p:nvPr/>
        </p:nvGraphicFramePr>
        <p:xfrm>
          <a:off x="6192418" y="957515"/>
          <a:ext cx="5594114" cy="5556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FCA41D1A-4D05-41CB-8F28-03E9C502AA24}"/>
              </a:ext>
            </a:extLst>
          </p:cNvPr>
          <p:cNvGrpSpPr/>
          <p:nvPr/>
        </p:nvGrpSpPr>
        <p:grpSpPr>
          <a:xfrm>
            <a:off x="108217" y="99965"/>
            <a:ext cx="1235427" cy="1349617"/>
            <a:chOff x="-7366" y="220062"/>
            <a:chExt cx="1795241" cy="1691617"/>
          </a:xfrm>
        </p:grpSpPr>
        <p:pic>
          <p:nvPicPr>
            <p:cNvPr id="14" name="Picture 13" descr="A picture containing durian&#10;&#10;Description automatically generated">
              <a:extLst>
                <a:ext uri="{FF2B5EF4-FFF2-40B4-BE49-F238E27FC236}">
                  <a16:creationId xmlns:a16="http://schemas.microsoft.com/office/drawing/2014/main" xmlns="" id="{893D4305-8568-44CD-B129-3B7A9FD3F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15" y="220062"/>
              <a:ext cx="991506" cy="820609"/>
            </a:xfrm>
            <a:prstGeom prst="rect">
              <a:avLst/>
            </a:prstGeom>
          </p:spPr>
        </p:pic>
        <p:pic>
          <p:nvPicPr>
            <p:cNvPr id="15" name="Picture 14" descr="A picture containing green, fruit, avocado, indoor&#10;&#10;Description automatically generated">
              <a:extLst>
                <a:ext uri="{FF2B5EF4-FFF2-40B4-BE49-F238E27FC236}">
                  <a16:creationId xmlns:a16="http://schemas.microsoft.com/office/drawing/2014/main" xmlns="" id="{7375EA00-FF75-43DD-9671-68E8420EA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9592" y="474030"/>
              <a:ext cx="1148283" cy="71767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5B459C37-16EB-4F59-A261-CB82AFFE8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4942" y="704770"/>
              <a:ext cx="696492" cy="546981"/>
            </a:xfrm>
            <a:prstGeom prst="rect">
              <a:avLst/>
            </a:prstGeom>
          </p:spPr>
        </p:pic>
        <p:pic>
          <p:nvPicPr>
            <p:cNvPr id="17" name="Picture 2" descr="Image result for pisang">
              <a:extLst>
                <a:ext uri="{FF2B5EF4-FFF2-40B4-BE49-F238E27FC236}">
                  <a16:creationId xmlns:a16="http://schemas.microsoft.com/office/drawing/2014/main" xmlns="" id="{776C6BDC-CE2F-407A-AC3D-F3CE109C41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6F5FA"/>
                </a:clrFrom>
                <a:clrTo>
                  <a:srgbClr val="F6F5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366" y="903701"/>
              <a:ext cx="1517386" cy="1007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Oval 1"/>
          <p:cNvSpPr/>
          <p:nvPr/>
        </p:nvSpPr>
        <p:spPr>
          <a:xfrm>
            <a:off x="6200606" y="5878286"/>
            <a:ext cx="2107371" cy="3918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177F2EA-BC96-4FC4-9283-313F18F500C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2436" y="80772"/>
            <a:ext cx="988329" cy="83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877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xmlns="" id="{7FA8DB9E-6CEB-45F5-86AE-18A7855ECC96}"/>
              </a:ext>
            </a:extLst>
          </p:cNvPr>
          <p:cNvSpPr/>
          <p:nvPr/>
        </p:nvSpPr>
        <p:spPr>
          <a:xfrm>
            <a:off x="77265" y="104504"/>
            <a:ext cx="11977736" cy="6570616"/>
          </a:xfrm>
          <a:prstGeom prst="roundRect">
            <a:avLst/>
          </a:prstGeom>
          <a:solidFill>
            <a:schemeClr val="bg2"/>
          </a:solidFill>
          <a:ln w="28575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535578" y="104503"/>
          <a:ext cx="11061110" cy="6570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1073332" y="1711234"/>
            <a:ext cx="1423851" cy="30044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0888A56-2AF7-4AAF-A499-012FF944F2CC}"/>
              </a:ext>
            </a:extLst>
          </p:cNvPr>
          <p:cNvGrpSpPr/>
          <p:nvPr/>
        </p:nvGrpSpPr>
        <p:grpSpPr>
          <a:xfrm>
            <a:off x="7797133" y="3174274"/>
            <a:ext cx="3799555" cy="2899956"/>
            <a:chOff x="-7366" y="220062"/>
            <a:chExt cx="1795241" cy="1691617"/>
          </a:xfrm>
        </p:grpSpPr>
        <p:pic>
          <p:nvPicPr>
            <p:cNvPr id="8" name="Picture 7" descr="A picture containing durian&#10;&#10;Description automatically generated">
              <a:extLst>
                <a:ext uri="{FF2B5EF4-FFF2-40B4-BE49-F238E27FC236}">
                  <a16:creationId xmlns:a16="http://schemas.microsoft.com/office/drawing/2014/main" xmlns="" id="{2B772368-0CEE-467C-ACF0-7916BF0D8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15" y="220062"/>
              <a:ext cx="991506" cy="820609"/>
            </a:xfrm>
            <a:prstGeom prst="rect">
              <a:avLst/>
            </a:prstGeom>
          </p:spPr>
        </p:pic>
        <p:pic>
          <p:nvPicPr>
            <p:cNvPr id="9" name="Picture 8" descr="A picture containing green, fruit, avocado, indoor&#10;&#10;Description automatically generated">
              <a:extLst>
                <a:ext uri="{FF2B5EF4-FFF2-40B4-BE49-F238E27FC236}">
                  <a16:creationId xmlns:a16="http://schemas.microsoft.com/office/drawing/2014/main" xmlns="" id="{BA9A99A0-5605-4D38-AB52-AC9B5CF1F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9592" y="474030"/>
              <a:ext cx="1148283" cy="71767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40F7DF6D-973F-4309-BD1C-B956C734B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4942" y="704770"/>
              <a:ext cx="696492" cy="546981"/>
            </a:xfrm>
            <a:prstGeom prst="rect">
              <a:avLst/>
            </a:prstGeom>
          </p:spPr>
        </p:pic>
        <p:pic>
          <p:nvPicPr>
            <p:cNvPr id="11" name="Picture 2" descr="Image result for pisang">
              <a:extLst>
                <a:ext uri="{FF2B5EF4-FFF2-40B4-BE49-F238E27FC236}">
                  <a16:creationId xmlns:a16="http://schemas.microsoft.com/office/drawing/2014/main" xmlns="" id="{981DA229-8EEE-4F94-8A4F-5E1042504E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6F5FA"/>
                </a:clrFrom>
                <a:clrTo>
                  <a:srgbClr val="F6F5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366" y="903701"/>
              <a:ext cx="1517386" cy="1007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67841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743</Words>
  <Application>Microsoft Office PowerPoint</Application>
  <PresentationFormat>Widescreen</PresentationFormat>
  <Paragraphs>232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36" baseType="lpstr">
      <vt:lpstr>Arial Unicode MS</vt:lpstr>
      <vt:lpstr>맑은 고딕</vt:lpstr>
      <vt:lpstr>宋体</vt:lpstr>
      <vt:lpstr>Abadi</vt:lpstr>
      <vt:lpstr>Arial</vt:lpstr>
      <vt:lpstr>Arial Black</vt:lpstr>
      <vt:lpstr>Arial Narrow</vt:lpstr>
      <vt:lpstr>Avenir</vt:lpstr>
      <vt:lpstr>Bookman Old Style</vt:lpstr>
      <vt:lpstr>Britannic Bold</vt:lpstr>
      <vt:lpstr>Calibri</vt:lpstr>
      <vt:lpstr>Calibri Light</vt:lpstr>
      <vt:lpstr>Calisto MT</vt:lpstr>
      <vt:lpstr>Cambria</vt:lpstr>
      <vt:lpstr>Carlito</vt:lpstr>
      <vt:lpstr>Cooper Black</vt:lpstr>
      <vt:lpstr>Impact</vt:lpstr>
      <vt:lpstr>Matura MT Script Capitals</vt:lpstr>
      <vt:lpstr>Nirmala UI</vt:lpstr>
      <vt:lpstr>Tahoma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Terbangunnya Kawasan Pisang Skala Ekonomi </vt:lpstr>
      <vt:lpstr>Sasaran Pengembangan Kampung–Kawasan Pisang</vt:lpstr>
      <vt:lpstr>Luas Panen Pisang Tahun 2016-2020</vt:lpstr>
      <vt:lpstr>PERTUMBUHAN PRODUKSI BUAH DALAM 2 DEKADE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27</cp:revision>
  <cp:lastPrinted>2021-08-31T05:49:48Z</cp:lastPrinted>
  <dcterms:created xsi:type="dcterms:W3CDTF">2021-08-18T07:51:08Z</dcterms:created>
  <dcterms:modified xsi:type="dcterms:W3CDTF">2021-09-03T08:48:57Z</dcterms:modified>
</cp:coreProperties>
</file>