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1" r:id="rId15"/>
    <p:sldId id="276" r:id="rId16"/>
    <p:sldId id="277" r:id="rId17"/>
    <p:sldId id="272" r:id="rId18"/>
    <p:sldId id="273" r:id="rId19"/>
    <p:sldId id="283" r:id="rId20"/>
    <p:sldId id="279" r:id="rId21"/>
    <p:sldId id="280" r:id="rId22"/>
    <p:sldId id="281" r:id="rId23"/>
    <p:sldId id="282" r:id="rId24"/>
    <p:sldId id="278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956D6C-AC62-4223-BC22-A0DDC7E208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888371-73F0-4FF8-BF14-B8649EFFBA4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6D6C-AC62-4223-BC22-A0DDC7E208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8371-73F0-4FF8-BF14-B8649EFFB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6D6C-AC62-4223-BC22-A0DDC7E208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8371-73F0-4FF8-BF14-B8649EFFB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6D6C-AC62-4223-BC22-A0DDC7E208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8371-73F0-4FF8-BF14-B8649EFFB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6D6C-AC62-4223-BC22-A0DDC7E208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8371-73F0-4FF8-BF14-B8649EFFB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6D6C-AC62-4223-BC22-A0DDC7E208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8371-73F0-4FF8-BF14-B8649EFFBA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6D6C-AC62-4223-BC22-A0DDC7E208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8371-73F0-4FF8-BF14-B8649EFFB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6D6C-AC62-4223-BC22-A0DDC7E208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8371-73F0-4FF8-BF14-B8649EFFB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6D6C-AC62-4223-BC22-A0DDC7E208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8371-73F0-4FF8-BF14-B8649EFFB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6D6C-AC62-4223-BC22-A0DDC7E208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8371-73F0-4FF8-BF14-B8649EFFBA4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6D6C-AC62-4223-BC22-A0DDC7E208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8371-73F0-4FF8-BF14-B8649EFFB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956D6C-AC62-4223-BC22-A0DDC7E208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888371-73F0-4FF8-BF14-B8649EFFBA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DOKUMEN SISTEM MUTU USAHATANI BAWANG PREI</a:t>
            </a:r>
            <a:endParaRPr lang="en-US" dirty="0"/>
          </a:p>
        </p:txBody>
      </p:sp>
      <p:pic>
        <p:nvPicPr>
          <p:cNvPr id="5" name="Picture 4" descr="Hasil gambar untuk bawang pre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3" y="2492896"/>
            <a:ext cx="2210435" cy="1995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asil gambar untuk bawang pre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23" y="2319973"/>
            <a:ext cx="2052955" cy="2218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Asus\Downloads\20181031_142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12372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138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PENGAIRAN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/>
              <a:t>Kegiatan yang dilakukan untuk memberikan air sesuai dengan kebutuhan tanaman </a:t>
            </a:r>
            <a:r>
              <a:rPr lang="en-US" dirty="0"/>
              <a:t>di </a:t>
            </a:r>
            <a:r>
              <a:rPr lang="id-ID" dirty="0"/>
              <a:t>sesuai dengan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cuaca</a:t>
            </a:r>
            <a:r>
              <a:rPr lang="id-ID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Prosedurnya</a:t>
            </a:r>
            <a:r>
              <a:rPr lang="en-US" dirty="0" smtClean="0"/>
              <a:t>:</a:t>
            </a:r>
          </a:p>
          <a:p>
            <a:pPr marL="514350" indent="-514350">
              <a:buAutoNum type="alphaLcPeriod"/>
            </a:pPr>
            <a:r>
              <a:rPr lang="id-ID" dirty="0" smtClean="0"/>
              <a:t>Lakukan </a:t>
            </a:r>
            <a:r>
              <a:rPr lang="id-ID" dirty="0"/>
              <a:t>penyiraman tanaman dengan sistem manual dan mekanisasi (pompanisasi</a:t>
            </a:r>
            <a:r>
              <a:rPr lang="id-ID" dirty="0" smtClean="0"/>
              <a:t>)</a:t>
            </a:r>
            <a:r>
              <a:rPr lang="en-US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Aplikasikan</a:t>
            </a:r>
            <a:r>
              <a:rPr lang="en-US" dirty="0" smtClean="0"/>
              <a:t> Eco </a:t>
            </a:r>
            <a:r>
              <a:rPr lang="en-US" dirty="0" err="1" smtClean="0"/>
              <a:t>Enzym</a:t>
            </a:r>
            <a:r>
              <a:rPr lang="en-US" dirty="0" smtClean="0"/>
              <a:t>, </a:t>
            </a:r>
          </a:p>
          <a:p>
            <a:pPr marL="514350" indent="-514350">
              <a:buAutoNum type="alphaLcPeriod"/>
            </a:pPr>
            <a:r>
              <a:rPr lang="id-ID" dirty="0" smtClean="0"/>
              <a:t>Berikan </a:t>
            </a:r>
            <a:r>
              <a:rPr lang="id-ID" dirty="0"/>
              <a:t>pengairan pada tanaman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 smtClean="0"/>
              <a:t>kemarau</a:t>
            </a:r>
            <a:r>
              <a:rPr lang="en-US" dirty="0" smtClean="0"/>
              <a:t>.</a:t>
            </a:r>
          </a:p>
          <a:p>
            <a:pPr marL="514350" indent="-514350">
              <a:buAutoNum type="alphaLcPeriod"/>
            </a:pPr>
            <a:r>
              <a:rPr lang="id-ID" dirty="0" smtClean="0"/>
              <a:t>Lakukan </a:t>
            </a:r>
            <a:r>
              <a:rPr lang="id-ID" dirty="0"/>
              <a:t>penyiraman sesuai kebutuhan 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r>
              <a:rPr lang="id-ID" sz="2800" b="1" dirty="0"/>
              <a:t>PENGENDALIAN HAMA DAN PENYAKIT</a:t>
            </a:r>
            <a:endParaRPr lang="en-US" sz="2800" dirty="0"/>
          </a:p>
        </p:txBody>
      </p:sp>
      <p:pic>
        <p:nvPicPr>
          <p:cNvPr id="6146" name="Picture 2" descr="C:\Users\Asus\OneDrive\Documents\prei\IMG-20210511-WA00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151712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6777317" cy="35089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dirty="0"/>
              <a:t>Kegiatan ini dimaksudkan untuk mengendalikan hama dan penyakit agar tanaman tumbuh optimal, produksi tinggi dan mutu baik.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Prosedurnya</a:t>
            </a:r>
            <a:r>
              <a:rPr lang="en-US" dirty="0" smtClean="0"/>
              <a:t>:</a:t>
            </a:r>
          </a:p>
          <a:p>
            <a:pPr marL="514350" lvl="0" indent="-514350">
              <a:buAutoNum type="alphaLcPeriod"/>
            </a:pPr>
            <a:r>
              <a:rPr lang="id-ID" dirty="0" smtClean="0"/>
              <a:t>Lakukan </a:t>
            </a:r>
            <a:r>
              <a:rPr lang="id-ID" dirty="0"/>
              <a:t>pengamatan terhadap OPT secara </a:t>
            </a:r>
            <a:r>
              <a:rPr lang="en-US" dirty="0" err="1"/>
              <a:t>rutin</a:t>
            </a:r>
            <a:r>
              <a:rPr lang="id-ID" dirty="0" smtClean="0"/>
              <a:t>.</a:t>
            </a:r>
            <a:endParaRPr lang="en-US" dirty="0" smtClean="0"/>
          </a:p>
          <a:p>
            <a:pPr marL="514350" lvl="0" indent="-514350">
              <a:buAutoNum type="alphaLcPeriod"/>
            </a:pPr>
            <a:r>
              <a:rPr lang="id-ID" dirty="0" smtClean="0"/>
              <a:t>Lakukan </a:t>
            </a:r>
            <a:r>
              <a:rPr lang="id-ID" dirty="0"/>
              <a:t>identifikasi gejala serangan, jenis OPT dan musuh </a:t>
            </a:r>
            <a:r>
              <a:rPr lang="id-ID" dirty="0" smtClean="0"/>
              <a:t>alaminya.</a:t>
            </a:r>
            <a:endParaRPr lang="en-US" dirty="0" smtClean="0"/>
          </a:p>
          <a:p>
            <a:pPr marL="514350" lvl="0" indent="-514350">
              <a:buAutoNum type="alphaLcPeriod"/>
            </a:pPr>
            <a:r>
              <a:rPr lang="id-ID" dirty="0" smtClean="0"/>
              <a:t>Perkirakan </a:t>
            </a:r>
            <a:r>
              <a:rPr lang="id-ID" dirty="0"/>
              <a:t>OPT yang perlu diwaspadai dan dikendalikan (</a:t>
            </a:r>
            <a:r>
              <a:rPr lang="en-US" dirty="0" err="1"/>
              <a:t>ulat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,  </a:t>
            </a:r>
            <a:r>
              <a:rPr lang="en-US" dirty="0" err="1"/>
              <a:t>ulat</a:t>
            </a:r>
            <a:r>
              <a:rPr lang="en-US" dirty="0"/>
              <a:t> </a:t>
            </a:r>
            <a:r>
              <a:rPr lang="en-US" dirty="0" err="1"/>
              <a:t>penggerek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,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phitoptora</a:t>
            </a:r>
            <a:r>
              <a:rPr lang="en-US" dirty="0"/>
              <a:t> </a:t>
            </a:r>
            <a:r>
              <a:rPr lang="id-ID" dirty="0"/>
              <a:t>dan busuk </a:t>
            </a:r>
            <a:r>
              <a:rPr lang="en-US" dirty="0" err="1"/>
              <a:t>pangkal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id-ID" dirty="0" smtClean="0"/>
              <a:t>)</a:t>
            </a:r>
            <a:endParaRPr lang="en-US" dirty="0" smtClean="0"/>
          </a:p>
          <a:p>
            <a:pPr marL="514350" lvl="0" indent="-514350">
              <a:buAutoNum type="alphaLcPeriod"/>
            </a:pPr>
            <a:r>
              <a:rPr lang="id-ID" dirty="0" smtClean="0"/>
              <a:t>Pengendalian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ambang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smtClean="0"/>
              <a:t>OPT</a:t>
            </a:r>
          </a:p>
          <a:p>
            <a:pPr marL="514350" lvl="0" indent="-514350">
              <a:buAutoNum type="alphaLcPeriod"/>
            </a:pPr>
            <a:r>
              <a:rPr lang="id-ID" dirty="0" smtClean="0"/>
              <a:t>Tetapkan </a:t>
            </a:r>
            <a:r>
              <a:rPr lang="id-ID" dirty="0"/>
              <a:t>alternatif pengendalian untuk  OPT : </a:t>
            </a:r>
            <a:endParaRPr lang="en-US" dirty="0" smtClean="0"/>
          </a:p>
          <a:p>
            <a:pPr marL="514350" lvl="0" indent="-514350">
              <a:buAutoNum type="alphaLcPeriod"/>
            </a:pPr>
            <a:r>
              <a:rPr lang="id-ID" dirty="0" smtClean="0"/>
              <a:t>Penggunaan </a:t>
            </a:r>
            <a:r>
              <a:rPr lang="id-ID" dirty="0"/>
              <a:t>pestisida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anjuran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Hama penyakit yang sering menyerang tanaman bawang dau</a:t>
            </a:r>
            <a:r>
              <a:rPr lang="en-US" sz="2800" dirty="0" smtClean="0"/>
              <a:t>n </a:t>
            </a:r>
            <a:r>
              <a:rPr lang="id-ID" sz="2800" dirty="0" smtClean="0"/>
              <a:t>adalah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Ulat </a:t>
            </a:r>
            <a:r>
              <a:rPr lang="id-ID" dirty="0"/>
              <a:t>tanah</a:t>
            </a:r>
            <a:br>
              <a:rPr lang="id-ID" dirty="0"/>
            </a:br>
            <a:r>
              <a:rPr lang="id-ID" dirty="0"/>
              <a:t>Ulat tanah sering menyerang bagian pangkal batang bawang daun. Akibat dari serangan hama ini menyebabkan bawang roboh bisa juga sampai putus atau </a:t>
            </a:r>
            <a:r>
              <a:rPr lang="id-ID" dirty="0" smtClean="0"/>
              <a:t>terpotong</a:t>
            </a:r>
            <a:r>
              <a:rPr lang="en-US" dirty="0" smtClean="0"/>
              <a:t>.</a:t>
            </a:r>
          </a:p>
          <a:p>
            <a:r>
              <a:rPr lang="id-ID" dirty="0" smtClean="0"/>
              <a:t>Ulat </a:t>
            </a:r>
            <a:r>
              <a:rPr lang="id-ID" dirty="0"/>
              <a:t>penggerek daun</a:t>
            </a:r>
            <a:br>
              <a:rPr lang="id-ID" dirty="0"/>
            </a:br>
            <a:r>
              <a:rPr lang="id-ID" dirty="0"/>
              <a:t>Ulat penggerek daun menyerang bagian bawah dan pinggir </a:t>
            </a:r>
            <a:r>
              <a:rPr lang="id-ID" dirty="0" smtClean="0"/>
              <a:t>daun.</a:t>
            </a:r>
            <a:endParaRPr lang="en-US" dirty="0" smtClean="0"/>
          </a:p>
          <a:p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/>
              <a:t>Phitoptora</a:t>
            </a:r>
            <a:r>
              <a:rPr lang="id-ID" dirty="0"/>
              <a:t> </a:t>
            </a:r>
            <a:br>
              <a:rPr lang="id-ID" dirty="0"/>
            </a:b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phitoptora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mengering</a:t>
            </a:r>
            <a:r>
              <a:rPr lang="en-US" dirty="0"/>
              <a:t>,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petani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balagering</a:t>
            </a:r>
            <a:r>
              <a:rPr lang="en-US" dirty="0" smtClean="0"/>
              <a:t>.</a:t>
            </a:r>
          </a:p>
          <a:p>
            <a:r>
              <a:rPr lang="id-ID" dirty="0" smtClean="0"/>
              <a:t>Penyakit </a:t>
            </a:r>
            <a:r>
              <a:rPr lang="id-ID" dirty="0"/>
              <a:t>busuk batang lunak</a:t>
            </a:r>
            <a:br>
              <a:rPr lang="id-ID" dirty="0"/>
            </a:br>
            <a:r>
              <a:rPr lang="id-ID" dirty="0"/>
              <a:t>Penyakit batang lunak menyerang bagian batang tanaman sehingga batang menjadi busuk dan basah mengeluarkan bau yang tidak sedap.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Cara mengatasi hama tanaman bawang daun yaitu dengan menyemprotkan insektida. Dosis penyemprotan insektisida untuk luas lahan 100 m² 20 ml, atau 2 ml per liter air untuk 160 tanaman. Sesuaikan juga petunjuk dosis setiap kemasan insektisida yang ada di pasaran.</a:t>
            </a:r>
            <a:endParaRPr lang="en-US" dirty="0" smtClean="0"/>
          </a:p>
          <a:p>
            <a:r>
              <a:rPr lang="id-ID" dirty="0" smtClean="0"/>
              <a:t>Penyemprotan bawang daun dilakukan setelah tanaman berumur 15 hari, disemprotkan menggunakan hand sprayer. Jika ada tanaman lain disekitar lokasi lakukan juga pengiliran penyemprotan agar bisa memutus siklus hidup hama penyakit.</a:t>
            </a:r>
            <a:endParaRPr lang="en-US" dirty="0" smtClean="0"/>
          </a:p>
          <a:p>
            <a:r>
              <a:rPr lang="id-ID" dirty="0" smtClean="0"/>
              <a:t>3. </a:t>
            </a:r>
            <a:r>
              <a:rPr lang="en-US" dirty="0" smtClean="0"/>
              <a:t>    </a:t>
            </a:r>
            <a:r>
              <a:rPr lang="id-ID" dirty="0" smtClean="0"/>
              <a:t>Gulma</a:t>
            </a:r>
            <a:br>
              <a:rPr lang="id-ID" dirty="0" smtClean="0"/>
            </a:br>
            <a:r>
              <a:rPr lang="id-ID" dirty="0" smtClean="0"/>
              <a:t>Adanya gulma seperti rumput liar dan alang-alang dapat menghambat pertumbuhan tanaman. Gulma ini harus dihilangkan dengan cara penyiangan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budidaya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prei</a:t>
            </a:r>
            <a:r>
              <a:rPr lang="en-US" dirty="0" smtClean="0"/>
              <a:t>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prei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berusia</a:t>
            </a:r>
            <a:r>
              <a:rPr lang="en-US" dirty="0" smtClean="0"/>
              <a:t> 75 </a:t>
            </a:r>
            <a:r>
              <a:rPr lang="en-US" dirty="0" err="1" smtClean="0"/>
              <a:t>sampai</a:t>
            </a:r>
            <a:r>
              <a:rPr lang="en-US" dirty="0" smtClean="0"/>
              <a:t> 90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tanam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Prosedurnya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id-ID" b="1" dirty="0" smtClean="0"/>
              <a:t>A</a:t>
            </a:r>
            <a:r>
              <a:rPr lang="id-ID" b="1" dirty="0"/>
              <a:t>. Pengumpulan </a:t>
            </a:r>
            <a:r>
              <a:rPr lang="en-US" b="1" dirty="0" err="1"/>
              <a:t>bawang</a:t>
            </a:r>
            <a:r>
              <a:rPr lang="en-US" b="1" dirty="0"/>
              <a:t> </a:t>
            </a:r>
            <a:r>
              <a:rPr lang="en-US" b="1" dirty="0" err="1"/>
              <a:t>daun</a:t>
            </a:r>
            <a:r>
              <a:rPr lang="en-US" b="1" dirty="0"/>
              <a:t>/</a:t>
            </a:r>
            <a:r>
              <a:rPr lang="en-US" b="1" dirty="0" err="1"/>
              <a:t>perei</a:t>
            </a:r>
            <a:endParaRPr lang="en-US" sz="2000" dirty="0"/>
          </a:p>
          <a:p>
            <a:pPr marL="0" indent="0">
              <a:buNone/>
            </a:pPr>
            <a:r>
              <a:rPr lang="id-ID" dirty="0"/>
              <a:t>Rangkaian kegiatan setelah panen sebelum </a:t>
            </a:r>
            <a:r>
              <a:rPr lang="id-ID" dirty="0" smtClean="0"/>
              <a:t>diproses </a:t>
            </a:r>
            <a:r>
              <a:rPr lang="id-ID" dirty="0"/>
              <a:t>lebih lanjut, dikumpulkan dalam suatu tempat dalam rangka 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proses </a:t>
            </a:r>
            <a:r>
              <a:rPr lang="en-US" dirty="0" err="1"/>
              <a:t>pembersihan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id-ID" dirty="0"/>
              <a:t>,	</a:t>
            </a:r>
            <a:endParaRPr lang="en-US" sz="2000" dirty="0" smtClean="0"/>
          </a:p>
          <a:p>
            <a:pPr marL="0" indent="0">
              <a:buNone/>
            </a:pPr>
            <a:r>
              <a:rPr lang="id-ID" dirty="0" smtClean="0"/>
              <a:t>Prosedur </a:t>
            </a:r>
            <a:r>
              <a:rPr lang="id-ID" dirty="0"/>
              <a:t>Pelaksanaan :		</a:t>
            </a:r>
            <a:endParaRPr lang="en-US" sz="2000" dirty="0"/>
          </a:p>
          <a:p>
            <a:pPr lvl="0"/>
            <a:r>
              <a:rPr lang="id-ID" dirty="0"/>
              <a:t>Persiapkan kebersihan lokasi</a:t>
            </a:r>
            <a:endParaRPr lang="en-US" sz="2000" dirty="0"/>
          </a:p>
          <a:p>
            <a:pPr lvl="0"/>
            <a:r>
              <a:rPr lang="id-ID" dirty="0"/>
              <a:t>Pasangkan peneduh (apabila lokasi masih tampak terbuka dari sinar matahari atau hujan) </a:t>
            </a:r>
            <a:endParaRPr lang="en-US" sz="2000" dirty="0"/>
          </a:p>
          <a:p>
            <a:pPr lvl="0"/>
            <a:r>
              <a:rPr lang="id-ID" dirty="0"/>
              <a:t>Letakkan hasil panen pada tempat bersih dan teduh hindari langsung dari sinar matahari atau hujan </a:t>
            </a:r>
            <a:r>
              <a:rPr lang="id-ID" b="1" dirty="0"/>
              <a:t> 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d-ID" b="1" dirty="0" smtClean="0"/>
              <a:t>B. Pembersihan</a:t>
            </a:r>
            <a:endParaRPr lang="en-US" sz="2000" dirty="0"/>
          </a:p>
          <a:p>
            <a:pPr marL="0" indent="0">
              <a:buNone/>
            </a:pPr>
            <a:r>
              <a:rPr lang="id-ID" dirty="0" smtClean="0"/>
              <a:t>Kegiatan ini dimaksudkan untuk 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yang </a:t>
            </a:r>
            <a:r>
              <a:rPr lang="en-US" dirty="0" err="1" smtClean="0"/>
              <a:t>segar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yang </a:t>
            </a:r>
            <a:r>
              <a:rPr lang="en-US" dirty="0" err="1" smtClean="0"/>
              <a:t>menguning</a:t>
            </a:r>
            <a:r>
              <a:rPr lang="en-US" dirty="0" smtClean="0"/>
              <a:t>/</a:t>
            </a:r>
            <a:r>
              <a:rPr lang="en-US" dirty="0" err="1" smtClean="0"/>
              <a:t>tua</a:t>
            </a:r>
            <a:endParaRPr lang="en-US" sz="2000" dirty="0"/>
          </a:p>
          <a:p>
            <a:pPr marL="0" indent="0">
              <a:buNone/>
            </a:pPr>
            <a:r>
              <a:rPr lang="id-ID" dirty="0" smtClean="0"/>
              <a:t>Prosedur pelaksanaan :</a:t>
            </a:r>
            <a:endParaRPr lang="en-US" sz="2000" dirty="0" smtClean="0"/>
          </a:p>
          <a:p>
            <a:pPr marL="0" lvl="0" indent="0">
              <a:buNone/>
            </a:pPr>
            <a:r>
              <a:rPr lang="id-ID" dirty="0" smtClean="0"/>
              <a:t>Persiapkan peralatan timbang dan dokumen pencatatan</a:t>
            </a:r>
            <a:r>
              <a:rPr lang="en-US" dirty="0" err="1" smtClean="0"/>
              <a:t>Pembersihan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mengelupas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mengopek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agar </a:t>
            </a:r>
            <a:r>
              <a:rPr lang="en-US" dirty="0" err="1" smtClean="0"/>
              <a:t>terpidah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/</a:t>
            </a:r>
            <a:r>
              <a:rPr lang="en-US" dirty="0" err="1" smtClean="0"/>
              <a:t>perei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segar</a:t>
            </a:r>
            <a:r>
              <a:rPr lang="en-US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id-ID" b="1" dirty="0" smtClean="0"/>
              <a:t>C. Sortasi awal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id-ID" b="1" dirty="0" smtClean="0"/>
              <a:t>Grading</a:t>
            </a:r>
            <a:endParaRPr lang="en-US" sz="2000" dirty="0"/>
          </a:p>
          <a:p>
            <a:pPr marL="0" indent="0">
              <a:buNone/>
            </a:pPr>
            <a:r>
              <a:rPr lang="id-ID" dirty="0" smtClean="0"/>
              <a:t>Kegiatan menyeleksi dan memisahkan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endParaRPr lang="en-US" sz="2000" dirty="0" smtClean="0"/>
          </a:p>
          <a:p>
            <a:pPr marL="0" indent="0">
              <a:buNone/>
            </a:pPr>
            <a:r>
              <a:rPr lang="id-ID" dirty="0" smtClean="0"/>
              <a:t>Prosedur pelaksanaan :</a:t>
            </a:r>
            <a:endParaRPr lang="en-US" sz="2000" dirty="0" smtClean="0"/>
          </a:p>
          <a:p>
            <a:pPr lvl="0"/>
            <a:r>
              <a:rPr lang="id-ID" dirty="0" smtClean="0"/>
              <a:t>Pisahkan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/</a:t>
            </a:r>
            <a:r>
              <a:rPr lang="en-US" dirty="0" err="1" smtClean="0"/>
              <a:t>perei</a:t>
            </a:r>
            <a:r>
              <a:rPr lang="id-ID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kecil</a:t>
            </a:r>
            <a:r>
              <a:rPr lang="id-ID" dirty="0" smtClean="0"/>
              <a:t>,</a:t>
            </a:r>
            <a:endParaRPr lang="en-US" sz="2000" dirty="0" smtClean="0"/>
          </a:p>
          <a:p>
            <a:pPr lvl="0"/>
            <a:r>
              <a:rPr lang="id-ID" dirty="0" smtClean="0"/>
              <a:t>Pilih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/</a:t>
            </a:r>
            <a:r>
              <a:rPr lang="en-US" dirty="0" err="1" smtClean="0"/>
              <a:t>perei</a:t>
            </a:r>
            <a:r>
              <a:rPr lang="id-ID" dirty="0" smtClean="0"/>
              <a:t> dengan kriteria </a:t>
            </a:r>
            <a:r>
              <a:rPr lang="en-US" dirty="0" err="1" smtClean="0"/>
              <a:t>ukuran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di </a:t>
            </a:r>
            <a:r>
              <a:rPr lang="en-US" dirty="0" err="1" smtClean="0"/>
              <a:t>pasarkan</a:t>
            </a:r>
            <a:r>
              <a:rPr lang="en-US" dirty="0"/>
              <a:t>.</a:t>
            </a:r>
            <a:r>
              <a:rPr lang="id-ID" dirty="0" smtClean="0"/>
              <a:t> 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AutoNum type="alphaUcPeriod" startAt="4"/>
            </a:pPr>
            <a:r>
              <a:rPr lang="id-ID" b="1" dirty="0" smtClean="0"/>
              <a:t>Pembersihan</a:t>
            </a:r>
            <a:endParaRPr lang="en-US" sz="2000" dirty="0"/>
          </a:p>
          <a:p>
            <a:pPr marL="0" indent="0">
              <a:buNone/>
            </a:pPr>
            <a:r>
              <a:rPr lang="id-ID" dirty="0" smtClean="0"/>
              <a:t>Kegiatan ini membersihkan  dari segala kotoran yang terbawa dari kebun dengan</a:t>
            </a:r>
            <a:r>
              <a:rPr lang="en-US" dirty="0" smtClean="0"/>
              <a:t> </a:t>
            </a:r>
            <a:r>
              <a:rPr lang="id-ID" dirty="0" smtClean="0"/>
              <a:t>Menggunakan air bersih.</a:t>
            </a:r>
            <a:endParaRPr lang="en-US" sz="2000" dirty="0" smtClean="0"/>
          </a:p>
          <a:p>
            <a:pPr marL="0" indent="0">
              <a:buNone/>
            </a:pPr>
            <a:r>
              <a:rPr lang="id-ID" dirty="0" smtClean="0"/>
              <a:t>Prosedur pelaksaan:</a:t>
            </a:r>
            <a:endParaRPr lang="en-US" sz="2000" dirty="0"/>
          </a:p>
          <a:p>
            <a:r>
              <a:rPr lang="id-ID" b="1" dirty="0" smtClean="0"/>
              <a:t> </a:t>
            </a:r>
            <a:r>
              <a:rPr lang="id-ID" dirty="0" smtClean="0"/>
              <a:t>Siapkan air bersih</a:t>
            </a:r>
            <a:endParaRPr lang="en-US" dirty="0" smtClean="0"/>
          </a:p>
          <a:p>
            <a:pPr marL="342900" lvl="4" indent="-342900">
              <a:buFont typeface="Arial" pitchFamily="34" charset="0"/>
              <a:buChar char="•"/>
            </a:pPr>
            <a:r>
              <a:rPr lang="id-ID" sz="3200" dirty="0" smtClean="0"/>
              <a:t> Bersihkan </a:t>
            </a:r>
            <a:r>
              <a:rPr lang="en-US" sz="3200" dirty="0" err="1" smtClean="0"/>
              <a:t>batang</a:t>
            </a:r>
            <a:r>
              <a:rPr lang="en-US" sz="3200" dirty="0" smtClean="0"/>
              <a:t> </a:t>
            </a:r>
            <a:r>
              <a:rPr lang="en-US" sz="3200" dirty="0" err="1" smtClean="0"/>
              <a:t>bawang</a:t>
            </a:r>
            <a:r>
              <a:rPr lang="en-US" sz="3200" dirty="0" smtClean="0"/>
              <a:t> </a:t>
            </a:r>
            <a:r>
              <a:rPr lang="en-US" sz="3200" dirty="0" err="1" smtClean="0"/>
              <a:t>daun</a:t>
            </a:r>
            <a:r>
              <a:rPr lang="en-US" sz="3200" dirty="0" smtClean="0"/>
              <a:t>/</a:t>
            </a:r>
            <a:r>
              <a:rPr lang="en-US" sz="3200" dirty="0" err="1" smtClean="0"/>
              <a:t>perei</a:t>
            </a:r>
            <a:r>
              <a:rPr lang="id-ID" sz="3200" dirty="0" smtClean="0"/>
              <a:t> dengan cara dicelup celupkan pada air yang bersih</a:t>
            </a:r>
            <a:endParaRPr lang="en-US" sz="32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id-ID" b="1" dirty="0" smtClean="0"/>
              <a:t>E. Penimbangan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akhir</a:t>
            </a:r>
            <a:endParaRPr lang="en-US" sz="2000" dirty="0"/>
          </a:p>
          <a:p>
            <a:pPr marL="0" indent="0">
              <a:buNone/>
            </a:pPr>
            <a:r>
              <a:rPr lang="id-ID" dirty="0" smtClean="0"/>
              <a:t>Kegiatan ini dimaksudkan untuk mengetahui jumlah/kapasitas hasil panen</a:t>
            </a:r>
            <a:endParaRPr lang="en-US" sz="2000" dirty="0" smtClean="0"/>
          </a:p>
          <a:p>
            <a:pPr marL="0" indent="0">
              <a:buNone/>
            </a:pPr>
            <a:r>
              <a:rPr lang="id-ID" dirty="0" smtClean="0"/>
              <a:t>Prosedur pelaksanaan :</a:t>
            </a:r>
            <a:endParaRPr lang="en-US" sz="2000" dirty="0" smtClean="0"/>
          </a:p>
          <a:p>
            <a:pPr lvl="0"/>
            <a:r>
              <a:rPr lang="id-ID" dirty="0" smtClean="0"/>
              <a:t>Persiapkan peralatan timbang dan dokumen pencatatan</a:t>
            </a:r>
            <a:endParaRPr lang="en-US" sz="2000" dirty="0" smtClean="0"/>
          </a:p>
          <a:p>
            <a:pPr lvl="0"/>
            <a:r>
              <a:rPr lang="id-ID" dirty="0" smtClean="0"/>
              <a:t>Pastikan bahwa peralatan timbang dapat menimbang dengan benar</a:t>
            </a:r>
            <a:endParaRPr lang="en-US" sz="2000" dirty="0" smtClean="0"/>
          </a:p>
          <a:p>
            <a:pPr lvl="0"/>
            <a:r>
              <a:rPr lang="id-ID" dirty="0" smtClean="0"/>
              <a:t>Lakukan penimbangan.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2" descr="C:\Users\Asus\OneDrive\Documents\prei\IMG-20210707-WA0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80" y="764704"/>
            <a:ext cx="4669556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PENGEMASAN</a:t>
            </a:r>
            <a:endParaRPr lang="en-US" dirty="0"/>
          </a:p>
        </p:txBody>
      </p:sp>
      <p:pic>
        <p:nvPicPr>
          <p:cNvPr id="8195" name="Picture 3" descr="C:\Users\Asus\OneDrive\Documents\prei\IMG20210827184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45308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/>
              <a:t>Kegiatan penyusunan </a:t>
            </a:r>
            <a:r>
              <a:rPr lang="en-US" dirty="0" err="1"/>
              <a:t>bawang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/</a:t>
            </a:r>
            <a:r>
              <a:rPr lang="en-US" dirty="0" err="1"/>
              <a:t>perei</a:t>
            </a:r>
            <a:r>
              <a:rPr lang="en-US" dirty="0"/>
              <a:t> </a:t>
            </a:r>
            <a:r>
              <a:rPr lang="id-ID" dirty="0"/>
              <a:t>dalam suatu wadah  yang dimaksudkan untuk melindungi buah dari kerusakan fisik selama proses penyimpanan dan pengangkutan	</a:t>
            </a:r>
            <a:endParaRPr lang="en-US" dirty="0"/>
          </a:p>
          <a:p>
            <a:pPr marL="68580" indent="0">
              <a:buNone/>
            </a:pPr>
            <a:r>
              <a:rPr lang="id-ID" dirty="0" smtClean="0"/>
              <a:t>Prosedur </a:t>
            </a:r>
            <a:r>
              <a:rPr lang="id-ID" dirty="0"/>
              <a:t>Pelaksanaan  :			</a:t>
            </a:r>
            <a:endParaRPr lang="en-US" dirty="0"/>
          </a:p>
          <a:p>
            <a:pPr lvl="0"/>
            <a:r>
              <a:rPr lang="id-ID" dirty="0"/>
              <a:t>Lapisi kemasan </a:t>
            </a:r>
            <a:r>
              <a:rPr lang="en-US" dirty="0" err="1"/>
              <a:t>bawang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/</a:t>
            </a:r>
            <a:r>
              <a:rPr lang="en-US" dirty="0" err="1"/>
              <a:t>perei</a:t>
            </a:r>
            <a:r>
              <a:rPr lang="id-ID" dirty="0"/>
              <a:t> dengan  </a:t>
            </a:r>
            <a:r>
              <a:rPr lang="en-US" dirty="0" err="1"/>
              <a:t>pelastik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goni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id-ID" dirty="0"/>
              <a:t>kertas</a:t>
            </a:r>
            <a:endParaRPr lang="en-US" dirty="0"/>
          </a:p>
          <a:p>
            <a:pPr lvl="0"/>
            <a:r>
              <a:rPr lang="id-ID" dirty="0"/>
              <a:t>Lakukan proses </a:t>
            </a:r>
            <a:r>
              <a:rPr lang="en-US" dirty="0" err="1"/>
              <a:t>penyusunan</a:t>
            </a:r>
            <a:r>
              <a:rPr lang="id-ID" dirty="0"/>
              <a:t> dengan posisi </a:t>
            </a:r>
            <a:r>
              <a:rPr lang="en-US" dirty="0" err="1"/>
              <a:t>akar</a:t>
            </a:r>
            <a:r>
              <a:rPr lang="id-ID" dirty="0"/>
              <a:t> menghadap kebawah.</a:t>
            </a:r>
            <a:endParaRPr lang="en-US" dirty="0"/>
          </a:p>
          <a:p>
            <a:pPr lvl="0"/>
            <a:r>
              <a:rPr lang="id-ID" dirty="0"/>
              <a:t>Tandai setiap kemasan berdasarkan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id-ID" dirty="0"/>
              <a:t>agar tidak terjadi kekeliruan setelah itu ditimbang ulang agar sesuai dengan permintaan.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Penyimpanan (Sementara)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Penyimpatan jarang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proses </a:t>
            </a:r>
            <a:r>
              <a:rPr lang="en-US" dirty="0" err="1"/>
              <a:t>panen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pengirimiman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bermalam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di </a:t>
            </a:r>
            <a:r>
              <a:rPr lang="en-US" dirty="0" err="1"/>
              <a:t>kemas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didistribusikan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Daerah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Prei</a:t>
            </a:r>
            <a:r>
              <a:rPr lang="en-US" dirty="0" smtClean="0"/>
              <a:t> </a:t>
            </a:r>
            <a:r>
              <a:rPr lang="en-US" dirty="0" err="1" smtClean="0"/>
              <a:t>karo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Provinsi</a:t>
            </a:r>
            <a:r>
              <a:rPr lang="en-US" dirty="0" smtClean="0"/>
              <a:t> Aceh</a:t>
            </a:r>
          </a:p>
          <a:p>
            <a:r>
              <a:rPr lang="en-US" dirty="0" smtClean="0"/>
              <a:t>Sumatera Utara</a:t>
            </a:r>
          </a:p>
          <a:p>
            <a:r>
              <a:rPr lang="en-US" dirty="0" smtClean="0"/>
              <a:t>Riau(</a:t>
            </a:r>
            <a:r>
              <a:rPr lang="en-US" dirty="0" err="1" smtClean="0"/>
              <a:t>batam</a:t>
            </a:r>
            <a:r>
              <a:rPr lang="en-US" dirty="0" smtClean="0"/>
              <a:t>, </a:t>
            </a:r>
            <a:r>
              <a:rPr lang="en-US" dirty="0" err="1" smtClean="0"/>
              <a:t>tanjung</a:t>
            </a:r>
            <a:r>
              <a:rPr lang="en-US" dirty="0" smtClean="0"/>
              <a:t> </a:t>
            </a:r>
            <a:r>
              <a:rPr lang="en-US" dirty="0" err="1" smtClean="0"/>
              <a:t>pinan</a:t>
            </a:r>
            <a:r>
              <a:rPr lang="en-US" dirty="0" smtClean="0"/>
              <a:t>, </a:t>
            </a:r>
            <a:r>
              <a:rPr lang="en-US" dirty="0" err="1" smtClean="0"/>
              <a:t>Pekanbaru</a:t>
            </a: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prei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r>
              <a:rPr lang="en-US" dirty="0" smtClean="0"/>
              <a:t> Allium </a:t>
            </a:r>
            <a:r>
              <a:rPr lang="en-US" dirty="0" err="1" smtClean="0"/>
              <a:t>ampeloprasum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Allium </a:t>
            </a:r>
            <a:r>
              <a:rPr lang="en-US" dirty="0" err="1" smtClean="0"/>
              <a:t>porum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 di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,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Adriatik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Tengah </a:t>
            </a:r>
            <a:r>
              <a:rPr lang="en-US" dirty="0" err="1" smtClean="0"/>
              <a:t>dari</a:t>
            </a:r>
            <a:r>
              <a:rPr lang="en-US" dirty="0" smtClean="0"/>
              <a:t> Portugal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Mesir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Rumania.</a:t>
            </a:r>
          </a:p>
          <a:p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prei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dibudidayakan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monokultur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tumpang</a:t>
            </a:r>
            <a:r>
              <a:rPr lang="en-US" dirty="0" smtClean="0"/>
              <a:t> sari.</a:t>
            </a:r>
            <a:endParaRPr lang="en-US" dirty="0"/>
          </a:p>
        </p:txBody>
      </p:sp>
      <p:pic>
        <p:nvPicPr>
          <p:cNvPr id="4" name="Picture 3" descr="Hasil gambar untuk bawang pre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52736"/>
            <a:ext cx="1638354" cy="1563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31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petani</a:t>
            </a:r>
            <a:r>
              <a:rPr lang="en-US" sz="2400" dirty="0" smtClean="0"/>
              <a:t> </a:t>
            </a:r>
            <a:r>
              <a:rPr lang="en-US" sz="2400" dirty="0" err="1" smtClean="0"/>
              <a:t>komoditi</a:t>
            </a:r>
            <a:r>
              <a:rPr lang="en-US" sz="2400" dirty="0" smtClean="0"/>
              <a:t> </a:t>
            </a:r>
            <a:r>
              <a:rPr lang="en-US" sz="2400" dirty="0" err="1" smtClean="0"/>
              <a:t>bawang</a:t>
            </a:r>
            <a:r>
              <a:rPr lang="en-US" sz="2400" dirty="0" smtClean="0"/>
              <a:t> </a:t>
            </a:r>
            <a:r>
              <a:rPr lang="en-US" sz="2400" dirty="0" err="1" smtClean="0"/>
              <a:t>prei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300468" cy="3508375"/>
          </a:xfrm>
        </p:spPr>
      </p:pic>
      <p:pic>
        <p:nvPicPr>
          <p:cNvPr id="1036" name="Picture 12" descr="C:\Users\Asus\OneDrive\Documents\prei\IMG_20210830_151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36" y="1628800"/>
            <a:ext cx="2514703" cy="35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sus\OneDrive\Documents\prei\IMG_20210830_1516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628800"/>
            <a:ext cx="2929557" cy="372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7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petani</a:t>
            </a:r>
            <a:r>
              <a:rPr lang="en-US" sz="2400" dirty="0" smtClean="0"/>
              <a:t> </a:t>
            </a:r>
            <a:r>
              <a:rPr lang="en-US" sz="2400" dirty="0" err="1" smtClean="0"/>
              <a:t>komoditi</a:t>
            </a:r>
            <a:r>
              <a:rPr lang="en-US" sz="2400" dirty="0" smtClean="0"/>
              <a:t> </a:t>
            </a:r>
            <a:r>
              <a:rPr lang="en-US" sz="2400" dirty="0" err="1" smtClean="0"/>
              <a:t>bawang</a:t>
            </a:r>
            <a:r>
              <a:rPr lang="en-US" sz="2400" dirty="0" smtClean="0"/>
              <a:t> </a:t>
            </a:r>
            <a:r>
              <a:rPr lang="en-US" sz="2400" dirty="0" err="1" smtClean="0"/>
              <a:t>prei</a:t>
            </a:r>
            <a:endParaRPr lang="en-US" sz="2400" dirty="0"/>
          </a:p>
        </p:txBody>
      </p:sp>
      <p:pic>
        <p:nvPicPr>
          <p:cNvPr id="2050" name="Picture 2" descr="C:\Users\Asus\OneDrive\Documents\prei\IMG_20210830_151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12284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OneDrive\Documents\prei\IMG_20210830_151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2448272" cy="443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OneDrive\Documents\prei\IMG_20210830_1517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493257" cy="485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petani</a:t>
            </a:r>
            <a:r>
              <a:rPr lang="en-US" sz="2400" dirty="0"/>
              <a:t> </a:t>
            </a:r>
            <a:r>
              <a:rPr lang="en-US" sz="2400" dirty="0" err="1"/>
              <a:t>komoditi</a:t>
            </a:r>
            <a:r>
              <a:rPr lang="en-US" sz="2400" dirty="0"/>
              <a:t> </a:t>
            </a:r>
            <a:r>
              <a:rPr lang="en-US" sz="2400" dirty="0" err="1"/>
              <a:t>bawang</a:t>
            </a:r>
            <a:r>
              <a:rPr lang="en-US" sz="2400" dirty="0"/>
              <a:t> </a:t>
            </a:r>
            <a:r>
              <a:rPr lang="en-US" sz="2400" dirty="0" err="1"/>
              <a:t>prei</a:t>
            </a:r>
            <a:endParaRPr lang="en-US" sz="2400" dirty="0"/>
          </a:p>
        </p:txBody>
      </p:sp>
      <p:pic>
        <p:nvPicPr>
          <p:cNvPr id="3074" name="Picture 2" descr="C:\Users\Asus\OneDrive\Documents\prei\IMG_20210830_1518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304256" cy="33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OneDrive\Documents\prei\IMG_20210830_151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412776"/>
            <a:ext cx="2952328" cy="44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OneDrive\Documents\prei\IMG_20210830_1519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87" y="1484784"/>
            <a:ext cx="247272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529128"/>
          </a:xfrm>
        </p:spPr>
        <p:txBody>
          <a:bodyPr>
            <a:normAutofit/>
          </a:bodyPr>
          <a:lstStyle/>
          <a:p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petani</a:t>
            </a:r>
            <a:r>
              <a:rPr lang="en-US" sz="2800" dirty="0"/>
              <a:t> </a:t>
            </a:r>
            <a:r>
              <a:rPr lang="en-US" sz="2800" dirty="0" err="1"/>
              <a:t>komoditi</a:t>
            </a:r>
            <a:r>
              <a:rPr lang="en-US" sz="2800" dirty="0"/>
              <a:t> </a:t>
            </a:r>
            <a:r>
              <a:rPr lang="en-US" sz="2800" dirty="0" err="1"/>
              <a:t>bawang</a:t>
            </a:r>
            <a:r>
              <a:rPr lang="en-US" sz="2800" dirty="0"/>
              <a:t> </a:t>
            </a:r>
            <a:r>
              <a:rPr lang="en-US" sz="2800" dirty="0" err="1"/>
              <a:t>prei</a:t>
            </a:r>
            <a:endParaRPr lang="en-US" sz="2800" dirty="0"/>
          </a:p>
        </p:txBody>
      </p:sp>
      <p:pic>
        <p:nvPicPr>
          <p:cNvPr id="4098" name="Picture 2" descr="C:\Users\Asus\OneDrive\Documents\prei\IMG_20210830_1520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56792"/>
            <a:ext cx="309634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OneDrive\Documents\prei\IMG_20210830_152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144888" cy="48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Sertifikat</a:t>
            </a:r>
            <a:r>
              <a:rPr lang="en-US" dirty="0" smtClean="0"/>
              <a:t> prima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4929440" cy="3508375"/>
          </a:xfrm>
        </p:spPr>
      </p:pic>
    </p:spTree>
    <p:extLst>
      <p:ext uri="{BB962C8B-B14F-4D97-AF65-F5344CB8AC3E}">
        <p14:creationId xmlns:p14="http://schemas.microsoft.com/office/powerpoint/2010/main" val="19099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Terimakasih</a:t>
            </a:r>
            <a:r>
              <a:rPr lang="en-US" dirty="0" smtClean="0"/>
              <a:t>,,,,</a:t>
            </a:r>
            <a:r>
              <a:rPr lang="en-US" dirty="0" err="1" smtClean="0"/>
              <a:t>salam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86" y="2324100"/>
            <a:ext cx="4918641" cy="3508375"/>
          </a:xfrm>
        </p:spPr>
      </p:pic>
    </p:spTree>
    <p:extLst>
      <p:ext uri="{BB962C8B-B14F-4D97-AF65-F5344CB8AC3E}">
        <p14:creationId xmlns:p14="http://schemas.microsoft.com/office/powerpoint/2010/main" val="29396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prei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sayuran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bumbu</a:t>
            </a:r>
            <a:r>
              <a:rPr lang="en-US" dirty="0" smtClean="0"/>
              <a:t> </a:t>
            </a:r>
            <a:r>
              <a:rPr lang="en-US" dirty="0" err="1" smtClean="0"/>
              <a:t>penyedap</a:t>
            </a:r>
            <a:r>
              <a:rPr lang="en-US" dirty="0" smtClean="0"/>
              <a:t> </a:t>
            </a:r>
            <a:r>
              <a:rPr lang="en-US" dirty="0" err="1" smtClean="0"/>
              <a:t>masakan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(</a:t>
            </a:r>
            <a:r>
              <a:rPr lang="en-US" dirty="0" err="1" smtClean="0"/>
              <a:t>terapi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prei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kecamatan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prei</a:t>
            </a:r>
            <a:r>
              <a:rPr lang="en-US" dirty="0" smtClean="0"/>
              <a:t> di Sumatera </a:t>
            </a:r>
            <a:r>
              <a:rPr lang="en-US" dirty="0" err="1" smtClean="0"/>
              <a:t>utara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Kec</a:t>
            </a:r>
            <a:r>
              <a:rPr lang="en-US" dirty="0" smtClean="0"/>
              <a:t>. </a:t>
            </a:r>
            <a:r>
              <a:rPr lang="en-US" dirty="0" err="1" smtClean="0"/>
              <a:t>Merdeka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Kec</a:t>
            </a:r>
            <a:r>
              <a:rPr lang="en-US" dirty="0" smtClean="0"/>
              <a:t>. </a:t>
            </a:r>
            <a:r>
              <a:rPr lang="en-US" dirty="0" err="1" smtClean="0"/>
              <a:t>Simpang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Kec</a:t>
            </a:r>
            <a:r>
              <a:rPr lang="en-US" dirty="0" smtClean="0"/>
              <a:t>. </a:t>
            </a:r>
            <a:r>
              <a:rPr lang="en-US" dirty="0" err="1" smtClean="0"/>
              <a:t>berastagi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PENYIAPAN LAHAN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122" name="Picture 2" descr="C:\Users\Asus\Downloads\IMG2020111012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28083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dirty="0"/>
              <a:t>Kegiatan penyiapan lahan digunakan untuk mempersiapkan lahan yang baik agar tanaman mendapatkan ruang  bagi pertumbuhan perakaran yang baik dan bebas dari endemis OPT.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Prosedur</a:t>
            </a:r>
            <a:r>
              <a:rPr lang="en-US" dirty="0" smtClean="0"/>
              <a:t>:</a:t>
            </a:r>
          </a:p>
          <a:p>
            <a:pPr marL="514350" indent="-514350">
              <a:buAutoNum type="alphaLcPeriod"/>
            </a:pPr>
            <a:r>
              <a:rPr lang="id-ID" dirty="0" smtClean="0"/>
              <a:t>Pengolahan </a:t>
            </a:r>
            <a:r>
              <a:rPr lang="id-ID" dirty="0"/>
              <a:t>lahan tahap awal </a:t>
            </a:r>
            <a:r>
              <a:rPr lang="en-US" dirty="0"/>
              <a:t>l</a:t>
            </a:r>
            <a:r>
              <a:rPr lang="id-ID" dirty="0"/>
              <a:t>akukan pembersihan  </a:t>
            </a:r>
            <a:r>
              <a:rPr lang="id-ID" dirty="0" smtClean="0"/>
              <a:t>gulma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 err="1" smtClean="0"/>
              <a:t>Penggemburan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cangkul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handtraktor</a:t>
            </a:r>
            <a:r>
              <a:rPr lang="en-US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Penaburan</a:t>
            </a:r>
            <a:r>
              <a:rPr lang="en-US" dirty="0" smtClean="0"/>
              <a:t> </a:t>
            </a:r>
            <a:r>
              <a:rPr lang="en-US" dirty="0" err="1"/>
              <a:t>kapur</a:t>
            </a:r>
            <a:r>
              <a:rPr lang="en-US" dirty="0"/>
              <a:t> </a:t>
            </a:r>
            <a:r>
              <a:rPr lang="en-US" dirty="0" err="1" smtClean="0"/>
              <a:t>pertanian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/>
              <a:t>pupuk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 </a:t>
            </a:r>
            <a:r>
              <a:rPr lang="en-US" dirty="0"/>
              <a:t>yang </a:t>
            </a:r>
            <a:r>
              <a:rPr lang="en-US" dirty="0" err="1"/>
              <a:t>sudah</a:t>
            </a:r>
            <a:r>
              <a:rPr lang="en-US" dirty="0"/>
              <a:t> di </a:t>
            </a:r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VOC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Pembedengan</a:t>
            </a:r>
            <a:r>
              <a:rPr lang="en-US" dirty="0" smtClean="0"/>
              <a:t> </a:t>
            </a:r>
            <a:r>
              <a:rPr lang="en-US" dirty="0" err="1"/>
              <a:t>tanam</a:t>
            </a:r>
            <a:r>
              <a:rPr lang="en-US" dirty="0"/>
              <a:t> </a:t>
            </a:r>
            <a:r>
              <a:rPr lang="en-US" dirty="0" err="1" smtClean="0"/>
              <a:t>bibit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id-ID" dirty="0" smtClean="0"/>
              <a:t>Tetapkan  </a:t>
            </a:r>
            <a:r>
              <a:rPr lang="id-ID" dirty="0"/>
              <a:t>titik-titik lubang tanam dengan jarak </a:t>
            </a:r>
            <a:r>
              <a:rPr lang="en-US" dirty="0" err="1"/>
              <a:t>tanam</a:t>
            </a:r>
            <a:r>
              <a:rPr lang="en-US" dirty="0"/>
              <a:t>  5</a:t>
            </a:r>
            <a:r>
              <a:rPr lang="id-ID" dirty="0"/>
              <a:t> x </a:t>
            </a:r>
            <a:r>
              <a:rPr lang="en-US" dirty="0"/>
              <a:t>15 c</a:t>
            </a:r>
            <a:r>
              <a:rPr lang="id-ID" dirty="0"/>
              <a:t>m  atau disesuaikan dengan kebutuhan lainnya.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PENANAMAN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dirty="0"/>
              <a:t>Merupakan rangkaian kegiatan menanam hingga tanaman tertanam dengan baik dan siap tumbuh di lapangan</a:t>
            </a:r>
            <a:r>
              <a:rPr lang="id-ID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Benih</a:t>
            </a:r>
            <a:r>
              <a:rPr lang="en-US" dirty="0" smtClean="0"/>
              <a:t> </a:t>
            </a:r>
            <a:r>
              <a:rPr lang="en-US" dirty="0" err="1" smtClean="0"/>
              <a:t>bawang</a:t>
            </a:r>
            <a:r>
              <a:rPr lang="en-US" dirty="0" smtClean="0"/>
              <a:t> </a:t>
            </a:r>
            <a:r>
              <a:rPr lang="en-US" dirty="0" err="1" smtClean="0"/>
              <a:t>prei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tunas </a:t>
            </a:r>
            <a:r>
              <a:rPr lang="en-US" dirty="0" err="1" smtClean="0"/>
              <a:t>anakan</a:t>
            </a:r>
            <a:r>
              <a:rPr lang="en-US" dirty="0" smtClean="0"/>
              <a:t> (</a:t>
            </a:r>
            <a:r>
              <a:rPr lang="en-US" dirty="0" err="1" smtClean="0"/>
              <a:t>stek</a:t>
            </a:r>
            <a:r>
              <a:rPr lang="en-US" dirty="0" smtClean="0"/>
              <a:t> tunas), </a:t>
            </a:r>
            <a:r>
              <a:rPr lang="en-US" dirty="0" err="1" smtClean="0"/>
              <a:t>petani</a:t>
            </a:r>
            <a:r>
              <a:rPr lang="en-US" dirty="0" smtClean="0"/>
              <a:t> di </a:t>
            </a:r>
            <a:r>
              <a:rPr lang="en-US" dirty="0" err="1" smtClean="0"/>
              <a:t>jaranguda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tunas </a:t>
            </a:r>
            <a:r>
              <a:rPr lang="en-US" dirty="0" err="1" smtClean="0"/>
              <a:t>anakan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bibit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Prosedurnya</a:t>
            </a:r>
            <a:r>
              <a:rPr lang="en-US" dirty="0" smtClean="0"/>
              <a:t>:</a:t>
            </a:r>
          </a:p>
          <a:p>
            <a:pPr marL="514350" lvl="0" indent="-514350">
              <a:buAutoNum type="alphaLcPeriod"/>
            </a:pPr>
            <a:r>
              <a:rPr lang="id-ID" dirty="0" smtClean="0"/>
              <a:t>Lakukan </a:t>
            </a:r>
            <a:r>
              <a:rPr lang="id-ID" dirty="0"/>
              <a:t>penanaman pada pagi 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sore </a:t>
            </a:r>
            <a:r>
              <a:rPr lang="id-ID" dirty="0" smtClean="0"/>
              <a:t>hari.</a:t>
            </a:r>
            <a:endParaRPr lang="en-US" dirty="0" smtClean="0"/>
          </a:p>
          <a:p>
            <a:pPr marL="514350" lvl="0" indent="-514350">
              <a:buAutoNum type="alphaLcPeriod"/>
            </a:pPr>
            <a:r>
              <a:rPr lang="id-ID" dirty="0" smtClean="0"/>
              <a:t>Pilih </a:t>
            </a:r>
            <a:r>
              <a:rPr lang="id-ID" dirty="0"/>
              <a:t>dan periksa bibit yang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id-ID" dirty="0" smtClean="0"/>
              <a:t>.</a:t>
            </a:r>
            <a:endParaRPr lang="en-US" dirty="0" smtClean="0"/>
          </a:p>
          <a:p>
            <a:pPr marL="514350" lvl="0" indent="-514350">
              <a:buAutoNum type="alphaLcPeriod"/>
            </a:pPr>
            <a:r>
              <a:rPr lang="id-ID" dirty="0" smtClean="0"/>
              <a:t>Letakkan </a:t>
            </a:r>
            <a:r>
              <a:rPr lang="id-ID" dirty="0"/>
              <a:t>bibit pada lubang tanam yang sudah ditentukan sesuai dengan baris dan kolom </a:t>
            </a:r>
            <a:r>
              <a:rPr lang="id-ID" dirty="0" smtClean="0"/>
              <a:t>larinya.</a:t>
            </a:r>
            <a:endParaRPr lang="en-US" dirty="0" smtClean="0"/>
          </a:p>
          <a:p>
            <a:pPr marL="514350" lvl="0" indent="-514350">
              <a:buAutoNum type="alphaLcPeriod"/>
            </a:pPr>
            <a:r>
              <a:rPr lang="id-ID" dirty="0" smtClean="0"/>
              <a:t>Tanam </a:t>
            </a:r>
            <a:r>
              <a:rPr lang="id-ID" dirty="0"/>
              <a:t>bibit dan </a:t>
            </a:r>
            <a:r>
              <a:rPr lang="en-US" dirty="0"/>
              <a:t>t</a:t>
            </a:r>
            <a:r>
              <a:rPr lang="id-ID" dirty="0"/>
              <a:t>utup dengan tanah kemudian tekan sedikit disamping </a:t>
            </a:r>
            <a:r>
              <a:rPr lang="id-ID" dirty="0" smtClean="0"/>
              <a:t>tanah</a:t>
            </a:r>
            <a:endParaRPr lang="en-US" dirty="0" smtClean="0"/>
          </a:p>
          <a:p>
            <a:pPr marL="514350" lvl="0" indent="-514350">
              <a:buAutoNum type="alphaLcPeriod"/>
            </a:pPr>
            <a:r>
              <a:rPr lang="id-ID" dirty="0" smtClean="0"/>
              <a:t>Lakukan </a:t>
            </a:r>
            <a:r>
              <a:rPr lang="id-ID" dirty="0"/>
              <a:t>penyiraman setelah penanaman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PEMUPUKAN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d-ID" dirty="0"/>
              <a:t>Kegiatan ini merupakan pemberian unsur hara pada tanaman untuk memenuhi unsur hara dalam tanah yang dibutuhkan tanaman bawang prei sesuai dengan fase pertumbuhan</a:t>
            </a:r>
            <a:r>
              <a:rPr lang="id-ID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Prosedurnya</a:t>
            </a:r>
            <a:r>
              <a:rPr lang="en-US" dirty="0" smtClean="0"/>
              <a:t>: </a:t>
            </a:r>
          </a:p>
          <a:p>
            <a:pPr lvl="0"/>
            <a:r>
              <a:rPr lang="id-ID" dirty="0"/>
              <a:t>Hitung jumlah pupuk berdasarkan dosis pupuk dan jumlah tanaman bawang prei</a:t>
            </a:r>
            <a:endParaRPr lang="en-US" dirty="0"/>
          </a:p>
          <a:p>
            <a:pPr lvl="0"/>
            <a:r>
              <a:rPr lang="id-ID" dirty="0"/>
              <a:t>Sediakan bahan/pupuk yang akan digunakan, sesuai kebutuhan</a:t>
            </a:r>
            <a:endParaRPr lang="en-US" dirty="0"/>
          </a:p>
          <a:p>
            <a:pPr lvl="0"/>
            <a:r>
              <a:rPr lang="id-ID" dirty="0"/>
              <a:t>Lakukan pemupukan 2 (dua) kali </a:t>
            </a:r>
            <a:r>
              <a:rPr lang="en-US" dirty="0" err="1" smtClean="0"/>
              <a:t>semusim</a:t>
            </a:r>
            <a:r>
              <a:rPr lang="id-ID" dirty="0" smtClean="0"/>
              <a:t>, </a:t>
            </a:r>
            <a:endParaRPr lang="en-US" dirty="0"/>
          </a:p>
          <a:p>
            <a:pPr lvl="0"/>
            <a:r>
              <a:rPr lang="id-ID" dirty="0"/>
              <a:t>Lakukan pemupukan sesuai dosis yang tertera pada tabel dibawah. </a:t>
            </a:r>
            <a:endParaRPr lang="en-US" dirty="0"/>
          </a:p>
          <a:p>
            <a:pPr lvl="0"/>
            <a:r>
              <a:rPr lang="id-ID" dirty="0"/>
              <a:t>Lakukan  pemupukan secara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id-ID" dirty="0" smtClean="0"/>
              <a:t>ditutup </a:t>
            </a:r>
            <a:r>
              <a:rPr lang="id-ID" dirty="0"/>
              <a:t>dengan tanah </a:t>
            </a:r>
            <a:endParaRPr lang="en-US" dirty="0"/>
          </a:p>
          <a:p>
            <a:pPr lvl="0"/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, </a:t>
            </a:r>
            <a:r>
              <a:rPr lang="id-ID" dirty="0" smtClean="0"/>
              <a:t>Lakukan </a:t>
            </a:r>
            <a:r>
              <a:rPr lang="id-ID" dirty="0"/>
              <a:t>penyiraman setelah pemupukan selesai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Asus\OneDrive\Documents\prei\TimePhoto_20210825_154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7868" y="-137628"/>
            <a:ext cx="1566320" cy="27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9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Tabel.</a:t>
            </a:r>
            <a:r>
              <a:rPr lang="id-ID" dirty="0"/>
              <a:t>	</a:t>
            </a:r>
            <a:r>
              <a:rPr lang="id-ID" b="1" dirty="0"/>
              <a:t>Pedoman Pemupukan Tanaman  Bawang prei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05012" y="2388902"/>
          <a:ext cx="5133975" cy="32647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60140"/>
                <a:gridCol w="1441885"/>
                <a:gridCol w="810862"/>
                <a:gridCol w="810862"/>
                <a:gridCol w="810226"/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Umur 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Tanaman (Tahun)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Pupuk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Pupuk  kandang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(karung/phn)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Pemupukan awal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340 kg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7 HST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NPK 16:16:16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2 Kg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 HST 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NPK 16:16:16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 Kg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Cantik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5 Kg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Paten x Butir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5 Kg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Abu Ikan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5 Kg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ZPT daun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67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ourier New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4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PENGELOLAAN LAHAN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/>
              <a:t>Kegiatan ini merupakan serangkaian kegiatan yang dimaksudkan untuk menjaga dan memperbaiki kondisi lahan, mengurangi gangguan OPT (khususnya gulma) yang ada di sekitar batang tanaman bawang prei.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Prosedurnya</a:t>
            </a:r>
            <a:r>
              <a:rPr lang="en-US" dirty="0" smtClean="0"/>
              <a:t>:</a:t>
            </a:r>
          </a:p>
          <a:p>
            <a:pPr marL="514350" lvl="0" indent="-514350">
              <a:buAutoNum type="alphaLcPeriod"/>
            </a:pPr>
            <a:r>
              <a:rPr lang="id-ID" dirty="0" smtClean="0"/>
              <a:t>Lakukan </a:t>
            </a:r>
            <a:r>
              <a:rPr lang="id-ID" dirty="0"/>
              <a:t>pengamatan keadaan di sekitar tanaman  terutama menyangkut aspek kondisi pertumbuhan gulma dan </a:t>
            </a:r>
            <a:r>
              <a:rPr lang="id-ID" dirty="0" smtClean="0"/>
              <a:t>kebersihan</a:t>
            </a:r>
            <a:r>
              <a:rPr lang="en-US" dirty="0" smtClean="0"/>
              <a:t>.</a:t>
            </a:r>
          </a:p>
          <a:p>
            <a:pPr marL="514350" lvl="0" indent="-514350">
              <a:buAutoNum type="alphaLcPeriod"/>
            </a:pPr>
            <a:r>
              <a:rPr lang="id-ID" dirty="0" smtClean="0"/>
              <a:t>Lakukan </a:t>
            </a:r>
            <a:r>
              <a:rPr lang="id-ID" dirty="0"/>
              <a:t>pembersihan pada rumput/ gulma yang tumbuh disekitar tanaman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1159</TotalTime>
  <Words>930</Words>
  <Application>Microsoft Office PowerPoint</Application>
  <PresentationFormat>On-screen Show (4:3)</PresentationFormat>
  <Paragraphs>184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Century Gothic</vt:lpstr>
      <vt:lpstr>Courier New</vt:lpstr>
      <vt:lpstr>Mangal</vt:lpstr>
      <vt:lpstr>Times New Roman</vt:lpstr>
      <vt:lpstr>Wingdings 2</vt:lpstr>
      <vt:lpstr>Austin</vt:lpstr>
      <vt:lpstr>DOKUMEN SISTEM MUTU USAHATANI BAWANG PREI</vt:lpstr>
      <vt:lpstr>PowerPoint Presentation</vt:lpstr>
      <vt:lpstr>Manfaat bawang prei</vt:lpstr>
      <vt:lpstr>Produksi bawang prei</vt:lpstr>
      <vt:lpstr>PENYIAPAN LAHAN </vt:lpstr>
      <vt:lpstr>PENANAMAN</vt:lpstr>
      <vt:lpstr>PEMUPUKAN</vt:lpstr>
      <vt:lpstr>Tabel. Pedoman Pemupukan Tanaman  Bawang prei</vt:lpstr>
      <vt:lpstr>PENGELOLAAN LAHAN</vt:lpstr>
      <vt:lpstr>PENGAIRAN </vt:lpstr>
      <vt:lpstr>PENGENDALIAN HAMA DAN PENYAKIT</vt:lpstr>
      <vt:lpstr>Hama penyakit yang sering menyerang tanaman bawang daun adalah</vt:lpstr>
      <vt:lpstr>PowerPoint Presentation</vt:lpstr>
      <vt:lpstr>PANEN</vt:lpstr>
      <vt:lpstr>PowerPoint Presentation</vt:lpstr>
      <vt:lpstr>PowerPoint Presentation</vt:lpstr>
      <vt:lpstr>PENGEMASAN</vt:lpstr>
      <vt:lpstr>Penyimpanan (Sementara)</vt:lpstr>
      <vt:lpstr>Daerah Penerima hasil Bawang Prei karo</vt:lpstr>
      <vt:lpstr>Buku kerja petani komoditi bawang prei</vt:lpstr>
      <vt:lpstr>Buku kerja petani komoditi bawang prei</vt:lpstr>
      <vt:lpstr>Buku kerja petani komoditi bawang prei</vt:lpstr>
      <vt:lpstr>Buku kerja petani komoditi bawang prei</vt:lpstr>
      <vt:lpstr>Sertifikat prima 3</vt:lpstr>
      <vt:lpstr>Terimakasih,,,,salam sehat!!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 SITEM MUTU USAHATANI BAWANG PREI</dc:title>
  <dc:creator>Asus</dc:creator>
  <cp:lastModifiedBy>User</cp:lastModifiedBy>
  <cp:revision>35</cp:revision>
  <dcterms:created xsi:type="dcterms:W3CDTF">2021-08-29T08:27:03Z</dcterms:created>
  <dcterms:modified xsi:type="dcterms:W3CDTF">2021-08-31T01:02:13Z</dcterms:modified>
</cp:coreProperties>
</file>