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  <p:sldMasterId id="2147484088" r:id="rId2"/>
    <p:sldMasterId id="2147484113" r:id="rId3"/>
  </p:sldMasterIdLst>
  <p:notesMasterIdLst>
    <p:notesMasterId r:id="rId15"/>
  </p:notesMasterIdLst>
  <p:handoutMasterIdLst>
    <p:handoutMasterId r:id="rId16"/>
  </p:handoutMasterIdLst>
  <p:sldIdLst>
    <p:sldId id="256" r:id="rId4"/>
    <p:sldId id="286" r:id="rId5"/>
    <p:sldId id="287" r:id="rId6"/>
    <p:sldId id="339" r:id="rId7"/>
    <p:sldId id="273" r:id="rId8"/>
    <p:sldId id="274" r:id="rId9"/>
    <p:sldId id="469" r:id="rId10"/>
    <p:sldId id="470" r:id="rId11"/>
    <p:sldId id="308" r:id="rId12"/>
    <p:sldId id="261" r:id="rId13"/>
    <p:sldId id="473" r:id="rId14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 anchor="ctr"/>
        <a:lstStyle/>
        <a:p>
          <a:pPr algn="ctr"/>
          <a:r>
            <a:rPr lang="en-US" sz="2000" b="1" dirty="0" err="1">
              <a:latin typeface="Corbel" pitchFamily="34" charset="0"/>
            </a:rPr>
            <a:t>Identifikasi</a:t>
          </a:r>
          <a:r>
            <a:rPr lang="en-US" sz="2000" b="1" dirty="0">
              <a:latin typeface="Corbel" pitchFamily="34" charset="0"/>
            </a:rPr>
            <a:t>/ </a:t>
          </a:r>
          <a:r>
            <a:rPr lang="en-US" sz="2000" b="1" dirty="0" err="1">
              <a:latin typeface="Corbel" pitchFamily="34" charset="0"/>
            </a:rPr>
            <a:t>koordinasi</a:t>
          </a:r>
          <a:r>
            <a:rPr lang="en-US" sz="2000" b="1" dirty="0">
              <a:latin typeface="Corbel" pitchFamily="34" charset="0"/>
            </a:rPr>
            <a:t>/ </a:t>
          </a:r>
          <a:r>
            <a:rPr lang="en-US" sz="2000" b="1" dirty="0" err="1">
              <a:latin typeface="Corbel" pitchFamily="34" charset="0"/>
            </a:rPr>
            <a:t>sosialisasi</a:t>
          </a:r>
          <a:endParaRPr lang="en-US" sz="2000" b="1" dirty="0">
            <a:latin typeface="Corbel" pitchFamily="34" charset="0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>
        <a:solidFill>
          <a:srgbClr val="FFFF00"/>
        </a:solidFill>
      </dgm:spPr>
      <dgm:t>
        <a:bodyPr lIns="73152" tIns="274320" rIns="73152"/>
        <a:lstStyle/>
        <a:p>
          <a:pPr algn="ctr"/>
          <a:r>
            <a:rPr lang="en-US" sz="2000" b="1" dirty="0" err="1">
              <a:solidFill>
                <a:srgbClr val="00B050"/>
              </a:solidFill>
              <a:latin typeface="Corbel" pitchFamily="34" charset="0"/>
            </a:rPr>
            <a:t>Penyusunan</a:t>
          </a:r>
          <a:r>
            <a:rPr lang="en-US" sz="2000" b="1" dirty="0">
              <a:solidFill>
                <a:srgbClr val="00B050"/>
              </a:solidFill>
              <a:latin typeface="Corbel" pitchFamily="34" charset="0"/>
            </a:rPr>
            <a:t> </a:t>
          </a:r>
          <a:r>
            <a:rPr lang="en-US" sz="2000" b="1" dirty="0" err="1">
              <a:solidFill>
                <a:srgbClr val="00B050"/>
              </a:solidFill>
              <a:latin typeface="Corbel" pitchFamily="34" charset="0"/>
            </a:rPr>
            <a:t>Dokumen</a:t>
          </a:r>
          <a:r>
            <a:rPr lang="en-US" sz="2000" b="1" dirty="0">
              <a:solidFill>
                <a:srgbClr val="00B050"/>
              </a:solidFill>
              <a:latin typeface="Corbel" pitchFamily="34" charset="0"/>
            </a:rPr>
            <a:t> System </a:t>
          </a:r>
          <a:r>
            <a:rPr lang="en-US" sz="2000" b="1" dirty="0" err="1">
              <a:solidFill>
                <a:srgbClr val="00B050"/>
              </a:solidFill>
              <a:latin typeface="Corbel" pitchFamily="34" charset="0"/>
            </a:rPr>
            <a:t>Mutu</a:t>
          </a:r>
          <a:r>
            <a:rPr lang="en-US" sz="2000" b="1" dirty="0">
              <a:solidFill>
                <a:srgbClr val="00B050"/>
              </a:solidFill>
              <a:latin typeface="Corbel" pitchFamily="34" charset="0"/>
            </a:rPr>
            <a:t> (DOKSISTU)</a:t>
          </a: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ctr"/>
          <a:r>
            <a:rPr lang="en-US" sz="2000" b="1" dirty="0" err="1">
              <a:solidFill>
                <a:schemeClr val="tx1"/>
              </a:solidFill>
              <a:latin typeface="Corbel" pitchFamily="34" charset="0"/>
            </a:rPr>
            <a:t>Fasilitasi</a:t>
          </a:r>
          <a:r>
            <a:rPr lang="en-US" sz="2000" b="1" dirty="0">
              <a:solidFill>
                <a:schemeClr val="tx1"/>
              </a:solidFill>
              <a:latin typeface="Corbel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Corbel" pitchFamily="34" charset="0"/>
            </a:rPr>
            <a:t>Jaminan</a:t>
          </a:r>
          <a:r>
            <a:rPr lang="en-US" sz="2000" b="1" dirty="0">
              <a:solidFill>
                <a:schemeClr val="tx1"/>
              </a:solidFill>
              <a:latin typeface="Corbel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Corbel" pitchFamily="34" charset="0"/>
            </a:rPr>
            <a:t>Mutu</a:t>
          </a:r>
          <a:r>
            <a:rPr lang="en-US" sz="2000" b="1" dirty="0">
              <a:solidFill>
                <a:schemeClr val="tx1"/>
              </a:solidFill>
              <a:latin typeface="Corbel" pitchFamily="34" charset="0"/>
            </a:rPr>
            <a:t> (</a:t>
          </a:r>
          <a:r>
            <a:rPr lang="en-US" sz="2000" b="1" dirty="0" err="1">
              <a:solidFill>
                <a:schemeClr val="tx1"/>
              </a:solidFill>
              <a:latin typeface="Corbel" pitchFamily="34" charset="0"/>
            </a:rPr>
            <a:t>sertifikasi</a:t>
          </a:r>
          <a:r>
            <a:rPr lang="en-US" sz="2000" b="1" dirty="0">
              <a:solidFill>
                <a:schemeClr val="tx1"/>
              </a:solidFill>
              <a:latin typeface="Corbel" pitchFamily="34" charset="0"/>
            </a:rPr>
            <a:t>)</a:t>
          </a:r>
        </a:p>
        <a:p>
          <a:pPr algn="ctr"/>
          <a:r>
            <a:rPr lang="en-US" sz="2000" b="1" dirty="0">
              <a:solidFill>
                <a:schemeClr val="tx1"/>
              </a:solidFill>
              <a:latin typeface="Corbel" pitchFamily="34" charset="0"/>
            </a:rPr>
            <a:t>ORGANIK/ PRIMA </a:t>
          </a: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 lIns="73152" tIns="274320" rIns="73152"/>
        <a:lstStyle/>
        <a:p>
          <a:pPr algn="ctr"/>
          <a:r>
            <a:rPr lang="en-US" sz="2000" b="1" dirty="0" err="1">
              <a:solidFill>
                <a:schemeClr val="tx1"/>
              </a:solidFill>
              <a:latin typeface="Corbel" pitchFamily="34" charset="0"/>
            </a:rPr>
            <a:t>Monev</a:t>
          </a:r>
          <a:r>
            <a:rPr lang="en-US" sz="2000" b="1" dirty="0">
              <a:solidFill>
                <a:schemeClr val="tx1"/>
              </a:solidFill>
              <a:latin typeface="Corbel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Corbel" pitchFamily="34" charset="0"/>
            </a:rPr>
            <a:t>dan</a:t>
          </a:r>
          <a:r>
            <a:rPr lang="en-US" sz="2000" b="1" dirty="0">
              <a:solidFill>
                <a:schemeClr val="tx1"/>
              </a:solidFill>
              <a:latin typeface="Corbel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Corbel" pitchFamily="34" charset="0"/>
            </a:rPr>
            <a:t>pelaporan</a:t>
          </a:r>
          <a:endParaRPr lang="en-US" sz="2000" b="1" dirty="0">
            <a:solidFill>
              <a:schemeClr val="tx1"/>
            </a:solidFill>
            <a:latin typeface="Corbel" pitchFamily="34" charset="0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 custScaleY="152408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4" custScaleY="5617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2B4276-DB06-4C66-80FF-919CDE10A5FE}" type="pres">
      <dgm:prSet presAssocID="{476E4177-EF8D-419E-AB8A-93E66CC82482}" presName="invisiNode" presStyleLbl="node1" presStyleIdx="0" presStyleCnt="4"/>
      <dgm:spPr/>
    </dgm:pt>
    <dgm:pt modelId="{C43EB61A-2E04-409F-8F87-79F190ED3CE0}" type="pres">
      <dgm:prSet presAssocID="{476E4177-EF8D-419E-AB8A-93E66CC82482}" presName="imagNode" presStyleLbl="fgImgPlace1" presStyleIdx="0" presStyleCnt="4"/>
      <dgm:spPr/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id-ID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4" custScaleY="5365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FA0B92-8C45-4EAA-A200-A78384D846A7}" type="pres">
      <dgm:prSet presAssocID="{5DD0A7D4-5781-4819-AF33-C5CE25A2D297}" presName="invisiNode" presStyleLbl="node1" presStyleIdx="1" presStyleCnt="4"/>
      <dgm:spPr/>
    </dgm:pt>
    <dgm:pt modelId="{BF646D7A-C7D0-4489-A68F-61F32B7DB0C6}" type="pres">
      <dgm:prSet presAssocID="{5DD0A7D4-5781-4819-AF33-C5CE25A2D297}" presName="imagNode" presStyleLbl="fgImgPlace1" presStyleIdx="1" presStyleCnt="4"/>
      <dgm:spPr/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id-ID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4" custScaleY="561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66B65F-B8AB-44AD-8F33-AF566667E781}" type="pres">
      <dgm:prSet presAssocID="{77AF15ED-F058-4A0B-B979-9880C6062DF0}" presName="invisiNode" presStyleLbl="node1" presStyleIdx="2" presStyleCnt="4"/>
      <dgm:spPr/>
    </dgm:pt>
    <dgm:pt modelId="{41BC1ABA-1F87-4B1E-94EC-41724CD12655}" type="pres">
      <dgm:prSet presAssocID="{77AF15ED-F058-4A0B-B979-9880C6062DF0}" presName="imagNode" presStyleLbl="fgImgPlace1" presStyleIdx="2" presStyleCnt="4" custScaleX="90743" custScaleY="83293"/>
      <dgm:spPr/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id-ID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4" custScaleY="5739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8528D1-DD5F-4687-9BFE-878C43D23D5D}" type="pres">
      <dgm:prSet presAssocID="{5DF8D196-4D3D-4940-9F32-682169997D7A}" presName="invisiNode" presStyleLbl="node1" presStyleIdx="3" presStyleCnt="4"/>
      <dgm:spPr/>
    </dgm:pt>
    <dgm:pt modelId="{D88C7409-AB93-4FE3-A61D-F51EE8A4B008}" type="pres">
      <dgm:prSet presAssocID="{5DF8D196-4D3D-4940-9F32-682169997D7A}" presName="imagNode" presStyleLbl="fgImgPlace1" presStyleIdx="3" presStyleCnt="4"/>
      <dgm:spPr/>
    </dgm:pt>
  </dgm:ptLst>
  <dgm:cxnLst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105DB3F4-7881-4678-B694-854EB9895FCC}" type="presOf" srcId="{A91F7A1B-DD1E-4B26-839C-2A5EF0A403AD}" destId="{3DB5F289-A8C3-40D5-8393-8636D9BFFD29}" srcOrd="0" destOrd="0" presId="urn:microsoft.com/office/officeart/2005/8/layout/pList2#1"/>
    <dgm:cxn modelId="{3FF5B592-1F64-4669-9DD4-D0BF97F88BE6}" type="presOf" srcId="{AA690160-D328-4B69-A035-90D3C82FA0A6}" destId="{9E4DC8AD-1AC7-4E53-B32C-25202AFDB195}" srcOrd="0" destOrd="0" presId="urn:microsoft.com/office/officeart/2005/8/layout/pList2#1"/>
    <dgm:cxn modelId="{352A05B9-89C9-4165-A582-1B4807DE5262}" type="presOf" srcId="{FD53903F-8A86-4D24-917A-36748269F973}" destId="{CAAEED2F-AC44-4514-84C2-160FDC42F579}" srcOrd="0" destOrd="0" presId="urn:microsoft.com/office/officeart/2005/8/layout/pList2#1"/>
    <dgm:cxn modelId="{48A5FA78-4931-4866-9622-942AD0D20426}" type="presOf" srcId="{77AF15ED-F058-4A0B-B979-9880C6062DF0}" destId="{5284ED54-4761-44DA-8086-D5FD397A1C95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4CF57F79-B6FD-4AF6-89EA-653CA7A588D3}" type="presOf" srcId="{5DF8D196-4D3D-4940-9F32-682169997D7A}" destId="{87B5BDBA-3C7A-41F1-8C33-F13937A84B36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B4BB96FC-9A2E-4228-8EE0-335C2C446BFB}" type="presOf" srcId="{E3B236AA-E864-46E4-BC91-F2D73633FEA4}" destId="{A9D6457D-CBBF-4A28-8C38-C3F75EA43CF1}" srcOrd="0" destOrd="0" presId="urn:microsoft.com/office/officeart/2005/8/layout/pList2#1"/>
    <dgm:cxn modelId="{B9008FA8-6765-4FF4-913E-65534C759BCA}" type="presOf" srcId="{476E4177-EF8D-419E-AB8A-93E66CC82482}" destId="{2572025E-E8B8-4F94-94D0-DC22D7F762FB}" srcOrd="0" destOrd="0" presId="urn:microsoft.com/office/officeart/2005/8/layout/pList2#1"/>
    <dgm:cxn modelId="{FA2809D9-779E-4A89-B6E3-4FD891F70CFD}" type="presOf" srcId="{5DD0A7D4-5781-4819-AF33-C5CE25A2D297}" destId="{E4B0666F-2CF1-4C21-A251-46E6EBFF7C1D}" srcOrd="0" destOrd="0" presId="urn:microsoft.com/office/officeart/2005/8/layout/pList2#1"/>
    <dgm:cxn modelId="{BD74FBBD-B42A-4E7C-B3AC-1A35E8819389}" type="presParOf" srcId="{9E4DC8AD-1AC7-4E53-B32C-25202AFDB195}" destId="{ACBF4AF3-FAB8-444C-81AB-52C89640E279}" srcOrd="0" destOrd="0" presId="urn:microsoft.com/office/officeart/2005/8/layout/pList2#1"/>
    <dgm:cxn modelId="{D81259E2-FE8B-40A0-AFBB-710E7B08F07E}" type="presParOf" srcId="{9E4DC8AD-1AC7-4E53-B32C-25202AFDB195}" destId="{78248EF9-FFBB-4EB0-94C4-16A1D0A1A170}" srcOrd="1" destOrd="0" presId="urn:microsoft.com/office/officeart/2005/8/layout/pList2#1"/>
    <dgm:cxn modelId="{CF392669-3968-4C78-A893-F4EA8BCD9C03}" type="presParOf" srcId="{78248EF9-FFBB-4EB0-94C4-16A1D0A1A170}" destId="{CC8831C0-DF59-484B-83B2-A708366B3EB6}" srcOrd="0" destOrd="0" presId="urn:microsoft.com/office/officeart/2005/8/layout/pList2#1"/>
    <dgm:cxn modelId="{FF34006A-CF70-407B-A15D-A450C588D4C0}" type="presParOf" srcId="{CC8831C0-DF59-484B-83B2-A708366B3EB6}" destId="{2572025E-E8B8-4F94-94D0-DC22D7F762FB}" srcOrd="0" destOrd="0" presId="urn:microsoft.com/office/officeart/2005/8/layout/pList2#1"/>
    <dgm:cxn modelId="{B754B99F-3D5B-440C-821D-D627FD016C12}" type="presParOf" srcId="{CC8831C0-DF59-484B-83B2-A708366B3EB6}" destId="{2E2B4276-DB06-4C66-80FF-919CDE10A5FE}" srcOrd="1" destOrd="0" presId="urn:microsoft.com/office/officeart/2005/8/layout/pList2#1"/>
    <dgm:cxn modelId="{5B544C11-1E1F-4B65-8DA1-F8ADAD450A85}" type="presParOf" srcId="{CC8831C0-DF59-484B-83B2-A708366B3EB6}" destId="{C43EB61A-2E04-409F-8F87-79F190ED3CE0}" srcOrd="2" destOrd="0" presId="urn:microsoft.com/office/officeart/2005/8/layout/pList2#1"/>
    <dgm:cxn modelId="{A88C0BA0-7D03-4D99-8589-043A38862C2E}" type="presParOf" srcId="{78248EF9-FFBB-4EB0-94C4-16A1D0A1A170}" destId="{3DB5F289-A8C3-40D5-8393-8636D9BFFD29}" srcOrd="1" destOrd="0" presId="urn:microsoft.com/office/officeart/2005/8/layout/pList2#1"/>
    <dgm:cxn modelId="{E9F6D9E6-B8F7-4888-9B42-B0C1C9E12284}" type="presParOf" srcId="{78248EF9-FFBB-4EB0-94C4-16A1D0A1A170}" destId="{0C509E44-86D3-42D8-94FF-9B9788BAB857}" srcOrd="2" destOrd="0" presId="urn:microsoft.com/office/officeart/2005/8/layout/pList2#1"/>
    <dgm:cxn modelId="{47FBB78D-BC9E-4C58-AD27-CC73E9C73C0B}" type="presParOf" srcId="{0C509E44-86D3-42D8-94FF-9B9788BAB857}" destId="{E4B0666F-2CF1-4C21-A251-46E6EBFF7C1D}" srcOrd="0" destOrd="0" presId="urn:microsoft.com/office/officeart/2005/8/layout/pList2#1"/>
    <dgm:cxn modelId="{24A83E1E-02C7-41F6-82DF-BFBD59BE3294}" type="presParOf" srcId="{0C509E44-86D3-42D8-94FF-9B9788BAB857}" destId="{BBFA0B92-8C45-4EAA-A200-A78384D846A7}" srcOrd="1" destOrd="0" presId="urn:microsoft.com/office/officeart/2005/8/layout/pList2#1"/>
    <dgm:cxn modelId="{B5DBFDF1-7168-4730-895B-2ABF057D09C1}" type="presParOf" srcId="{0C509E44-86D3-42D8-94FF-9B9788BAB857}" destId="{BF646D7A-C7D0-4489-A68F-61F32B7DB0C6}" srcOrd="2" destOrd="0" presId="urn:microsoft.com/office/officeart/2005/8/layout/pList2#1"/>
    <dgm:cxn modelId="{89CA9F44-E32B-4AF1-9DF4-E5E1D02F5697}" type="presParOf" srcId="{78248EF9-FFBB-4EB0-94C4-16A1D0A1A170}" destId="{CAAEED2F-AC44-4514-84C2-160FDC42F579}" srcOrd="3" destOrd="0" presId="urn:microsoft.com/office/officeart/2005/8/layout/pList2#1"/>
    <dgm:cxn modelId="{6ADEEB4B-4EC6-4C39-BCAB-6ABA91A4C116}" type="presParOf" srcId="{78248EF9-FFBB-4EB0-94C4-16A1D0A1A170}" destId="{3617A269-0CD9-4948-9932-FA1AD12DE27E}" srcOrd="4" destOrd="0" presId="urn:microsoft.com/office/officeart/2005/8/layout/pList2#1"/>
    <dgm:cxn modelId="{9F497D5A-1578-46E5-B9F4-65BEDBCE39FD}" type="presParOf" srcId="{3617A269-0CD9-4948-9932-FA1AD12DE27E}" destId="{5284ED54-4761-44DA-8086-D5FD397A1C95}" srcOrd="0" destOrd="0" presId="urn:microsoft.com/office/officeart/2005/8/layout/pList2#1"/>
    <dgm:cxn modelId="{ED889AC9-3EEC-4EED-92B9-7CEF03E6468E}" type="presParOf" srcId="{3617A269-0CD9-4948-9932-FA1AD12DE27E}" destId="{9666B65F-B8AB-44AD-8F33-AF566667E781}" srcOrd="1" destOrd="0" presId="urn:microsoft.com/office/officeart/2005/8/layout/pList2#1"/>
    <dgm:cxn modelId="{BFAAEBA1-812B-489D-8B64-61F9F0BAEF73}" type="presParOf" srcId="{3617A269-0CD9-4948-9932-FA1AD12DE27E}" destId="{41BC1ABA-1F87-4B1E-94EC-41724CD12655}" srcOrd="2" destOrd="0" presId="urn:microsoft.com/office/officeart/2005/8/layout/pList2#1"/>
    <dgm:cxn modelId="{F0BC0500-DCEF-4BA1-B664-41366188F429}" type="presParOf" srcId="{78248EF9-FFBB-4EB0-94C4-16A1D0A1A170}" destId="{A9D6457D-CBBF-4A28-8C38-C3F75EA43CF1}" srcOrd="5" destOrd="0" presId="urn:microsoft.com/office/officeart/2005/8/layout/pList2#1"/>
    <dgm:cxn modelId="{DA03D42A-C99C-42DC-9946-07FB8D4F45BA}" type="presParOf" srcId="{78248EF9-FFBB-4EB0-94C4-16A1D0A1A170}" destId="{CDFA4098-C274-4C84-9513-F0698696D98A}" srcOrd="6" destOrd="0" presId="urn:microsoft.com/office/officeart/2005/8/layout/pList2#1"/>
    <dgm:cxn modelId="{238C912E-A9A8-4343-9FE4-6C91D0A30F63}" type="presParOf" srcId="{CDFA4098-C274-4C84-9513-F0698696D98A}" destId="{87B5BDBA-3C7A-41F1-8C33-F13937A84B36}" srcOrd="0" destOrd="0" presId="urn:microsoft.com/office/officeart/2005/8/layout/pList2#1"/>
    <dgm:cxn modelId="{CDD9949B-2C62-4891-8458-DBC86E7C88F7}" type="presParOf" srcId="{CDFA4098-C274-4C84-9513-F0698696D98A}" destId="{928528D1-DD5F-4687-9BFE-878C43D23D5D}" srcOrd="1" destOrd="0" presId="urn:microsoft.com/office/officeart/2005/8/layout/pList2#1"/>
    <dgm:cxn modelId="{FE376B8E-0442-40F7-8D7B-E0D7DFCD730C}" type="presParOf" srcId="{CDFA4098-C274-4C84-9513-F0698696D98A}" destId="{D88C7409-AB93-4FE3-A61D-F51EE8A4B00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A12A0-9040-4A5E-AC4F-38B4341994B3}" type="datetimeFigureOut">
              <a:rPr lang="id-ID" smtClean="0"/>
              <a:t>31/08/2021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E4912-5F97-49BB-90C2-EE2942F5A46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37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E648B-1077-47BC-83DF-B4E6AB70396A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D1EF8-29DE-4F0D-8176-31CC811E299F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392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A49A-49A0-4847-BD15-F9227EAA67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32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8B71554C-7C21-4A2B-82D5-CA98C2A87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50347AD6-AF2E-4E1D-BC0D-6D659088BC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d-ID">
              <a:latin typeface="Times New Roman" panose="02020603050405020304" pitchFamily="18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xmlns="" id="{619E1577-9D4A-4020-BFF5-615FB3865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D022FD-4877-4A8E-A333-F14F5B5596A5}" type="slidenum">
              <a:rPr lang="en-US" altLang="id-ID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eaLnBrk="1" hangingPunct="1"/>
              <a:t>5</a:t>
            </a:fld>
            <a:endParaRPr lang="en-US" altLang="id-ID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427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xmlns="" id="{D35DDA7C-8809-4B36-80F3-B182DC2FE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xmlns="" id="{F37D598E-E501-432F-9FB4-77DEF3FFE2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d-ID">
              <a:latin typeface="Times New Roman" panose="02020603050405020304" pitchFamily="18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xmlns="" id="{BC381662-4593-48B8-B10C-95E1D123C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4625" algn="l"/>
                <a:tab pos="2166938" algn="l"/>
                <a:tab pos="288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FF0045-D254-49F3-9F4E-04BE1A87D7B7}" type="slidenum">
              <a:rPr lang="en-US" altLang="id-ID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eaLnBrk="1" hangingPunct="1"/>
              <a:t>6</a:t>
            </a:fld>
            <a:endParaRPr lang="en-US" altLang="id-ID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270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Notes Placeholder 2">
            <a:extLst>
              <a:ext uri="{FF2B5EF4-FFF2-40B4-BE49-F238E27FC236}">
                <a16:creationId xmlns:a16="http://schemas.microsoft.com/office/drawing/2014/main" xmlns="" id="{8E614FD0-B228-41EE-A8FF-E70924E3FB1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d-ID" sz="600" b="1"/>
              <a:t>Animated picture list with color text tabs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d-ID" sz="600"/>
              <a:t>(Intermediate)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d-ID" sz="500"/>
              <a:t>To reproduce the SmartArt effects on this page, do the following: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id-ID" sz="500"/>
              <a:t>On the </a:t>
            </a:r>
            <a:r>
              <a:rPr lang="en-US" altLang="id-ID" sz="500" b="1"/>
              <a:t>Home</a:t>
            </a:r>
            <a:r>
              <a:rPr lang="en-US" altLang="id-ID" sz="500"/>
              <a:t> tab, in the </a:t>
            </a:r>
            <a:r>
              <a:rPr lang="en-US" altLang="id-ID" sz="500" b="1"/>
              <a:t>Slides</a:t>
            </a:r>
            <a:r>
              <a:rPr lang="en-US" altLang="id-ID" sz="500"/>
              <a:t> group, click </a:t>
            </a:r>
            <a:r>
              <a:rPr lang="en-US" altLang="id-ID" sz="500" b="1"/>
              <a:t>Layout</a:t>
            </a:r>
            <a:r>
              <a:rPr lang="en-US" altLang="id-ID" sz="500"/>
              <a:t>, and then click </a:t>
            </a:r>
            <a:r>
              <a:rPr lang="en-US" altLang="id-ID" sz="500" b="1"/>
              <a:t>Blank</a:t>
            </a:r>
            <a:r>
              <a:rPr lang="en-US" altLang="id-ID" sz="50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id-ID" sz="500"/>
              <a:t>On the </a:t>
            </a:r>
            <a:r>
              <a:rPr lang="en-US" altLang="id-ID" sz="500" b="1"/>
              <a:t>Insert tab</a:t>
            </a:r>
            <a:r>
              <a:rPr lang="en-US" altLang="id-ID" sz="500"/>
              <a:t>, in the </a:t>
            </a:r>
            <a:r>
              <a:rPr lang="en-US" altLang="id-ID" sz="500" b="1"/>
              <a:t>Illustrations</a:t>
            </a:r>
            <a:r>
              <a:rPr lang="en-US" altLang="id-ID" sz="500"/>
              <a:t> group, click </a:t>
            </a:r>
            <a:r>
              <a:rPr lang="en-US" altLang="id-ID" sz="500" b="1"/>
              <a:t>SmartArt</a:t>
            </a:r>
            <a:r>
              <a:rPr lang="en-US" altLang="id-ID" sz="500"/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In the </a:t>
            </a:r>
            <a:r>
              <a:rPr lang="en-US" altLang="id-ID" sz="500" b="1"/>
              <a:t>Choose a SmartArt Graphic </a:t>
            </a:r>
            <a:r>
              <a:rPr lang="en-US" altLang="id-ID" sz="500"/>
              <a:t>dialog box, in the left pane, click </a:t>
            </a:r>
            <a:r>
              <a:rPr lang="en-US" altLang="id-ID" sz="500" b="1"/>
              <a:t>List</a:t>
            </a:r>
            <a:r>
              <a:rPr lang="en-US" altLang="id-ID" sz="500"/>
              <a:t>. In the </a:t>
            </a:r>
            <a:r>
              <a:rPr lang="en-US" altLang="id-ID" sz="500" b="1"/>
              <a:t>List</a:t>
            </a:r>
            <a:r>
              <a:rPr lang="en-US" altLang="id-ID" sz="500"/>
              <a:t> pane, double-click </a:t>
            </a:r>
            <a:r>
              <a:rPr lang="en-US" altLang="id-ID" sz="500" b="1"/>
              <a:t>Horizontal Picture List </a:t>
            </a:r>
            <a:r>
              <a:rPr lang="en-US" altLang="id-ID" sz="500"/>
              <a:t>(fifth row, second option from the left) to insert the graphic into the slide.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Press and hold CTRL, and select the picture placeholder and text shape (top and bottom shape) in one of the objects. Under </a:t>
            </a:r>
            <a:r>
              <a:rPr lang="en-US" altLang="id-ID" sz="500" b="1"/>
              <a:t>SmartArt Tools</a:t>
            </a:r>
            <a:r>
              <a:rPr lang="en-US" altLang="id-ID" sz="500"/>
              <a:t>,</a:t>
            </a:r>
            <a:r>
              <a:rPr lang="en-US" altLang="id-ID" sz="500" b="1"/>
              <a:t> </a:t>
            </a:r>
            <a:r>
              <a:rPr lang="en-US" altLang="id-ID" sz="500"/>
              <a:t>on the </a:t>
            </a:r>
            <a:r>
              <a:rPr lang="en-US" altLang="id-ID" sz="500" b="1"/>
              <a:t>Design</a:t>
            </a:r>
            <a:r>
              <a:rPr lang="en-US" altLang="id-ID" sz="500"/>
              <a:t> tab, in the </a:t>
            </a:r>
            <a:r>
              <a:rPr lang="en-US" altLang="id-ID" sz="500" b="1"/>
              <a:t>Create Graphic </a:t>
            </a:r>
            <a:r>
              <a:rPr lang="en-US" altLang="id-ID" sz="500"/>
              <a:t>group, click </a:t>
            </a:r>
            <a:r>
              <a:rPr lang="en-US" altLang="id-ID" sz="500" b="1"/>
              <a:t>Add Shape</a:t>
            </a:r>
            <a:r>
              <a:rPr lang="en-US" altLang="id-ID" sz="500"/>
              <a:t>, and then click </a:t>
            </a:r>
            <a:r>
              <a:rPr lang="en-US" altLang="id-ID" sz="500" b="1"/>
              <a:t>Add Shape After</a:t>
            </a:r>
            <a:r>
              <a:rPr lang="en-US" altLang="id-ID" sz="500"/>
              <a:t>. Repeat this process one more time for a total of five picture placeholders and text shapes.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id-ID" sz="500"/>
              <a:t>Select the graphic. Under </a:t>
            </a:r>
            <a:r>
              <a:rPr lang="en-US" altLang="id-ID" sz="500" b="1"/>
              <a:t>SmartArt Tools</a:t>
            </a:r>
            <a:r>
              <a:rPr lang="en-US" altLang="id-ID" sz="500"/>
              <a:t>, on the </a:t>
            </a:r>
            <a:r>
              <a:rPr lang="en-US" altLang="id-ID" sz="500" b="1"/>
              <a:t>Format</a:t>
            </a:r>
            <a:r>
              <a:rPr lang="en-US" altLang="id-ID" sz="500"/>
              <a:t> tab, click </a:t>
            </a:r>
            <a:r>
              <a:rPr lang="en-US" altLang="id-ID" sz="500" b="1"/>
              <a:t>Size</a:t>
            </a:r>
            <a:r>
              <a:rPr lang="en-US" altLang="id-ID" sz="500"/>
              <a:t>, and then do the following:</a:t>
            </a:r>
          </a:p>
          <a:p>
            <a:pPr marL="682422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In the </a:t>
            </a:r>
            <a:r>
              <a:rPr lang="en-US" altLang="id-ID" sz="500" b="1"/>
              <a:t>Height</a:t>
            </a:r>
            <a:r>
              <a:rPr lang="en-US" altLang="id-ID" sz="500"/>
              <a:t> box, enter </a:t>
            </a:r>
            <a:r>
              <a:rPr lang="en-US" altLang="id-ID" sz="500" b="1"/>
              <a:t>4.44”</a:t>
            </a:r>
            <a:r>
              <a:rPr lang="en-US" altLang="id-ID" sz="500"/>
              <a:t>.</a:t>
            </a:r>
          </a:p>
          <a:p>
            <a:pPr marL="682422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In the </a:t>
            </a:r>
            <a:r>
              <a:rPr lang="en-US" altLang="id-ID" sz="500" b="1"/>
              <a:t>Width</a:t>
            </a:r>
            <a:r>
              <a:rPr lang="en-US" altLang="id-ID" sz="500"/>
              <a:t> box, enter </a:t>
            </a:r>
            <a:r>
              <a:rPr lang="en-US" altLang="id-ID" sz="500" b="1"/>
              <a:t>9.25”</a:t>
            </a:r>
            <a:r>
              <a:rPr lang="en-US" altLang="id-ID" sz="50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id-ID" sz="500"/>
              <a:t>Under </a:t>
            </a:r>
            <a:r>
              <a:rPr lang="en-US" altLang="id-ID" sz="500" b="1"/>
              <a:t>SmartArt Tools</a:t>
            </a:r>
            <a:r>
              <a:rPr lang="en-US" altLang="id-ID" sz="500"/>
              <a:t>, on the </a:t>
            </a:r>
            <a:r>
              <a:rPr lang="en-US" altLang="id-ID" sz="500" b="1"/>
              <a:t>Format</a:t>
            </a:r>
            <a:r>
              <a:rPr lang="en-US" altLang="id-ID" sz="500"/>
              <a:t> tab, click </a:t>
            </a:r>
            <a:r>
              <a:rPr lang="en-US" altLang="id-ID" sz="500" b="1"/>
              <a:t>Arrange</a:t>
            </a:r>
            <a:r>
              <a:rPr lang="en-US" altLang="id-ID" sz="500"/>
              <a:t>, click </a:t>
            </a:r>
            <a:r>
              <a:rPr lang="en-US" altLang="id-ID" sz="500" b="1"/>
              <a:t>Align</a:t>
            </a:r>
            <a:r>
              <a:rPr lang="en-US" altLang="id-ID" sz="500"/>
              <a:t>, and then do the following:</a:t>
            </a:r>
          </a:p>
          <a:p>
            <a:pPr marL="682422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Click </a:t>
            </a:r>
            <a:r>
              <a:rPr lang="en-US" altLang="id-ID" sz="500" b="1"/>
              <a:t>Align to Slide</a:t>
            </a:r>
            <a:r>
              <a:rPr lang="en-US" altLang="id-ID" sz="500"/>
              <a:t>.</a:t>
            </a:r>
          </a:p>
          <a:p>
            <a:pPr marL="682422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Click </a:t>
            </a:r>
            <a:r>
              <a:rPr lang="en-US" altLang="id-ID" sz="500" b="1"/>
              <a:t>Align Middle</a:t>
            </a:r>
            <a:r>
              <a:rPr lang="en-US" altLang="id-ID" sz="500"/>
              <a:t>. </a:t>
            </a:r>
          </a:p>
          <a:p>
            <a:pPr marL="682422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Click </a:t>
            </a:r>
            <a:r>
              <a:rPr lang="en-US" altLang="id-ID" sz="500" b="1"/>
              <a:t>Align Center</a:t>
            </a:r>
            <a:r>
              <a:rPr lang="en-US" altLang="id-ID" sz="50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 startAt="7"/>
            </a:pPr>
            <a:r>
              <a:rPr lang="en-US" altLang="id-ID" sz="500"/>
              <a:t>Select the graphic, and then click one of the arrows on the left border. In the </a:t>
            </a:r>
            <a:r>
              <a:rPr lang="en-US" altLang="id-ID" sz="500" b="1"/>
              <a:t>Type your text here </a:t>
            </a:r>
            <a:r>
              <a:rPr lang="en-US" altLang="id-ID" sz="500"/>
              <a:t>dialog box, enter text.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en-US" altLang="id-ID" sz="500"/>
              <a:t>Press and hold CTRL, and then select all five text boxes in the graphic. On the </a:t>
            </a:r>
            <a:r>
              <a:rPr lang="en-US" altLang="id-ID" sz="500" b="1"/>
              <a:t>Home</a:t>
            </a:r>
            <a:r>
              <a:rPr lang="en-US" altLang="id-ID" sz="500"/>
              <a:t> tab, in the </a:t>
            </a:r>
            <a:r>
              <a:rPr lang="en-US" altLang="id-ID" sz="500" b="1"/>
              <a:t>Font</a:t>
            </a:r>
            <a:r>
              <a:rPr lang="en-US" altLang="id-ID" sz="500"/>
              <a:t> group, select </a:t>
            </a:r>
            <a:r>
              <a:rPr lang="en-US" altLang="id-ID" sz="500" b="1"/>
              <a:t>Corbel </a:t>
            </a:r>
            <a:r>
              <a:rPr lang="en-US" altLang="id-ID" sz="500"/>
              <a:t>from the </a:t>
            </a:r>
            <a:r>
              <a:rPr lang="en-US" altLang="id-ID" sz="500" b="1"/>
              <a:t>Font </a:t>
            </a:r>
            <a:r>
              <a:rPr lang="en-US" altLang="id-ID" sz="500"/>
              <a:t>list,</a:t>
            </a:r>
            <a:r>
              <a:rPr lang="en-US" altLang="id-ID" sz="500" b="1"/>
              <a:t> </a:t>
            </a:r>
            <a:r>
              <a:rPr lang="en-US" altLang="id-ID" sz="500"/>
              <a:t>and then enter </a:t>
            </a:r>
            <a:r>
              <a:rPr lang="en-US" altLang="id-ID" sz="500" b="1"/>
              <a:t>22 </a:t>
            </a:r>
            <a:r>
              <a:rPr lang="en-US" altLang="id-ID" sz="500"/>
              <a:t>in the </a:t>
            </a:r>
            <a:r>
              <a:rPr lang="en-US" altLang="id-ID" sz="500" b="1"/>
              <a:t>Font Size </a:t>
            </a:r>
            <a:r>
              <a:rPr lang="en-US" altLang="id-ID" sz="500"/>
              <a:t>box.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en-US" altLang="id-ID" sz="500"/>
              <a:t>Select the graphic. Under</a:t>
            </a:r>
            <a:r>
              <a:rPr lang="en-US" altLang="id-ID" sz="500" b="1"/>
              <a:t> SmartArt</a:t>
            </a:r>
            <a:r>
              <a:rPr lang="en-US" altLang="id-ID" sz="500"/>
              <a:t> </a:t>
            </a:r>
            <a:r>
              <a:rPr lang="en-US" altLang="id-ID" sz="500" b="1"/>
              <a:t>Tools</a:t>
            </a:r>
            <a:r>
              <a:rPr lang="en-US" altLang="id-ID" sz="500"/>
              <a:t>, on the </a:t>
            </a:r>
            <a:r>
              <a:rPr lang="en-US" altLang="id-ID" sz="500" b="1"/>
              <a:t>Design</a:t>
            </a:r>
            <a:r>
              <a:rPr lang="en-US" altLang="id-ID" sz="500"/>
              <a:t> tab, in the </a:t>
            </a:r>
            <a:r>
              <a:rPr lang="en-US" altLang="id-ID" sz="500" b="1"/>
              <a:t>SmartArt</a:t>
            </a:r>
            <a:r>
              <a:rPr lang="en-US" altLang="id-ID" sz="500"/>
              <a:t> </a:t>
            </a:r>
            <a:r>
              <a:rPr lang="en-US" altLang="id-ID" sz="500" b="1"/>
              <a:t>Styles</a:t>
            </a:r>
            <a:r>
              <a:rPr lang="en-US" altLang="id-ID" sz="500"/>
              <a:t> group, do the following: </a:t>
            </a:r>
          </a:p>
          <a:p>
            <a:pPr marL="682422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Click </a:t>
            </a:r>
            <a:r>
              <a:rPr lang="en-US" altLang="id-ID" sz="500" b="1"/>
              <a:t>Change</a:t>
            </a:r>
            <a:r>
              <a:rPr lang="en-US" altLang="id-ID" sz="500"/>
              <a:t> </a:t>
            </a:r>
            <a:r>
              <a:rPr lang="en-US" altLang="id-ID" sz="500" b="1"/>
              <a:t>Colors</a:t>
            </a:r>
            <a:r>
              <a:rPr lang="en-US" altLang="id-ID" sz="500"/>
              <a:t>, and then under </a:t>
            </a:r>
            <a:r>
              <a:rPr lang="en-US" altLang="id-ID" sz="500" b="1"/>
              <a:t>Colorful</a:t>
            </a:r>
            <a:r>
              <a:rPr lang="en-US" altLang="id-ID" sz="500"/>
              <a:t> click </a:t>
            </a:r>
            <a:r>
              <a:rPr lang="en-US" altLang="id-ID" sz="500" b="1"/>
              <a:t>Colorful Range – Accent Colors 2 to 3 </a:t>
            </a:r>
            <a:r>
              <a:rPr lang="en-US" altLang="id-ID" sz="500"/>
              <a:t>(second option from the left).</a:t>
            </a:r>
          </a:p>
          <a:p>
            <a:pPr marL="682422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Click </a:t>
            </a:r>
            <a:r>
              <a:rPr lang="en-US" altLang="id-ID" sz="500" b="1"/>
              <a:t>More</a:t>
            </a:r>
            <a:r>
              <a:rPr lang="en-US" altLang="id-ID" sz="500"/>
              <a:t>, and then under </a:t>
            </a:r>
            <a:r>
              <a:rPr lang="en-US" altLang="id-ID" sz="500" b="1"/>
              <a:t>Best Match for Document</a:t>
            </a:r>
            <a:r>
              <a:rPr lang="en-US" altLang="id-ID" sz="500"/>
              <a:t> click </a:t>
            </a:r>
            <a:r>
              <a:rPr lang="en-US" altLang="id-ID" sz="500" b="1"/>
              <a:t>Moderate Effect </a:t>
            </a:r>
            <a:r>
              <a:rPr lang="en-US" altLang="id-ID" sz="500"/>
              <a:t>(fourth option from the left).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10"/>
            </a:pPr>
            <a:r>
              <a:rPr lang="en-US" altLang="id-ID" sz="500"/>
              <a:t>Select the rounded rectangle at the top of the graphic. Under</a:t>
            </a:r>
            <a:r>
              <a:rPr lang="en-US" altLang="id-ID" sz="500" b="1"/>
              <a:t> SmartArt</a:t>
            </a:r>
            <a:r>
              <a:rPr lang="en-US" altLang="id-ID" sz="500"/>
              <a:t> </a:t>
            </a:r>
            <a:r>
              <a:rPr lang="en-US" altLang="id-ID" sz="500" b="1"/>
              <a:t>Tools</a:t>
            </a:r>
            <a:r>
              <a:rPr lang="en-US" altLang="id-ID" sz="500"/>
              <a:t>, on the </a:t>
            </a:r>
            <a:r>
              <a:rPr lang="en-US" altLang="id-ID" sz="500" b="1"/>
              <a:t>Format</a:t>
            </a:r>
            <a:r>
              <a:rPr lang="en-US" altLang="id-ID" sz="500"/>
              <a:t> tab, in the </a:t>
            </a:r>
            <a:r>
              <a:rPr lang="en-US" altLang="id-ID" sz="500" b="1"/>
              <a:t>Shape</a:t>
            </a:r>
            <a:r>
              <a:rPr lang="en-US" altLang="id-ID" sz="500"/>
              <a:t> </a:t>
            </a:r>
            <a:r>
              <a:rPr lang="en-US" altLang="id-ID" sz="500" b="1"/>
              <a:t>Styles</a:t>
            </a:r>
            <a:r>
              <a:rPr lang="en-US" altLang="id-ID" sz="500"/>
              <a:t> group, click the arrow next to </a:t>
            </a:r>
            <a:r>
              <a:rPr lang="en-US" altLang="id-ID" sz="500" b="1"/>
              <a:t>Shape</a:t>
            </a:r>
            <a:r>
              <a:rPr lang="en-US" altLang="id-ID" sz="500"/>
              <a:t> </a:t>
            </a:r>
            <a:r>
              <a:rPr lang="en-US" altLang="id-ID" sz="500" b="1"/>
              <a:t>Fill</a:t>
            </a:r>
            <a:r>
              <a:rPr lang="en-US" altLang="id-ID" sz="500"/>
              <a:t>, and then under </a:t>
            </a:r>
            <a:r>
              <a:rPr lang="en-US" altLang="id-ID" sz="500" b="1"/>
              <a:t>Theme Colors </a:t>
            </a:r>
            <a:r>
              <a:rPr lang="en-US" altLang="id-ID" sz="500"/>
              <a:t>click </a:t>
            </a:r>
            <a:r>
              <a:rPr lang="en-US" altLang="id-ID" sz="500" b="1"/>
              <a:t>White, Background 1, Darker 35% </a:t>
            </a:r>
            <a:r>
              <a:rPr lang="en-US" altLang="id-ID" sz="500"/>
              <a:t>(fifth row, first option from the left).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 startAt="10"/>
            </a:pPr>
            <a:r>
              <a:rPr lang="en-US" altLang="id-ID" sz="500"/>
              <a:t>Click each of the five picture placeholders in the SmartArt graphic, select a picture, and then click </a:t>
            </a:r>
            <a:r>
              <a:rPr lang="en-US" altLang="id-ID" sz="500" b="1"/>
              <a:t>Insert</a:t>
            </a:r>
            <a:r>
              <a:rPr lang="en-US" altLang="id-ID" sz="500"/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d-ID" sz="500"/>
              <a:t>To reproduce the animation effects on this slide, do the following: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On the </a:t>
            </a:r>
            <a:r>
              <a:rPr lang="en-US" altLang="id-ID" sz="500" b="1"/>
              <a:t>Animations</a:t>
            </a:r>
            <a:r>
              <a:rPr lang="en-US" altLang="id-ID" sz="500"/>
              <a:t> tab, in the </a:t>
            </a:r>
            <a:r>
              <a:rPr lang="en-US" altLang="id-ID" sz="500" b="1"/>
              <a:t>Advanced Animations</a:t>
            </a:r>
            <a:r>
              <a:rPr lang="en-US" altLang="id-ID" sz="500"/>
              <a:t> group, click </a:t>
            </a:r>
            <a:r>
              <a:rPr lang="en-US" altLang="id-ID" sz="500" b="1"/>
              <a:t>Animation Pane</a:t>
            </a:r>
            <a:r>
              <a:rPr lang="en-US" altLang="id-ID" sz="500"/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On the slide, select the graphic. On the </a:t>
            </a:r>
            <a:r>
              <a:rPr lang="en-US" altLang="id-ID" sz="500" b="1"/>
              <a:t>Animations</a:t>
            </a:r>
            <a:r>
              <a:rPr lang="en-US" altLang="id-ID" sz="500"/>
              <a:t> tab, in the </a:t>
            </a:r>
            <a:r>
              <a:rPr lang="en-US" altLang="id-ID" sz="500" b="1"/>
              <a:t>Animation</a:t>
            </a:r>
            <a:r>
              <a:rPr lang="en-US" altLang="id-ID" sz="500"/>
              <a:t> group, click the </a:t>
            </a:r>
            <a:r>
              <a:rPr lang="en-US" altLang="id-ID" sz="500" b="1"/>
              <a:t>More</a:t>
            </a:r>
            <a:r>
              <a:rPr lang="en-US" altLang="id-ID" sz="500"/>
              <a:t> arrow at the Effects Gallery and under </a:t>
            </a:r>
            <a:r>
              <a:rPr lang="en-US" altLang="id-ID" sz="500" b="1"/>
              <a:t>Entrance</a:t>
            </a:r>
            <a:r>
              <a:rPr lang="en-US" altLang="id-ID" sz="500"/>
              <a:t>, click </a:t>
            </a:r>
            <a:r>
              <a:rPr lang="en-US" altLang="id-ID" sz="500" b="1"/>
              <a:t>Float In</a:t>
            </a:r>
            <a:r>
              <a:rPr lang="en-US" altLang="id-ID" sz="50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id-ID" sz="500"/>
              <a:t>In the </a:t>
            </a:r>
            <a:r>
              <a:rPr lang="en-US" altLang="id-ID" sz="500" b="1"/>
              <a:t>Animation</a:t>
            </a:r>
            <a:r>
              <a:rPr lang="en-US" altLang="id-ID" sz="500"/>
              <a:t> group, click </a:t>
            </a:r>
            <a:r>
              <a:rPr lang="en-US" altLang="id-ID" sz="500" b="1"/>
              <a:t>Effect Options</a:t>
            </a:r>
            <a:r>
              <a:rPr lang="en-US" altLang="id-ID" sz="500"/>
              <a:t>, and under </a:t>
            </a:r>
            <a:r>
              <a:rPr lang="en-US" altLang="id-ID" sz="500" b="1"/>
              <a:t>Sequence</a:t>
            </a:r>
            <a:r>
              <a:rPr lang="en-US" altLang="id-ID" sz="500"/>
              <a:t>, click </a:t>
            </a:r>
            <a:r>
              <a:rPr lang="en-US" altLang="id-ID" sz="500" b="1"/>
              <a:t>One by One</a:t>
            </a:r>
            <a:r>
              <a:rPr lang="en-US" altLang="id-ID" sz="500"/>
              <a:t>.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In the </a:t>
            </a:r>
            <a:r>
              <a:rPr lang="en-US" altLang="id-ID" sz="500" b="1"/>
              <a:t>Timing</a:t>
            </a:r>
            <a:r>
              <a:rPr lang="en-US" altLang="id-ID" sz="500"/>
              <a:t> group, in the </a:t>
            </a:r>
            <a:r>
              <a:rPr lang="en-US" altLang="id-ID" sz="500" b="1"/>
              <a:t>Duration</a:t>
            </a:r>
            <a:r>
              <a:rPr lang="en-US" altLang="id-ID" sz="500"/>
              <a:t> list, click </a:t>
            </a:r>
            <a:r>
              <a:rPr lang="en-US" altLang="id-ID" sz="500" b="1"/>
              <a:t>01.00</a:t>
            </a:r>
            <a:r>
              <a:rPr lang="en-US" altLang="id-ID" sz="500"/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id-ID" sz="500"/>
              <a:t>In the </a:t>
            </a:r>
            <a:r>
              <a:rPr lang="en-US" altLang="id-ID" sz="500" b="1"/>
              <a:t>Animation Pane</a:t>
            </a:r>
            <a:r>
              <a:rPr lang="en-US" altLang="id-ID" sz="500"/>
              <a:t>, click the double-arrow below the animation effect to expand the list of effects, then do the following to modify the list of effects:</a:t>
            </a:r>
          </a:p>
          <a:p>
            <a:pPr marL="682422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Select the first animation effect, and then do the following:</a:t>
            </a:r>
          </a:p>
          <a:p>
            <a:pPr marL="1136841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On the </a:t>
            </a:r>
            <a:r>
              <a:rPr lang="en-US" altLang="id-ID" sz="500" b="1"/>
              <a:t>Animations</a:t>
            </a:r>
            <a:r>
              <a:rPr lang="en-US" altLang="id-ID" sz="500"/>
              <a:t> tab, in the </a:t>
            </a:r>
            <a:r>
              <a:rPr lang="en-US" altLang="id-ID" sz="500" b="1"/>
              <a:t>Animation</a:t>
            </a:r>
            <a:r>
              <a:rPr lang="en-US" altLang="id-ID" sz="500"/>
              <a:t> group, click the </a:t>
            </a:r>
            <a:r>
              <a:rPr lang="en-US" altLang="id-ID" sz="500" b="1"/>
              <a:t>More</a:t>
            </a:r>
            <a:r>
              <a:rPr lang="en-US" altLang="id-ID" sz="500"/>
              <a:t> arrow at the Effects Gallery and then click </a:t>
            </a:r>
            <a:r>
              <a:rPr lang="en-US" altLang="id-ID" sz="500" b="1"/>
              <a:t>More Entrance Effects</a:t>
            </a:r>
            <a:r>
              <a:rPr lang="en-US" altLang="id-ID" sz="500"/>
              <a:t>. In the </a:t>
            </a:r>
            <a:r>
              <a:rPr lang="en-US" altLang="id-ID" sz="500" b="1"/>
              <a:t>Change Entrance Effects</a:t>
            </a:r>
            <a:r>
              <a:rPr lang="en-US" altLang="id-ID" sz="500"/>
              <a:t> dialog box, under </a:t>
            </a:r>
            <a:r>
              <a:rPr lang="en-US" altLang="id-ID" sz="500" b="1"/>
              <a:t>Moderate</a:t>
            </a:r>
            <a:r>
              <a:rPr lang="en-US" altLang="id-ID" sz="500"/>
              <a:t>, click </a:t>
            </a:r>
            <a:r>
              <a:rPr lang="en-US" altLang="id-ID" sz="500" b="1"/>
              <a:t>Basic Zoom</a:t>
            </a:r>
            <a:r>
              <a:rPr lang="en-US" altLang="id-ID" sz="500"/>
              <a:t>.</a:t>
            </a:r>
          </a:p>
          <a:p>
            <a:pPr marL="1136841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Click </a:t>
            </a:r>
            <a:r>
              <a:rPr lang="en-US" altLang="id-ID" sz="500" b="1"/>
              <a:t>Effect Options</a:t>
            </a:r>
            <a:r>
              <a:rPr lang="en-US" altLang="id-ID" sz="500"/>
              <a:t>, and under </a:t>
            </a:r>
            <a:r>
              <a:rPr lang="en-US" altLang="id-ID" sz="500" b="1"/>
              <a:t>Zoom</a:t>
            </a:r>
            <a:r>
              <a:rPr lang="en-US" altLang="id-ID" sz="500"/>
              <a:t>, click </a:t>
            </a:r>
            <a:r>
              <a:rPr lang="en-US" altLang="id-ID" sz="500" b="1"/>
              <a:t>Out Slightly</a:t>
            </a:r>
            <a:r>
              <a:rPr lang="en-US" altLang="id-ID" sz="500"/>
              <a:t>. </a:t>
            </a:r>
          </a:p>
          <a:p>
            <a:pPr marL="1136841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In the </a:t>
            </a:r>
            <a:r>
              <a:rPr lang="en-US" altLang="id-ID" sz="500" b="1"/>
              <a:t>Timing </a:t>
            </a:r>
            <a:r>
              <a:rPr lang="en-US" altLang="id-ID" sz="500"/>
              <a:t>group, in the </a:t>
            </a:r>
            <a:r>
              <a:rPr lang="en-US" altLang="id-ID" sz="500" b="1"/>
              <a:t>Start</a:t>
            </a:r>
            <a:r>
              <a:rPr lang="en-US" altLang="id-ID" sz="500"/>
              <a:t> list, select </a:t>
            </a:r>
            <a:r>
              <a:rPr lang="en-US" altLang="id-ID" sz="500" b="1"/>
              <a:t>With Previous</a:t>
            </a:r>
            <a:r>
              <a:rPr lang="en-US" altLang="id-ID" sz="500"/>
              <a:t>.</a:t>
            </a:r>
          </a:p>
          <a:p>
            <a:pPr marL="1136841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Also in the </a:t>
            </a:r>
            <a:r>
              <a:rPr lang="en-US" altLang="id-ID" sz="500" b="1"/>
              <a:t>Timing</a:t>
            </a:r>
            <a:r>
              <a:rPr lang="en-US" altLang="id-ID" sz="500"/>
              <a:t> group, in the </a:t>
            </a:r>
            <a:r>
              <a:rPr lang="en-US" altLang="id-ID" sz="500" b="1"/>
              <a:t>Duration</a:t>
            </a:r>
            <a:r>
              <a:rPr lang="en-US" altLang="id-ID" sz="500"/>
              <a:t> list, click </a:t>
            </a:r>
            <a:r>
              <a:rPr lang="en-US" altLang="id-ID" sz="500" b="1"/>
              <a:t>01.00</a:t>
            </a:r>
            <a:r>
              <a:rPr lang="en-US" altLang="id-ID" sz="500"/>
              <a:t>.</a:t>
            </a:r>
          </a:p>
          <a:p>
            <a:pPr marL="682422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Press and hold CTRL, select the third, fifth, seventh, ninth, and 11</a:t>
            </a:r>
            <a:r>
              <a:rPr lang="en-US" altLang="id-ID" sz="500" baseline="30000"/>
              <a:t>th</a:t>
            </a:r>
            <a:r>
              <a:rPr lang="en-US" altLang="id-ID" sz="500"/>
              <a:t> animation effects (effects for the text shapes), and then do the following:</a:t>
            </a:r>
          </a:p>
          <a:p>
            <a:pPr marL="1136841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On the </a:t>
            </a:r>
            <a:r>
              <a:rPr lang="en-US" altLang="id-ID" sz="500" b="1"/>
              <a:t>Animations</a:t>
            </a:r>
            <a:r>
              <a:rPr lang="en-US" altLang="id-ID" sz="500"/>
              <a:t> tab, in the </a:t>
            </a:r>
            <a:r>
              <a:rPr lang="en-US" altLang="id-ID" sz="500" b="1"/>
              <a:t>Animation</a:t>
            </a:r>
            <a:r>
              <a:rPr lang="en-US" altLang="id-ID" sz="500"/>
              <a:t> group, click the </a:t>
            </a:r>
            <a:r>
              <a:rPr lang="en-US" altLang="id-ID" sz="500" b="1"/>
              <a:t>More</a:t>
            </a:r>
            <a:r>
              <a:rPr lang="en-US" altLang="id-ID" sz="500"/>
              <a:t> arrow at the Effects Gallery and then click </a:t>
            </a:r>
            <a:r>
              <a:rPr lang="en-US" altLang="id-ID" sz="500" b="1"/>
              <a:t>More Entrance Effects</a:t>
            </a:r>
            <a:r>
              <a:rPr lang="en-US" altLang="id-ID" sz="500"/>
              <a:t>. In the </a:t>
            </a:r>
            <a:r>
              <a:rPr lang="en-US" altLang="id-ID" sz="500" b="1"/>
              <a:t>Change Entrance Effects</a:t>
            </a:r>
            <a:r>
              <a:rPr lang="en-US" altLang="id-ID" sz="500"/>
              <a:t> dialog box, under </a:t>
            </a:r>
            <a:r>
              <a:rPr lang="en-US" altLang="id-ID" sz="500" b="1"/>
              <a:t>Basic</a:t>
            </a:r>
            <a:r>
              <a:rPr lang="en-US" altLang="id-ID" sz="500"/>
              <a:t>, click </a:t>
            </a:r>
            <a:r>
              <a:rPr lang="en-US" altLang="id-ID" sz="500" b="1"/>
              <a:t>Peek In</a:t>
            </a:r>
            <a:r>
              <a:rPr lang="en-US" altLang="id-ID" sz="500"/>
              <a:t>, and then click </a:t>
            </a:r>
            <a:r>
              <a:rPr lang="en-US" altLang="id-ID" sz="500" b="1"/>
              <a:t>OK</a:t>
            </a:r>
            <a:r>
              <a:rPr lang="en-US" altLang="id-ID" sz="500"/>
              <a:t>. </a:t>
            </a:r>
          </a:p>
          <a:p>
            <a:pPr marL="1136841" lvl="2">
              <a:lnSpc>
                <a:spcPct val="70000"/>
              </a:lnSpc>
              <a:spcBef>
                <a:spcPct val="0"/>
              </a:spcBef>
              <a:spcAft>
                <a:spcPts val="598"/>
              </a:spcAft>
              <a:buFontTx/>
              <a:buAutoNum type="arabicPeriod"/>
            </a:pPr>
            <a:r>
              <a:rPr lang="en-US" altLang="id-ID" sz="500"/>
              <a:t>In the </a:t>
            </a:r>
            <a:r>
              <a:rPr lang="en-US" altLang="id-ID" sz="500" b="1"/>
              <a:t>Animation</a:t>
            </a:r>
            <a:r>
              <a:rPr lang="en-US" altLang="id-ID" sz="500"/>
              <a:t> group, click </a:t>
            </a:r>
            <a:r>
              <a:rPr lang="en-US" altLang="id-ID" sz="500" b="1"/>
              <a:t>Effect Options</a:t>
            </a:r>
            <a:r>
              <a:rPr lang="en-US" altLang="id-ID" sz="500"/>
              <a:t>, and under </a:t>
            </a:r>
            <a:r>
              <a:rPr lang="en-US" altLang="id-ID" sz="500" b="1"/>
              <a:t>Direction</a:t>
            </a:r>
            <a:r>
              <a:rPr lang="en-US" altLang="id-ID" sz="500"/>
              <a:t>, click </a:t>
            </a:r>
            <a:r>
              <a:rPr lang="en-US" altLang="id-ID" sz="500" b="1"/>
              <a:t>From Top</a:t>
            </a:r>
            <a:r>
              <a:rPr lang="en-US" altLang="id-ID" sz="500"/>
              <a:t>.</a:t>
            </a:r>
            <a:r>
              <a:rPr lang="en-US" altLang="id-ID" sz="500" b="1"/>
              <a:t> </a:t>
            </a:r>
          </a:p>
          <a:p>
            <a:pPr marL="1136841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In the </a:t>
            </a:r>
            <a:r>
              <a:rPr lang="en-US" altLang="id-ID" sz="500" b="1"/>
              <a:t>Timing</a:t>
            </a:r>
            <a:r>
              <a:rPr lang="en-US" altLang="id-ID" sz="500"/>
              <a:t> group, in the </a:t>
            </a:r>
            <a:r>
              <a:rPr lang="en-US" altLang="id-ID" sz="500" b="1"/>
              <a:t>Duration</a:t>
            </a:r>
            <a:r>
              <a:rPr lang="en-US" altLang="id-ID" sz="500"/>
              <a:t> list, click </a:t>
            </a:r>
            <a:r>
              <a:rPr lang="en-US" altLang="id-ID" sz="500" b="1"/>
              <a:t>01.00</a:t>
            </a:r>
            <a:r>
              <a:rPr lang="en-US" altLang="id-ID" sz="500"/>
              <a:t>.</a:t>
            </a:r>
          </a:p>
          <a:p>
            <a:pPr marL="682422" lvl="1">
              <a:lnSpc>
                <a:spcPct val="70000"/>
              </a:lnSpc>
              <a:spcBef>
                <a:spcPct val="0"/>
              </a:spcBef>
              <a:spcAft>
                <a:spcPts val="598"/>
              </a:spcAft>
              <a:buFontTx/>
              <a:buChar char="•"/>
            </a:pPr>
            <a:r>
              <a:rPr lang="en-US" altLang="id-ID" sz="500"/>
              <a:t>Press and hold CTRL, select the second, fourth, sixth, eighth, and 10</a:t>
            </a:r>
            <a:r>
              <a:rPr lang="en-US" altLang="id-ID" sz="500" baseline="30000"/>
              <a:t>th</a:t>
            </a:r>
            <a:r>
              <a:rPr lang="en-US" altLang="id-ID" sz="500"/>
              <a:t>  animation effects (effects for the pictures). In the </a:t>
            </a:r>
            <a:r>
              <a:rPr lang="en-US" altLang="id-ID" sz="500" b="1"/>
              <a:t>Timing </a:t>
            </a:r>
            <a:r>
              <a:rPr lang="en-US" altLang="id-ID" sz="500"/>
              <a:t>group, in the </a:t>
            </a:r>
            <a:r>
              <a:rPr lang="en-US" altLang="id-ID" sz="500" b="1"/>
              <a:t>Start</a:t>
            </a:r>
            <a:r>
              <a:rPr lang="en-US" altLang="id-ID" sz="500"/>
              <a:t> list, select </a:t>
            </a:r>
            <a:r>
              <a:rPr lang="en-US" altLang="id-ID" sz="500" b="1"/>
              <a:t>After Previous</a:t>
            </a:r>
            <a:r>
              <a:rPr lang="en-US" altLang="id-ID" sz="500"/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id-ID" sz="50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d-ID" sz="500"/>
              <a:t>To reproduce the background effects on this slide, do the following: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Right-click the slide background area, and then click </a:t>
            </a:r>
            <a:r>
              <a:rPr lang="en-US" altLang="id-ID" sz="500" b="1"/>
              <a:t>Format Background</a:t>
            </a:r>
            <a:r>
              <a:rPr lang="en-US" altLang="id-ID" sz="500"/>
              <a:t>. In the </a:t>
            </a:r>
            <a:r>
              <a:rPr lang="en-US" altLang="id-ID" sz="500" b="1"/>
              <a:t>Format Background </a:t>
            </a:r>
            <a:r>
              <a:rPr lang="en-US" altLang="id-ID" sz="500"/>
              <a:t>dialog box, click </a:t>
            </a:r>
            <a:r>
              <a:rPr lang="en-US" altLang="id-ID" sz="500" b="1"/>
              <a:t>Fill</a:t>
            </a:r>
            <a:r>
              <a:rPr lang="en-US" altLang="id-ID" sz="500"/>
              <a:t> in the left pane, select </a:t>
            </a:r>
            <a:r>
              <a:rPr lang="en-US" altLang="id-ID" sz="500" b="1"/>
              <a:t>Gradient fill</a:t>
            </a:r>
            <a:r>
              <a:rPr lang="en-US" altLang="id-ID" sz="500"/>
              <a:t> in the </a:t>
            </a:r>
            <a:r>
              <a:rPr lang="en-US" altLang="id-ID" sz="500" b="1"/>
              <a:t>Fill</a:t>
            </a:r>
            <a:r>
              <a:rPr lang="en-US" altLang="id-ID" sz="500"/>
              <a:t> pane, and then do the following:</a:t>
            </a:r>
          </a:p>
          <a:p>
            <a:pPr marL="682422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In the </a:t>
            </a:r>
            <a:r>
              <a:rPr lang="en-US" altLang="id-ID" sz="500" b="1"/>
              <a:t>Type</a:t>
            </a:r>
            <a:r>
              <a:rPr lang="en-US" altLang="id-ID" sz="500"/>
              <a:t> list, select </a:t>
            </a:r>
            <a:r>
              <a:rPr lang="en-US" altLang="id-ID" sz="500" b="1"/>
              <a:t>Linear</a:t>
            </a:r>
            <a:r>
              <a:rPr lang="en-US" altLang="id-ID" sz="500"/>
              <a:t>.</a:t>
            </a:r>
          </a:p>
          <a:p>
            <a:pPr marL="682422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Click the button next to </a:t>
            </a:r>
            <a:r>
              <a:rPr lang="en-US" altLang="id-ID" sz="500" b="1"/>
              <a:t>Direction</a:t>
            </a:r>
            <a:r>
              <a:rPr lang="en-US" altLang="id-ID" sz="500"/>
              <a:t>, and then click </a:t>
            </a:r>
            <a:r>
              <a:rPr lang="en-US" altLang="id-ID" sz="500" b="1"/>
              <a:t>Linear Down </a:t>
            </a:r>
            <a:r>
              <a:rPr lang="en-US" altLang="id-ID" sz="500"/>
              <a:t>(first row, second option from the left).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id-ID" sz="500"/>
              <a:t>Under </a:t>
            </a:r>
            <a:r>
              <a:rPr lang="en-US" altLang="id-ID" sz="500" b="1"/>
              <a:t>Gradient stops</a:t>
            </a:r>
            <a:r>
              <a:rPr lang="en-US" altLang="id-ID" sz="500"/>
              <a:t>, click </a:t>
            </a:r>
            <a:r>
              <a:rPr lang="en-US" altLang="id-ID" sz="500" b="1"/>
              <a:t>Add gradient stop</a:t>
            </a:r>
            <a:r>
              <a:rPr lang="en-US" altLang="id-ID" sz="500"/>
              <a:t> or </a:t>
            </a:r>
            <a:r>
              <a:rPr lang="en-US" altLang="id-ID" sz="500" b="1"/>
              <a:t>Remove gradient stop</a:t>
            </a:r>
            <a:r>
              <a:rPr lang="en-US" altLang="id-ID" sz="500"/>
              <a:t> until two stops appear on the slider, then customize the gradient stops as follows:</a:t>
            </a:r>
          </a:p>
          <a:p>
            <a:pPr marL="682422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Select the first stop in the slider, and then do the following:</a:t>
            </a:r>
          </a:p>
          <a:p>
            <a:pPr marL="1136841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In the </a:t>
            </a:r>
            <a:r>
              <a:rPr lang="en-US" altLang="id-ID" sz="500" b="1"/>
              <a:t>Position </a:t>
            </a:r>
            <a:r>
              <a:rPr lang="en-US" altLang="id-ID" sz="500"/>
              <a:t>box, enter </a:t>
            </a:r>
            <a:r>
              <a:rPr lang="en-US" altLang="id-ID" sz="500" b="1"/>
              <a:t>0%</a:t>
            </a:r>
            <a:r>
              <a:rPr lang="en-US" altLang="id-ID" sz="500"/>
              <a:t>.</a:t>
            </a:r>
          </a:p>
          <a:p>
            <a:pPr marL="1136841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Click the button next to </a:t>
            </a:r>
            <a:r>
              <a:rPr lang="en-US" altLang="id-ID" sz="500" b="1"/>
              <a:t>Color</a:t>
            </a:r>
            <a:r>
              <a:rPr lang="en-US" altLang="id-ID" sz="500"/>
              <a:t>, click </a:t>
            </a:r>
            <a:r>
              <a:rPr lang="en-US" altLang="id-ID" sz="500" b="1"/>
              <a:t>More Colors</a:t>
            </a:r>
            <a:r>
              <a:rPr lang="en-US" altLang="id-ID" sz="500"/>
              <a:t>, and then in the </a:t>
            </a:r>
            <a:r>
              <a:rPr lang="en-US" altLang="id-ID" sz="500" b="1"/>
              <a:t>Colors</a:t>
            </a:r>
            <a:r>
              <a:rPr lang="en-US" altLang="id-ID" sz="500"/>
              <a:t> dialog box, on the </a:t>
            </a:r>
            <a:r>
              <a:rPr lang="en-US" altLang="id-ID" sz="500" b="1"/>
              <a:t>Custom</a:t>
            </a:r>
            <a:r>
              <a:rPr lang="en-US" altLang="id-ID" sz="500"/>
              <a:t> tab, enter values for Red: </a:t>
            </a:r>
            <a:r>
              <a:rPr lang="en-US" altLang="id-ID" sz="500" b="1"/>
              <a:t>130</a:t>
            </a:r>
            <a:r>
              <a:rPr lang="en-US" altLang="id-ID" sz="500"/>
              <a:t>, Green: </a:t>
            </a:r>
            <a:r>
              <a:rPr lang="en-US" altLang="id-ID" sz="500" b="1"/>
              <a:t>126</a:t>
            </a:r>
            <a:r>
              <a:rPr lang="en-US" altLang="id-ID" sz="500"/>
              <a:t>, and Blue: </a:t>
            </a:r>
            <a:r>
              <a:rPr lang="en-US" altLang="id-ID" sz="500" b="1"/>
              <a:t>102</a:t>
            </a:r>
            <a:r>
              <a:rPr lang="en-US" altLang="id-ID" sz="500"/>
              <a:t>.</a:t>
            </a:r>
          </a:p>
          <a:p>
            <a:pPr marL="682422"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Select the last stop on the slider, and then do the following: </a:t>
            </a:r>
          </a:p>
          <a:p>
            <a:pPr marL="1136841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In the </a:t>
            </a:r>
            <a:r>
              <a:rPr lang="en-US" altLang="id-ID" sz="500" b="1"/>
              <a:t>Position </a:t>
            </a:r>
            <a:r>
              <a:rPr lang="en-US" altLang="id-ID" sz="500"/>
              <a:t>box, enter </a:t>
            </a:r>
            <a:r>
              <a:rPr lang="en-US" altLang="id-ID" sz="500" b="1"/>
              <a:t>71%</a:t>
            </a:r>
            <a:r>
              <a:rPr lang="en-US" altLang="id-ID" sz="500"/>
              <a:t>.</a:t>
            </a:r>
          </a:p>
          <a:p>
            <a:pPr marL="1136841"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d-ID" sz="500"/>
              <a:t>Click the button next to </a:t>
            </a:r>
            <a:r>
              <a:rPr lang="en-US" altLang="id-ID" sz="500" b="1"/>
              <a:t>Color</a:t>
            </a:r>
            <a:r>
              <a:rPr lang="en-US" altLang="id-ID" sz="500"/>
              <a:t>, and then click </a:t>
            </a:r>
            <a:r>
              <a:rPr lang="en-US" altLang="id-ID" sz="500" b="1"/>
              <a:t>Black, Text 1 </a:t>
            </a:r>
            <a:r>
              <a:rPr lang="en-US" altLang="id-ID" sz="500"/>
              <a:t>(first row, second option from the left).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id-ID" sz="500"/>
          </a:p>
        </p:txBody>
      </p:sp>
      <p:sp>
        <p:nvSpPr>
          <p:cNvPr id="158723" name="Slide Image Placeholder 5">
            <a:extLst>
              <a:ext uri="{FF2B5EF4-FFF2-40B4-BE49-F238E27FC236}">
                <a16:creationId xmlns:a16="http://schemas.microsoft.com/office/drawing/2014/main" xmlns="" id="{83C012AA-12AA-48FE-8FBC-AA26A793C2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401638" y="544513"/>
            <a:ext cx="4953001" cy="2786062"/>
          </a:xfrm>
          <a:ln/>
        </p:spPr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89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014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74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876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7984DF-3E59-426B-8C81-D3647410C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A8DA37-E7E1-43F5-BEC2-8FCA46DC6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5FB5BE-D5CF-49D1-9CA5-14E28D294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BF56B5-459F-4362-8BFE-498BAB87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A9E78F-2219-4CFA-81F1-D778486A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B82074-247B-4BB2-A855-03D06375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31DD9-8692-4753-B829-73EF71E50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12C4E0-6376-4BCE-AE6F-4F764F7E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5FE967-19F2-456F-966A-1570CC49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A00A27-92D0-49F4-A6C6-7F09CAAB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6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0122D9-881A-409E-8813-9E7F38F8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2AC4B9-2CB6-4114-9FD1-E9809798B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091088-CB9D-4AB3-8D45-53756018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AD0D60-7F42-4292-9DE9-42D94CE8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756AAB-A0BA-4FEA-BB27-811595C0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16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4DA21-8B9E-48B4-9EAF-6DFA1766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98755A-68D5-4487-A18B-2B53BC16A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552F59-221C-4CC5-98FE-5B2649B3A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995B12-2A1A-42F3-A593-55E5FC5B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FCF5A5-AF22-48E2-A1C4-15A059E0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FC22CF-E9B2-49A2-BC9B-6D5DE3E3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02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3EF105-6AD6-47DB-BA39-CB1C3E27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BA6DD1-A753-4CCC-B362-D815C5668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C7F13-1238-4D97-8690-A8BCB8EA9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30D4DB0-A7C2-42B6-9D18-66D360FEA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A612402-FCD7-4223-B43C-B566F9BD3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78D5DC0-C381-465B-AEA1-0BA84240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179200-C491-43B2-A173-7BB26417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955BC12-B63E-4904-986B-DB740033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28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C41D25-1892-46D5-8AD9-EC9AAB76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839D28-C97D-48A7-8291-7A78D0B6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C2709A-3715-4F57-B1D4-5A5F6610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AEC1EE-12B6-4474-AF1F-4861F83A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46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7A1E056-75AF-4E02-84D3-5A4D56635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B137EA-3C4B-44E9-8FDE-34C474B8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3D9A5D-81FB-4AE3-B554-0C1F71D6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02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9ADEC9-4718-4FE0-9B32-1270EAAC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A246A2-D0E5-450A-916B-6B31BC033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050E82-6EAB-437F-B1FA-E4C9D1699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9E88CA-E94C-43F8-9281-A5B7F836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1CD67C-09BF-48BB-AF0F-E3DF62F4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153D45-324D-41CC-81B1-E9C58345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409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EACDDB-E4F2-457A-AC17-5322EFF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B3A30F-3598-47CF-9442-DCC2B8AAA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FEB676-DAAF-47DF-83C5-BE66681DA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7D7165-A15E-48BF-9746-7DE7EC4F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B3A4AB-9DC7-4C0C-AC0A-4E4DFA63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84ED52-8A76-4319-8AE7-110B2313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67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12D494-F816-4255-B640-395CECDF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50A5B9-95D3-4265-AA05-264E438CC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BE9DD2-E499-4C7A-96F0-08A13199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7D3504-87B9-47FA-887E-A0DEBD8C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4721B1-2725-4F1D-B0CA-58464BBA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03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27727B3-38E6-4313-9BBB-DCA9BD121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4A4F31-B312-4991-952C-30A40A520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CF9FD6-1E25-4722-AEEC-9A8C92F5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20F-730D-4BE8-BA91-8B710D990FD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AF37F5-D69D-4B76-ABEC-E4A4679E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53042D-334F-4111-BCD3-5EB6F668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7C-2802-4E41-8E8D-F4F431EB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97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288414"/>
            <a:ext cx="11573197" cy="826443"/>
          </a:xfrm>
          <a:prstGeom prst="rect">
            <a:avLst/>
          </a:prstGeom>
          <a:noFill/>
          <a:effectLst/>
        </p:spPr>
        <p:txBody>
          <a:bodyPr wrap="square" lIns="68579" tIns="34289" rIns="68579" bIns="34289" rtlCol="0" anchor="ctr">
            <a:spAutoFit/>
          </a:bodyPr>
          <a:lstStyle>
            <a:lvl1pPr marL="0" indent="0" algn="ctr">
              <a:buFontTx/>
              <a:buNone/>
              <a:defRPr lang="en-US" altLang="ko-KR" sz="5467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85310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0436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2905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45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5599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066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450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203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428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5485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3036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730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498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93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756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771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28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296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925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500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2B0DA79-2549-4194-85B9-B122CC93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26C885-5336-4D66-8F2B-327BDA287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A0E53B-4B99-4D31-B13A-5DD524400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920F-730D-4BE8-BA91-8B710D990FD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468034-D8E3-4C8F-B1EE-49A3B8265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6D39B6-948F-4AD6-8F67-AA301EDEA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7047C-2802-4E41-8E8D-F4F431EB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7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F51D8D-B58B-4B64-9EC7-0E86EEA02184}" type="datetimeFigureOut">
              <a:rPr lang="en-ID" smtClean="0"/>
              <a:pPr/>
              <a:t>8/31/2021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7DC0AAA-43E8-448D-9A54-C76414674FA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081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BCE2A7-2A10-44AD-B6FB-261F2C910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792" y="875991"/>
            <a:ext cx="8475631" cy="3704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5E3C98-CF0E-48D1-B287-B17C59815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799" y="318502"/>
            <a:ext cx="2697052" cy="1793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225C6-C271-424B-AD1D-3645B8445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18" y="2080250"/>
            <a:ext cx="7730836" cy="1785168"/>
          </a:xfrm>
        </p:spPr>
        <p:txBody>
          <a:bodyPr>
            <a:noAutofit/>
          </a:bodyPr>
          <a:lstStyle/>
          <a:p>
            <a:pPr algn="ctr"/>
            <a:r>
              <a:rPr lang="en-ID" sz="4400" b="1" dirty="0">
                <a:solidFill>
                  <a:schemeClr val="bg1"/>
                </a:solidFill>
              </a:rPr>
              <a:t/>
            </a:r>
            <a:br>
              <a:rPr lang="en-ID" sz="4400" b="1" dirty="0">
                <a:solidFill>
                  <a:schemeClr val="bg1"/>
                </a:solidFill>
              </a:rPr>
            </a:br>
            <a:r>
              <a:rPr lang="en-ID" sz="4400" b="1" dirty="0">
                <a:solidFill>
                  <a:schemeClr val="bg1"/>
                </a:solidFill>
              </a:rPr>
              <a:t/>
            </a:r>
            <a:br>
              <a:rPr lang="en-ID" sz="4400" b="1" dirty="0">
                <a:solidFill>
                  <a:schemeClr val="bg1"/>
                </a:solidFill>
              </a:rPr>
            </a:br>
            <a:r>
              <a:rPr lang="en-ID" sz="4400" b="1" dirty="0">
                <a:solidFill>
                  <a:schemeClr val="bg1"/>
                </a:solidFill>
              </a:rPr>
              <a:t/>
            </a:r>
            <a:br>
              <a:rPr lang="en-ID" sz="4400" b="1" dirty="0">
                <a:solidFill>
                  <a:schemeClr val="bg1"/>
                </a:solidFill>
              </a:rPr>
            </a:br>
            <a:r>
              <a:rPr lang="en-ID" sz="4400" b="1" dirty="0">
                <a:solidFill>
                  <a:schemeClr val="bg1"/>
                </a:solidFill>
              </a:rPr>
              <a:t>PENTINGNYA ASPEK MUTU DALAM PENINGKATAN </a:t>
            </a:r>
            <a:br>
              <a:rPr lang="en-ID" sz="4400" b="1" dirty="0">
                <a:solidFill>
                  <a:schemeClr val="bg1"/>
                </a:solidFill>
              </a:rPr>
            </a:br>
            <a:r>
              <a:rPr lang="en-ID" sz="4400" b="1" dirty="0">
                <a:solidFill>
                  <a:schemeClr val="bg1"/>
                </a:solidFill>
              </a:rPr>
              <a:t>DAYA SAING PRODUK HORTIKULTURA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09C72B-C24A-4F65-B2E0-426889A37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143" y="4793674"/>
            <a:ext cx="8744184" cy="1143048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ID" sz="2000" cap="none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Oleh 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ID" sz="2000" cap="none" dirty="0" err="1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Direktur</a:t>
            </a:r>
            <a:r>
              <a:rPr lang="en-ID" sz="2000" cap="none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000" cap="none" dirty="0" err="1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Pengolahan</a:t>
            </a:r>
            <a:r>
              <a:rPr lang="en-ID" sz="2000" cap="none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Dan </a:t>
            </a:r>
            <a:r>
              <a:rPr lang="en-ID" sz="2000" cap="none" dirty="0" err="1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Pemasaran</a:t>
            </a:r>
            <a:r>
              <a:rPr lang="en-ID" sz="2000" cap="none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Hasil </a:t>
            </a:r>
            <a:r>
              <a:rPr lang="en-ID" sz="2000" cap="none" dirty="0" err="1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Hortikultura</a:t>
            </a:r>
            <a:endParaRPr lang="en-ID" sz="2000" cap="none" dirty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ID" sz="2000" cap="none" dirty="0" err="1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Direktorat</a:t>
            </a:r>
            <a:r>
              <a:rPr lang="en-ID" sz="2000" cap="none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000" cap="none" dirty="0" err="1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Jenderal</a:t>
            </a:r>
            <a:r>
              <a:rPr lang="en-ID" sz="2000" cap="none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000" cap="none" dirty="0" err="1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Hortikultura</a:t>
            </a:r>
            <a:endParaRPr lang="en-ID" sz="2000" cap="none" dirty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26" name="Picture 2" descr="Penyusunan Sistem Dokumen Mutu ISO/IEC 17025 : 2017 | PELATIHAN ISO 17025 |  Telp/WA 0858 4236 5251 | TRAINING ISO 17025 | KONSULTAN | LABORATORIUM">
            <a:extLst>
              <a:ext uri="{FF2B5EF4-FFF2-40B4-BE49-F238E27FC236}">
                <a16:creationId xmlns:a16="http://schemas.microsoft.com/office/drawing/2014/main" xmlns="" id="{C3702E37-E886-4E14-80F3-465548816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945" y="1651390"/>
            <a:ext cx="2666933" cy="23321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ujuh Sayuran yang Mudah Ditanam dan Panen dalam Beberapa Minggu">
            <a:extLst>
              <a:ext uri="{FF2B5EF4-FFF2-40B4-BE49-F238E27FC236}">
                <a16:creationId xmlns:a16="http://schemas.microsoft.com/office/drawing/2014/main" xmlns="" id="{48CF9F29-0BEB-4E86-9460-62F7CD298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315">
            <a:off x="9358774" y="3118243"/>
            <a:ext cx="2479988" cy="1733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ah Eksotis Khas Indonesia ini Kaya Manfaat Kesehatan | Dunia Smart vidoran">
            <a:extLst>
              <a:ext uri="{FF2B5EF4-FFF2-40B4-BE49-F238E27FC236}">
                <a16:creationId xmlns:a16="http://schemas.microsoft.com/office/drawing/2014/main" xmlns="" id="{B713C8A3-A1CE-4DD9-ADA7-169389B0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83" y="4173676"/>
            <a:ext cx="2555474" cy="19582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530E8E5-36CC-4D94-A081-89626F7D54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" y="7801"/>
            <a:ext cx="815531" cy="761497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xmlns="" id="{BD8AAC28-787A-4AB8-9DEA-BB708E354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93" y="41914"/>
            <a:ext cx="1017783" cy="8793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F5C1EA-E359-4770-AA29-95781F20ECD5}"/>
              </a:ext>
            </a:extLst>
          </p:cNvPr>
          <p:cNvSpPr txBox="1"/>
          <p:nvPr/>
        </p:nvSpPr>
        <p:spPr>
          <a:xfrm>
            <a:off x="0" y="6131969"/>
            <a:ext cx="11904987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lnSpc>
                <a:spcPct val="110000"/>
              </a:lnSpc>
              <a:defRPr/>
            </a:pPr>
            <a:r>
              <a:rPr lang="en-ID" altLang="ko-KR" sz="2400" b="1" dirty="0" err="1">
                <a:ln w="6600">
                  <a:solidFill>
                    <a:schemeClr val="accent2"/>
                  </a:solidFill>
                  <a:prstDash val="solid"/>
                </a:ln>
              </a:rPr>
              <a:t>Disampaikan</a:t>
            </a:r>
            <a:r>
              <a:rPr lang="en-ID" altLang="ko-KR" sz="2400" b="1" dirty="0">
                <a:ln w="6600">
                  <a:solidFill>
                    <a:schemeClr val="accent2"/>
                  </a:solidFill>
                  <a:prstDash val="solid"/>
                </a:ln>
              </a:rPr>
              <a:t> pada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</a:rPr>
              <a:t>Virtual Literacy :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</a:rPr>
              <a:t>seri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</a:rPr>
              <a:t>Bi</a:t>
            </a:r>
            <a:r>
              <a:rPr lang="id-ID" sz="2400" b="1" dirty="0">
                <a:ln w="6600">
                  <a:solidFill>
                    <a:schemeClr val="accent2"/>
                  </a:solidFill>
                  <a:prstDash val="solid"/>
                </a:ln>
              </a:rPr>
              <a:t>m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</a:rPr>
              <a:t>tek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</a:rPr>
              <a:t>Hortikultura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</a:rPr>
              <a:t> - </a:t>
            </a:r>
            <a:r>
              <a:rPr lang="en-ID" altLang="ko-KR" sz="2400" b="1" dirty="0">
                <a:ln w="6600">
                  <a:solidFill>
                    <a:schemeClr val="accent2"/>
                  </a:solidFill>
                  <a:prstDash val="solid"/>
                </a:ln>
              </a:rPr>
              <a:t>31 </a:t>
            </a:r>
            <a:r>
              <a:rPr lang="en-ID" altLang="ko-KR" sz="2400" b="1" dirty="0" err="1">
                <a:ln w="6600">
                  <a:solidFill>
                    <a:schemeClr val="accent2"/>
                  </a:solidFill>
                  <a:prstDash val="solid"/>
                </a:ln>
              </a:rPr>
              <a:t>Agustus</a:t>
            </a:r>
            <a:r>
              <a:rPr lang="en-ID" altLang="ko-KR" sz="2400" b="1" dirty="0">
                <a:ln w="6600">
                  <a:solidFill>
                    <a:schemeClr val="accent2"/>
                  </a:solidFill>
                  <a:prstDash val="solid"/>
                </a:ln>
              </a:rPr>
              <a:t> 2021</a:t>
            </a:r>
            <a:endParaRPr lang="en-US" altLang="ko-KR" sz="2400" b="1" dirty="0">
              <a:ln w="6600">
                <a:solidFill>
                  <a:schemeClr val="accent2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09385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2281E-6A31-4F1E-BA43-2F910959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018" y="566737"/>
            <a:ext cx="67103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id-ID" b="1" dirty="0">
                <a:solidFill>
                  <a:srgbClr val="78B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 DOKSISTU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2549AA-37B2-4B87-96C1-0A348E801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20" y="2016125"/>
            <a:ext cx="9365672" cy="4275138"/>
          </a:xfrm>
        </p:spPr>
        <p:txBody>
          <a:bodyPr>
            <a:normAutofit/>
          </a:bodyPr>
          <a:lstStyle/>
          <a:p>
            <a:pPr marL="623888" indent="-623888" eaLnBrk="1" hangingPunct="1">
              <a:buFont typeface="Wingdings" panose="05000000000000000000" pitchFamily="2" charset="2"/>
              <a:buChar char="q"/>
              <a:defRPr/>
            </a:pPr>
            <a:r>
              <a:rPr lang="id-ID" sz="3600" b="1" dirty="0"/>
              <a:t>Panduan mutu/Manual mutu/</a:t>
            </a:r>
            <a:r>
              <a:rPr lang="id-ID" sz="3600" b="1" i="1" dirty="0"/>
              <a:t>Quality Manual</a:t>
            </a:r>
          </a:p>
          <a:p>
            <a:pPr marL="623888" indent="-623888" eaLnBrk="1" hangingPunct="1">
              <a:buFont typeface="Wingdings" panose="05000000000000000000" pitchFamily="2" charset="2"/>
              <a:buChar char="q"/>
              <a:defRPr/>
            </a:pPr>
            <a:r>
              <a:rPr lang="id-ID" sz="3600" b="1" dirty="0"/>
              <a:t>Prosedur untuk operasional</a:t>
            </a:r>
          </a:p>
          <a:p>
            <a:pPr marL="623888" indent="-623888" eaLnBrk="1" hangingPunct="1">
              <a:buFont typeface="Wingdings" panose="05000000000000000000" pitchFamily="2" charset="2"/>
              <a:buChar char="q"/>
              <a:defRPr/>
            </a:pPr>
            <a:r>
              <a:rPr lang="id-ID" sz="3600" b="1" dirty="0"/>
              <a:t>Instruksi Kerja</a:t>
            </a:r>
          </a:p>
          <a:p>
            <a:pPr marL="623888" indent="-623888" eaLnBrk="1" hangingPunct="1">
              <a:buFont typeface="Wingdings" panose="05000000000000000000" pitchFamily="2" charset="2"/>
              <a:buChar char="q"/>
              <a:defRPr/>
            </a:pPr>
            <a:r>
              <a:rPr lang="id-ID" sz="3600" b="1" dirty="0"/>
              <a:t>Catatan/Rekaman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PMI :: POLITANI PAYAKUMBUH – Sistem Penjaminan Mutu Internal POLITANI  PAYAKUMBUH">
            <a:extLst>
              <a:ext uri="{FF2B5EF4-FFF2-40B4-BE49-F238E27FC236}">
                <a16:creationId xmlns:a16="http://schemas.microsoft.com/office/drawing/2014/main" xmlns="" id="{1C5A9DD8-8318-4B0A-AFFE-32669C4A6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 t="5008" r="41458" b="12822"/>
          <a:stretch/>
        </p:blipFill>
        <p:spPr bwMode="auto">
          <a:xfrm>
            <a:off x="580388" y="206955"/>
            <a:ext cx="10802731" cy="644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14" descr="Hasil gambar untuk logo kementan terba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98" y="558248"/>
            <a:ext cx="1380421" cy="143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itle 1">
            <a:extLst>
              <a:ext uri="{FF2B5EF4-FFF2-40B4-BE49-F238E27FC236}">
                <a16:creationId xmlns:a16="http://schemas.microsoft.com/office/drawing/2014/main" xmlns="" id="{C032BD0D-97F9-4449-984A-858690C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384" y="2723322"/>
            <a:ext cx="4229040" cy="1109127"/>
          </a:xfrm>
          <a:noFill/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53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Arial" panose="020B0604020202020204" pitchFamily="34" charset="0"/>
              </a:rPr>
              <a:t>TERIMA</a:t>
            </a:r>
            <a:r>
              <a:rPr lang="id-ID" altLang="en-US" sz="53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53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Arial" panose="020B0604020202020204" pitchFamily="34" charset="0"/>
              </a:rPr>
              <a:t>KASIH</a:t>
            </a:r>
          </a:p>
        </p:txBody>
      </p:sp>
    </p:spTree>
    <p:extLst>
      <p:ext uri="{BB962C8B-B14F-4D97-AF65-F5344CB8AC3E}">
        <p14:creationId xmlns:p14="http://schemas.microsoft.com/office/powerpoint/2010/main" val="2955037794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E:\002-KIMS BUSINESS\000-B-KIMS-소스 분류-2014\10-ESP to IMG\지구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58" y="-933317"/>
            <a:ext cx="8461863" cy="8461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277101" y="4142835"/>
            <a:ext cx="510381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Produk</a:t>
            </a:r>
            <a:r>
              <a:rPr kumimoji="0" lang="en-ID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ID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belum</a:t>
            </a:r>
            <a:r>
              <a:rPr kumimoji="0" lang="en-ID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ID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didisain</a:t>
            </a:r>
            <a:r>
              <a:rPr kumimoji="0" lang="en-ID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ID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mengacu</a:t>
            </a:r>
            <a:r>
              <a:rPr kumimoji="0" lang="en-ID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ID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permintaan</a:t>
            </a:r>
            <a:r>
              <a:rPr kumimoji="0" lang="en-ID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 pasar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Grading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Olahan</a:t>
            </a:r>
            <a:endParaRPr kumimoji="0" lang="en-ID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Saluran</a:t>
            </a:r>
            <a:r>
              <a:rPr kumimoji="0" lang="en-ID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ID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pemasaran</a:t>
            </a:r>
            <a:endParaRPr kumimoji="0" lang="en-ID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3013" name="TextBox 25"/>
          <p:cNvSpPr txBox="1">
            <a:spLocks noChangeArrowheads="1"/>
          </p:cNvSpPr>
          <p:nvPr/>
        </p:nvSpPr>
        <p:spPr bwMode="auto">
          <a:xfrm>
            <a:off x="8059738" y="1212788"/>
            <a:ext cx="407415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altLang="ko-KR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26567"/>
                </a:solidFill>
                <a:effectLst/>
                <a:uLnTx/>
                <a:uFillTx/>
                <a:latin typeface="Tw Cen MT" panose="020B0602020104020603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Diplomasi</a:t>
            </a:r>
            <a:r>
              <a:rPr kumimoji="0" lang="en-ID" altLang="ko-KR" sz="3400" b="0" i="0" u="none" strike="noStrike" kern="1200" cap="none" spc="0" normalizeH="0" baseline="0" noProof="0" dirty="0">
                <a:ln>
                  <a:noFill/>
                </a:ln>
                <a:solidFill>
                  <a:srgbClr val="026567"/>
                </a:solidFill>
                <a:effectLst/>
                <a:uLnTx/>
                <a:uFillTx/>
                <a:latin typeface="Tw Cen MT" panose="020B0602020104020603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en-ID" altLang="ko-KR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26567"/>
                </a:solidFill>
                <a:effectLst/>
                <a:uLnTx/>
                <a:uFillTx/>
                <a:latin typeface="Tw Cen MT" panose="020B0602020104020603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Perdagangan</a:t>
            </a:r>
            <a:r>
              <a:rPr kumimoji="0" lang="en-ID" altLang="ko-KR" sz="3400" b="0" i="0" u="none" strike="noStrike" kern="1200" cap="none" spc="0" normalizeH="0" baseline="0" noProof="0" dirty="0">
                <a:ln>
                  <a:noFill/>
                </a:ln>
                <a:solidFill>
                  <a:srgbClr val="026567"/>
                </a:solidFill>
                <a:effectLst/>
                <a:uLnTx/>
                <a:uFillTx/>
                <a:latin typeface="Tw Cen MT" panose="020B0602020104020603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en-ID" altLang="ko-KR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26567"/>
                </a:solidFill>
                <a:effectLst/>
                <a:uLnTx/>
                <a:uFillTx/>
                <a:latin typeface="Tw Cen MT" panose="020B0602020104020603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Internasional</a:t>
            </a:r>
            <a:endParaRPr kumimoji="0" lang="en-ID" altLang="ko-KR" sz="3400" b="0" i="0" u="none" strike="noStrike" kern="1200" cap="none" spc="0" normalizeH="0" baseline="0" noProof="0" dirty="0">
              <a:ln>
                <a:noFill/>
              </a:ln>
              <a:solidFill>
                <a:srgbClr val="026567"/>
              </a:solidFill>
              <a:effectLst/>
              <a:uLnTx/>
              <a:uFillTx/>
              <a:latin typeface="Tw Cen MT" panose="020B0602020104020603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altLang="ko-KR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26567"/>
                </a:solidFill>
                <a:effectLst/>
                <a:uLnTx/>
                <a:uFillTx/>
                <a:latin typeface="Tw Cen MT" panose="020B0602020104020603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Lemah</a:t>
            </a:r>
            <a:endParaRPr kumimoji="0" lang="en-ID" altLang="ko-KR" sz="3400" b="0" i="0" u="none" strike="noStrike" kern="1200" cap="none" spc="0" normalizeH="0" baseline="0" noProof="0" dirty="0">
              <a:ln>
                <a:noFill/>
              </a:ln>
              <a:solidFill>
                <a:srgbClr val="026567"/>
              </a:solidFill>
              <a:effectLst/>
              <a:uLnTx/>
              <a:uFillTx/>
              <a:latin typeface="Tw Cen MT" panose="020B0602020104020603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3014" name="TextBox 28"/>
          <p:cNvSpPr txBox="1">
            <a:spLocks noChangeArrowheads="1"/>
          </p:cNvSpPr>
          <p:nvPr/>
        </p:nvSpPr>
        <p:spPr bwMode="auto">
          <a:xfrm>
            <a:off x="3977542" y="5216251"/>
            <a:ext cx="349142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Biaya</a:t>
            </a:r>
            <a:r>
              <a:rPr kumimoji="0" lang="en-ID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en-ID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Logistik</a:t>
            </a:r>
            <a:r>
              <a:rPr kumimoji="0" lang="en-ID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Tinggi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Harga </a:t>
            </a:r>
            <a:r>
              <a:rPr kumimoji="0" lang="en-ID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produk</a:t>
            </a:r>
            <a:r>
              <a:rPr kumimoji="0" lang="en-ID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mahal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329" y="1002425"/>
            <a:ext cx="3949218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itchFamily="34" charset="0"/>
              </a:rPr>
              <a:t>Inkonsistensi</a:t>
            </a:r>
            <a:endParaRPr kumimoji="0" lang="en-ID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Aspek</a:t>
            </a:r>
            <a:r>
              <a:rPr kumimoji="0" lang="en-ID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ID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Mutu</a:t>
            </a:r>
            <a:r>
              <a:rPr kumimoji="0" lang="en-ID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n-ID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Produk</a:t>
            </a:r>
            <a:r>
              <a:rPr kumimoji="0" lang="en-ID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w Cen MT" pitchFamily="34" charset="0"/>
                <a:ea typeface="맑은 고딕" panose="020B0503020000020004" pitchFamily="34" charset="-127"/>
                <a:cs typeface="Arial" pitchFamily="34" charset="0"/>
              </a:rPr>
              <a:t> dan supply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w Cen MT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43016" name="그룹 47"/>
          <p:cNvGrpSpPr>
            <a:grpSpLocks/>
          </p:cNvGrpSpPr>
          <p:nvPr/>
        </p:nvGrpSpPr>
        <p:grpSpPr bwMode="auto">
          <a:xfrm>
            <a:off x="3387725" y="2119313"/>
            <a:ext cx="5421313" cy="2998787"/>
            <a:chOff x="3360334" y="2373247"/>
            <a:chExt cx="5421616" cy="2999203"/>
          </a:xfrm>
        </p:grpSpPr>
        <p:sp>
          <p:nvSpPr>
            <p:cNvPr id="13" name="Oval 94"/>
            <p:cNvSpPr/>
            <p:nvPr/>
          </p:nvSpPr>
          <p:spPr>
            <a:xfrm>
              <a:off x="3360334" y="2373247"/>
              <a:ext cx="725529" cy="7255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4" name="Oval 95"/>
            <p:cNvSpPr/>
            <p:nvPr/>
          </p:nvSpPr>
          <p:spPr>
            <a:xfrm>
              <a:off x="4038235" y="3916511"/>
              <a:ext cx="725528" cy="7255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5" name="Oval 96"/>
            <p:cNvSpPr/>
            <p:nvPr/>
          </p:nvSpPr>
          <p:spPr>
            <a:xfrm>
              <a:off x="5636936" y="4646862"/>
              <a:ext cx="723940" cy="7255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6" name="Oval 97"/>
            <p:cNvSpPr/>
            <p:nvPr/>
          </p:nvSpPr>
          <p:spPr>
            <a:xfrm>
              <a:off x="7307080" y="3935564"/>
              <a:ext cx="725529" cy="7255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7" name="Oval 98"/>
            <p:cNvSpPr/>
            <p:nvPr/>
          </p:nvSpPr>
          <p:spPr>
            <a:xfrm>
              <a:off x="8056421" y="2411352"/>
              <a:ext cx="725529" cy="7255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3" name="Parallelogram 30"/>
            <p:cNvSpPr/>
            <p:nvPr/>
          </p:nvSpPr>
          <p:spPr>
            <a:xfrm flipH="1">
              <a:off x="4214457" y="4127677"/>
              <a:ext cx="354033" cy="354062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4" name="Isosceles Triangle 8"/>
            <p:cNvSpPr/>
            <p:nvPr/>
          </p:nvSpPr>
          <p:spPr>
            <a:xfrm rot="16200000">
              <a:off x="8257237" y="2570934"/>
              <a:ext cx="342948" cy="408011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5" name="Oval 7"/>
            <p:cNvSpPr/>
            <p:nvPr/>
          </p:nvSpPr>
          <p:spPr>
            <a:xfrm>
              <a:off x="7499178" y="4119739"/>
              <a:ext cx="361970" cy="36358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6" name="Donut 24"/>
            <p:cNvSpPr/>
            <p:nvPr/>
          </p:nvSpPr>
          <p:spPr>
            <a:xfrm>
              <a:off x="5808396" y="4805634"/>
              <a:ext cx="396897" cy="400105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7" name="Oval 21"/>
            <p:cNvSpPr>
              <a:spLocks noChangeAspect="1"/>
            </p:cNvSpPr>
            <p:nvPr/>
          </p:nvSpPr>
          <p:spPr>
            <a:xfrm>
              <a:off x="3519093" y="2547896"/>
              <a:ext cx="382609" cy="385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43034" name="그룹 43"/>
            <p:cNvGrpSpPr>
              <a:grpSpLocks/>
            </p:cNvGrpSpPr>
            <p:nvPr/>
          </p:nvGrpSpPr>
          <p:grpSpPr bwMode="auto">
            <a:xfrm>
              <a:off x="4208243" y="2644948"/>
              <a:ext cx="940156" cy="1298632"/>
              <a:chOff x="4208243" y="2644948"/>
              <a:chExt cx="940156" cy="1298632"/>
            </a:xfrm>
          </p:grpSpPr>
          <p:sp>
            <p:nvSpPr>
              <p:cNvPr id="8" name="Rectangle 15"/>
              <p:cNvSpPr/>
              <p:nvPr/>
            </p:nvSpPr>
            <p:spPr>
              <a:xfrm rot="10800000">
                <a:off x="4208106" y="2644747"/>
                <a:ext cx="939853" cy="908176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 rot="8013803">
                <a:off x="4524803" y="3526732"/>
                <a:ext cx="665254" cy="1682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43035" name="그룹 44"/>
            <p:cNvGrpSpPr>
              <a:grpSpLocks/>
            </p:cNvGrpSpPr>
            <p:nvPr/>
          </p:nvGrpSpPr>
          <p:grpSpPr bwMode="auto">
            <a:xfrm>
              <a:off x="4949768" y="3468925"/>
              <a:ext cx="1023989" cy="1021535"/>
              <a:chOff x="4949768" y="3468925"/>
              <a:chExt cx="1023989" cy="1021535"/>
            </a:xfrm>
          </p:grpSpPr>
          <p:sp>
            <p:nvSpPr>
              <p:cNvPr id="9" name="Rectangle 15"/>
              <p:cNvSpPr/>
              <p:nvPr/>
            </p:nvSpPr>
            <p:spPr>
              <a:xfrm rot="8033242">
                <a:off x="4933596" y="3484689"/>
                <a:ext cx="939931" cy="908101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 rot="5400000">
                <a:off x="5557530" y="4073702"/>
                <a:ext cx="665254" cy="16669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43036" name="그룹 45"/>
            <p:cNvGrpSpPr>
              <a:grpSpLocks/>
            </p:cNvGrpSpPr>
            <p:nvPr/>
          </p:nvGrpSpPr>
          <p:grpSpPr bwMode="auto">
            <a:xfrm>
              <a:off x="6039431" y="3513963"/>
              <a:ext cx="1041907" cy="982036"/>
              <a:chOff x="6039431" y="3513963"/>
              <a:chExt cx="1041907" cy="982036"/>
            </a:xfrm>
          </p:grpSpPr>
          <p:sp>
            <p:nvSpPr>
              <p:cNvPr id="11" name="Rectangle 15"/>
              <p:cNvSpPr/>
              <p:nvPr/>
            </p:nvSpPr>
            <p:spPr>
              <a:xfrm rot="5400000">
                <a:off x="6022682" y="3572013"/>
                <a:ext cx="941517" cy="906513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 rot="2700000">
                <a:off x="6665667" y="3762508"/>
                <a:ext cx="665254" cy="16669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43037" name="그룹 46"/>
            <p:cNvGrpSpPr>
              <a:grpSpLocks/>
            </p:cNvGrpSpPr>
            <p:nvPr/>
          </p:nvGrpSpPr>
          <p:grpSpPr bwMode="auto">
            <a:xfrm>
              <a:off x="6863408" y="2730302"/>
              <a:ext cx="1026294" cy="1024172"/>
              <a:chOff x="6863408" y="2730302"/>
              <a:chExt cx="1026294" cy="1024172"/>
            </a:xfrm>
          </p:grpSpPr>
          <p:sp>
            <p:nvSpPr>
              <p:cNvPr id="12" name="Rectangle 15"/>
              <p:cNvSpPr/>
              <p:nvPr/>
            </p:nvSpPr>
            <p:spPr>
              <a:xfrm rot="2633242">
                <a:off x="6864143" y="2847975"/>
                <a:ext cx="939852" cy="90658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7224525" y="2730484"/>
                <a:ext cx="665200" cy="16671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pic>
        <p:nvPicPr>
          <p:cNvPr id="2050" name="Picture 2" descr="Monthly agricultural, foodstuff exports at $336m - Tehran Tim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50" y="1358774"/>
            <a:ext cx="2062225" cy="20755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4863" y="46153"/>
            <a:ext cx="8294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TANTANGAN DAYA SAING HORTIKULTURA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28"/>
          <p:cNvSpPr txBox="1">
            <a:spLocks noChangeArrowheads="1"/>
          </p:cNvSpPr>
          <p:nvPr/>
        </p:nvSpPr>
        <p:spPr bwMode="auto">
          <a:xfrm>
            <a:off x="147329" y="3885822"/>
            <a:ext cx="42228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Minim </a:t>
            </a:r>
            <a:r>
              <a:rPr kumimoji="0" lang="en-ID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Sentuhan</a:t>
            </a:r>
            <a:r>
              <a:rPr kumimoji="0" lang="en-ID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en-ID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Teknologi</a:t>
            </a:r>
            <a:endParaRPr kumimoji="0" lang="en-ID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D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Masa</a:t>
            </a:r>
            <a:r>
              <a:rPr kumimoji="0" lang="en-ID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en-ID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simpan</a:t>
            </a:r>
            <a:r>
              <a:rPr kumimoji="0" lang="en-ID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en-ID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singkat</a:t>
            </a:r>
            <a:endParaRPr kumimoji="0" lang="en-ID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D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Mudah</a:t>
            </a:r>
            <a:r>
              <a:rPr kumimoji="0" lang="en-ID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en-ID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rusak</a:t>
            </a:r>
            <a:endParaRPr kumimoji="0" lang="en-ID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D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Tidak</a:t>
            </a:r>
            <a:r>
              <a:rPr kumimoji="0" lang="en-ID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en-ID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menarik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0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6187" y="1349972"/>
            <a:ext cx="5241854" cy="5120421"/>
            <a:chOff x="95405" y="760667"/>
            <a:chExt cx="5241854" cy="5120421"/>
          </a:xfrm>
          <a:effectLst>
            <a:glow>
              <a:schemeClr val="accent1">
                <a:alpha val="99000"/>
              </a:schemeClr>
            </a:glow>
          </a:effectLst>
        </p:grpSpPr>
        <p:grpSp>
          <p:nvGrpSpPr>
            <p:cNvPr id="8" name="Group 7"/>
            <p:cNvGrpSpPr/>
            <p:nvPr/>
          </p:nvGrpSpPr>
          <p:grpSpPr>
            <a:xfrm>
              <a:off x="95405" y="760667"/>
              <a:ext cx="5241854" cy="5120421"/>
              <a:chOff x="95405" y="760667"/>
              <a:chExt cx="5241854" cy="512042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WatercolorSponge/>
                        </a14:imgEffect>
                      </a14:imgLayer>
                    </a14:imgProps>
                  </a:ext>
                </a:extLst>
              </a:blip>
              <a:srcRect l="12391" t="16873" r="49867" b="17183"/>
              <a:stretch/>
            </p:blipFill>
            <p:spPr>
              <a:xfrm>
                <a:off x="95405" y="760667"/>
                <a:ext cx="5209955" cy="5120421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753294" y="771300"/>
                <a:ext cx="1583965" cy="483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477926" y="2987749"/>
              <a:ext cx="297711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6255" y="3695505"/>
            <a:ext cx="528824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Market driven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0598" y="1116748"/>
            <a:ext cx="5569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Menempatkan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permintaan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pasar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kebutuhan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konsumen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sebagai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prioritas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720903" y="2609642"/>
            <a:ext cx="352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80659" y="2789641"/>
            <a:ext cx="4495915" cy="34163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Pemenuhan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terhadap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Aspek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Mutu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Harga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Kemudahan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Konsumsi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Standard (SNI, ISO, HACCP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dsb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Sertifikasi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(GAP/GHP,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organik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dsb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Keamanan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Pangan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454502" y="3200239"/>
            <a:ext cx="1456661" cy="191386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540" y="99474"/>
            <a:ext cx="11040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TANTANGAN AGRIBISNIS HORTIKULTURA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14897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1675713" y="38511"/>
            <a:ext cx="913882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맑은 고딕" panose="020B0503020000020004" pitchFamily="34" charset="-127"/>
                <a:cs typeface="Arial" pitchFamily="34" charset="0"/>
              </a:rPr>
              <a:t>RANCANGAN PENINGKATAN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맑은 고딕" panose="020B0503020000020004" pitchFamily="34" charset="-127"/>
                <a:cs typeface="Arial" pitchFamily="34" charset="0"/>
              </a:rPr>
              <a:t>NILAI TAMBAH &amp; DAYA SAING HORTIKULTURA</a:t>
            </a:r>
            <a:endParaRPr kumimoji="0" lang="ko-KR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1026" name="Picture 2" descr="Image result for on farm vek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4" r="16393"/>
          <a:stretch/>
        </p:blipFill>
        <p:spPr bwMode="auto">
          <a:xfrm>
            <a:off x="258126" y="1305708"/>
            <a:ext cx="2592304" cy="150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16" y="950705"/>
            <a:ext cx="2984121" cy="206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7465" y="2994565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On Farm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2525" y="2968005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Pemasaran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98699" y="2963264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Ekspor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6" y="3621967"/>
            <a:ext cx="2574744" cy="20617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Produksi</a:t>
            </a: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&amp; </a:t>
            </a: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Budidaya</a:t>
            </a: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Standar</a:t>
            </a:r>
            <a:r>
              <a:rPr kumimoji="0" lang="en-ID" sz="2133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ID" sz="2133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Mutu</a:t>
            </a:r>
            <a:r>
              <a:rPr kumimoji="0" lang="en-ID" sz="2133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GAP</a:t>
            </a:r>
          </a:p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Pasca</a:t>
            </a:r>
            <a:r>
              <a:rPr kumimoji="0" lang="en-ID" sz="2133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ID" sz="2133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Panen</a:t>
            </a:r>
            <a:r>
              <a:rPr kumimoji="0" lang="en-ID" sz="2133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GHP</a:t>
            </a:r>
          </a:p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Kontinuitas</a:t>
            </a: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Produk</a:t>
            </a:r>
            <a:endParaRPr kumimoji="0" lang="en-ID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Keamanan</a:t>
            </a: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Pangan</a:t>
            </a:r>
            <a:endParaRPr kumimoji="0" lang="en-ID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1107" y="1305708"/>
            <a:ext cx="1899815" cy="15550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80217" y="2964798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Off Farm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3005" y="3576641"/>
            <a:ext cx="3026791" cy="1733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Produk</a:t>
            </a: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Olahan</a:t>
            </a:r>
            <a:endParaRPr kumimoji="0" lang="en-ID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Product Dev</a:t>
            </a:r>
          </a:p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Dukungan</a:t>
            </a: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dan Kerjasama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Stakeholder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Pemanfaatan</a:t>
            </a: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Teknologi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9796" y="3529456"/>
            <a:ext cx="3132878" cy="238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Branding</a:t>
            </a:r>
          </a:p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Promosi</a:t>
            </a:r>
            <a:endParaRPr kumimoji="0" lang="en-ID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Sertifikasi</a:t>
            </a:r>
            <a:endParaRPr kumimoji="0" lang="en-ID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Informasi</a:t>
            </a: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Harga</a:t>
            </a:r>
          </a:p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Pasar </a:t>
            </a: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tani</a:t>
            </a:r>
            <a:endParaRPr kumimoji="0" lang="en-ID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Supply Chain (</a:t>
            </a: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Distribusi</a:t>
            </a: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Gudang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3781" y="2963263"/>
            <a:ext cx="11774125" cy="3130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03781" y="3504900"/>
            <a:ext cx="11774125" cy="3130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4156" y="1659430"/>
            <a:ext cx="990884" cy="793497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V="1">
            <a:off x="84194" y="5965498"/>
            <a:ext cx="11774125" cy="3130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12226" y="6745447"/>
            <a:ext cx="11774125" cy="3130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-18589" y="5972786"/>
            <a:ext cx="2444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STO,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Buflo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Ditlin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PPHH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91385" y="6149446"/>
            <a:ext cx="1095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Litbang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93530" y="6119740"/>
            <a:ext cx="269496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Kemendag</a:t>
            </a:r>
            <a:r>
              <a:rPr kumimoji="0" lang="en-ID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en-ID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Pemda</a:t>
            </a:r>
            <a:endParaRPr kumimoji="0" lang="en-ID" sz="26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48392" y="6090002"/>
            <a:ext cx="213071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Barantan</a:t>
            </a:r>
            <a:r>
              <a:rPr kumimoji="0" lang="en-ID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KLN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083144" y="1796819"/>
            <a:ext cx="574916" cy="80626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679931" y="1766685"/>
            <a:ext cx="574916" cy="80626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8108614" y="1727959"/>
            <a:ext cx="574916" cy="80626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3270" y="3582293"/>
            <a:ext cx="3105337" cy="14052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241294" indent="-241294">
              <a:buFont typeface="Wingdings" panose="05000000000000000000" pitchFamily="2" charset="2"/>
              <a:buChar char="§"/>
              <a:defRPr sz="2133">
                <a:latin typeface="Arial Narrow" panose="020B0606020202030204" pitchFamily="34" charset="0"/>
              </a:defRPr>
            </a:lvl1pPr>
          </a:lstStyle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Negosiasi</a:t>
            </a: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market </a:t>
            </a: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akses</a:t>
            </a:r>
            <a:endParaRPr kumimoji="0" lang="en-ID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Equivalensi</a:t>
            </a: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&amp; </a:t>
            </a: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Recognisi</a:t>
            </a:r>
            <a:endParaRPr kumimoji="0" lang="en-ID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41294" marR="0" lvl="0" indent="-2412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Pemenuhan</a:t>
            </a: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protocol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D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ID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ekspor</a:t>
            </a:r>
            <a:endParaRPr kumimoji="0" lang="en-ID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8765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8" grpId="0"/>
      <p:bldP spid="9" grpId="0" animBg="1"/>
      <p:bldP spid="22" grpId="0"/>
      <p:bldP spid="23" grpId="0"/>
      <p:bldP spid="24" grpId="0"/>
      <p:bldP spid="35" grpId="0"/>
      <p:bldP spid="36" grpId="0"/>
      <p:bldP spid="37" grpId="0"/>
      <p:bldP spid="39" grpId="0"/>
      <p:bldP spid="20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499476-1CD6-4B60-BD62-8B4446A31C5B}"/>
              </a:ext>
            </a:extLst>
          </p:cNvPr>
          <p:cNvSpPr/>
          <p:nvPr/>
        </p:nvSpPr>
        <p:spPr>
          <a:xfrm>
            <a:off x="701386" y="371331"/>
            <a:ext cx="10789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defRPr/>
            </a:pPr>
            <a:r>
              <a:rPr lang="iu-Latn-CA" sz="32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SimSun" charset="-122"/>
                <a:cs typeface="+mn-cs"/>
              </a:rPr>
              <a:t>PERMASALAHAN MUTU PRODUK HORTIKULTURA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27AF3D-B161-47B0-82B3-63C2B0C3A8A9}"/>
              </a:ext>
            </a:extLst>
          </p:cNvPr>
          <p:cNvSpPr txBox="1"/>
          <p:nvPr/>
        </p:nvSpPr>
        <p:spPr>
          <a:xfrm>
            <a:off x="831273" y="1305378"/>
            <a:ext cx="10193481" cy="4339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03275" indent="-803275" algn="just" fontAlgn="auto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iu-Latn-CA" sz="29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SimSun" charset="-122"/>
                <a:cs typeface="+mn-cs"/>
              </a:rPr>
              <a:t>Konsumen belum menuntut produk yang dihasilkan dari kebun yang telah teregistrasi dan sertifikat mutu</a:t>
            </a:r>
            <a:endParaRPr lang="id-ID" sz="29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ea typeface="SimSun" charset="-122"/>
              <a:cs typeface="+mn-cs"/>
            </a:endParaRPr>
          </a:p>
          <a:p>
            <a:pPr marL="803275" indent="-803275" algn="just" fontAlgn="auto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iu-Latn-CA" sz="29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SimSun" charset="-122"/>
                <a:cs typeface="+mn-cs"/>
              </a:rPr>
              <a:t>Petani belum memahami nilai tambah dari produk bersertifikat (GAP Indonesia, Organik)</a:t>
            </a:r>
            <a:endParaRPr lang="id-ID" sz="29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ea typeface="SimSun" charset="-122"/>
              <a:cs typeface="+mn-cs"/>
            </a:endParaRPr>
          </a:p>
          <a:p>
            <a:pPr marL="803275" indent="-803275" algn="just" fontAlgn="auto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iu-Latn-CA" sz="29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SimSun" charset="-122"/>
                <a:cs typeface="+mn-cs"/>
              </a:rPr>
              <a:t>Sistem pemasaran belum menghargai mutu dan sertifikat mutu yang dimiliki oleh petani atau Kelompok tani, </a:t>
            </a:r>
            <a:endParaRPr lang="id-ID" sz="29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ea typeface="SimSun" charset="-122"/>
              <a:cs typeface="+mn-cs"/>
            </a:endParaRPr>
          </a:p>
          <a:p>
            <a:pPr marL="803275" indent="-803275" algn="just" fontAlgn="auto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iu-Latn-CA" sz="29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SimSun" charset="-122"/>
                <a:cs typeface="+mn-cs"/>
              </a:rPr>
              <a:t>Sistem Sertifikasi Mutu di Indonesia belum berjalan secara efektif </a:t>
            </a:r>
            <a:endParaRPr lang="id-ID" sz="29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ea typeface="SimSun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86C9F44-26CE-42C1-BDA5-E4EDBF12BB42}"/>
              </a:ext>
            </a:extLst>
          </p:cNvPr>
          <p:cNvSpPr/>
          <p:nvPr/>
        </p:nvSpPr>
        <p:spPr>
          <a:xfrm>
            <a:off x="371042" y="459509"/>
            <a:ext cx="11374580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SimSun" charset="-122"/>
              </a:rPr>
              <a:t>UPAYA………………..</a:t>
            </a:r>
            <a:endParaRPr lang="id-ID" sz="3200" b="1" dirty="0">
              <a:solidFill>
                <a:schemeClr val="bg1"/>
              </a:solidFill>
              <a:latin typeface="Arial Narrow" panose="020B0606020202030204" pitchFamily="34" charset="0"/>
              <a:ea typeface="SimSun" charset="-122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d-ID" sz="2000" dirty="0">
              <a:solidFill>
                <a:schemeClr val="bg1"/>
              </a:solidFill>
              <a:latin typeface="Bell MT" pitchFamily="18" charset="0"/>
              <a:ea typeface="SimSun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9FB08E-6514-4F7A-A4F1-4C29D9048C88}"/>
              </a:ext>
            </a:extLst>
          </p:cNvPr>
          <p:cNvSpPr txBox="1"/>
          <p:nvPr/>
        </p:nvSpPr>
        <p:spPr>
          <a:xfrm>
            <a:off x="371041" y="1448802"/>
            <a:ext cx="11374581" cy="53399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36575" indent="-536575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iu-Latn-CA" sz="3100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  <a:ea typeface="SimSun" charset="-122"/>
              </a:rPr>
              <a:t>Melakukan edukasi konsumen melalui berbagai media massa secara intensif</a:t>
            </a:r>
            <a:endParaRPr lang="id-ID" sz="3100" dirty="0">
              <a:solidFill>
                <a:schemeClr val="accent6">
                  <a:lumMod val="50000"/>
                </a:schemeClr>
              </a:solidFill>
              <a:latin typeface="Bahnschrift SemiBold" panose="020B0502040204020203" pitchFamily="34" charset="0"/>
              <a:ea typeface="SimSun" charset="-122"/>
            </a:endParaRPr>
          </a:p>
          <a:p>
            <a:pPr marL="536575" indent="-536575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iu-Latn-CA" sz="3100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  <a:ea typeface="SimSun" charset="-122"/>
              </a:rPr>
              <a:t>Melakukan kerjasama dengan supplier, pasar modern, eksportir dalam hal pemasaran produk buah dari kebun yang bersertifikat </a:t>
            </a:r>
            <a:r>
              <a:rPr lang="id-ID" sz="3100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  <a:ea typeface="SimSun" charset="-122"/>
              </a:rPr>
              <a:t>PRIMA / </a:t>
            </a:r>
            <a:r>
              <a:rPr lang="iu-Latn-CA" sz="3100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  <a:ea typeface="SimSun" charset="-122"/>
              </a:rPr>
              <a:t>GAP atau Organik Indonesia</a:t>
            </a:r>
            <a:endParaRPr lang="id-ID" sz="3100" dirty="0">
              <a:solidFill>
                <a:schemeClr val="accent6">
                  <a:lumMod val="50000"/>
                </a:schemeClr>
              </a:solidFill>
              <a:latin typeface="Bahnschrift SemiBold" panose="020B0502040204020203" pitchFamily="34" charset="0"/>
              <a:ea typeface="SimSun" charset="-122"/>
            </a:endParaRPr>
          </a:p>
          <a:p>
            <a:pPr marL="536575" indent="-536575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iu-Latn-CA" sz="3100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  <a:ea typeface="SimSun" charset="-122"/>
              </a:rPr>
              <a:t>Memperkuat infrastruktur penerapan dan sertifikasi </a:t>
            </a:r>
            <a:r>
              <a:rPr lang="id-ID" sz="3100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  <a:ea typeface="SimSun" charset="-122"/>
              </a:rPr>
              <a:t>PRIMA / </a:t>
            </a:r>
            <a:r>
              <a:rPr lang="iu-Latn-CA" sz="3100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  <a:ea typeface="SimSun" charset="-122"/>
              </a:rPr>
              <a:t>GAP atau Organik Indonesia</a:t>
            </a:r>
            <a:endParaRPr lang="id-ID" sz="3100" dirty="0">
              <a:solidFill>
                <a:schemeClr val="accent6">
                  <a:lumMod val="50000"/>
                </a:schemeClr>
              </a:solidFill>
              <a:latin typeface="Bahnschrift SemiBold" panose="020B0502040204020203" pitchFamily="34" charset="0"/>
              <a:ea typeface="SimSun" charset="-122"/>
            </a:endParaRPr>
          </a:p>
          <a:p>
            <a:pPr marL="536575" indent="-536575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iu-Latn-CA" sz="3100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  <a:ea typeface="SimSun" charset="-122"/>
              </a:rPr>
              <a:t>Meningkatkan kepedulian stakeholders tentang pentingnya sertifikasi</a:t>
            </a:r>
            <a:r>
              <a:rPr lang="id-ID" sz="3100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  <a:ea typeface="SimSun" charset="-122"/>
              </a:rPr>
              <a:t> PRIMA / </a:t>
            </a:r>
            <a:r>
              <a:rPr lang="iu-Latn-CA" sz="3100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  <a:ea typeface="SimSun" charset="-122"/>
              </a:rPr>
              <a:t>GAP atau Organik dalam rangka peningkatan keamanan, mutu dan daya saing produk hortikultura</a:t>
            </a:r>
            <a:endParaRPr lang="id-ID" sz="3100" dirty="0">
              <a:solidFill>
                <a:schemeClr val="accent6">
                  <a:lumMod val="50000"/>
                </a:schemeClr>
              </a:solidFill>
              <a:latin typeface="Bahnschrift SemiBold" panose="020B0502040204020203" pitchFamily="34" charset="0"/>
              <a:ea typeface="SimSun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B718E2F-6A52-4D64-82E7-0F749C2EF149}"/>
              </a:ext>
            </a:extLst>
          </p:cNvPr>
          <p:cNvCxnSpPr>
            <a:cxnSpLocks/>
          </p:cNvCxnSpPr>
          <p:nvPr/>
        </p:nvCxnSpPr>
        <p:spPr>
          <a:xfrm flipV="1">
            <a:off x="528705" y="4658609"/>
            <a:ext cx="10569771" cy="95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0B40B5E9-37D5-4FA8-932E-F9256C5E7BF5}"/>
              </a:ext>
            </a:extLst>
          </p:cNvPr>
          <p:cNvCxnSpPr>
            <a:cxnSpLocks/>
          </p:cNvCxnSpPr>
          <p:nvPr/>
        </p:nvCxnSpPr>
        <p:spPr>
          <a:xfrm flipV="1">
            <a:off x="849395" y="1794899"/>
            <a:ext cx="35005" cy="29590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DB6C20-106F-46E7-979D-6D23FEC7E93D}"/>
              </a:ext>
            </a:extLst>
          </p:cNvPr>
          <p:cNvSpPr txBox="1"/>
          <p:nvPr/>
        </p:nvSpPr>
        <p:spPr>
          <a:xfrm>
            <a:off x="0" y="975286"/>
            <a:ext cx="176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Pembangunan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kebun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kawasan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A9B2C3AC-2A5F-4A02-A28B-5646A61A2376}"/>
              </a:ext>
            </a:extLst>
          </p:cNvPr>
          <p:cNvCxnSpPr/>
          <p:nvPr/>
        </p:nvCxnSpPr>
        <p:spPr>
          <a:xfrm flipV="1">
            <a:off x="1631241" y="3219837"/>
            <a:ext cx="0" cy="14864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D97B7D-5F27-4793-802A-0D8C5ABCA8F4}"/>
              </a:ext>
            </a:extLst>
          </p:cNvPr>
          <p:cNvSpPr txBox="1"/>
          <p:nvPr/>
        </p:nvSpPr>
        <p:spPr>
          <a:xfrm>
            <a:off x="1117019" y="2734485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penanaman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DA2D6D5-F6D5-43C6-8F73-497096A26C2F}"/>
              </a:ext>
            </a:extLst>
          </p:cNvPr>
          <p:cNvCxnSpPr>
            <a:cxnSpLocks/>
          </p:cNvCxnSpPr>
          <p:nvPr/>
        </p:nvCxnSpPr>
        <p:spPr>
          <a:xfrm flipV="1">
            <a:off x="2824950" y="2242574"/>
            <a:ext cx="0" cy="24620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40190F-E80C-457C-9BF1-00F04FDC45BE}"/>
              </a:ext>
            </a:extLst>
          </p:cNvPr>
          <p:cNvSpPr txBox="1"/>
          <p:nvPr/>
        </p:nvSpPr>
        <p:spPr>
          <a:xfrm>
            <a:off x="2258631" y="1809484"/>
            <a:ext cx="152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Pemeliharaan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55589FFB-C977-4D8B-85D0-BFDBB5581E23}"/>
              </a:ext>
            </a:extLst>
          </p:cNvPr>
          <p:cNvCxnSpPr>
            <a:cxnSpLocks/>
          </p:cNvCxnSpPr>
          <p:nvPr/>
        </p:nvCxnSpPr>
        <p:spPr>
          <a:xfrm flipV="1">
            <a:off x="6365554" y="3534068"/>
            <a:ext cx="0" cy="11906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E791399-41C7-485D-8726-2E614019D35A}"/>
              </a:ext>
            </a:extLst>
          </p:cNvPr>
          <p:cNvSpPr txBox="1"/>
          <p:nvPr/>
        </p:nvSpPr>
        <p:spPr>
          <a:xfrm>
            <a:off x="4079905" y="2781822"/>
            <a:ext cx="130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Pemanenan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A450F81-84F4-4CF7-B4F9-F01E2EEBD73F}"/>
              </a:ext>
            </a:extLst>
          </p:cNvPr>
          <p:cNvCxnSpPr>
            <a:cxnSpLocks/>
            <a:endCxn id="51" idx="2"/>
          </p:cNvCxnSpPr>
          <p:nvPr/>
        </p:nvCxnSpPr>
        <p:spPr>
          <a:xfrm flipH="1" flipV="1">
            <a:off x="7478742" y="2870875"/>
            <a:ext cx="46186" cy="18356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F193B4C-7B96-4361-80B5-6C82C1237C98}"/>
              </a:ext>
            </a:extLst>
          </p:cNvPr>
          <p:cNvSpPr txBox="1"/>
          <p:nvPr/>
        </p:nvSpPr>
        <p:spPr>
          <a:xfrm>
            <a:off x="5481340" y="324414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Sortasi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Grading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163B8188-8D1E-4244-8242-8BC26C0AF8E7}"/>
              </a:ext>
            </a:extLst>
          </p:cNvPr>
          <p:cNvCxnSpPr>
            <a:cxnSpLocks/>
          </p:cNvCxnSpPr>
          <p:nvPr/>
        </p:nvCxnSpPr>
        <p:spPr>
          <a:xfrm flipV="1">
            <a:off x="8463843" y="2181898"/>
            <a:ext cx="0" cy="25113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FA602ED-48F3-4C1B-9F39-DBC37BAEEAE5}"/>
              </a:ext>
            </a:extLst>
          </p:cNvPr>
          <p:cNvSpPr txBox="1"/>
          <p:nvPr/>
        </p:nvSpPr>
        <p:spPr>
          <a:xfrm>
            <a:off x="7816508" y="1591250"/>
            <a:ext cx="1503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Pergudangan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penyimpanan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8C78A83-B775-40EE-B12A-62FEF75FFF38}"/>
              </a:ext>
            </a:extLst>
          </p:cNvPr>
          <p:cNvCxnSpPr/>
          <p:nvPr/>
        </p:nvCxnSpPr>
        <p:spPr>
          <a:xfrm flipV="1">
            <a:off x="5242143" y="3238849"/>
            <a:ext cx="0" cy="14864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311B93-9D85-48C3-BA52-245BB65439AC}"/>
              </a:ext>
            </a:extLst>
          </p:cNvPr>
          <p:cNvSpPr txBox="1"/>
          <p:nvPr/>
        </p:nvSpPr>
        <p:spPr>
          <a:xfrm>
            <a:off x="9396488" y="2561537"/>
            <a:ext cx="1331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Transportasi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row: Left-Right-Up 27">
            <a:extLst>
              <a:ext uri="{FF2B5EF4-FFF2-40B4-BE49-F238E27FC236}">
                <a16:creationId xmlns:a16="http://schemas.microsoft.com/office/drawing/2014/main" xmlns="" id="{7FD21FFB-E55A-4BFB-91D5-5B1052F1309A}"/>
              </a:ext>
            </a:extLst>
          </p:cNvPr>
          <p:cNvSpPr/>
          <p:nvPr/>
        </p:nvSpPr>
        <p:spPr>
          <a:xfrm>
            <a:off x="2357438" y="4727287"/>
            <a:ext cx="2986087" cy="1311828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Sertifikasi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GAP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Left-Right-Up 29">
            <a:extLst>
              <a:ext uri="{FF2B5EF4-FFF2-40B4-BE49-F238E27FC236}">
                <a16:creationId xmlns:a16="http://schemas.microsoft.com/office/drawing/2014/main" xmlns="" id="{F4AA7946-2606-40FD-AA63-08DFAEF6C236}"/>
              </a:ext>
            </a:extLst>
          </p:cNvPr>
          <p:cNvSpPr/>
          <p:nvPr/>
        </p:nvSpPr>
        <p:spPr>
          <a:xfrm>
            <a:off x="5380454" y="4704574"/>
            <a:ext cx="4089473" cy="1311828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Sertifikasi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GHP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Bangsal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Left-Right-Up 31">
            <a:extLst>
              <a:ext uri="{FF2B5EF4-FFF2-40B4-BE49-F238E27FC236}">
                <a16:creationId xmlns:a16="http://schemas.microsoft.com/office/drawing/2014/main" xmlns="" id="{425BC289-E4F9-46E0-8C62-D9B3200F3714}"/>
              </a:ext>
            </a:extLst>
          </p:cNvPr>
          <p:cNvSpPr/>
          <p:nvPr/>
        </p:nvSpPr>
        <p:spPr>
          <a:xfrm>
            <a:off x="858006" y="4761337"/>
            <a:ext cx="1497551" cy="1264986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Registrasi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Top Corners Rounded 32">
            <a:extLst>
              <a:ext uri="{FF2B5EF4-FFF2-40B4-BE49-F238E27FC236}">
                <a16:creationId xmlns:a16="http://schemas.microsoft.com/office/drawing/2014/main" xmlns="" id="{4CDB9118-FEC5-4347-88CE-7EE5F3DC5825}"/>
              </a:ext>
            </a:extLst>
          </p:cNvPr>
          <p:cNvSpPr/>
          <p:nvPr/>
        </p:nvSpPr>
        <p:spPr>
          <a:xfrm>
            <a:off x="825898" y="4390212"/>
            <a:ext cx="771120" cy="268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xmlns="" id="{D26990AC-B367-4D40-B21A-BA7CEFAFFDBE}"/>
              </a:ext>
            </a:extLst>
          </p:cNvPr>
          <p:cNvSpPr/>
          <p:nvPr/>
        </p:nvSpPr>
        <p:spPr>
          <a:xfrm>
            <a:off x="1631241" y="4015061"/>
            <a:ext cx="1183387" cy="29967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Top Corners Rounded 36">
            <a:extLst>
              <a:ext uri="{FF2B5EF4-FFF2-40B4-BE49-F238E27FC236}">
                <a16:creationId xmlns:a16="http://schemas.microsoft.com/office/drawing/2014/main" xmlns="" id="{E431A1AD-7D55-419A-879C-30DDDFE4A15A}"/>
              </a:ext>
            </a:extLst>
          </p:cNvPr>
          <p:cNvSpPr/>
          <p:nvPr/>
        </p:nvSpPr>
        <p:spPr>
          <a:xfrm>
            <a:off x="2801364" y="3725645"/>
            <a:ext cx="2458713" cy="29967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xmlns="" id="{9F07259A-5AD8-4711-ADBB-7F3B581BADCD}"/>
              </a:ext>
            </a:extLst>
          </p:cNvPr>
          <p:cNvSpPr/>
          <p:nvPr/>
        </p:nvSpPr>
        <p:spPr>
          <a:xfrm>
            <a:off x="5224204" y="4087738"/>
            <a:ext cx="1141350" cy="29967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: Top Corners Rounded 44">
            <a:extLst>
              <a:ext uri="{FF2B5EF4-FFF2-40B4-BE49-F238E27FC236}">
                <a16:creationId xmlns:a16="http://schemas.microsoft.com/office/drawing/2014/main" xmlns="" id="{98F99752-FF3C-471C-9AF6-F466DCC2055D}"/>
              </a:ext>
            </a:extLst>
          </p:cNvPr>
          <p:cNvSpPr/>
          <p:nvPr/>
        </p:nvSpPr>
        <p:spPr>
          <a:xfrm>
            <a:off x="6365554" y="3818544"/>
            <a:ext cx="1141350" cy="29967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: Top Corners Rounded 46">
            <a:extLst>
              <a:ext uri="{FF2B5EF4-FFF2-40B4-BE49-F238E27FC236}">
                <a16:creationId xmlns:a16="http://schemas.microsoft.com/office/drawing/2014/main" xmlns="" id="{8E889EBB-5976-4F4F-B88F-707796219452}"/>
              </a:ext>
            </a:extLst>
          </p:cNvPr>
          <p:cNvSpPr/>
          <p:nvPr/>
        </p:nvSpPr>
        <p:spPr>
          <a:xfrm>
            <a:off x="7494930" y="4135395"/>
            <a:ext cx="934691" cy="29967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79F0E466-F924-4FF0-8FF2-0D6747B1BBD8}"/>
              </a:ext>
            </a:extLst>
          </p:cNvPr>
          <p:cNvCxnSpPr/>
          <p:nvPr/>
        </p:nvCxnSpPr>
        <p:spPr>
          <a:xfrm flipV="1">
            <a:off x="9471808" y="3217624"/>
            <a:ext cx="0" cy="14864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75A1260-7429-4F78-ACAA-605C034F85CD}"/>
              </a:ext>
            </a:extLst>
          </p:cNvPr>
          <p:cNvSpPr txBox="1"/>
          <p:nvPr/>
        </p:nvSpPr>
        <p:spPr>
          <a:xfrm>
            <a:off x="6790957" y="2501543"/>
            <a:ext cx="137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Pengemasan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xmlns="" id="{C8D4A2E8-71F9-48F6-BC40-2C698E2A211F}"/>
              </a:ext>
            </a:extLst>
          </p:cNvPr>
          <p:cNvSpPr/>
          <p:nvPr/>
        </p:nvSpPr>
        <p:spPr>
          <a:xfrm>
            <a:off x="8474324" y="3619710"/>
            <a:ext cx="981697" cy="29967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xmlns="" id="{3E8290E2-71D0-411B-8230-ADBD97E555AA}"/>
              </a:ext>
            </a:extLst>
          </p:cNvPr>
          <p:cNvSpPr/>
          <p:nvPr/>
        </p:nvSpPr>
        <p:spPr>
          <a:xfrm>
            <a:off x="9473678" y="3957863"/>
            <a:ext cx="1134634" cy="29967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655A1BEB-584D-4337-AF26-C67EFFD5F997}"/>
              </a:ext>
            </a:extLst>
          </p:cNvPr>
          <p:cNvSpPr/>
          <p:nvPr/>
        </p:nvSpPr>
        <p:spPr>
          <a:xfrm>
            <a:off x="9686526" y="4704066"/>
            <a:ext cx="2266950" cy="2129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JAMINAN KUALITAS (DAYA SAING) 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A1B4B30-2551-4D2B-A1CE-FE559608EB6C}"/>
              </a:ext>
            </a:extLst>
          </p:cNvPr>
          <p:cNvSpPr txBox="1"/>
          <p:nvPr/>
        </p:nvSpPr>
        <p:spPr>
          <a:xfrm>
            <a:off x="25303" y="101536"/>
            <a:ext cx="1216669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SIKLUS SERTIFIKASI JAMINAN KUALITAS PRODUK HORTIKULTURA</a:t>
            </a:r>
            <a:endParaRPr kumimoji="0" lang="en-ID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1DACA2-A394-44C4-87D5-489F68A871AF}"/>
              </a:ext>
            </a:extLst>
          </p:cNvPr>
          <p:cNvSpPr txBox="1"/>
          <p:nvPr/>
        </p:nvSpPr>
        <p:spPr>
          <a:xfrm>
            <a:off x="238524" y="6179127"/>
            <a:ext cx="937798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PERLU  DOKUMEN SISTEM JAMINAN MUTU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278186668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477" y="1925644"/>
            <a:ext cx="2801939" cy="26857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BE23107F-CCB4-4588-8E50-E8D89435D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356437"/>
              </p:ext>
            </p:extLst>
          </p:nvPr>
        </p:nvGraphicFramePr>
        <p:xfrm>
          <a:off x="467495" y="1628800"/>
          <a:ext cx="1127760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7699" name="Picture 4">
            <a:extLst>
              <a:ext uri="{FF2B5EF4-FFF2-40B4-BE49-F238E27FC236}">
                <a16:creationId xmlns:a16="http://schemas.microsoft.com/office/drawing/2014/main" xmlns="" id="{F81C8772-5BD8-4D0D-9C61-57A0F0651D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41" y="1925644"/>
            <a:ext cx="259238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Picture 6">
            <a:extLst>
              <a:ext uri="{FF2B5EF4-FFF2-40B4-BE49-F238E27FC236}">
                <a16:creationId xmlns:a16="http://schemas.microsoft.com/office/drawing/2014/main" xmlns="" id="{11D8832B-BFB0-4B72-80FF-9F80E72C7F8B}"/>
              </a:ext>
            </a:extLst>
          </p:cNvPr>
          <p:cNvSpPr>
            <a:spLocks noChangeAspect="1"/>
          </p:cNvSpPr>
          <p:nvPr/>
        </p:nvSpPr>
        <p:spPr bwMode="auto">
          <a:xfrm>
            <a:off x="3419478" y="1906588"/>
            <a:ext cx="2814639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altLang="id-ID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7701" name="Picture 8">
            <a:extLst>
              <a:ext uri="{FF2B5EF4-FFF2-40B4-BE49-F238E27FC236}">
                <a16:creationId xmlns:a16="http://schemas.microsoft.com/office/drawing/2014/main" xmlns="" id="{F250EBF6-8B2C-440A-8D32-213E57C9BE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5" y="1916119"/>
            <a:ext cx="25019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2" name="Picture 11">
            <a:extLst>
              <a:ext uri="{FF2B5EF4-FFF2-40B4-BE49-F238E27FC236}">
                <a16:creationId xmlns:a16="http://schemas.microsoft.com/office/drawing/2014/main" xmlns="" id="{68F6AE4A-18F5-43E5-A1E2-6454898C37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17" y="1906588"/>
            <a:ext cx="2497137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10B402-0E35-479B-B497-D0D9BCE2FBA8}"/>
              </a:ext>
            </a:extLst>
          </p:cNvPr>
          <p:cNvSpPr txBox="1"/>
          <p:nvPr/>
        </p:nvSpPr>
        <p:spPr>
          <a:xfrm>
            <a:off x="720725" y="252760"/>
            <a:ext cx="10582275" cy="1077218"/>
          </a:xfrm>
          <a:prstGeom prst="rect">
            <a:avLst/>
          </a:prstGeom>
          <a:solidFill>
            <a:srgbClr val="92D050"/>
          </a:solidFill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PENINGKATAN STANDARDISASI </a:t>
            </a: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DAN MUTU 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PRODUK HORTIKULTURA</a:t>
            </a:r>
          </a:p>
        </p:txBody>
      </p:sp>
      <p:pic>
        <p:nvPicPr>
          <p:cNvPr id="20482" name="Picture 2" descr="http://okkpd.pertanian.jatimprov.go.id/wp-content/uploads/2016/02/Prima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7" y="2250831"/>
            <a:ext cx="2801939" cy="20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32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ID" b="1" dirty="0"/>
              <a:t>PENTINGNYA JAMINAN MUTU?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0E6DFBF-32DB-495F-9956-4A5BDC4C54B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65125" indent="-36512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charset="2"/>
              <a:buChar char="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Menjaga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konsumen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  <a:sym typeface="Wingdings" panose="05000000000000000000" pitchFamily="2" charset="2"/>
              </a:rPr>
              <a:t>mutu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  <a:sym typeface="Wingdings" panose="05000000000000000000" pitchFamily="2" charset="2"/>
              </a:rPr>
              <a:t> dan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  <a:sym typeface="Wingdings" panose="05000000000000000000" pitchFamily="2" charset="2"/>
              </a:rPr>
              <a:t>keamanan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  <a:sym typeface="Wingdings" panose="05000000000000000000" pitchFamily="2" charset="2"/>
              </a:rPr>
              <a:t>pangan</a:t>
            </a:r>
            <a:endParaRPr lang="en-US" sz="3600" dirty="0">
              <a:solidFill>
                <a:srgbClr val="000000"/>
              </a:solidFill>
              <a:latin typeface="Arial" charset="0"/>
              <a:ea typeface="SimSun" charset="-122"/>
              <a:cs typeface="Times New Roman" pitchFamily="16" charset="0"/>
            </a:endParaRPr>
          </a:p>
          <a:p>
            <a:pPr marL="365125" indent="-36512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charset="2"/>
              <a:buChar char="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Sektor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usaha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 dan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industri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mendapatkan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produk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 hortikultura yang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lebih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baik</a:t>
            </a:r>
            <a:endParaRPr lang="en-US" sz="3600" dirty="0">
              <a:solidFill>
                <a:srgbClr val="000000"/>
              </a:solidFill>
              <a:latin typeface="Arial" charset="0"/>
              <a:ea typeface="SimSun" charset="-122"/>
              <a:cs typeface="Times New Roman" pitchFamily="16" charset="0"/>
            </a:endParaRPr>
          </a:p>
          <a:p>
            <a:pPr marL="365125" indent="-36512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charset="2"/>
              <a:buChar char="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Peningkatan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akses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 pasar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pelaku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usaha</a:t>
            </a:r>
            <a:endParaRPr lang="en-US" sz="3600" dirty="0">
              <a:solidFill>
                <a:srgbClr val="000000"/>
              </a:solidFill>
              <a:latin typeface="Arial" charset="0"/>
              <a:ea typeface="SimSun" charset="-122"/>
              <a:cs typeface="Times New Roman" pitchFamily="16" charset="0"/>
            </a:endParaRPr>
          </a:p>
          <a:p>
            <a:pPr marL="365125" indent="-36512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charset="2"/>
              <a:buChar char="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Kelestarian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  <a:ea typeface="SimSun" charset="-122"/>
                <a:cs typeface="Times New Roman" pitchFamily="16" charset="0"/>
              </a:rPr>
              <a:t>lingkungan</a:t>
            </a:r>
            <a:endParaRPr lang="en-US" sz="3600" dirty="0">
              <a:solidFill>
                <a:srgbClr val="000000"/>
              </a:solidFill>
              <a:latin typeface="Arial" charset="0"/>
              <a:ea typeface="SimSun" charset="-122"/>
              <a:cs typeface="Times New Roman" pitchFamily="16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3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ra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875</TotalTime>
  <Words>1457</Words>
  <Application>Microsoft Office PowerPoint</Application>
  <PresentationFormat>Widescreen</PresentationFormat>
  <Paragraphs>161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Malgun Gothic</vt:lpstr>
      <vt:lpstr>SimSun</vt:lpstr>
      <vt:lpstr>Adobe Gothic Std B</vt:lpstr>
      <vt:lpstr>Aharoni</vt:lpstr>
      <vt:lpstr>Arial</vt:lpstr>
      <vt:lpstr>Arial Narrow</vt:lpstr>
      <vt:lpstr>Bahnschrift SemiBold</vt:lpstr>
      <vt:lpstr>Bell MT</vt:lpstr>
      <vt:lpstr>Book Antiqua</vt:lpstr>
      <vt:lpstr>Calibri</vt:lpstr>
      <vt:lpstr>Calibri Light</vt:lpstr>
      <vt:lpstr>Century Gothic</vt:lpstr>
      <vt:lpstr>Corbel</vt:lpstr>
      <vt:lpstr>Courier New</vt:lpstr>
      <vt:lpstr>Garamond</vt:lpstr>
      <vt:lpstr>HY중고딕</vt:lpstr>
      <vt:lpstr>Times New Roman</vt:lpstr>
      <vt:lpstr>Tw Cen MT</vt:lpstr>
      <vt:lpstr>Wingdings</vt:lpstr>
      <vt:lpstr>Wingdings 2</vt:lpstr>
      <vt:lpstr>Frame</vt:lpstr>
      <vt:lpstr>Office Theme</vt:lpstr>
      <vt:lpstr>Savon</vt:lpstr>
      <vt:lpstr>   PENTINGNYA ASPEK MUTU DALAM PENINGKATAN  DAYA SAING PRODUK HORTIKULTURA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PENTINGNYA JAMINAN MUTU?</vt:lpstr>
      <vt:lpstr>JENIS DOKSISTU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FASILITASI JAMINAN MUTU HORTIKULTURA</dc:title>
  <dc:creator>Andi Arnida Massusungan</dc:creator>
  <cp:lastModifiedBy>User</cp:lastModifiedBy>
  <cp:revision>23</cp:revision>
  <dcterms:created xsi:type="dcterms:W3CDTF">2018-03-21T08:12:21Z</dcterms:created>
  <dcterms:modified xsi:type="dcterms:W3CDTF">2021-08-31T01:00:24Z</dcterms:modified>
</cp:coreProperties>
</file>