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1"/>
  </p:notesMasterIdLst>
  <p:handoutMasterIdLst>
    <p:handoutMasterId r:id="rId12"/>
  </p:handoutMasterIdLst>
  <p:sldIdLst>
    <p:sldId id="2147373840" r:id="rId2"/>
    <p:sldId id="257" r:id="rId3"/>
    <p:sldId id="258" r:id="rId4"/>
    <p:sldId id="259" r:id="rId5"/>
    <p:sldId id="2848" r:id="rId6"/>
    <p:sldId id="261" r:id="rId7"/>
    <p:sldId id="262" r:id="rId8"/>
    <p:sldId id="2147373842" r:id="rId9"/>
    <p:sldId id="266" r:id="rId10"/>
  </p:sldIdLst>
  <p:sldSz cx="12192000" cy="68580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sabela Dhiya Rachmah" initials="ADR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9900"/>
    <a:srgbClr val="009999"/>
    <a:srgbClr val="990099"/>
    <a:srgbClr val="663300"/>
    <a:srgbClr val="33CCCC"/>
    <a:srgbClr val="CC66FF"/>
    <a:srgbClr val="CC99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330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7E44F-18BA-4301-90D9-E56EB4F40CA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DFD5D15D-BC57-4C81-B1DB-9415D9839346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ID" b="0" i="0" dirty="0" err="1">
              <a:solidFill>
                <a:srgbClr val="444444"/>
              </a:solidFill>
              <a:effectLst/>
              <a:latin typeface="Open Sans" panose="020B0606030504020204" pitchFamily="34" charset="0"/>
            </a:rPr>
            <a:t>penerapan</a:t>
          </a:r>
          <a:r>
            <a:rPr lang="en-ID" b="0" i="0" dirty="0">
              <a:solidFill>
                <a:srgbClr val="444444"/>
              </a:solidFill>
              <a:effectLst/>
              <a:latin typeface="Open Sans" panose="020B0606030504020204" pitchFamily="34" charset="0"/>
            </a:rPr>
            <a:t> </a:t>
          </a:r>
          <a:r>
            <a:rPr lang="en-ID" b="0" i="0" dirty="0" err="1">
              <a:solidFill>
                <a:srgbClr val="444444"/>
              </a:solidFill>
              <a:effectLst/>
              <a:latin typeface="Open Sans" panose="020B0606030504020204" pitchFamily="34" charset="0"/>
            </a:rPr>
            <a:t>sistem</a:t>
          </a:r>
          <a:r>
            <a:rPr lang="en-ID" b="0" i="0" dirty="0">
              <a:solidFill>
                <a:srgbClr val="444444"/>
              </a:solidFill>
              <a:effectLst/>
              <a:latin typeface="Open Sans" panose="020B0606030504020204" pitchFamily="34" charset="0"/>
            </a:rPr>
            <a:t> </a:t>
          </a:r>
          <a:r>
            <a:rPr lang="en-ID" b="0" i="0" dirty="0" err="1">
              <a:solidFill>
                <a:srgbClr val="444444"/>
              </a:solidFill>
              <a:effectLst/>
              <a:latin typeface="Open Sans" panose="020B0606030504020204" pitchFamily="34" charset="0"/>
            </a:rPr>
            <a:t>jaminan</a:t>
          </a:r>
          <a:r>
            <a:rPr lang="en-ID" b="0" i="0" dirty="0">
              <a:solidFill>
                <a:srgbClr val="444444"/>
              </a:solidFill>
              <a:effectLst/>
              <a:latin typeface="Open Sans" panose="020B0606030504020204" pitchFamily="34" charset="0"/>
            </a:rPr>
            <a:t> </a:t>
          </a:r>
          <a:r>
            <a:rPr lang="en-ID" b="0" i="0" dirty="0" err="1">
              <a:solidFill>
                <a:srgbClr val="444444"/>
              </a:solidFill>
              <a:effectLst/>
              <a:latin typeface="Open Sans" panose="020B0606030504020204" pitchFamily="34" charset="0"/>
            </a:rPr>
            <a:t>mutu</a:t>
          </a:r>
          <a:endParaRPr lang="en-ID" dirty="0"/>
        </a:p>
      </dgm:t>
    </dgm:pt>
    <dgm:pt modelId="{20CE5B8B-9C29-4666-ACBE-3C015EA2B386}" type="parTrans" cxnId="{EB2E330A-03E7-4E91-BC52-919E1C3BB250}">
      <dgm:prSet/>
      <dgm:spPr/>
      <dgm:t>
        <a:bodyPr/>
        <a:lstStyle/>
        <a:p>
          <a:endParaRPr lang="en-ID"/>
        </a:p>
      </dgm:t>
    </dgm:pt>
    <dgm:pt modelId="{AFAF8C4F-B784-41DB-9C2C-A14B59A1A964}" type="sibTrans" cxnId="{EB2E330A-03E7-4E91-BC52-919E1C3BB250}">
      <dgm:prSet/>
      <dgm:spPr/>
      <dgm:t>
        <a:bodyPr/>
        <a:lstStyle/>
        <a:p>
          <a:endParaRPr lang="en-ID"/>
        </a:p>
      </dgm:t>
    </dgm:pt>
    <dgm:pt modelId="{01E21A33-6999-4C55-A4B3-5CDBB8041DF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ID" sz="2800" b="0" i="0" kern="1200" dirty="0">
              <a:solidFill>
                <a:srgbClr val="444444"/>
              </a:solidFill>
              <a:effectLst/>
              <a:latin typeface="Open Sans" panose="020B0606030504020204" pitchFamily="34" charset="0"/>
            </a:rPr>
            <a:t>Traceability</a:t>
          </a:r>
        </a:p>
        <a:p>
          <a:r>
            <a:rPr lang="en-ID" sz="2800" b="0" i="0" kern="1200" dirty="0" err="1">
              <a:solidFill>
                <a:srgbClr val="444444"/>
              </a:solidFill>
              <a:effectLst/>
              <a:latin typeface="Open Sans" panose="020B0606030504020204" pitchFamily="34" charset="0"/>
              <a:ea typeface="+mn-ea"/>
              <a:cs typeface="+mn-cs"/>
            </a:rPr>
            <a:t>Permintaan</a:t>
          </a:r>
          <a:r>
            <a:rPr lang="en-ID" sz="2800" b="0" i="0" kern="1200" dirty="0">
              <a:solidFill>
                <a:srgbClr val="444444"/>
              </a:solidFill>
              <a:effectLst/>
              <a:latin typeface="Open Sans" panose="020B0606030504020204" pitchFamily="34" charset="0"/>
              <a:ea typeface="+mn-ea"/>
              <a:cs typeface="+mn-cs"/>
            </a:rPr>
            <a:t> pasar local/</a:t>
          </a:r>
          <a:r>
            <a:rPr lang="en-ID" sz="2800" b="0" i="0" kern="1200" dirty="0" err="1">
              <a:solidFill>
                <a:srgbClr val="444444"/>
              </a:solidFill>
              <a:effectLst/>
              <a:latin typeface="Open Sans" panose="020B0606030504020204" pitchFamily="34" charset="0"/>
              <a:ea typeface="+mn-ea"/>
              <a:cs typeface="+mn-cs"/>
            </a:rPr>
            <a:t>ekspor</a:t>
          </a:r>
          <a:endParaRPr lang="en-ID" sz="2800" b="0" i="0" kern="1200" dirty="0">
            <a:solidFill>
              <a:srgbClr val="444444"/>
            </a:solidFill>
            <a:effectLst/>
            <a:latin typeface="Open Sans" panose="020B0606030504020204" pitchFamily="34" charset="0"/>
            <a:ea typeface="+mn-ea"/>
            <a:cs typeface="+mn-cs"/>
          </a:endParaRPr>
        </a:p>
      </dgm:t>
    </dgm:pt>
    <dgm:pt modelId="{F41EB0CB-0825-4CC3-A655-E39E19D78251}" type="parTrans" cxnId="{6BFBBF02-DB4F-4399-A2E2-810F9A685851}">
      <dgm:prSet/>
      <dgm:spPr/>
      <dgm:t>
        <a:bodyPr/>
        <a:lstStyle/>
        <a:p>
          <a:endParaRPr lang="en-ID"/>
        </a:p>
      </dgm:t>
    </dgm:pt>
    <dgm:pt modelId="{5DAB58D5-776A-4489-9DFB-E4E43C1563D1}" type="sibTrans" cxnId="{6BFBBF02-DB4F-4399-A2E2-810F9A685851}">
      <dgm:prSet/>
      <dgm:spPr/>
      <dgm:t>
        <a:bodyPr/>
        <a:lstStyle/>
        <a:p>
          <a:endParaRPr lang="en-ID"/>
        </a:p>
      </dgm:t>
    </dgm:pt>
    <dgm:pt modelId="{70E5F591-3D3D-4065-B000-B587A889681D}">
      <dgm:prSet phldrT="[Text]" custT="1"/>
      <dgm:spPr>
        <a:solidFill>
          <a:srgbClr val="FF00FF"/>
        </a:solidFill>
      </dgm:spPr>
      <dgm:t>
        <a:bodyPr/>
        <a:lstStyle/>
        <a:p>
          <a:r>
            <a:rPr lang="en-ID" sz="2400" b="0" i="0" dirty="0" err="1">
              <a:solidFill>
                <a:srgbClr val="444444"/>
              </a:solidFill>
              <a:effectLst/>
              <a:latin typeface="Open Sans" panose="020B0606030504020204" pitchFamily="34" charset="0"/>
            </a:rPr>
            <a:t>Pentingnya</a:t>
          </a:r>
          <a:r>
            <a:rPr lang="en-ID" sz="2400" b="0" i="0" dirty="0">
              <a:solidFill>
                <a:srgbClr val="444444"/>
              </a:solidFill>
              <a:effectLst/>
              <a:latin typeface="Open Sans" panose="020B0606030504020204" pitchFamily="34" charset="0"/>
            </a:rPr>
            <a:t> DOKUMEN SISTEM MUTU</a:t>
          </a:r>
        </a:p>
        <a:p>
          <a:endParaRPr lang="en-ID" sz="2400" b="0" i="0" dirty="0">
            <a:solidFill>
              <a:srgbClr val="444444"/>
            </a:solidFill>
            <a:effectLst/>
            <a:latin typeface="Open Sans" panose="020B0606030504020204" pitchFamily="34" charset="0"/>
          </a:endParaRPr>
        </a:p>
        <a:p>
          <a:r>
            <a:rPr lang="en-ID" sz="2400" b="0" i="0" dirty="0" err="1">
              <a:solidFill>
                <a:srgbClr val="444444"/>
              </a:solidFill>
              <a:effectLst/>
              <a:latin typeface="Open Sans" panose="020B0606030504020204" pitchFamily="34" charset="0"/>
            </a:rPr>
            <a:t>memberikan</a:t>
          </a:r>
          <a:r>
            <a:rPr lang="en-ID" sz="2400" b="0" i="0" dirty="0">
              <a:solidFill>
                <a:srgbClr val="444444"/>
              </a:solidFill>
              <a:effectLst/>
              <a:latin typeface="Open Sans" panose="020B0606030504020204" pitchFamily="34" charset="0"/>
            </a:rPr>
            <a:t> </a:t>
          </a:r>
          <a:r>
            <a:rPr lang="en-ID" sz="2400" b="0" i="0" dirty="0" err="1">
              <a:solidFill>
                <a:srgbClr val="444444"/>
              </a:solidFill>
              <a:effectLst/>
              <a:latin typeface="Open Sans" panose="020B0606030504020204" pitchFamily="34" charset="0"/>
            </a:rPr>
            <a:t>kemudahan</a:t>
          </a:r>
          <a:r>
            <a:rPr lang="en-ID" sz="2400" b="0" i="0" dirty="0">
              <a:solidFill>
                <a:srgbClr val="444444"/>
              </a:solidFill>
              <a:effectLst/>
              <a:latin typeface="Open Sans" panose="020B0606030504020204" pitchFamily="34" charset="0"/>
            </a:rPr>
            <a:t> </a:t>
          </a:r>
          <a:r>
            <a:rPr lang="en-ID" sz="2400" b="0" i="0" dirty="0" err="1">
              <a:solidFill>
                <a:srgbClr val="444444"/>
              </a:solidFill>
              <a:effectLst/>
              <a:latin typeface="Open Sans" panose="020B0606030504020204" pitchFamily="34" charset="0"/>
            </a:rPr>
            <a:t>melakukan</a:t>
          </a:r>
          <a:r>
            <a:rPr lang="en-ID" sz="2400" b="0" i="0" dirty="0">
              <a:solidFill>
                <a:srgbClr val="444444"/>
              </a:solidFill>
              <a:effectLst/>
              <a:latin typeface="Open Sans" panose="020B0606030504020204" pitchFamily="34" charset="0"/>
            </a:rPr>
            <a:t> </a:t>
          </a:r>
          <a:r>
            <a:rPr lang="en-ID" sz="2400" b="0" i="0" dirty="0" err="1">
              <a:solidFill>
                <a:srgbClr val="444444"/>
              </a:solidFill>
              <a:effectLst/>
              <a:latin typeface="Open Sans" panose="020B0606030504020204" pitchFamily="34" charset="0"/>
            </a:rPr>
            <a:t>kontrol</a:t>
          </a:r>
          <a:r>
            <a:rPr lang="en-ID" sz="2400" b="0" i="0" dirty="0">
              <a:solidFill>
                <a:srgbClr val="444444"/>
              </a:solidFill>
              <a:effectLst/>
              <a:latin typeface="Open Sans" panose="020B0606030504020204" pitchFamily="34" charset="0"/>
            </a:rPr>
            <a:t> </a:t>
          </a:r>
          <a:r>
            <a:rPr lang="en-ID" sz="2400" b="0" i="0" dirty="0" err="1">
              <a:solidFill>
                <a:srgbClr val="444444"/>
              </a:solidFill>
              <a:effectLst/>
              <a:latin typeface="Open Sans" panose="020B0606030504020204" pitchFamily="34" charset="0"/>
            </a:rPr>
            <a:t>atau</a:t>
          </a:r>
          <a:r>
            <a:rPr lang="en-ID" sz="2400" b="0" i="0" dirty="0">
              <a:solidFill>
                <a:srgbClr val="444444"/>
              </a:solidFill>
              <a:effectLst/>
              <a:latin typeface="Open Sans" panose="020B0606030504020204" pitchFamily="34" charset="0"/>
            </a:rPr>
            <a:t> </a:t>
          </a:r>
          <a:r>
            <a:rPr lang="en-ID" sz="2400" b="0" i="0" dirty="0" err="1">
              <a:solidFill>
                <a:srgbClr val="444444"/>
              </a:solidFill>
              <a:effectLst/>
              <a:latin typeface="Open Sans" panose="020B0606030504020204" pitchFamily="34" charset="0"/>
            </a:rPr>
            <a:t>pengawasan</a:t>
          </a:r>
          <a:r>
            <a:rPr lang="en-ID" sz="2400" b="0" i="0" dirty="0">
              <a:solidFill>
                <a:srgbClr val="444444"/>
              </a:solidFill>
              <a:effectLst/>
              <a:latin typeface="Open Sans" panose="020B0606030504020204" pitchFamily="34" charset="0"/>
            </a:rPr>
            <a:t> </a:t>
          </a:r>
          <a:r>
            <a:rPr lang="en-ID" sz="2400" b="0" i="0" dirty="0" err="1">
              <a:solidFill>
                <a:srgbClr val="444444"/>
              </a:solidFill>
              <a:effectLst/>
              <a:latin typeface="Open Sans" panose="020B0606030504020204" pitchFamily="34" charset="0"/>
            </a:rPr>
            <a:t>kualitas</a:t>
          </a:r>
          <a:r>
            <a:rPr lang="en-ID" sz="2400" b="0" i="0" dirty="0">
              <a:solidFill>
                <a:srgbClr val="444444"/>
              </a:solidFill>
              <a:effectLst/>
              <a:latin typeface="Open Sans" panose="020B0606030504020204" pitchFamily="34" charset="0"/>
            </a:rPr>
            <a:t> </a:t>
          </a:r>
          <a:r>
            <a:rPr lang="en-ID" sz="2400" b="0" i="0" dirty="0" err="1">
              <a:solidFill>
                <a:srgbClr val="444444"/>
              </a:solidFill>
              <a:effectLst/>
              <a:latin typeface="Open Sans" panose="020B0606030504020204" pitchFamily="34" charset="0"/>
            </a:rPr>
            <a:t>produk</a:t>
          </a:r>
          <a:endParaRPr lang="en-ID" sz="2400" dirty="0"/>
        </a:p>
      </dgm:t>
    </dgm:pt>
    <dgm:pt modelId="{C2CA1211-944B-4B06-9917-4C94CA3B9934}" type="parTrans" cxnId="{E817ED66-99FA-4CDF-A506-657AB87523EC}">
      <dgm:prSet/>
      <dgm:spPr/>
      <dgm:t>
        <a:bodyPr/>
        <a:lstStyle/>
        <a:p>
          <a:endParaRPr lang="en-ID"/>
        </a:p>
      </dgm:t>
    </dgm:pt>
    <dgm:pt modelId="{A2836ABE-DB2C-4ACD-8440-DFDD43330E9E}" type="sibTrans" cxnId="{E817ED66-99FA-4CDF-A506-657AB87523EC}">
      <dgm:prSet/>
      <dgm:spPr/>
      <dgm:t>
        <a:bodyPr/>
        <a:lstStyle/>
        <a:p>
          <a:endParaRPr lang="en-ID"/>
        </a:p>
      </dgm:t>
    </dgm:pt>
    <dgm:pt modelId="{2E20B141-832F-4201-BDA8-101AA3A55598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D" sz="2800" b="0" i="0">
              <a:solidFill>
                <a:schemeClr val="bg1"/>
              </a:solidFill>
              <a:effectLst/>
              <a:latin typeface="Open Sans" panose="020B0606030504020204" pitchFamily="34" charset="0"/>
            </a:rPr>
            <a:t>membuat rekaman berupa catatan dalam menerapkan GAP, GHP, maupun GMP</a:t>
          </a:r>
          <a:endParaRPr lang="en-ID" sz="2800">
            <a:solidFill>
              <a:schemeClr val="bg1"/>
            </a:solidFill>
          </a:endParaRPr>
        </a:p>
      </dgm:t>
    </dgm:pt>
    <dgm:pt modelId="{34F0EBDD-7BF6-4CA5-A679-AB941D193EEC}" type="parTrans" cxnId="{B54B0FBB-952E-4E20-96A3-3E0BA30104E8}">
      <dgm:prSet/>
      <dgm:spPr/>
      <dgm:t>
        <a:bodyPr/>
        <a:lstStyle/>
        <a:p>
          <a:endParaRPr lang="en-ID"/>
        </a:p>
      </dgm:t>
    </dgm:pt>
    <dgm:pt modelId="{613D211E-1449-4A25-A5EC-FCD2ABC46EB2}" type="sibTrans" cxnId="{B54B0FBB-952E-4E20-96A3-3E0BA30104E8}">
      <dgm:prSet/>
      <dgm:spPr/>
      <dgm:t>
        <a:bodyPr/>
        <a:lstStyle/>
        <a:p>
          <a:endParaRPr lang="en-ID"/>
        </a:p>
      </dgm:t>
    </dgm:pt>
    <dgm:pt modelId="{AE7AF0D4-2C7B-4491-9FB0-11B4E421D7DC}" type="pres">
      <dgm:prSet presAssocID="{FE77E44F-18BA-4301-90D9-E56EB4F40C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F1BD7E5-1796-49D3-820B-3FFAD1315FD0}" type="pres">
      <dgm:prSet presAssocID="{DFD5D15D-BC57-4C81-B1DB-9415D983934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D962A4-078E-442E-984C-284B68FA09C1}" type="pres">
      <dgm:prSet presAssocID="{AFAF8C4F-B784-41DB-9C2C-A14B59A1A964}" presName="sibTrans" presStyleCnt="0"/>
      <dgm:spPr/>
    </dgm:pt>
    <dgm:pt modelId="{2AFF27B8-7823-475C-BD7F-B79D41E6555C}" type="pres">
      <dgm:prSet presAssocID="{01E21A33-6999-4C55-A4B3-5CDBB8041DF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8E97C14-7691-4E2E-B1FB-B2CFB03FDDD8}" type="pres">
      <dgm:prSet presAssocID="{5DAB58D5-776A-4489-9DFB-E4E43C1563D1}" presName="sibTrans" presStyleCnt="0"/>
      <dgm:spPr/>
    </dgm:pt>
    <dgm:pt modelId="{052D36B2-AFCF-4562-9FAB-58BAED287FBE}" type="pres">
      <dgm:prSet presAssocID="{70E5F591-3D3D-4065-B000-B587A889681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5146C47-012E-4986-BF4E-94050A30AE0C}" type="pres">
      <dgm:prSet presAssocID="{A2836ABE-DB2C-4ACD-8440-DFDD43330E9E}" presName="sibTrans" presStyleCnt="0"/>
      <dgm:spPr/>
    </dgm:pt>
    <dgm:pt modelId="{3597BECA-5245-449C-B1E4-2AD932634237}" type="pres">
      <dgm:prSet presAssocID="{2E20B141-832F-4201-BDA8-101AA3A5559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138D647-546E-4CB0-9832-3777BDDC8D85}" type="presOf" srcId="{01E21A33-6999-4C55-A4B3-5CDBB8041DF5}" destId="{2AFF27B8-7823-475C-BD7F-B79D41E6555C}" srcOrd="0" destOrd="0" presId="urn:microsoft.com/office/officeart/2005/8/layout/hList6"/>
    <dgm:cxn modelId="{0AA2AF31-DEC9-4E71-9C86-F1255B9222F9}" type="presOf" srcId="{FE77E44F-18BA-4301-90D9-E56EB4F40CA4}" destId="{AE7AF0D4-2C7B-4491-9FB0-11B4E421D7DC}" srcOrd="0" destOrd="0" presId="urn:microsoft.com/office/officeart/2005/8/layout/hList6"/>
    <dgm:cxn modelId="{E3291602-0F4D-4222-A181-59316CAEBB18}" type="presOf" srcId="{2E20B141-832F-4201-BDA8-101AA3A55598}" destId="{3597BECA-5245-449C-B1E4-2AD932634237}" srcOrd="0" destOrd="0" presId="urn:microsoft.com/office/officeart/2005/8/layout/hList6"/>
    <dgm:cxn modelId="{EB2E330A-03E7-4E91-BC52-919E1C3BB250}" srcId="{FE77E44F-18BA-4301-90D9-E56EB4F40CA4}" destId="{DFD5D15D-BC57-4C81-B1DB-9415D9839346}" srcOrd="0" destOrd="0" parTransId="{20CE5B8B-9C29-4666-ACBE-3C015EA2B386}" sibTransId="{AFAF8C4F-B784-41DB-9C2C-A14B59A1A964}"/>
    <dgm:cxn modelId="{6BFBBF02-DB4F-4399-A2E2-810F9A685851}" srcId="{FE77E44F-18BA-4301-90D9-E56EB4F40CA4}" destId="{01E21A33-6999-4C55-A4B3-5CDBB8041DF5}" srcOrd="1" destOrd="0" parTransId="{F41EB0CB-0825-4CC3-A655-E39E19D78251}" sibTransId="{5DAB58D5-776A-4489-9DFB-E4E43C1563D1}"/>
    <dgm:cxn modelId="{B54B0FBB-952E-4E20-96A3-3E0BA30104E8}" srcId="{FE77E44F-18BA-4301-90D9-E56EB4F40CA4}" destId="{2E20B141-832F-4201-BDA8-101AA3A55598}" srcOrd="3" destOrd="0" parTransId="{34F0EBDD-7BF6-4CA5-A679-AB941D193EEC}" sibTransId="{613D211E-1449-4A25-A5EC-FCD2ABC46EB2}"/>
    <dgm:cxn modelId="{503F8381-1856-41E3-8EF8-4FA88BBE978F}" type="presOf" srcId="{DFD5D15D-BC57-4C81-B1DB-9415D9839346}" destId="{DF1BD7E5-1796-49D3-820B-3FFAD1315FD0}" srcOrd="0" destOrd="0" presId="urn:microsoft.com/office/officeart/2005/8/layout/hList6"/>
    <dgm:cxn modelId="{E817ED66-99FA-4CDF-A506-657AB87523EC}" srcId="{FE77E44F-18BA-4301-90D9-E56EB4F40CA4}" destId="{70E5F591-3D3D-4065-B000-B587A889681D}" srcOrd="2" destOrd="0" parTransId="{C2CA1211-944B-4B06-9917-4C94CA3B9934}" sibTransId="{A2836ABE-DB2C-4ACD-8440-DFDD43330E9E}"/>
    <dgm:cxn modelId="{38B20113-317A-4D3D-9060-0D9772BC731D}" type="presOf" srcId="{70E5F591-3D3D-4065-B000-B587A889681D}" destId="{052D36B2-AFCF-4562-9FAB-58BAED287FBE}" srcOrd="0" destOrd="0" presId="urn:microsoft.com/office/officeart/2005/8/layout/hList6"/>
    <dgm:cxn modelId="{7D639282-5D07-44F7-88D6-25691B3A81F6}" type="presParOf" srcId="{AE7AF0D4-2C7B-4491-9FB0-11B4E421D7DC}" destId="{DF1BD7E5-1796-49D3-820B-3FFAD1315FD0}" srcOrd="0" destOrd="0" presId="urn:microsoft.com/office/officeart/2005/8/layout/hList6"/>
    <dgm:cxn modelId="{0D18EB71-8831-418F-96B0-72B89F5995DB}" type="presParOf" srcId="{AE7AF0D4-2C7B-4491-9FB0-11B4E421D7DC}" destId="{9AD962A4-078E-442E-984C-284B68FA09C1}" srcOrd="1" destOrd="0" presId="urn:microsoft.com/office/officeart/2005/8/layout/hList6"/>
    <dgm:cxn modelId="{97FD2659-CFC4-45DB-8189-AA9B45661DFB}" type="presParOf" srcId="{AE7AF0D4-2C7B-4491-9FB0-11B4E421D7DC}" destId="{2AFF27B8-7823-475C-BD7F-B79D41E6555C}" srcOrd="2" destOrd="0" presId="urn:microsoft.com/office/officeart/2005/8/layout/hList6"/>
    <dgm:cxn modelId="{FF799B48-4353-4895-8AC3-EDD4E0D7251B}" type="presParOf" srcId="{AE7AF0D4-2C7B-4491-9FB0-11B4E421D7DC}" destId="{48E97C14-7691-4E2E-B1FB-B2CFB03FDDD8}" srcOrd="3" destOrd="0" presId="urn:microsoft.com/office/officeart/2005/8/layout/hList6"/>
    <dgm:cxn modelId="{D0012006-33E7-46D6-99A1-96904331F2F2}" type="presParOf" srcId="{AE7AF0D4-2C7B-4491-9FB0-11B4E421D7DC}" destId="{052D36B2-AFCF-4562-9FAB-58BAED287FBE}" srcOrd="4" destOrd="0" presId="urn:microsoft.com/office/officeart/2005/8/layout/hList6"/>
    <dgm:cxn modelId="{AFBD30B1-7380-42C7-8015-51F74FB64EB1}" type="presParOf" srcId="{AE7AF0D4-2C7B-4491-9FB0-11B4E421D7DC}" destId="{75146C47-012E-4986-BF4E-94050A30AE0C}" srcOrd="5" destOrd="0" presId="urn:microsoft.com/office/officeart/2005/8/layout/hList6"/>
    <dgm:cxn modelId="{42633599-730F-4353-889A-632D326B3ECB}" type="presParOf" srcId="{AE7AF0D4-2C7B-4491-9FB0-11B4E421D7DC}" destId="{3597BECA-5245-449C-B1E4-2AD932634237}" srcOrd="6" destOrd="0" presId="urn:microsoft.com/office/officeart/2005/8/layout/hList6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D8CDEA9-AD81-447A-BB93-EA1F89F89F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7183" cy="4673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F4B8971-A9C5-49C6-B7A0-6A4DE185EA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1710"/>
            <a:ext cx="3057183" cy="467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E81F30-CBD3-4A11-A48F-C483AAFBFE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94434" y="8841710"/>
            <a:ext cx="3057183" cy="467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F8995-2F19-4D37-90E5-3604500D89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54965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56414" cy="4670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1"/>
            <a:ext cx="3056414" cy="4670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B41DE-1A07-4D61-9B9C-67014310646D}" type="datetimeFigureOut">
              <a:rPr lang="en-ID" smtClean="0"/>
              <a:t>8/31/2021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127B4-478B-49A2-A250-CEE506065A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705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D8D-FFD9-44F7-AC91-B3209FB61252}" type="datetimeFigureOut">
              <a:rPr lang="en-ID" smtClean="0"/>
              <a:t>8/31/2021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B8DF-BA13-4C56-9142-CBAF947B65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878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D8D-FFD9-44F7-AC91-B3209FB61252}" type="datetimeFigureOut">
              <a:rPr lang="en-ID" smtClean="0"/>
              <a:t>8/31/2021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B8DF-BA13-4C56-9142-CBAF947B65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246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D8D-FFD9-44F7-AC91-B3209FB61252}" type="datetimeFigureOut">
              <a:rPr lang="en-ID" smtClean="0"/>
              <a:t>8/31/2021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B8DF-BA13-4C56-9142-CBAF947B65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2814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374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60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D8D-FFD9-44F7-AC91-B3209FB61252}" type="datetimeFigureOut">
              <a:rPr lang="en-ID" smtClean="0"/>
              <a:t>8/31/2021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B8DF-BA13-4C56-9142-CBAF947B65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025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D8D-FFD9-44F7-AC91-B3209FB61252}" type="datetimeFigureOut">
              <a:rPr lang="en-ID" smtClean="0"/>
              <a:t>8/31/2021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B8DF-BA13-4C56-9142-CBAF947B65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72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D8D-FFD9-44F7-AC91-B3209FB61252}" type="datetimeFigureOut">
              <a:rPr lang="en-ID" smtClean="0"/>
              <a:t>8/31/2021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B8DF-BA13-4C56-9142-CBAF947B65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049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D8D-FFD9-44F7-AC91-B3209FB61252}" type="datetimeFigureOut">
              <a:rPr lang="en-ID" smtClean="0"/>
              <a:t>8/31/2021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B8DF-BA13-4C56-9142-CBAF947B65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320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D8D-FFD9-44F7-AC91-B3209FB61252}" type="datetimeFigureOut">
              <a:rPr lang="en-ID" smtClean="0"/>
              <a:t>8/31/2021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B8DF-BA13-4C56-9142-CBAF947B65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410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D8D-FFD9-44F7-AC91-B3209FB61252}" type="datetimeFigureOut">
              <a:rPr lang="en-ID" smtClean="0"/>
              <a:t>8/31/2021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B8DF-BA13-4C56-9142-CBAF947B65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454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D8D-FFD9-44F7-AC91-B3209FB61252}" type="datetimeFigureOut">
              <a:rPr lang="en-ID" smtClean="0"/>
              <a:t>8/31/2021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B8DF-BA13-4C56-9142-CBAF947B65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925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D8D-FFD9-44F7-AC91-B3209FB61252}" type="datetimeFigureOut">
              <a:rPr lang="en-ID" smtClean="0"/>
              <a:t>8/31/2021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B8DF-BA13-4C56-9142-CBAF947B65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844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BCD8D-FFD9-44F7-AC91-B3209FB61252}" type="datetimeFigureOut">
              <a:rPr lang="en-ID" smtClean="0"/>
              <a:t>8/31/2021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6B8DF-BA13-4C56-9142-CBAF947B656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290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8" r:id="rId12"/>
    <p:sldLayoutId id="214748373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svg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21" Type="http://schemas.openxmlformats.org/officeDocument/2006/relationships/image" Target="../media/image12.jfif"/><Relationship Id="rId7" Type="http://schemas.openxmlformats.org/officeDocument/2006/relationships/image" Target="../media/image5.svg"/><Relationship Id="rId12" Type="http://schemas.openxmlformats.org/officeDocument/2006/relationships/image" Target="../media/image7.png"/><Relationship Id="rId17" Type="http://schemas.openxmlformats.org/officeDocument/2006/relationships/image" Target="../media/image1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24" Type="http://schemas.openxmlformats.org/officeDocument/2006/relationships/image" Target="../media/image15.jfif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23" Type="http://schemas.openxmlformats.org/officeDocument/2006/relationships/image" Target="../media/image14.jfif"/><Relationship Id="rId10" Type="http://schemas.openxmlformats.org/officeDocument/2006/relationships/image" Target="../media/image6.pn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8.png"/><Relationship Id="rId22" Type="http://schemas.openxmlformats.org/officeDocument/2006/relationships/image" Target="../media/image13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EBCCAF42-8C91-47B5-8128-57245F01D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9" y="51724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177F2EA-BC96-4FC4-9283-313F18F50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9" y="5193022"/>
            <a:ext cx="1403961" cy="11845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B3A9252-75C3-49A1-95D7-BF61847219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8" y="153859"/>
            <a:ext cx="1129514" cy="11303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4412B8-2C4C-4D8A-B586-AA579EB9B88F}"/>
              </a:ext>
            </a:extLst>
          </p:cNvPr>
          <p:cNvSpPr txBox="1"/>
          <p:nvPr/>
        </p:nvSpPr>
        <p:spPr>
          <a:xfrm>
            <a:off x="1297336" y="3269490"/>
            <a:ext cx="5724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ritannic Bold" panose="020B0903060703020204" pitchFamily="34" charset="0"/>
              </a:rPr>
              <a:t>o</a:t>
            </a:r>
            <a:r>
              <a:rPr lang="id-ID" sz="2000" dirty="0">
                <a:latin typeface="Britannic Bold" panose="020B0903060703020204" pitchFamily="34" charset="0"/>
              </a:rPr>
              <a:t>leh:</a:t>
            </a:r>
            <a:r>
              <a:rPr lang="en-US" sz="2000" dirty="0">
                <a:latin typeface="Britannic Bold" panose="020B0903060703020204" pitchFamily="34" charset="0"/>
              </a:rPr>
              <a:t> </a:t>
            </a:r>
            <a:r>
              <a:rPr lang="id-ID" sz="2000" dirty="0">
                <a:latin typeface="Britannic Bold" panose="020B0903060703020204" pitchFamily="34" charset="0"/>
              </a:rPr>
              <a:t>Direktur Jenderal Hortikultura</a:t>
            </a:r>
            <a:endParaRPr lang="en-ID" sz="2000" dirty="0">
              <a:latin typeface="Britannic Bold" panose="020B09030607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3E5D87-62C9-44B9-8037-9244BB875B68}"/>
              </a:ext>
            </a:extLst>
          </p:cNvPr>
          <p:cNvSpPr txBox="1"/>
          <p:nvPr/>
        </p:nvSpPr>
        <p:spPr>
          <a:xfrm>
            <a:off x="1375938" y="436497"/>
            <a:ext cx="2361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>
                <a:latin typeface="Britannic Bold" panose="020B0903060703020204" pitchFamily="34" charset="0"/>
              </a:rPr>
              <a:t>Kementerian Pertanian </a:t>
            </a:r>
            <a:endParaRPr lang="en-US" sz="1600" dirty="0">
              <a:latin typeface="Britannic Bold" panose="020B0903060703020204" pitchFamily="34" charset="0"/>
            </a:endParaRPr>
          </a:p>
          <a:p>
            <a:r>
              <a:rPr lang="id-ID" sz="1600" dirty="0">
                <a:latin typeface="Britannic Bold" panose="020B0903060703020204" pitchFamily="34" charset="0"/>
              </a:rPr>
              <a:t>R</a:t>
            </a:r>
            <a:r>
              <a:rPr lang="en-US" sz="1600" dirty="0" err="1">
                <a:latin typeface="Britannic Bold" panose="020B0903060703020204" pitchFamily="34" charset="0"/>
              </a:rPr>
              <a:t>epublik</a:t>
            </a:r>
            <a:r>
              <a:rPr lang="en-US" sz="1600" dirty="0">
                <a:latin typeface="Britannic Bold" panose="020B0903060703020204" pitchFamily="34" charset="0"/>
              </a:rPr>
              <a:t> Indonesia</a:t>
            </a:r>
            <a:endParaRPr lang="en-ID" sz="1600" dirty="0">
              <a:latin typeface="Britannic Bold" panose="020B0903060703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5C5A5E8-B8BA-4A7E-8620-546692A59D72}"/>
              </a:ext>
            </a:extLst>
          </p:cNvPr>
          <p:cNvCxnSpPr>
            <a:cxnSpLocks/>
          </p:cNvCxnSpPr>
          <p:nvPr/>
        </p:nvCxnSpPr>
        <p:spPr>
          <a:xfrm flipH="1">
            <a:off x="1082040" y="5193022"/>
            <a:ext cx="44177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 descr="Cloud Computing with solid fill">
            <a:extLst>
              <a:ext uri="{FF2B5EF4-FFF2-40B4-BE49-F238E27FC236}">
                <a16:creationId xmlns:a16="http://schemas.microsoft.com/office/drawing/2014/main" xmlns="" id="{BBDE54E4-F8E7-4872-BC7C-A73ADF3EA1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996966">
            <a:off x="7819858" y="112821"/>
            <a:ext cx="914400" cy="914400"/>
          </a:xfrm>
          <a:prstGeom prst="rect">
            <a:avLst/>
          </a:prstGeom>
        </p:spPr>
      </p:pic>
      <p:pic>
        <p:nvPicPr>
          <p:cNvPr id="25" name="Graphic 24" descr="Quadcopter with solid fill">
            <a:extLst>
              <a:ext uri="{FF2B5EF4-FFF2-40B4-BE49-F238E27FC236}">
                <a16:creationId xmlns:a16="http://schemas.microsoft.com/office/drawing/2014/main" xmlns="" id="{1162E475-9F32-4FC9-8078-56E54B61F9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20191013">
            <a:off x="3304049" y="1255477"/>
            <a:ext cx="914400" cy="914400"/>
          </a:xfrm>
          <a:prstGeom prst="rect">
            <a:avLst/>
          </a:prstGeom>
        </p:spPr>
      </p:pic>
      <p:pic>
        <p:nvPicPr>
          <p:cNvPr id="29" name="Graphic 28" descr="Satellite dish with solid fill">
            <a:extLst>
              <a:ext uri="{FF2B5EF4-FFF2-40B4-BE49-F238E27FC236}">
                <a16:creationId xmlns:a16="http://schemas.microsoft.com/office/drawing/2014/main" xmlns="" id="{B2919ECA-1697-42C8-8615-1CE067E918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285752" y="-1"/>
            <a:ext cx="914400" cy="914400"/>
          </a:xfrm>
          <a:prstGeom prst="rect">
            <a:avLst/>
          </a:prstGeom>
        </p:spPr>
      </p:pic>
      <p:pic>
        <p:nvPicPr>
          <p:cNvPr id="31" name="Graphic 30" descr="Satellite with solid fill">
            <a:extLst>
              <a:ext uri="{FF2B5EF4-FFF2-40B4-BE49-F238E27FC236}">
                <a16:creationId xmlns:a16="http://schemas.microsoft.com/office/drawing/2014/main" xmlns="" id="{6C3C9116-DD5E-49AB-9CC4-FE5A64D5321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923317" y="86484"/>
            <a:ext cx="914400" cy="914400"/>
          </a:xfrm>
          <a:prstGeom prst="rect">
            <a:avLst/>
          </a:prstGeom>
        </p:spPr>
      </p:pic>
      <p:pic>
        <p:nvPicPr>
          <p:cNvPr id="33" name="Graphic 32" descr="Smart Phone with solid fill">
            <a:extLst>
              <a:ext uri="{FF2B5EF4-FFF2-40B4-BE49-F238E27FC236}">
                <a16:creationId xmlns:a16="http://schemas.microsoft.com/office/drawing/2014/main" xmlns="" id="{599436A8-1346-41D4-BBB2-D7A06230CE2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4159455" y="5969816"/>
            <a:ext cx="609686" cy="609686"/>
          </a:xfrm>
          <a:prstGeom prst="rect">
            <a:avLst/>
          </a:prstGeom>
        </p:spPr>
      </p:pic>
      <p:pic>
        <p:nvPicPr>
          <p:cNvPr id="35" name="Graphic 34" descr="Tractor with solid fill">
            <a:extLst>
              <a:ext uri="{FF2B5EF4-FFF2-40B4-BE49-F238E27FC236}">
                <a16:creationId xmlns:a16="http://schemas.microsoft.com/office/drawing/2014/main" xmlns="" id="{9F23D080-B49F-4639-BB3A-902F0431D5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558993" y="6138595"/>
            <a:ext cx="914400" cy="914400"/>
          </a:xfrm>
          <a:prstGeom prst="rect">
            <a:avLst/>
          </a:prstGeom>
        </p:spPr>
      </p:pic>
      <p:pic>
        <p:nvPicPr>
          <p:cNvPr id="37" name="Graphic 36" descr="Wireless with solid fill">
            <a:extLst>
              <a:ext uri="{FF2B5EF4-FFF2-40B4-BE49-F238E27FC236}">
                <a16:creationId xmlns:a16="http://schemas.microsoft.com/office/drawing/2014/main" xmlns="" id="{F2EC3213-F565-4715-8A8D-47D1F0B1B95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290927" y="5373208"/>
            <a:ext cx="914400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58D9DB3-464D-4845-87D8-08087C2B5F17}"/>
              </a:ext>
            </a:extLst>
          </p:cNvPr>
          <p:cNvSpPr/>
          <p:nvPr/>
        </p:nvSpPr>
        <p:spPr>
          <a:xfrm>
            <a:off x="154849" y="1385657"/>
            <a:ext cx="5724238" cy="1562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n>
                  <a:solidFill>
                    <a:srgbClr val="FFFF00"/>
                  </a:solidFill>
                </a:ln>
                <a:solidFill>
                  <a:srgbClr val="06519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PENTINGNYA DOKUMEN SISTEM MUTU MENDUKUNG PENERAPAN GAP</a:t>
            </a:r>
            <a:endParaRPr lang="en-ID" sz="4000" dirty="0">
              <a:ln>
                <a:solidFill>
                  <a:srgbClr val="FFFF00"/>
                </a:solidFill>
              </a:ln>
              <a:solidFill>
                <a:srgbClr val="06519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xmlns="" id="{FA0A873D-6437-487B-98F1-99EC17D91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50" y="6021936"/>
            <a:ext cx="1023109" cy="8839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xmlns="" id="{A9DA64AD-A89F-4C8A-9EB9-767772ACEB63}"/>
              </a:ext>
            </a:extLst>
          </p:cNvPr>
          <p:cNvSpPr/>
          <p:nvPr/>
        </p:nvSpPr>
        <p:spPr>
          <a:xfrm>
            <a:off x="7182729" y="5919442"/>
            <a:ext cx="803946" cy="736332"/>
          </a:xfrm>
          <a:prstGeom prst="ellipse">
            <a:avLst/>
          </a:pr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4867A02A-5456-46CB-9FD3-47A3A1B5888A}"/>
              </a:ext>
            </a:extLst>
          </p:cNvPr>
          <p:cNvSpPr/>
          <p:nvPr/>
        </p:nvSpPr>
        <p:spPr>
          <a:xfrm>
            <a:off x="7973073" y="419007"/>
            <a:ext cx="893299" cy="818415"/>
          </a:xfrm>
          <a:prstGeom prst="ellipse">
            <a:avLst/>
          </a:prstGeom>
          <a:blipFill>
            <a:blip r:embed="rId2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12832824-AD84-4C9F-B8FE-18E836C81D2D}"/>
              </a:ext>
            </a:extLst>
          </p:cNvPr>
          <p:cNvSpPr/>
          <p:nvPr/>
        </p:nvSpPr>
        <p:spPr>
          <a:xfrm>
            <a:off x="5989453" y="2833680"/>
            <a:ext cx="803943" cy="764285"/>
          </a:xfrm>
          <a:prstGeom prst="ellipse">
            <a:avLst/>
          </a:prstGeom>
          <a:blipFill>
            <a:blip r:embed="rId2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48913C53-58F6-4FF9-81B8-A1E8B0E0FAB3}"/>
              </a:ext>
            </a:extLst>
          </p:cNvPr>
          <p:cNvSpPr/>
          <p:nvPr/>
        </p:nvSpPr>
        <p:spPr>
          <a:xfrm>
            <a:off x="11106758" y="4831893"/>
            <a:ext cx="1085242" cy="1082630"/>
          </a:xfrm>
          <a:prstGeom prst="ellipse">
            <a:avLst/>
          </a:prstGeom>
          <a:blipFill>
            <a:blip r:embed="rId2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C355C7-80CE-4581-942F-4BE4EB4A0AD8}"/>
              </a:ext>
            </a:extLst>
          </p:cNvPr>
          <p:cNvSpPr txBox="1"/>
          <p:nvPr/>
        </p:nvSpPr>
        <p:spPr>
          <a:xfrm>
            <a:off x="602881" y="4335099"/>
            <a:ext cx="5360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Virtual Literacy : </a:t>
            </a:r>
            <a:r>
              <a:rPr lang="en-US" sz="2000" i="1" dirty="0" err="1"/>
              <a:t>seri</a:t>
            </a:r>
            <a:r>
              <a:rPr lang="en-US" sz="2000" i="1" dirty="0"/>
              <a:t> </a:t>
            </a:r>
            <a:r>
              <a:rPr lang="en-US" sz="2000" i="1" dirty="0" err="1"/>
              <a:t>Bimtek</a:t>
            </a:r>
            <a:r>
              <a:rPr lang="en-US" sz="2000" i="1" dirty="0"/>
              <a:t> </a:t>
            </a:r>
            <a:r>
              <a:rPr lang="en-US" sz="2000" i="1" dirty="0" err="1"/>
              <a:t>Hortikultura</a:t>
            </a:r>
            <a:r>
              <a:rPr lang="en-US" sz="2000" i="1" dirty="0"/>
              <a:t>                 </a:t>
            </a:r>
            <a:r>
              <a:rPr lang="en-US" sz="2000" b="1" dirty="0">
                <a:solidFill>
                  <a:srgbClr val="0000FF"/>
                </a:solidFill>
              </a:rPr>
              <a:t>“</a:t>
            </a:r>
            <a:r>
              <a:rPr lang="en-US" b="1" i="1" dirty="0" err="1">
                <a:solidFill>
                  <a:srgbClr val="0000FF"/>
                </a:solidFill>
              </a:rPr>
              <a:t>Dokumen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Sistem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Manajemen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Mutu</a:t>
            </a:r>
            <a:r>
              <a:rPr lang="en-US" sz="2000" b="1" dirty="0">
                <a:solidFill>
                  <a:srgbClr val="0000FF"/>
                </a:solidFill>
              </a:rPr>
              <a:t>”</a:t>
            </a:r>
            <a:endParaRPr lang="en-ID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61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6" y="2331720"/>
            <a:ext cx="957072" cy="1146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480" y="1021080"/>
            <a:ext cx="5684520" cy="58369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8536" y="301752"/>
            <a:ext cx="10780776" cy="551688"/>
          </a:xfrm>
          <a:prstGeom prst="rect">
            <a:avLst/>
          </a:prstGeom>
        </p:spPr>
        <p:txBody>
          <a:bodyPr wrap="none" lIns="0" tIns="0" rIns="0" bIns="0">
            <a:normAutofit fontScale="60000" lnSpcReduction="20000"/>
          </a:bodyPr>
          <a:lstStyle/>
          <a:p>
            <a:pPr indent="0">
              <a:lnSpc>
                <a:spcPts val="4920"/>
              </a:lnSpc>
              <a:spcAft>
                <a:spcPts val="1260"/>
              </a:spcAft>
            </a:pPr>
            <a:r>
              <a:rPr lang="en-US" sz="4400" b="1">
                <a:solidFill>
                  <a:srgbClr val="274470"/>
                </a:solidFill>
                <a:latin typeface="Arial"/>
              </a:rPr>
              <a:t>Arah Kebijakan Pembangunan Pertanian</a:t>
            </a:r>
          </a:p>
        </p:txBody>
      </p:sp>
      <p:sp>
        <p:nvSpPr>
          <p:cNvPr id="6" name="Rectangle 5"/>
          <p:cNvSpPr/>
          <p:nvPr/>
        </p:nvSpPr>
        <p:spPr>
          <a:xfrm>
            <a:off x="7711440" y="5967984"/>
            <a:ext cx="2700528" cy="335280"/>
          </a:xfrm>
          <a:prstGeom prst="rect">
            <a:avLst/>
          </a:prstGeom>
          <a:solidFill>
            <a:srgbClr val="D4DEF7"/>
          </a:solidFill>
        </p:spPr>
        <p:txBody>
          <a:bodyPr lIns="0" tIns="0" rIns="0" bIns="0">
            <a:normAutofit fontScale="97500"/>
          </a:bodyPr>
          <a:lstStyle/>
          <a:p>
            <a:pPr indent="0" algn="r">
              <a:lnSpc>
                <a:spcPts val="1230"/>
              </a:lnSpc>
            </a:pPr>
            <a:r>
              <a:rPr lang="en-US" sz="1100" b="1" i="1">
                <a:latin typeface="Arial"/>
              </a:rPr>
              <a:t>Dr. H. Syahrul Yasin Limpo, SH, Msi, MH</a:t>
            </a:r>
          </a:p>
          <a:p>
            <a:pPr indent="0" algn="r">
              <a:lnSpc>
                <a:spcPts val="1230"/>
              </a:lnSpc>
            </a:pPr>
            <a:r>
              <a:rPr lang="en-US" sz="1100" i="1">
                <a:latin typeface="Arial"/>
              </a:rPr>
              <a:t>Menteri Pertanian Republik Indonesia</a:t>
            </a:r>
          </a:p>
        </p:txBody>
      </p:sp>
      <p:sp>
        <p:nvSpPr>
          <p:cNvPr id="7" name="Rectangle 6"/>
          <p:cNvSpPr/>
          <p:nvPr/>
        </p:nvSpPr>
        <p:spPr>
          <a:xfrm>
            <a:off x="2652555" y="1355035"/>
            <a:ext cx="4180398" cy="976685"/>
          </a:xfrm>
          <a:prstGeom prst="rect">
            <a:avLst/>
          </a:prstGeom>
          <a:solidFill>
            <a:srgbClr val="FFC000"/>
          </a:solidFill>
        </p:spPr>
        <p:txBody>
          <a:bodyPr lIns="0" tIns="0" rIns="0" bIns="0">
            <a:normAutofit/>
          </a:bodyPr>
          <a:lstStyle/>
          <a:p>
            <a:pPr indent="0" algn="ctr">
              <a:lnSpc>
                <a:spcPts val="3360"/>
              </a:lnSpc>
              <a:spcBef>
                <a:spcPts val="1260"/>
              </a:spcBef>
              <a:spcAft>
                <a:spcPts val="1260"/>
              </a:spcAft>
            </a:pPr>
            <a:r>
              <a:rPr lang="en-US" sz="2800" b="1" dirty="0" err="1">
                <a:latin typeface="Arial"/>
              </a:rPr>
              <a:t>Pertanian</a:t>
            </a:r>
            <a:r>
              <a:rPr lang="en-US" sz="2800" b="1" dirty="0">
                <a:latin typeface="Arial"/>
              </a:rPr>
              <a:t> yang</a:t>
            </a:r>
            <a:r>
              <a:rPr sz="2400" dirty="0"/>
              <a:t/>
            </a:r>
            <a:br>
              <a:rPr sz="2400" dirty="0"/>
            </a:br>
            <a:r>
              <a:rPr lang="en-US" sz="2800" b="1" dirty="0" err="1">
                <a:latin typeface="Arial"/>
              </a:rPr>
              <a:t>Maju</a:t>
            </a:r>
            <a:r>
              <a:rPr lang="en-US" sz="2800" b="1" dirty="0">
                <a:latin typeface="Arial"/>
              </a:rPr>
              <a:t>, </a:t>
            </a:r>
            <a:r>
              <a:rPr lang="en-US" sz="2800" b="1" dirty="0" err="1">
                <a:latin typeface="Arial"/>
              </a:rPr>
              <a:t>Mandiri</a:t>
            </a:r>
            <a:r>
              <a:rPr lang="en-US" sz="2800" b="1" dirty="0">
                <a:latin typeface="Arial"/>
              </a:rPr>
              <a:t> &amp; Modern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EB50600-0990-44D1-AF52-F93047158BF9}"/>
              </a:ext>
            </a:extLst>
          </p:cNvPr>
          <p:cNvSpPr/>
          <p:nvPr/>
        </p:nvSpPr>
        <p:spPr>
          <a:xfrm>
            <a:off x="1780032" y="2706624"/>
            <a:ext cx="5925445" cy="4151376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marL="715963" indent="-342900">
              <a:lnSpc>
                <a:spcPts val="2880"/>
              </a:lnSpc>
              <a:spcBef>
                <a:spcPts val="1260"/>
              </a:spcBef>
              <a:buFont typeface="Wingdings" panose="05000000000000000000" pitchFamily="2" charset="2"/>
              <a:buChar char="q"/>
            </a:pPr>
            <a:r>
              <a:rPr lang="en-US" sz="2500" b="1" dirty="0" err="1">
                <a:latin typeface="Arial"/>
              </a:rPr>
              <a:t>Bertindak</a:t>
            </a:r>
            <a:r>
              <a:rPr lang="en-US" sz="2500" b="1" dirty="0">
                <a:latin typeface="Arial"/>
              </a:rPr>
              <a:t> </a:t>
            </a:r>
            <a:r>
              <a:rPr lang="en-US" sz="2500" b="1" dirty="0" err="1">
                <a:latin typeface="Arial"/>
              </a:rPr>
              <a:t>cerdas</a:t>
            </a:r>
            <a:r>
              <a:rPr lang="en-US" sz="2500" b="1" dirty="0">
                <a:latin typeface="Arial"/>
              </a:rPr>
              <a:t>, </a:t>
            </a:r>
            <a:r>
              <a:rPr lang="en-US" sz="2500" b="1" dirty="0" err="1">
                <a:latin typeface="Arial"/>
              </a:rPr>
              <a:t>tepat</a:t>
            </a:r>
            <a:r>
              <a:rPr lang="en-US" sz="2500" b="1" dirty="0">
                <a:latin typeface="Arial"/>
              </a:rPr>
              <a:t>, &amp;</a:t>
            </a:r>
            <a:r>
              <a:rPr sz="2500" dirty="0"/>
              <a:t/>
            </a:r>
            <a:br>
              <a:rPr sz="2500" dirty="0"/>
            </a:br>
            <a:r>
              <a:rPr lang="en-US" sz="2500" b="1" dirty="0" err="1">
                <a:latin typeface="Arial"/>
              </a:rPr>
              <a:t>cepat</a:t>
            </a:r>
            <a:r>
              <a:rPr lang="en-US" sz="2500" b="1" dirty="0">
                <a:latin typeface="Arial"/>
              </a:rPr>
              <a:t> </a:t>
            </a:r>
            <a:r>
              <a:rPr lang="en-US" sz="2500" b="1" dirty="0" err="1">
                <a:latin typeface="Arial"/>
              </a:rPr>
              <a:t>dalam</a:t>
            </a:r>
            <a:r>
              <a:rPr lang="en-US" sz="2500" b="1" dirty="0">
                <a:latin typeface="Arial"/>
              </a:rPr>
              <a:t> </a:t>
            </a:r>
            <a:r>
              <a:rPr lang="en-US" sz="2500" b="1" dirty="0" err="1">
                <a:latin typeface="Arial"/>
              </a:rPr>
              <a:t>mencapai</a:t>
            </a:r>
            <a:r>
              <a:rPr lang="en-US" sz="2500" b="1" dirty="0">
                <a:latin typeface="Arial"/>
              </a:rPr>
              <a:t> </a:t>
            </a:r>
            <a:r>
              <a:rPr lang="en-US" sz="2500" b="1" dirty="0" err="1">
                <a:latin typeface="Arial"/>
              </a:rPr>
              <a:t>kinerja</a:t>
            </a:r>
            <a:r>
              <a:rPr sz="2500" dirty="0"/>
              <a:t/>
            </a:r>
            <a:br>
              <a:rPr sz="2500" dirty="0"/>
            </a:br>
            <a:r>
              <a:rPr lang="en-US" sz="2500" b="1" dirty="0">
                <a:latin typeface="Arial"/>
              </a:rPr>
              <a:t>yang </a:t>
            </a:r>
            <a:r>
              <a:rPr lang="en-US" sz="2500" b="1" dirty="0" err="1">
                <a:latin typeface="Arial"/>
              </a:rPr>
              <a:t>lebih</a:t>
            </a:r>
            <a:r>
              <a:rPr lang="en-US" sz="2500" b="1" dirty="0">
                <a:latin typeface="Arial"/>
              </a:rPr>
              <a:t> </a:t>
            </a:r>
            <a:r>
              <a:rPr lang="en-US" sz="2500" b="1" dirty="0" err="1">
                <a:latin typeface="Arial"/>
              </a:rPr>
              <a:t>baik</a:t>
            </a:r>
            <a:r>
              <a:rPr lang="en-US" sz="2500" b="1" dirty="0">
                <a:latin typeface="Arial"/>
              </a:rPr>
              <a:t> (MAJU);</a:t>
            </a:r>
          </a:p>
          <a:p>
            <a:pPr marL="715963" indent="-342900">
              <a:lnSpc>
                <a:spcPts val="2880"/>
              </a:lnSpc>
              <a:buFont typeface="Wingdings" panose="05000000000000000000" pitchFamily="2" charset="2"/>
              <a:buChar char="q"/>
            </a:pPr>
            <a:r>
              <a:rPr lang="en-US" sz="2500" b="1" dirty="0" err="1">
                <a:latin typeface="Arial"/>
              </a:rPr>
              <a:t>Mengoptimalkan</a:t>
            </a:r>
            <a:r>
              <a:rPr lang="en-US" sz="2500" b="1" dirty="0">
                <a:latin typeface="Arial"/>
              </a:rPr>
              <a:t> </a:t>
            </a:r>
            <a:r>
              <a:rPr lang="en-US" sz="2500" b="1" dirty="0" err="1">
                <a:latin typeface="Arial"/>
              </a:rPr>
              <a:t>sumber</a:t>
            </a:r>
            <a:r>
              <a:rPr sz="2500" dirty="0"/>
              <a:t/>
            </a:r>
            <a:br>
              <a:rPr sz="2500" dirty="0"/>
            </a:br>
            <a:r>
              <a:rPr lang="en-US" sz="2500" b="1" dirty="0" err="1">
                <a:latin typeface="Arial"/>
              </a:rPr>
              <a:t>daya</a:t>
            </a:r>
            <a:r>
              <a:rPr lang="en-US" sz="2500" b="1" dirty="0">
                <a:latin typeface="Arial"/>
              </a:rPr>
              <a:t> yang </a:t>
            </a:r>
            <a:r>
              <a:rPr lang="en-US" sz="2500" b="1" dirty="0" err="1">
                <a:latin typeface="Arial"/>
              </a:rPr>
              <a:t>dimiliki</a:t>
            </a:r>
            <a:r>
              <a:rPr lang="en-US" sz="2500" b="1" dirty="0">
                <a:latin typeface="Arial"/>
              </a:rPr>
              <a:t> (MANDIRI);</a:t>
            </a:r>
          </a:p>
          <a:p>
            <a:pPr marL="715963" indent="-342900">
              <a:lnSpc>
                <a:spcPts val="2880"/>
              </a:lnSpc>
              <a:buFont typeface="Wingdings" panose="05000000000000000000" pitchFamily="2" charset="2"/>
              <a:buChar char="q"/>
            </a:pPr>
            <a:r>
              <a:rPr lang="en-US" sz="2500" b="1" u="sng" dirty="0" err="1">
                <a:latin typeface="Arial"/>
              </a:rPr>
              <a:t>Memanfaatkan</a:t>
            </a:r>
            <a:r>
              <a:rPr lang="en-US" sz="2500" b="1" u="sng" dirty="0">
                <a:latin typeface="Arial"/>
              </a:rPr>
              <a:t> </a:t>
            </a:r>
            <a:r>
              <a:rPr lang="en-US" sz="2500" b="1" u="sng" dirty="0" err="1">
                <a:latin typeface="Arial"/>
              </a:rPr>
              <a:t>kekinian</a:t>
            </a:r>
            <a:r>
              <a:rPr sz="2500" dirty="0"/>
              <a:t/>
            </a:r>
            <a:br>
              <a:rPr sz="2500" dirty="0"/>
            </a:br>
            <a:r>
              <a:rPr lang="en-US" sz="2500" b="1" u="sng" dirty="0" err="1">
                <a:latin typeface="Arial"/>
              </a:rPr>
              <a:t>teknologi</a:t>
            </a:r>
            <a:r>
              <a:rPr lang="en-US" sz="2500" b="1" u="sng" dirty="0">
                <a:latin typeface="Arial"/>
              </a:rPr>
              <a:t> (MODERN</a:t>
            </a:r>
            <a:r>
              <a:rPr lang="en-US" sz="1900" b="1" u="sng" dirty="0">
                <a:latin typeface="Arial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"/>
            <a:ext cx="5285232" cy="68458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96128" y="268224"/>
            <a:ext cx="6242304" cy="8717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800"/>
              </a:lnSpc>
              <a:spcAft>
                <a:spcPts val="210"/>
              </a:spcAft>
            </a:pPr>
            <a:r>
              <a:rPr lang="en-US" sz="3200" b="1" dirty="0" err="1">
                <a:solidFill>
                  <a:srgbClr val="0070C0"/>
                </a:solidFill>
                <a:latin typeface="Arial"/>
              </a:rPr>
              <a:t>Arah</a:t>
            </a:r>
            <a:r>
              <a:rPr lang="en-US" sz="32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/>
              </a:rPr>
              <a:t>Kebijakan</a:t>
            </a:r>
            <a:r>
              <a:rPr lang="en-US" sz="3200" b="1" dirty="0">
                <a:solidFill>
                  <a:srgbClr val="0070C0"/>
                </a:solidFill>
                <a:latin typeface="Arial"/>
              </a:rPr>
              <a:t> Pembangunan</a:t>
            </a:r>
          </a:p>
          <a:p>
            <a:pPr marR="127000" indent="0" algn="ctr">
              <a:lnSpc>
                <a:spcPts val="3800"/>
              </a:lnSpc>
              <a:spcAft>
                <a:spcPts val="770"/>
              </a:spcAft>
            </a:pPr>
            <a:r>
              <a:rPr lang="en-US" sz="3200" b="1" dirty="0" err="1">
                <a:solidFill>
                  <a:srgbClr val="0070C0"/>
                </a:solidFill>
                <a:latin typeface="Arial"/>
              </a:rPr>
              <a:t>Hortikultura</a:t>
            </a:r>
            <a:endParaRPr lang="en-US" sz="3200" b="1" dirty="0">
              <a:solidFill>
                <a:srgbClr val="0070C0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967984" y="4233672"/>
          <a:ext cx="4623816" cy="2460879"/>
        </p:xfrm>
        <a:graphic>
          <a:graphicData uri="http://schemas.openxmlformats.org/drawingml/2006/table">
            <a:tbl>
              <a:tblPr/>
              <a:tblGrid>
                <a:gridCol w="1877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0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5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25880">
                <a:tc>
                  <a:txBody>
                    <a:bodyPr/>
                    <a:lstStyle/>
                    <a:p>
                      <a:endParaRPr sz="6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2460"/>
                        </a:lnSpc>
                      </a:pPr>
                      <a:r>
                        <a:rPr lang="en-US" sz="10700" b="1">
                          <a:solidFill>
                            <a:srgbClr val="C00000"/>
                          </a:solidFill>
                          <a:latin typeface="Courier New"/>
                        </a:rPr>
                        <a:t>V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63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2584">
                <a:tc gridSpan="3">
                  <a:txBody>
                    <a:bodyPr/>
                    <a:lstStyle/>
                    <a:p>
                      <a:pPr indent="0" algn="ctr">
                        <a:lnSpc>
                          <a:spcPts val="3072"/>
                        </a:lnSpc>
                      </a:pPr>
                      <a:r>
                        <a:rPr lang="en-US" sz="2100" b="1">
                          <a:solidFill>
                            <a:srgbClr val="FFFFFF"/>
                          </a:solidFill>
                          <a:latin typeface="Arial"/>
                        </a:rPr>
                        <a:t>Dilakukan Melalui</a:t>
                      </a:r>
                      <a:r>
                        <a:t/>
                      </a:r>
                      <a:br/>
                      <a:r>
                        <a:rPr lang="en-US" sz="2100" b="1">
                          <a:solidFill>
                            <a:srgbClr val="FFFF00"/>
                          </a:solidFill>
                          <a:latin typeface="Arial"/>
                        </a:rPr>
                        <a:t>5 Cara Bertindak (CB)</a:t>
                      </a:r>
                    </a:p>
                  </a:txBody>
                  <a:tcPr marL="0" marR="0" marT="0" marB="0" anchor="b">
                    <a:solidFill>
                      <a:srgbClr val="0071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41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41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72409B01-C484-419B-9F32-25977F65BF6B}"/>
              </a:ext>
            </a:extLst>
          </p:cNvPr>
          <p:cNvSpPr txBox="1">
            <a:spLocks/>
          </p:cNvSpPr>
          <p:nvPr/>
        </p:nvSpPr>
        <p:spPr>
          <a:xfrm>
            <a:off x="6096000" y="1605931"/>
            <a:ext cx="4920191" cy="21617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200" b="1" dirty="0">
                <a:ea typeface="Calibri" panose="020F0502020204030204" pitchFamily="34" charset="0"/>
              </a:rPr>
              <a:t>Meningkatkan daya saing hortikultura </a:t>
            </a:r>
            <a:r>
              <a:rPr lang="id-ID" sz="2000" dirty="0">
                <a:ea typeface="Calibri" panose="020F0502020204030204" pitchFamily="34" charset="0"/>
              </a:rPr>
              <a:t>melalu</a:t>
            </a:r>
            <a:r>
              <a:rPr lang="en-US" sz="2000" dirty="0" err="1">
                <a:ea typeface="Calibri" panose="020F0502020204030204" pitchFamily="34" charset="0"/>
              </a:rPr>
              <a:t>i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id-ID" sz="2000" dirty="0">
                <a:ea typeface="Calibri" panose="020F0502020204030204" pitchFamily="34" charset="0"/>
              </a:rPr>
              <a:t>peningkatan produksi, produktivitas, akses pasar, logistik didukung sistem pertanian modern yang ramah lingkungan, serta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id-ID" sz="2000" dirty="0">
                <a:ea typeface="Calibri" panose="020F0502020204030204" pitchFamily="34" charset="0"/>
              </a:rPr>
              <a:t>mendorong peningkatan nilai tambah produk untuk kesejahteraan petani</a:t>
            </a:r>
            <a:endParaRPr lang="id-ID" sz="20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33" y="320040"/>
            <a:ext cx="10906235" cy="390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896" y="993648"/>
            <a:ext cx="262128" cy="2926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336" y="1027176"/>
            <a:ext cx="231648" cy="259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544" y="1871472"/>
            <a:ext cx="966216" cy="582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480" y="1962912"/>
            <a:ext cx="1325880" cy="451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3968" y="999744"/>
            <a:ext cx="633984" cy="289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3312" y="996696"/>
            <a:ext cx="633984" cy="3017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7264" y="1880616"/>
            <a:ext cx="1277112" cy="6187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71760" y="1856232"/>
            <a:ext cx="1161288" cy="685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1648" y="1018032"/>
            <a:ext cx="2392680" cy="4938268"/>
          </a:xfrm>
          <a:prstGeom prst="rect">
            <a:avLst/>
          </a:prstGeom>
        </p:spPr>
        <p:txBody>
          <a:bodyPr lIns="0" tIns="0" rIns="0" bIns="0">
            <a:normAutofit fontScale="82500" lnSpcReduction="10000"/>
          </a:bodyPr>
          <a:lstStyle/>
          <a:p>
            <a:pPr marL="88900" indent="0" algn="ctr">
              <a:lnSpc>
                <a:spcPts val="1704"/>
              </a:lnSpc>
            </a:pPr>
            <a:r>
              <a:rPr lang="en-US" sz="2000" b="1" dirty="0">
                <a:latin typeface="Arial"/>
              </a:rPr>
              <a:t>CB1:</a:t>
            </a:r>
          </a:p>
          <a:p>
            <a:pPr marL="88900" indent="0" algn="ctr">
              <a:lnSpc>
                <a:spcPts val="1704"/>
              </a:lnSpc>
            </a:pPr>
            <a:r>
              <a:rPr lang="en-US" sz="1600" b="1" dirty="0">
                <a:latin typeface="Arial"/>
              </a:rPr>
              <a:t>PENINGKATAN</a:t>
            </a:r>
          </a:p>
          <a:p>
            <a:pPr marL="88900" indent="0" algn="ctr">
              <a:lnSpc>
                <a:spcPts val="1704"/>
              </a:lnSpc>
            </a:pPr>
            <a:r>
              <a:rPr lang="en-US" sz="1600" b="1" dirty="0">
                <a:latin typeface="Arial"/>
              </a:rPr>
              <a:t>KAPASITAS</a:t>
            </a:r>
          </a:p>
          <a:p>
            <a:pPr marL="88900" indent="0" algn="ctr">
              <a:lnSpc>
                <a:spcPts val="1704"/>
              </a:lnSpc>
              <a:spcAft>
                <a:spcPts val="3850"/>
              </a:spcAft>
            </a:pPr>
            <a:r>
              <a:rPr lang="en-US" sz="1600" b="1" dirty="0">
                <a:latin typeface="Arial"/>
              </a:rPr>
              <a:t>PRODUKSI</a:t>
            </a:r>
          </a:p>
          <a:p>
            <a:pPr marL="317500" indent="0">
              <a:lnSpc>
                <a:spcPts val="1320"/>
              </a:lnSpc>
            </a:pPr>
            <a:endParaRPr lang="en-US" sz="1400" b="1" dirty="0">
              <a:solidFill>
                <a:srgbClr val="0070C0"/>
              </a:solidFill>
              <a:latin typeface="Arial"/>
            </a:endParaRPr>
          </a:p>
          <a:p>
            <a:pPr marL="317500" indent="0">
              <a:lnSpc>
                <a:spcPts val="1320"/>
              </a:lnSpc>
            </a:pPr>
            <a:endParaRPr lang="en-US" sz="1400" b="1" dirty="0">
              <a:solidFill>
                <a:srgbClr val="0070C0"/>
              </a:solidFill>
              <a:latin typeface="Arial"/>
            </a:endParaRPr>
          </a:p>
          <a:p>
            <a:pPr marL="317500" indent="0">
              <a:lnSpc>
                <a:spcPts val="1320"/>
              </a:lnSpc>
            </a:pPr>
            <a:r>
              <a:rPr lang="en-US" sz="1400" b="1" dirty="0" err="1">
                <a:solidFill>
                  <a:srgbClr val="0070C0"/>
                </a:solidFill>
                <a:latin typeface="Arial"/>
              </a:rPr>
              <a:t>Pengembangan</a:t>
            </a:r>
            <a:r>
              <a:rPr lang="en-US" sz="1400" b="1" dirty="0">
                <a:solidFill>
                  <a:srgbClr val="0070C0"/>
                </a:solidFill>
                <a:latin typeface="Arial"/>
              </a:rPr>
              <a:t> Kampung</a:t>
            </a:r>
            <a:r>
              <a:rPr sz="2400" dirty="0"/>
              <a:t/>
            </a:r>
            <a:br>
              <a:rPr sz="2400" dirty="0"/>
            </a:br>
            <a:r>
              <a:rPr lang="en-US" sz="1400" b="1" dirty="0" err="1">
                <a:solidFill>
                  <a:srgbClr val="0070C0"/>
                </a:solidFill>
                <a:latin typeface="Arial"/>
              </a:rPr>
              <a:t>Hortikultura</a:t>
            </a:r>
            <a:endParaRPr lang="en-US" sz="1400" b="1" dirty="0">
              <a:solidFill>
                <a:srgbClr val="0070C0"/>
              </a:solidFill>
              <a:latin typeface="Arial"/>
            </a:endParaRPr>
          </a:p>
          <a:p>
            <a:pPr marL="317500" indent="0">
              <a:lnSpc>
                <a:spcPts val="1320"/>
              </a:lnSpc>
            </a:pPr>
            <a:r>
              <a:rPr lang="en-US" sz="1400" b="1" dirty="0">
                <a:latin typeface="Arial"/>
              </a:rPr>
              <a:t>•    Kampung </a:t>
            </a:r>
            <a:r>
              <a:rPr lang="en-US" sz="1400" b="1" dirty="0" err="1">
                <a:latin typeface="Arial"/>
              </a:rPr>
              <a:t>Buah</a:t>
            </a:r>
            <a:endParaRPr lang="en-US" sz="1400" b="1" dirty="0">
              <a:latin typeface="Arial"/>
            </a:endParaRPr>
          </a:p>
          <a:p>
            <a:pPr marL="317500" indent="0">
              <a:lnSpc>
                <a:spcPts val="1320"/>
              </a:lnSpc>
            </a:pPr>
            <a:r>
              <a:rPr lang="en-US" sz="1400" b="1" dirty="0">
                <a:latin typeface="Arial"/>
              </a:rPr>
              <a:t>•    Kampung </a:t>
            </a:r>
            <a:r>
              <a:rPr lang="en-US" sz="1400" b="1" dirty="0" err="1">
                <a:latin typeface="Arial"/>
              </a:rPr>
              <a:t>Sayuran</a:t>
            </a:r>
            <a:endParaRPr lang="en-US" sz="1400" b="1" dirty="0">
              <a:latin typeface="Arial"/>
            </a:endParaRPr>
          </a:p>
          <a:p>
            <a:pPr marL="495300" marR="254000" indent="-177800">
              <a:lnSpc>
                <a:spcPts val="1320"/>
              </a:lnSpc>
            </a:pPr>
            <a:r>
              <a:rPr lang="en-US" sz="1400" b="1" dirty="0">
                <a:latin typeface="Arial"/>
              </a:rPr>
              <a:t>•    Kampung TO</a:t>
            </a:r>
          </a:p>
          <a:p>
            <a:pPr marL="317500" indent="0">
              <a:lnSpc>
                <a:spcPts val="1320"/>
              </a:lnSpc>
              <a:spcAft>
                <a:spcPts val="490"/>
              </a:spcAft>
            </a:pPr>
            <a:r>
              <a:rPr lang="en-US" sz="1400" b="1" dirty="0">
                <a:latin typeface="Arial"/>
              </a:rPr>
              <a:t>•    Kampung </a:t>
            </a:r>
            <a:r>
              <a:rPr lang="en-US" sz="1400" b="1" dirty="0" err="1">
                <a:latin typeface="Arial"/>
              </a:rPr>
              <a:t>Florikultura</a:t>
            </a:r>
            <a:endParaRPr lang="en-US" sz="1400" b="1" dirty="0">
              <a:latin typeface="Arial"/>
            </a:endParaRPr>
          </a:p>
          <a:p>
            <a:pPr marL="317500" marR="254000" indent="0">
              <a:lnSpc>
                <a:spcPts val="1320"/>
              </a:lnSpc>
            </a:pPr>
            <a:endParaRPr lang="en-US" sz="1400" b="1" dirty="0">
              <a:solidFill>
                <a:srgbClr val="0070C0"/>
              </a:solidFill>
              <a:latin typeface="Arial"/>
            </a:endParaRPr>
          </a:p>
          <a:p>
            <a:pPr marL="317500" marR="254000" indent="0">
              <a:lnSpc>
                <a:spcPts val="1320"/>
              </a:lnSpc>
            </a:pPr>
            <a:r>
              <a:rPr lang="en-US" sz="1400" b="1" dirty="0" err="1">
                <a:solidFill>
                  <a:srgbClr val="0070C0"/>
                </a:solidFill>
                <a:latin typeface="Arial"/>
              </a:rPr>
              <a:t>Peningkatan</a:t>
            </a:r>
            <a:r>
              <a:rPr lang="en-US" sz="14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/>
              </a:rPr>
              <a:t>Produksi</a:t>
            </a:r>
            <a:r>
              <a:rPr sz="2400" dirty="0"/>
              <a:t/>
            </a:r>
            <a:br>
              <a:rPr sz="2400" dirty="0"/>
            </a:br>
            <a:r>
              <a:rPr lang="en-US" sz="1400" b="1" dirty="0">
                <a:solidFill>
                  <a:srgbClr val="0070C0"/>
                </a:solidFill>
                <a:latin typeface="Arial"/>
              </a:rPr>
              <a:t>dan </a:t>
            </a:r>
            <a:r>
              <a:rPr lang="en-US" sz="1400" b="1" dirty="0" err="1">
                <a:solidFill>
                  <a:srgbClr val="0070C0"/>
                </a:solidFill>
                <a:latin typeface="Arial"/>
              </a:rPr>
              <a:t>Produktivitas</a:t>
            </a:r>
            <a:r>
              <a:rPr lang="en-US" sz="14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/>
              </a:rPr>
              <a:t>Buah</a:t>
            </a:r>
            <a:r>
              <a:rPr lang="en-US" sz="1400" b="1" dirty="0">
                <a:solidFill>
                  <a:srgbClr val="0070C0"/>
                </a:solidFill>
                <a:latin typeface="Arial"/>
              </a:rPr>
              <a:t>,</a:t>
            </a:r>
            <a:r>
              <a:rPr sz="2400" dirty="0"/>
              <a:t/>
            </a:r>
            <a:br>
              <a:rPr sz="2400" dirty="0"/>
            </a:br>
            <a:r>
              <a:rPr lang="en-US" sz="1400" b="1" dirty="0" err="1">
                <a:solidFill>
                  <a:srgbClr val="0070C0"/>
                </a:solidFill>
                <a:latin typeface="Arial"/>
              </a:rPr>
              <a:t>Sayuran</a:t>
            </a:r>
            <a:r>
              <a:rPr lang="en-US" sz="1400" b="1" dirty="0">
                <a:solidFill>
                  <a:srgbClr val="0070C0"/>
                </a:solidFill>
                <a:latin typeface="Arial"/>
              </a:rPr>
              <a:t>, </a:t>
            </a:r>
            <a:r>
              <a:rPr lang="en-US" sz="1400" b="1" dirty="0" err="1">
                <a:solidFill>
                  <a:srgbClr val="0070C0"/>
                </a:solidFill>
                <a:latin typeface="Arial"/>
              </a:rPr>
              <a:t>tanaman</a:t>
            </a:r>
            <a:r>
              <a:rPr lang="en-US" sz="14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/>
              </a:rPr>
              <a:t>obat</a:t>
            </a:r>
            <a:r>
              <a:rPr sz="2400" dirty="0"/>
              <a:t/>
            </a:r>
            <a:br>
              <a:rPr sz="2400" dirty="0"/>
            </a:br>
            <a:r>
              <a:rPr lang="en-US" sz="1400" b="1" dirty="0">
                <a:solidFill>
                  <a:srgbClr val="0070C0"/>
                </a:solidFill>
                <a:latin typeface="Arial"/>
              </a:rPr>
              <a:t>dan </a:t>
            </a:r>
            <a:r>
              <a:rPr lang="en-US" sz="1400" b="1" dirty="0" err="1">
                <a:solidFill>
                  <a:srgbClr val="0070C0"/>
                </a:solidFill>
                <a:latin typeface="Arial"/>
              </a:rPr>
              <a:t>florikultura</a:t>
            </a:r>
            <a:endParaRPr lang="en-US" sz="1400" b="1" dirty="0">
              <a:solidFill>
                <a:srgbClr val="0070C0"/>
              </a:solidFill>
              <a:latin typeface="Arial"/>
            </a:endParaRPr>
          </a:p>
          <a:p>
            <a:pPr marL="317500" indent="0">
              <a:lnSpc>
                <a:spcPts val="1440"/>
              </a:lnSpc>
            </a:pPr>
            <a:endParaRPr lang="en-US" sz="1400" b="1" dirty="0">
              <a:solidFill>
                <a:srgbClr val="0070C0"/>
              </a:solidFill>
              <a:latin typeface="Arial"/>
            </a:endParaRPr>
          </a:p>
          <a:p>
            <a:pPr marL="317500" indent="0">
              <a:lnSpc>
                <a:spcPts val="1440"/>
              </a:lnSpc>
            </a:pPr>
            <a:r>
              <a:rPr lang="en-US" sz="1400" b="1" dirty="0" err="1">
                <a:solidFill>
                  <a:srgbClr val="0070C0"/>
                </a:solidFill>
                <a:latin typeface="Arial"/>
              </a:rPr>
              <a:t>Pengembangan</a:t>
            </a:r>
            <a:r>
              <a:rPr lang="en-US" sz="14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400" b="1" i="1" dirty="0">
                <a:solidFill>
                  <a:srgbClr val="0070C0"/>
                </a:solidFill>
                <a:latin typeface="Arial"/>
              </a:rPr>
              <a:t>food</a:t>
            </a:r>
            <a:r>
              <a:rPr sz="2400" dirty="0"/>
              <a:t/>
            </a:r>
            <a:br>
              <a:rPr sz="2400" dirty="0"/>
            </a:br>
            <a:r>
              <a:rPr lang="en-US" sz="1400" b="1" i="1" dirty="0">
                <a:solidFill>
                  <a:srgbClr val="0070C0"/>
                </a:solidFill>
                <a:latin typeface="Arial"/>
              </a:rPr>
              <a:t>estate</a:t>
            </a:r>
            <a:r>
              <a:rPr lang="en-US" sz="14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400" b="1" dirty="0" err="1">
                <a:latin typeface="Arial"/>
              </a:rPr>
              <a:t>untuk</a:t>
            </a:r>
            <a:r>
              <a:rPr lang="en-US" sz="1400" b="1" dirty="0">
                <a:latin typeface="Arial"/>
              </a:rPr>
              <a:t> </a:t>
            </a:r>
            <a:r>
              <a:rPr lang="en-US" sz="1400" b="1" dirty="0" err="1">
                <a:latin typeface="Arial"/>
              </a:rPr>
              <a:t>peningkatan</a:t>
            </a:r>
            <a:r>
              <a:rPr sz="2400" dirty="0"/>
              <a:t/>
            </a:r>
            <a:br>
              <a:rPr sz="2400" dirty="0"/>
            </a:br>
            <a:r>
              <a:rPr lang="en-US" sz="1400" b="1" dirty="0" err="1">
                <a:latin typeface="Arial"/>
              </a:rPr>
              <a:t>produksi</a:t>
            </a:r>
            <a:r>
              <a:rPr lang="en-US" sz="1400" b="1" dirty="0">
                <a:latin typeface="Arial"/>
              </a:rPr>
              <a:t> </a:t>
            </a:r>
            <a:r>
              <a:rPr lang="en-US" sz="1400" b="1" dirty="0" err="1">
                <a:latin typeface="Arial"/>
              </a:rPr>
              <a:t>hortikultura</a:t>
            </a:r>
            <a:r>
              <a:rPr lang="en-US" sz="1400" b="1" dirty="0">
                <a:latin typeface="Arial"/>
              </a:rPr>
              <a:t> di</a:t>
            </a:r>
            <a:r>
              <a:rPr sz="2400" dirty="0"/>
              <a:t/>
            </a:r>
            <a:br>
              <a:rPr sz="2400" dirty="0"/>
            </a:br>
            <a:r>
              <a:rPr lang="en-US" sz="1400" b="1" dirty="0" err="1">
                <a:latin typeface="Arial"/>
              </a:rPr>
              <a:t>beberapa</a:t>
            </a:r>
            <a:r>
              <a:rPr lang="en-US" sz="1400" b="1" dirty="0">
                <a:latin typeface="Arial"/>
              </a:rPr>
              <a:t> wilayah</a:t>
            </a:r>
            <a:r>
              <a:rPr sz="2400" dirty="0"/>
              <a:t/>
            </a:r>
            <a:br>
              <a:rPr sz="2400" dirty="0"/>
            </a:br>
            <a:r>
              <a:rPr lang="en-US" sz="1400" b="1" dirty="0" err="1">
                <a:latin typeface="Arial"/>
              </a:rPr>
              <a:t>potensial</a:t>
            </a:r>
            <a:endParaRPr lang="en-US" sz="1400" b="1" dirty="0"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96184" y="1179576"/>
            <a:ext cx="1597152" cy="768096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indent="0" algn="ctr">
              <a:lnSpc>
                <a:spcPts val="1704"/>
              </a:lnSpc>
            </a:pPr>
            <a:r>
              <a:rPr lang="en-US" sz="1600" b="1" dirty="0">
                <a:latin typeface="Arial"/>
              </a:rPr>
              <a:t>CB2:</a:t>
            </a:r>
          </a:p>
          <a:p>
            <a:pPr marR="88900" indent="0" algn="just">
              <a:lnSpc>
                <a:spcPts val="1704"/>
              </a:lnSpc>
            </a:pPr>
            <a:r>
              <a:rPr lang="en-US" sz="1300" b="1" dirty="0">
                <a:latin typeface="Arial"/>
              </a:rPr>
              <a:t>DIVERSIFIKASI</a:t>
            </a:r>
            <a:r>
              <a:rPr dirty="0"/>
              <a:t/>
            </a:r>
            <a:br>
              <a:rPr dirty="0"/>
            </a:br>
            <a:r>
              <a:rPr lang="en-US" sz="1300" b="1" dirty="0">
                <a:latin typeface="Arial"/>
              </a:rPr>
              <a:t>PANGAN LOKAL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94432" y="2499360"/>
            <a:ext cx="2045208" cy="1115568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marL="127000" marR="800100" indent="-127000">
              <a:lnSpc>
                <a:spcPts val="1440"/>
              </a:lnSpc>
            </a:pPr>
            <a:r>
              <a:rPr lang="en-US" sz="1200" b="1" dirty="0">
                <a:solidFill>
                  <a:srgbClr val="3275B3"/>
                </a:solidFill>
                <a:latin typeface="Arial"/>
              </a:rPr>
              <a:t>°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Pengembangan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Diversifikasi</a:t>
            </a:r>
            <a:endParaRPr lang="en-US" sz="1200" b="1" dirty="0">
              <a:solidFill>
                <a:srgbClr val="0070C0"/>
              </a:solidFill>
              <a:latin typeface="Arial"/>
            </a:endParaRPr>
          </a:p>
          <a:p>
            <a:pPr marL="127000" indent="0" algn="just">
              <a:lnSpc>
                <a:spcPts val="1440"/>
              </a:lnSpc>
            </a:pP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Pangan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Lokal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222222"/>
                </a:solidFill>
                <a:latin typeface="Arial"/>
              </a:rPr>
              <a:t>berbasis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 err="1">
                <a:solidFill>
                  <a:srgbClr val="222222"/>
                </a:solidFill>
                <a:latin typeface="Arial"/>
              </a:rPr>
              <a:t>kearifan</a:t>
            </a:r>
            <a:r>
              <a:rPr lang="en-US" sz="1200" b="1" dirty="0">
                <a:solidFill>
                  <a:srgbClr val="222222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222222"/>
                </a:solidFill>
                <a:latin typeface="Arial"/>
              </a:rPr>
              <a:t>lokal</a:t>
            </a:r>
            <a:r>
              <a:rPr lang="en-US" sz="1200" b="1" dirty="0">
                <a:solidFill>
                  <a:srgbClr val="222222"/>
                </a:solidFill>
                <a:latin typeface="Arial"/>
              </a:rPr>
              <a:t> yang </a:t>
            </a:r>
            <a:r>
              <a:rPr lang="en-US" sz="1200" b="1" dirty="0" err="1">
                <a:solidFill>
                  <a:srgbClr val="222222"/>
                </a:solidFill>
                <a:latin typeface="Arial"/>
              </a:rPr>
              <a:t>fokus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>
                <a:solidFill>
                  <a:srgbClr val="222222"/>
                </a:solidFill>
                <a:latin typeface="Arial"/>
              </a:rPr>
              <a:t>pada </a:t>
            </a:r>
            <a:r>
              <a:rPr lang="en-US" sz="1200" b="1" dirty="0" err="1">
                <a:solidFill>
                  <a:srgbClr val="222222"/>
                </a:solidFill>
                <a:latin typeface="Arial"/>
              </a:rPr>
              <a:t>satu</a:t>
            </a:r>
            <a:r>
              <a:rPr lang="en-US" sz="1200" b="1" dirty="0">
                <a:solidFill>
                  <a:srgbClr val="222222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222222"/>
                </a:solidFill>
                <a:latin typeface="Arial"/>
              </a:rPr>
              <a:t>komoditas</a:t>
            </a:r>
            <a:r>
              <a:rPr lang="en-US" sz="1200" b="1" dirty="0">
                <a:solidFill>
                  <a:srgbClr val="222222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222222"/>
                </a:solidFill>
                <a:latin typeface="Arial"/>
              </a:rPr>
              <a:t>utama</a:t>
            </a:r>
            <a:endParaRPr lang="en-US" sz="1200" b="1" dirty="0">
              <a:solidFill>
                <a:srgbClr val="222222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10688" y="3807460"/>
            <a:ext cx="1962912" cy="2249424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marL="114300" indent="-114300">
              <a:lnSpc>
                <a:spcPts val="1440"/>
              </a:lnSpc>
            </a:pPr>
            <a:r>
              <a:rPr lang="en-US" sz="1200" b="1" dirty="0">
                <a:solidFill>
                  <a:srgbClr val="3275B3"/>
                </a:solidFill>
                <a:latin typeface="Arial"/>
              </a:rPr>
              <a:t>°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Pemanfaatan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pangan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lokal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200" b="1" dirty="0" err="1">
                <a:latin typeface="Arial"/>
              </a:rPr>
              <a:t>melalui</a:t>
            </a:r>
            <a:endParaRPr lang="en-US" sz="1200" b="1" dirty="0">
              <a:latin typeface="Arial"/>
            </a:endParaRPr>
          </a:p>
          <a:p>
            <a:pPr marL="114300" indent="0">
              <a:lnSpc>
                <a:spcPts val="1440"/>
              </a:lnSpc>
              <a:spcAft>
                <a:spcPts val="630"/>
              </a:spcAft>
            </a:pPr>
            <a:r>
              <a:rPr lang="en-US" sz="1200" b="1" dirty="0" err="1">
                <a:latin typeface="Arial"/>
              </a:rPr>
              <a:t>pengembangan</a:t>
            </a:r>
            <a:r>
              <a:rPr lang="en-US" sz="1200" b="1" dirty="0">
                <a:latin typeface="Arial"/>
              </a:rPr>
              <a:t> kampung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>
                <a:latin typeface="Arial"/>
              </a:rPr>
              <a:t>pisang dan Kampung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 err="1">
                <a:latin typeface="Arial"/>
              </a:rPr>
              <a:t>kentang</a:t>
            </a:r>
            <a:endParaRPr lang="en-US" sz="1200" b="1" dirty="0">
              <a:latin typeface="Arial"/>
            </a:endParaRPr>
          </a:p>
          <a:p>
            <a:pPr marL="114300" indent="-114300">
              <a:lnSpc>
                <a:spcPts val="1440"/>
              </a:lnSpc>
            </a:pPr>
            <a:r>
              <a:rPr lang="en-US" sz="900" dirty="0">
                <a:solidFill>
                  <a:srgbClr val="3275B3"/>
                </a:solidFill>
                <a:latin typeface="Arial"/>
              </a:rPr>
              <a:t>o </a:t>
            </a:r>
            <a:r>
              <a:rPr lang="en-US" sz="1200" b="1" dirty="0" err="1">
                <a:latin typeface="Arial"/>
              </a:rPr>
              <a:t>Pemanfaatan</a:t>
            </a:r>
            <a:r>
              <a:rPr lang="en-US" sz="1200" b="1" dirty="0">
                <a:latin typeface="Arial"/>
              </a:rPr>
              <a:t> </a:t>
            </a:r>
            <a:r>
              <a:rPr lang="en-US" sz="1200" b="1" dirty="0" err="1">
                <a:latin typeface="Arial"/>
              </a:rPr>
              <a:t>lahan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 err="1">
                <a:latin typeface="Arial"/>
              </a:rPr>
              <a:t>pekarangan</a:t>
            </a:r>
            <a:r>
              <a:rPr lang="en-US" sz="1200" b="1" dirty="0">
                <a:latin typeface="Arial"/>
              </a:rPr>
              <a:t> pada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 err="1">
                <a:latin typeface="Arial"/>
              </a:rPr>
              <a:t>Pengembangan</a:t>
            </a:r>
            <a:r>
              <a:rPr lang="en-US" sz="1200" b="1" dirty="0">
                <a:latin typeface="Arial"/>
              </a:rPr>
              <a:t> Kampung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 err="1">
                <a:latin typeface="Arial"/>
              </a:rPr>
              <a:t>Hortikultura</a:t>
            </a:r>
            <a:endParaRPr lang="en-US" sz="1200" b="1" dirty="0"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3480" y="1024128"/>
            <a:ext cx="2258568" cy="923544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indent="0" algn="ctr">
              <a:lnSpc>
                <a:spcPts val="1560"/>
              </a:lnSpc>
            </a:pPr>
            <a:r>
              <a:rPr lang="en-US" sz="1600" b="1">
                <a:latin typeface="Arial"/>
              </a:rPr>
              <a:t>CB3:</a:t>
            </a:r>
          </a:p>
          <a:p>
            <a:pPr indent="0" algn="ctr">
              <a:lnSpc>
                <a:spcPts val="1560"/>
              </a:lnSpc>
            </a:pPr>
            <a:r>
              <a:rPr lang="en-US" sz="1300" b="1">
                <a:latin typeface="Arial"/>
              </a:rPr>
              <a:t>PENGUATAN CADANGAN</a:t>
            </a:r>
            <a:r>
              <a:t/>
            </a:r>
            <a:br/>
            <a:r>
              <a:rPr lang="en-US" sz="1300" b="1">
                <a:latin typeface="Arial"/>
              </a:rPr>
              <a:t>DAN SISTEM LOGISTIK</a:t>
            </a:r>
            <a:r>
              <a:t/>
            </a:r>
            <a:br/>
            <a:r>
              <a:rPr lang="en-US" sz="1300" b="1">
                <a:latin typeface="Arial"/>
              </a:rPr>
              <a:t>PANGAN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2728" y="2535936"/>
            <a:ext cx="2045208" cy="2526792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marL="203200" indent="-203200">
              <a:lnSpc>
                <a:spcPts val="1440"/>
              </a:lnSpc>
              <a:spcAft>
                <a:spcPts val="1120"/>
              </a:spcAft>
            </a:pPr>
            <a:r>
              <a:rPr lang="en-US" sz="1200" b="1" dirty="0">
                <a:latin typeface="Arial"/>
              </a:rPr>
              <a:t>•   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Stabilisasi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Pasokan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Komoditas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Hortikultura</a:t>
            </a:r>
            <a:endParaRPr lang="en-US" sz="1200" b="1" dirty="0">
              <a:solidFill>
                <a:srgbClr val="0070C0"/>
              </a:solidFill>
              <a:latin typeface="Arial"/>
            </a:endParaRPr>
          </a:p>
          <a:p>
            <a:pPr marL="203200" indent="-203200">
              <a:lnSpc>
                <a:spcPts val="1440"/>
              </a:lnSpc>
            </a:pPr>
            <a:r>
              <a:rPr lang="en-US" sz="1200" b="1" dirty="0">
                <a:latin typeface="Arial"/>
              </a:rPr>
              <a:t>•   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Penguatan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sistem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logistik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hortikultura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nasional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untuk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stabilisasi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pasokan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dan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harga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pangan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melalui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fasilitasi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bantuan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distribusi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,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sewa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gudang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, dan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penerapan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rantai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dingin</a:t>
            </a:r>
            <a:endParaRPr lang="en-US" sz="1200" b="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38744" y="1188720"/>
            <a:ext cx="734568" cy="780288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indent="0">
              <a:lnSpc>
                <a:spcPts val="1790"/>
              </a:lnSpc>
            </a:pPr>
            <a:r>
              <a:rPr lang="en-US" sz="1600" b="1">
                <a:latin typeface="Arial"/>
              </a:rPr>
              <a:t>CB4: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37704" y="1423416"/>
            <a:ext cx="1895856" cy="3840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680"/>
              </a:lnSpc>
            </a:pPr>
            <a:r>
              <a:rPr lang="en-US" sz="1200" b="1" dirty="0">
                <a:latin typeface="Arial"/>
              </a:rPr>
              <a:t>PENGEMBANGAN</a:t>
            </a:r>
            <a:r>
              <a:rPr sz="1600" dirty="0"/>
              <a:t/>
            </a:r>
            <a:br>
              <a:rPr sz="1600" dirty="0"/>
            </a:br>
            <a:r>
              <a:rPr lang="en-US" sz="1200" b="1" dirty="0">
                <a:latin typeface="Arial"/>
              </a:rPr>
              <a:t>PERTANIAN MODERN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29216" y="1042416"/>
            <a:ext cx="2261616" cy="780288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marR="76200" indent="0" algn="ctr">
              <a:lnSpc>
                <a:spcPts val="1680"/>
              </a:lnSpc>
            </a:pPr>
            <a:r>
              <a:rPr lang="en-US" sz="1600" b="1">
                <a:latin typeface="Arial"/>
              </a:rPr>
              <a:t>CB5:</a:t>
            </a:r>
          </a:p>
          <a:p>
            <a:pPr marL="266700" indent="0">
              <a:lnSpc>
                <a:spcPts val="1680"/>
              </a:lnSpc>
            </a:pPr>
            <a:r>
              <a:rPr lang="en-US" sz="1300" b="1">
                <a:latin typeface="Arial"/>
              </a:rPr>
              <a:t>GERAKAN TIGA KALI</a:t>
            </a:r>
            <a:r>
              <a:t/>
            </a:r>
            <a:br/>
            <a:r>
              <a:rPr lang="en-US" sz="1300" b="1">
                <a:latin typeface="Arial"/>
              </a:rPr>
              <a:t>EKSPOR (GRATIEKS)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58456" y="2569464"/>
            <a:ext cx="2045208" cy="3011424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marL="215900" indent="-215900">
              <a:lnSpc>
                <a:spcPts val="1440"/>
              </a:lnSpc>
            </a:pPr>
            <a:r>
              <a:rPr lang="en-US" sz="1200" b="1" dirty="0">
                <a:solidFill>
                  <a:srgbClr val="3275B3"/>
                </a:solidFill>
                <a:latin typeface="Arial"/>
              </a:rPr>
              <a:t>•   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Pengembangan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200" b="1" i="1" dirty="0">
                <a:solidFill>
                  <a:srgbClr val="0070C0"/>
                </a:solidFill>
                <a:latin typeface="Arial"/>
              </a:rPr>
              <a:t>Smart</a:t>
            </a:r>
            <a:r>
              <a:rPr sz="2000" dirty="0"/>
              <a:t/>
            </a:r>
            <a:br>
              <a:rPr sz="2000" dirty="0"/>
            </a:br>
            <a:r>
              <a:rPr lang="en-US" sz="1200" b="1" i="1" dirty="0">
                <a:solidFill>
                  <a:srgbClr val="0070C0"/>
                </a:solidFill>
                <a:latin typeface="Arial"/>
              </a:rPr>
              <a:t>Farming</a:t>
            </a:r>
          </a:p>
          <a:p>
            <a:pPr marL="215900" indent="-215900">
              <a:lnSpc>
                <a:spcPts val="1440"/>
              </a:lnSpc>
              <a:spcAft>
                <a:spcPts val="700"/>
              </a:spcAft>
            </a:pPr>
            <a:r>
              <a:rPr lang="en-US" sz="1200" b="1" dirty="0">
                <a:solidFill>
                  <a:srgbClr val="3275B3"/>
                </a:solidFill>
                <a:latin typeface="Arial"/>
              </a:rPr>
              <a:t>•   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Pengembangan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dan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pemanfaatan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200" b="1" i="1" dirty="0">
                <a:solidFill>
                  <a:srgbClr val="0070C0"/>
                </a:solidFill>
                <a:latin typeface="Arial"/>
              </a:rPr>
              <a:t>Screen</a:t>
            </a:r>
            <a:r>
              <a:rPr sz="2000" dirty="0"/>
              <a:t/>
            </a:r>
            <a:br>
              <a:rPr sz="2000" dirty="0"/>
            </a:br>
            <a:r>
              <a:rPr lang="en-US" sz="1200" b="1" i="1" dirty="0">
                <a:solidFill>
                  <a:srgbClr val="0070C0"/>
                </a:solidFill>
                <a:latin typeface="Arial"/>
              </a:rPr>
              <a:t>House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200" b="1" dirty="0" err="1">
                <a:latin typeface="Arial"/>
              </a:rPr>
              <a:t>untuk</a:t>
            </a:r>
            <a:r>
              <a:rPr lang="en-US" sz="1200" b="1" dirty="0">
                <a:latin typeface="Arial"/>
              </a:rPr>
              <a:t> </a:t>
            </a:r>
            <a:r>
              <a:rPr lang="en-US" sz="1200" b="1" dirty="0" err="1">
                <a:latin typeface="Arial"/>
              </a:rPr>
              <a:t>mendorong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 err="1">
                <a:latin typeface="Arial"/>
              </a:rPr>
              <a:t>produksi</a:t>
            </a:r>
            <a:r>
              <a:rPr lang="en-US" sz="1200" b="1" dirty="0">
                <a:latin typeface="Arial"/>
              </a:rPr>
              <a:t> </a:t>
            </a:r>
            <a:r>
              <a:rPr lang="en-US" sz="1200" b="1" dirty="0" err="1">
                <a:latin typeface="Arial"/>
              </a:rPr>
              <a:t>hortikultura</a:t>
            </a:r>
            <a:r>
              <a:rPr lang="en-US" sz="1200" b="1" dirty="0">
                <a:latin typeface="Arial"/>
              </a:rPr>
              <a:t> di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 err="1">
                <a:latin typeface="Arial"/>
              </a:rPr>
              <a:t>luar</a:t>
            </a:r>
            <a:r>
              <a:rPr lang="en-US" sz="1200" b="1" dirty="0">
                <a:latin typeface="Arial"/>
              </a:rPr>
              <a:t> </a:t>
            </a:r>
            <a:r>
              <a:rPr lang="en-US" sz="1200" b="1" dirty="0" err="1">
                <a:latin typeface="Arial"/>
              </a:rPr>
              <a:t>musim</a:t>
            </a:r>
            <a:r>
              <a:rPr lang="en-US" sz="1200" b="1" dirty="0">
                <a:latin typeface="Arial"/>
              </a:rPr>
              <a:t> </a:t>
            </a:r>
            <a:r>
              <a:rPr lang="en-US" sz="1200" b="1" dirty="0" err="1">
                <a:latin typeface="Arial"/>
              </a:rPr>
              <a:t>tanam</a:t>
            </a:r>
            <a:endParaRPr lang="en-US" sz="1200" b="1" dirty="0">
              <a:latin typeface="Arial"/>
            </a:endParaRPr>
          </a:p>
          <a:p>
            <a:pPr marL="215900" indent="-215900">
              <a:lnSpc>
                <a:spcPts val="1440"/>
              </a:lnSpc>
              <a:spcAft>
                <a:spcPts val="700"/>
              </a:spcAft>
            </a:pPr>
            <a:r>
              <a:rPr lang="en-US" sz="1200" b="1" dirty="0">
                <a:solidFill>
                  <a:srgbClr val="3275B3"/>
                </a:solidFill>
                <a:latin typeface="Arial"/>
              </a:rPr>
              <a:t>•   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Pengembangan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korporasi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petani</a:t>
            </a:r>
            <a:endParaRPr lang="en-US" sz="1200" b="1" dirty="0">
              <a:solidFill>
                <a:srgbClr val="0070C0"/>
              </a:solidFill>
              <a:latin typeface="Arial"/>
            </a:endParaRPr>
          </a:p>
          <a:p>
            <a:pPr marL="215900" indent="-215900">
              <a:lnSpc>
                <a:spcPts val="1440"/>
              </a:lnSpc>
            </a:pPr>
            <a:r>
              <a:rPr lang="en-US" sz="1200" b="1" dirty="0">
                <a:solidFill>
                  <a:srgbClr val="3275B3"/>
                </a:solidFill>
                <a:latin typeface="Arial"/>
              </a:rPr>
              <a:t>•   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Digitalisasi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/</a:t>
            </a:r>
          </a:p>
          <a:p>
            <a:pPr marL="215900" indent="0">
              <a:lnSpc>
                <a:spcPts val="1440"/>
              </a:lnSpc>
            </a:pP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Sistem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Informasi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Hortikultura</a:t>
            </a:r>
            <a:endParaRPr lang="en-US" sz="1200" b="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72472" y="2566416"/>
            <a:ext cx="1962912" cy="3389884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marL="190500" indent="-190500">
              <a:lnSpc>
                <a:spcPts val="1440"/>
              </a:lnSpc>
              <a:spcAft>
                <a:spcPts val="700"/>
              </a:spcAft>
            </a:pPr>
            <a:r>
              <a:rPr lang="en-US" sz="1200" b="1" dirty="0">
                <a:solidFill>
                  <a:srgbClr val="3275B3"/>
                </a:solidFill>
                <a:latin typeface="Arial"/>
              </a:rPr>
              <a:t>•   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Meningkatkan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volume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ekspor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200" b="1" dirty="0" err="1">
                <a:latin typeface="Arial"/>
              </a:rPr>
              <a:t>melalui</a:t>
            </a:r>
            <a:r>
              <a:rPr lang="en-US" sz="1200" b="1" dirty="0">
                <a:latin typeface="Arial"/>
              </a:rPr>
              <a:t> </a:t>
            </a:r>
            <a:r>
              <a:rPr lang="en-US" sz="1200" b="1" dirty="0" err="1">
                <a:latin typeface="Arial"/>
              </a:rPr>
              <a:t>kerjasama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>
                <a:latin typeface="Arial"/>
              </a:rPr>
              <a:t>dan </a:t>
            </a:r>
            <a:r>
              <a:rPr lang="en-US" sz="1200" b="1" dirty="0" err="1">
                <a:latin typeface="Arial"/>
              </a:rPr>
              <a:t>investasi</a:t>
            </a:r>
            <a:r>
              <a:rPr lang="en-US" sz="1200" b="1" dirty="0">
                <a:latin typeface="Arial"/>
              </a:rPr>
              <a:t> </a:t>
            </a:r>
            <a:r>
              <a:rPr lang="en-US" sz="1200" b="1" dirty="0" err="1">
                <a:latin typeface="Arial"/>
              </a:rPr>
              <a:t>dengan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 err="1">
                <a:latin typeface="Arial"/>
              </a:rPr>
              <a:t>pemda</a:t>
            </a:r>
            <a:r>
              <a:rPr lang="en-US" sz="1200" b="1" dirty="0">
                <a:latin typeface="Arial"/>
              </a:rPr>
              <a:t> dan stakeholder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 err="1">
                <a:latin typeface="Arial"/>
              </a:rPr>
              <a:t>terkait</a:t>
            </a:r>
            <a:endParaRPr lang="en-US" sz="1200" b="1" dirty="0">
              <a:latin typeface="Arial"/>
            </a:endParaRPr>
          </a:p>
          <a:p>
            <a:pPr marL="190500" indent="-190500">
              <a:lnSpc>
                <a:spcPts val="1440"/>
              </a:lnSpc>
              <a:spcAft>
                <a:spcPts val="1120"/>
              </a:spcAft>
            </a:pPr>
            <a:r>
              <a:rPr lang="en-US" sz="1200" b="1" dirty="0">
                <a:solidFill>
                  <a:srgbClr val="3275B3"/>
                </a:solidFill>
                <a:latin typeface="Arial"/>
              </a:rPr>
              <a:t>•   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Menambah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ragam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komoditas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ekspor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200" b="1" dirty="0" err="1">
                <a:latin typeface="Arial"/>
              </a:rPr>
              <a:t>dalam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 err="1">
                <a:latin typeface="Arial"/>
              </a:rPr>
              <a:t>bentuk</a:t>
            </a:r>
            <a:r>
              <a:rPr lang="en-US" sz="1200" b="1" dirty="0">
                <a:latin typeface="Arial"/>
              </a:rPr>
              <a:t> </a:t>
            </a:r>
            <a:r>
              <a:rPr lang="en-US" sz="1200" b="1" dirty="0" err="1">
                <a:latin typeface="Arial"/>
              </a:rPr>
              <a:t>produk</a:t>
            </a:r>
            <a:r>
              <a:rPr lang="en-US" sz="1200" b="1" dirty="0">
                <a:latin typeface="Arial"/>
              </a:rPr>
              <a:t> </a:t>
            </a:r>
            <a:r>
              <a:rPr lang="en-US" sz="1200" b="1" dirty="0" err="1">
                <a:latin typeface="Arial"/>
              </a:rPr>
              <a:t>olahan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 err="1">
                <a:latin typeface="Arial"/>
              </a:rPr>
              <a:t>hasil</a:t>
            </a:r>
            <a:r>
              <a:rPr lang="en-US" sz="1200" b="1" dirty="0">
                <a:latin typeface="Arial"/>
              </a:rPr>
              <a:t> </a:t>
            </a:r>
            <a:r>
              <a:rPr lang="en-US" sz="1200" b="1" dirty="0">
                <a:solidFill>
                  <a:srgbClr val="3275B3"/>
                </a:solidFill>
                <a:latin typeface="Arial"/>
              </a:rPr>
              <a:t>UMKM </a:t>
            </a:r>
            <a:r>
              <a:rPr lang="en-US" sz="1200" b="1" dirty="0" err="1">
                <a:solidFill>
                  <a:srgbClr val="3275B3"/>
                </a:solidFill>
                <a:latin typeface="Arial"/>
              </a:rPr>
              <a:t>Hortikultura</a:t>
            </a:r>
            <a:endParaRPr lang="en-US" sz="1200" b="1" dirty="0">
              <a:solidFill>
                <a:srgbClr val="3275B3"/>
              </a:solidFill>
              <a:latin typeface="Arial"/>
            </a:endParaRPr>
          </a:p>
          <a:p>
            <a:pPr marL="190500" indent="-190500">
              <a:lnSpc>
                <a:spcPts val="1440"/>
              </a:lnSpc>
            </a:pPr>
            <a:r>
              <a:rPr lang="en-US" sz="1200" b="1" dirty="0">
                <a:solidFill>
                  <a:srgbClr val="3275B3"/>
                </a:solidFill>
                <a:latin typeface="Arial"/>
              </a:rPr>
              <a:t>•   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Menambah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/>
              </a:rPr>
              <a:t>akses</a:t>
            </a:r>
            <a:r>
              <a:rPr lang="en-US" sz="1200" b="1" dirty="0">
                <a:solidFill>
                  <a:srgbClr val="0070C0"/>
                </a:solidFill>
                <a:latin typeface="Arial"/>
              </a:rPr>
              <a:t> pasar</a:t>
            </a:r>
          </a:p>
          <a:p>
            <a:pPr marL="190500" indent="0">
              <a:lnSpc>
                <a:spcPts val="1440"/>
              </a:lnSpc>
            </a:pPr>
            <a:r>
              <a:rPr lang="en-US" sz="1200" b="1" dirty="0" err="1">
                <a:latin typeface="Arial"/>
              </a:rPr>
              <a:t>melalui</a:t>
            </a:r>
            <a:r>
              <a:rPr lang="en-US" sz="1200" b="1" dirty="0">
                <a:latin typeface="Arial"/>
              </a:rPr>
              <a:t> </a:t>
            </a:r>
            <a:r>
              <a:rPr lang="en-US" sz="1200" b="1" dirty="0" err="1">
                <a:latin typeface="Arial"/>
              </a:rPr>
              <a:t>kerjasama</a:t>
            </a:r>
            <a:r>
              <a:rPr sz="2000" dirty="0"/>
              <a:t/>
            </a:r>
            <a:br>
              <a:rPr sz="2000" dirty="0"/>
            </a:br>
            <a:r>
              <a:rPr lang="en-US" sz="1200" b="1" dirty="0">
                <a:latin typeface="Arial"/>
              </a:rPr>
              <a:t>bilateral/ multilateral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835BD84-2716-448C-9317-B52AD1BF0D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87" y="1962912"/>
            <a:ext cx="1171065" cy="7112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B5DDC70-74F3-114D-9EAD-A76BEE92B044}"/>
              </a:ext>
            </a:extLst>
          </p:cNvPr>
          <p:cNvGrpSpPr>
            <a:grpSpLocks/>
          </p:cNvGrpSpPr>
          <p:nvPr/>
        </p:nvGrpSpPr>
        <p:grpSpPr bwMode="auto">
          <a:xfrm>
            <a:off x="0" y="1703388"/>
            <a:ext cx="12192000" cy="5164137"/>
            <a:chOff x="-1" y="1690566"/>
            <a:chExt cx="12192001" cy="5163559"/>
          </a:xfrm>
        </p:grpSpPr>
        <p:grpSp>
          <p:nvGrpSpPr>
            <p:cNvPr id="94234" name="Group 4">
              <a:extLst>
                <a:ext uri="{FF2B5EF4-FFF2-40B4-BE49-F238E27FC236}">
                  <a16:creationId xmlns:a16="http://schemas.microsoft.com/office/drawing/2014/main" xmlns="" id="{0BDF7552-951D-F14A-AD41-6FB482E913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6044508"/>
              <a:ext cx="12192001" cy="809617"/>
              <a:chOff x="-1" y="6044508"/>
              <a:chExt cx="12192001" cy="809617"/>
            </a:xfrm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xmlns="" id="{0A09D5F2-34BF-7B4A-9131-91E187687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599" y="6044591"/>
                <a:ext cx="6081713" cy="809534"/>
              </a:xfrm>
              <a:custGeom>
                <a:avLst/>
                <a:gdLst>
                  <a:gd name="T0" fmla="*/ 2000 w 2000"/>
                  <a:gd name="T1" fmla="*/ 205 h 266"/>
                  <a:gd name="T2" fmla="*/ 2000 w 2000"/>
                  <a:gd name="T3" fmla="*/ 266 h 266"/>
                  <a:gd name="T4" fmla="*/ 1344 w 2000"/>
                  <a:gd name="T5" fmla="*/ 266 h 266"/>
                  <a:gd name="T6" fmla="*/ 1314 w 2000"/>
                  <a:gd name="T7" fmla="*/ 245 h 266"/>
                  <a:gd name="T8" fmla="*/ 1325 w 2000"/>
                  <a:gd name="T9" fmla="*/ 212 h 266"/>
                  <a:gd name="T10" fmla="*/ 1344 w 2000"/>
                  <a:gd name="T11" fmla="*/ 162 h 266"/>
                  <a:gd name="T12" fmla="*/ 1353 w 2000"/>
                  <a:gd name="T13" fmla="*/ 140 h 266"/>
                  <a:gd name="T14" fmla="*/ 1374 w 2000"/>
                  <a:gd name="T15" fmla="*/ 132 h 266"/>
                  <a:gd name="T16" fmla="*/ 1376 w 2000"/>
                  <a:gd name="T17" fmla="*/ 131 h 266"/>
                  <a:gd name="T18" fmla="*/ 1376 w 2000"/>
                  <a:gd name="T19" fmla="*/ 66 h 266"/>
                  <a:gd name="T20" fmla="*/ 1376 w 2000"/>
                  <a:gd name="T21" fmla="*/ 61 h 266"/>
                  <a:gd name="T22" fmla="*/ 1218 w 2000"/>
                  <a:gd name="T23" fmla="*/ 61 h 266"/>
                  <a:gd name="T24" fmla="*/ 1212 w 2000"/>
                  <a:gd name="T25" fmla="*/ 60 h 266"/>
                  <a:gd name="T26" fmla="*/ 1206 w 2000"/>
                  <a:gd name="T27" fmla="*/ 61 h 266"/>
                  <a:gd name="T28" fmla="*/ 1131 w 2000"/>
                  <a:gd name="T29" fmla="*/ 61 h 266"/>
                  <a:gd name="T30" fmla="*/ 1131 w 2000"/>
                  <a:gd name="T31" fmla="*/ 66 h 266"/>
                  <a:gd name="T32" fmla="*/ 1131 w 2000"/>
                  <a:gd name="T33" fmla="*/ 131 h 266"/>
                  <a:gd name="T34" fmla="*/ 1133 w 2000"/>
                  <a:gd name="T35" fmla="*/ 132 h 266"/>
                  <a:gd name="T36" fmla="*/ 1154 w 2000"/>
                  <a:gd name="T37" fmla="*/ 140 h 266"/>
                  <a:gd name="T38" fmla="*/ 1163 w 2000"/>
                  <a:gd name="T39" fmla="*/ 162 h 266"/>
                  <a:gd name="T40" fmla="*/ 1182 w 2000"/>
                  <a:gd name="T41" fmla="*/ 212 h 266"/>
                  <a:gd name="T42" fmla="*/ 1193 w 2000"/>
                  <a:gd name="T43" fmla="*/ 245 h 266"/>
                  <a:gd name="T44" fmla="*/ 1164 w 2000"/>
                  <a:gd name="T45" fmla="*/ 266 h 266"/>
                  <a:gd name="T46" fmla="*/ 0 w 2000"/>
                  <a:gd name="T47" fmla="*/ 266 h 266"/>
                  <a:gd name="T48" fmla="*/ 0 w 2000"/>
                  <a:gd name="T49" fmla="*/ 205 h 266"/>
                  <a:gd name="T50" fmla="*/ 1109 w 2000"/>
                  <a:gd name="T51" fmla="*/ 205 h 266"/>
                  <a:gd name="T52" fmla="*/ 1104 w 2000"/>
                  <a:gd name="T53" fmla="*/ 186 h 266"/>
                  <a:gd name="T54" fmla="*/ 1070 w 2000"/>
                  <a:gd name="T55" fmla="*/ 133 h 266"/>
                  <a:gd name="T56" fmla="*/ 1070 w 2000"/>
                  <a:gd name="T57" fmla="*/ 68 h 266"/>
                  <a:gd name="T58" fmla="*/ 1082 w 2000"/>
                  <a:gd name="T59" fmla="*/ 20 h 266"/>
                  <a:gd name="T60" fmla="*/ 1127 w 2000"/>
                  <a:gd name="T61" fmla="*/ 0 h 266"/>
                  <a:gd name="T62" fmla="*/ 1206 w 2000"/>
                  <a:gd name="T63" fmla="*/ 0 h 266"/>
                  <a:gd name="T64" fmla="*/ 1212 w 2000"/>
                  <a:gd name="T65" fmla="*/ 1 h 266"/>
                  <a:gd name="T66" fmla="*/ 1218 w 2000"/>
                  <a:gd name="T67" fmla="*/ 0 h 266"/>
                  <a:gd name="T68" fmla="*/ 1380 w 2000"/>
                  <a:gd name="T69" fmla="*/ 0 h 266"/>
                  <a:gd name="T70" fmla="*/ 1425 w 2000"/>
                  <a:gd name="T71" fmla="*/ 20 h 266"/>
                  <a:gd name="T72" fmla="*/ 1437 w 2000"/>
                  <a:gd name="T73" fmla="*/ 68 h 266"/>
                  <a:gd name="T74" fmla="*/ 1437 w 2000"/>
                  <a:gd name="T75" fmla="*/ 133 h 266"/>
                  <a:gd name="T76" fmla="*/ 1403 w 2000"/>
                  <a:gd name="T77" fmla="*/ 186 h 266"/>
                  <a:gd name="T78" fmla="*/ 1398 w 2000"/>
                  <a:gd name="T79" fmla="*/ 205 h 266"/>
                  <a:gd name="T80" fmla="*/ 2000 w 2000"/>
                  <a:gd name="T81" fmla="*/ 205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" h="266">
                    <a:moveTo>
                      <a:pt x="2000" y="205"/>
                    </a:moveTo>
                    <a:cubicBezTo>
                      <a:pt x="2000" y="266"/>
                      <a:pt x="2000" y="266"/>
                      <a:pt x="2000" y="266"/>
                    </a:cubicBezTo>
                    <a:cubicBezTo>
                      <a:pt x="1344" y="266"/>
                      <a:pt x="1344" y="266"/>
                      <a:pt x="1344" y="266"/>
                    </a:cubicBezTo>
                    <a:cubicBezTo>
                      <a:pt x="1330" y="266"/>
                      <a:pt x="1318" y="258"/>
                      <a:pt x="1314" y="245"/>
                    </a:cubicBezTo>
                    <a:cubicBezTo>
                      <a:pt x="1310" y="233"/>
                      <a:pt x="1314" y="219"/>
                      <a:pt x="1325" y="212"/>
                    </a:cubicBezTo>
                    <a:cubicBezTo>
                      <a:pt x="1327" y="210"/>
                      <a:pt x="1344" y="194"/>
                      <a:pt x="1344" y="162"/>
                    </a:cubicBezTo>
                    <a:cubicBezTo>
                      <a:pt x="1344" y="154"/>
                      <a:pt x="1347" y="146"/>
                      <a:pt x="1353" y="140"/>
                    </a:cubicBezTo>
                    <a:cubicBezTo>
                      <a:pt x="1359" y="134"/>
                      <a:pt x="1366" y="131"/>
                      <a:pt x="1374" y="132"/>
                    </a:cubicBezTo>
                    <a:cubicBezTo>
                      <a:pt x="1375" y="132"/>
                      <a:pt x="1375" y="131"/>
                      <a:pt x="1376" y="131"/>
                    </a:cubicBezTo>
                    <a:cubicBezTo>
                      <a:pt x="1376" y="66"/>
                      <a:pt x="1376" y="66"/>
                      <a:pt x="1376" y="66"/>
                    </a:cubicBezTo>
                    <a:cubicBezTo>
                      <a:pt x="1376" y="64"/>
                      <a:pt x="1376" y="63"/>
                      <a:pt x="1376" y="61"/>
                    </a:cubicBezTo>
                    <a:cubicBezTo>
                      <a:pt x="1218" y="61"/>
                      <a:pt x="1218" y="61"/>
                      <a:pt x="1218" y="61"/>
                    </a:cubicBezTo>
                    <a:cubicBezTo>
                      <a:pt x="1216" y="61"/>
                      <a:pt x="1214" y="61"/>
                      <a:pt x="1212" y="60"/>
                    </a:cubicBezTo>
                    <a:cubicBezTo>
                      <a:pt x="1210" y="61"/>
                      <a:pt x="1208" y="61"/>
                      <a:pt x="1206" y="61"/>
                    </a:cubicBezTo>
                    <a:cubicBezTo>
                      <a:pt x="1131" y="61"/>
                      <a:pt x="1131" y="61"/>
                      <a:pt x="1131" y="61"/>
                    </a:cubicBezTo>
                    <a:cubicBezTo>
                      <a:pt x="1131" y="63"/>
                      <a:pt x="1131" y="64"/>
                      <a:pt x="1131" y="66"/>
                    </a:cubicBezTo>
                    <a:cubicBezTo>
                      <a:pt x="1131" y="131"/>
                      <a:pt x="1131" y="131"/>
                      <a:pt x="1131" y="131"/>
                    </a:cubicBezTo>
                    <a:cubicBezTo>
                      <a:pt x="1132" y="131"/>
                      <a:pt x="1132" y="132"/>
                      <a:pt x="1133" y="132"/>
                    </a:cubicBezTo>
                    <a:cubicBezTo>
                      <a:pt x="1141" y="131"/>
                      <a:pt x="1149" y="134"/>
                      <a:pt x="1154" y="140"/>
                    </a:cubicBezTo>
                    <a:cubicBezTo>
                      <a:pt x="1161" y="146"/>
                      <a:pt x="1163" y="154"/>
                      <a:pt x="1163" y="162"/>
                    </a:cubicBezTo>
                    <a:cubicBezTo>
                      <a:pt x="1163" y="194"/>
                      <a:pt x="1180" y="210"/>
                      <a:pt x="1182" y="212"/>
                    </a:cubicBezTo>
                    <a:cubicBezTo>
                      <a:pt x="1193" y="219"/>
                      <a:pt x="1197" y="233"/>
                      <a:pt x="1193" y="245"/>
                    </a:cubicBezTo>
                    <a:cubicBezTo>
                      <a:pt x="1189" y="258"/>
                      <a:pt x="1177" y="266"/>
                      <a:pt x="1164" y="266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1109" y="205"/>
                      <a:pt x="1109" y="205"/>
                      <a:pt x="1109" y="205"/>
                    </a:cubicBezTo>
                    <a:cubicBezTo>
                      <a:pt x="1107" y="199"/>
                      <a:pt x="1106" y="193"/>
                      <a:pt x="1104" y="186"/>
                    </a:cubicBezTo>
                    <a:cubicBezTo>
                      <a:pt x="1085" y="177"/>
                      <a:pt x="1070" y="159"/>
                      <a:pt x="1070" y="133"/>
                    </a:cubicBezTo>
                    <a:cubicBezTo>
                      <a:pt x="1070" y="68"/>
                      <a:pt x="1070" y="68"/>
                      <a:pt x="1070" y="68"/>
                    </a:cubicBezTo>
                    <a:cubicBezTo>
                      <a:pt x="1069" y="59"/>
                      <a:pt x="1068" y="37"/>
                      <a:pt x="1082" y="20"/>
                    </a:cubicBezTo>
                    <a:cubicBezTo>
                      <a:pt x="1089" y="11"/>
                      <a:pt x="1103" y="0"/>
                      <a:pt x="1127" y="0"/>
                    </a:cubicBezTo>
                    <a:cubicBezTo>
                      <a:pt x="1206" y="0"/>
                      <a:pt x="1206" y="0"/>
                      <a:pt x="1206" y="0"/>
                    </a:cubicBezTo>
                    <a:cubicBezTo>
                      <a:pt x="1208" y="0"/>
                      <a:pt x="1210" y="0"/>
                      <a:pt x="1212" y="1"/>
                    </a:cubicBezTo>
                    <a:cubicBezTo>
                      <a:pt x="1214" y="0"/>
                      <a:pt x="1216" y="0"/>
                      <a:pt x="1218" y="0"/>
                    </a:cubicBezTo>
                    <a:cubicBezTo>
                      <a:pt x="1380" y="0"/>
                      <a:pt x="1380" y="0"/>
                      <a:pt x="1380" y="0"/>
                    </a:cubicBezTo>
                    <a:cubicBezTo>
                      <a:pt x="1404" y="0"/>
                      <a:pt x="1418" y="11"/>
                      <a:pt x="1425" y="20"/>
                    </a:cubicBezTo>
                    <a:cubicBezTo>
                      <a:pt x="1439" y="37"/>
                      <a:pt x="1438" y="59"/>
                      <a:pt x="1437" y="68"/>
                    </a:cubicBezTo>
                    <a:cubicBezTo>
                      <a:pt x="1437" y="133"/>
                      <a:pt x="1437" y="133"/>
                      <a:pt x="1437" y="133"/>
                    </a:cubicBezTo>
                    <a:cubicBezTo>
                      <a:pt x="1437" y="154"/>
                      <a:pt x="1425" y="176"/>
                      <a:pt x="1403" y="186"/>
                    </a:cubicBezTo>
                    <a:cubicBezTo>
                      <a:pt x="1402" y="193"/>
                      <a:pt x="1400" y="199"/>
                      <a:pt x="1398" y="205"/>
                    </a:cubicBezTo>
                    <a:lnTo>
                      <a:pt x="2000" y="205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E4A54570-4127-6746-9D59-E837ED249EAD}"/>
                  </a:ext>
                </a:extLst>
              </p:cNvPr>
              <p:cNvSpPr/>
              <p:nvPr/>
            </p:nvSpPr>
            <p:spPr>
              <a:xfrm>
                <a:off x="9232900" y="6668409"/>
                <a:ext cx="2959100" cy="18571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ED1BBD24-F173-0341-9D45-08A423D7B91C}"/>
                  </a:ext>
                </a:extLst>
              </p:cNvPr>
              <p:cNvSpPr/>
              <p:nvPr/>
            </p:nvSpPr>
            <p:spPr>
              <a:xfrm>
                <a:off x="-1" y="6668409"/>
                <a:ext cx="7573964" cy="18571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4235" name="Group 5">
              <a:extLst>
                <a:ext uri="{FF2B5EF4-FFF2-40B4-BE49-F238E27FC236}">
                  <a16:creationId xmlns:a16="http://schemas.microsoft.com/office/drawing/2014/main" xmlns="" id="{EA710F2B-B0C5-8D4D-972A-3609031E92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64481" y="1690566"/>
              <a:ext cx="3728095" cy="4336564"/>
              <a:chOff x="6864481" y="1690566"/>
              <a:chExt cx="3728095" cy="4336564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xmlns="" id="{A516D42D-B0D6-4446-8C46-9762AA7A5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5000" y="5017594"/>
                <a:ext cx="230188" cy="887313"/>
              </a:xfrm>
              <a:custGeom>
                <a:avLst/>
                <a:gdLst>
                  <a:gd name="T0" fmla="*/ 76 w 76"/>
                  <a:gd name="T1" fmla="*/ 292 h 292"/>
                  <a:gd name="T2" fmla="*/ 53 w 76"/>
                  <a:gd name="T3" fmla="*/ 292 h 292"/>
                  <a:gd name="T4" fmla="*/ 0 w 76"/>
                  <a:gd name="T5" fmla="*/ 10 h 292"/>
                  <a:gd name="T6" fmla="*/ 21 w 76"/>
                  <a:gd name="T7" fmla="*/ 0 h 292"/>
                  <a:gd name="T8" fmla="*/ 76 w 76"/>
                  <a:gd name="T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292">
                    <a:moveTo>
                      <a:pt x="76" y="292"/>
                    </a:moveTo>
                    <a:cubicBezTo>
                      <a:pt x="53" y="292"/>
                      <a:pt x="53" y="292"/>
                      <a:pt x="53" y="292"/>
                    </a:cubicBezTo>
                    <a:cubicBezTo>
                      <a:pt x="53" y="118"/>
                      <a:pt x="1" y="11"/>
                      <a:pt x="0" y="1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4" y="4"/>
                      <a:pt x="76" y="112"/>
                      <a:pt x="76" y="29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xmlns="" id="{607ADD56-3FFF-2D4C-ADE5-3A4D21181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7438" y="4990609"/>
                <a:ext cx="230187" cy="887314"/>
              </a:xfrm>
              <a:custGeom>
                <a:avLst/>
                <a:gdLst>
                  <a:gd name="T0" fmla="*/ 24 w 76"/>
                  <a:gd name="T1" fmla="*/ 292 h 292"/>
                  <a:gd name="T2" fmla="*/ 0 w 76"/>
                  <a:gd name="T3" fmla="*/ 292 h 292"/>
                  <a:gd name="T4" fmla="*/ 55 w 76"/>
                  <a:gd name="T5" fmla="*/ 0 h 292"/>
                  <a:gd name="T6" fmla="*/ 76 w 76"/>
                  <a:gd name="T7" fmla="*/ 11 h 292"/>
                  <a:gd name="T8" fmla="*/ 66 w 76"/>
                  <a:gd name="T9" fmla="*/ 6 h 292"/>
                  <a:gd name="T10" fmla="*/ 76 w 76"/>
                  <a:gd name="T11" fmla="*/ 11 h 292"/>
                  <a:gd name="T12" fmla="*/ 24 w 76"/>
                  <a:gd name="T13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92">
                    <a:moveTo>
                      <a:pt x="24" y="292"/>
                    </a:moveTo>
                    <a:cubicBezTo>
                      <a:pt x="0" y="292"/>
                      <a:pt x="0" y="292"/>
                      <a:pt x="0" y="292"/>
                    </a:cubicBezTo>
                    <a:cubicBezTo>
                      <a:pt x="0" y="113"/>
                      <a:pt x="53" y="5"/>
                      <a:pt x="55" y="0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6" y="12"/>
                      <a:pt x="24" y="119"/>
                      <a:pt x="24" y="29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xmlns="" id="{44451569-83DA-C544-90E3-94E7EB81E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763" y="2173112"/>
                <a:ext cx="514350" cy="514292"/>
              </a:xfrm>
              <a:custGeom>
                <a:avLst/>
                <a:gdLst>
                  <a:gd name="T0" fmla="*/ 21 w 169"/>
                  <a:gd name="T1" fmla="*/ 46 h 169"/>
                  <a:gd name="T2" fmla="*/ 46 w 169"/>
                  <a:gd name="T3" fmla="*/ 148 h 169"/>
                  <a:gd name="T4" fmla="*/ 148 w 169"/>
                  <a:gd name="T5" fmla="*/ 123 h 169"/>
                  <a:gd name="T6" fmla="*/ 123 w 169"/>
                  <a:gd name="T7" fmla="*/ 21 h 169"/>
                  <a:gd name="T8" fmla="*/ 21 w 169"/>
                  <a:gd name="T9" fmla="*/ 4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69">
                    <a:moveTo>
                      <a:pt x="21" y="46"/>
                    </a:moveTo>
                    <a:cubicBezTo>
                      <a:pt x="0" y="81"/>
                      <a:pt x="11" y="127"/>
                      <a:pt x="46" y="148"/>
                    </a:cubicBezTo>
                    <a:cubicBezTo>
                      <a:pt x="81" y="169"/>
                      <a:pt x="127" y="158"/>
                      <a:pt x="148" y="123"/>
                    </a:cubicBezTo>
                    <a:cubicBezTo>
                      <a:pt x="169" y="88"/>
                      <a:pt x="158" y="43"/>
                      <a:pt x="123" y="21"/>
                    </a:cubicBezTo>
                    <a:cubicBezTo>
                      <a:pt x="88" y="0"/>
                      <a:pt x="43" y="11"/>
                      <a:pt x="21" y="4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xmlns="" id="{6C764450-32D6-D747-B83D-820547FDEC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00938" y="2049301"/>
                <a:ext cx="765175" cy="763502"/>
              </a:xfrm>
              <a:custGeom>
                <a:avLst/>
                <a:gdLst>
                  <a:gd name="T0" fmla="*/ 45 w 252"/>
                  <a:gd name="T1" fmla="*/ 64 h 251"/>
                  <a:gd name="T2" fmla="*/ 20 w 252"/>
                  <a:gd name="T3" fmla="*/ 56 h 251"/>
                  <a:gd name="T4" fmla="*/ 29 w 252"/>
                  <a:gd name="T5" fmla="*/ 94 h 251"/>
                  <a:gd name="T6" fmla="*/ 24 w 252"/>
                  <a:gd name="T7" fmla="*/ 110 h 251"/>
                  <a:gd name="T8" fmla="*/ 0 w 252"/>
                  <a:gd name="T9" fmla="*/ 141 h 251"/>
                  <a:gd name="T10" fmla="*/ 30 w 252"/>
                  <a:gd name="T11" fmla="*/ 161 h 251"/>
                  <a:gd name="T12" fmla="*/ 10 w 252"/>
                  <a:gd name="T13" fmla="*/ 177 h 251"/>
                  <a:gd name="T14" fmla="*/ 47 w 252"/>
                  <a:gd name="T15" fmla="*/ 191 h 251"/>
                  <a:gd name="T16" fmla="*/ 59 w 252"/>
                  <a:gd name="T17" fmla="*/ 203 h 251"/>
                  <a:gd name="T18" fmla="*/ 71 w 252"/>
                  <a:gd name="T19" fmla="*/ 239 h 251"/>
                  <a:gd name="T20" fmla="*/ 109 w 252"/>
                  <a:gd name="T21" fmla="*/ 226 h 251"/>
                  <a:gd name="T22" fmla="*/ 113 w 252"/>
                  <a:gd name="T23" fmla="*/ 251 h 251"/>
                  <a:gd name="T24" fmla="*/ 144 w 252"/>
                  <a:gd name="T25" fmla="*/ 226 h 251"/>
                  <a:gd name="T26" fmla="*/ 168 w 252"/>
                  <a:gd name="T27" fmla="*/ 219 h 251"/>
                  <a:gd name="T28" fmla="*/ 206 w 252"/>
                  <a:gd name="T29" fmla="*/ 223 h 251"/>
                  <a:gd name="T30" fmla="*/ 196 w 252"/>
                  <a:gd name="T31" fmla="*/ 199 h 251"/>
                  <a:gd name="T32" fmla="*/ 207 w 252"/>
                  <a:gd name="T33" fmla="*/ 188 h 251"/>
                  <a:gd name="T34" fmla="*/ 243 w 252"/>
                  <a:gd name="T35" fmla="*/ 172 h 251"/>
                  <a:gd name="T36" fmla="*/ 223 w 252"/>
                  <a:gd name="T37" fmla="*/ 156 h 251"/>
                  <a:gd name="T38" fmla="*/ 227 w 252"/>
                  <a:gd name="T39" fmla="*/ 141 h 251"/>
                  <a:gd name="T40" fmla="*/ 251 w 252"/>
                  <a:gd name="T41" fmla="*/ 110 h 251"/>
                  <a:gd name="T42" fmla="*/ 226 w 252"/>
                  <a:gd name="T43" fmla="*/ 106 h 251"/>
                  <a:gd name="T44" fmla="*/ 222 w 252"/>
                  <a:gd name="T45" fmla="*/ 90 h 251"/>
                  <a:gd name="T46" fmla="*/ 228 w 252"/>
                  <a:gd name="T47" fmla="*/ 52 h 251"/>
                  <a:gd name="T48" fmla="*/ 202 w 252"/>
                  <a:gd name="T49" fmla="*/ 59 h 251"/>
                  <a:gd name="T50" fmla="*/ 190 w 252"/>
                  <a:gd name="T51" fmla="*/ 46 h 251"/>
                  <a:gd name="T52" fmla="*/ 179 w 252"/>
                  <a:gd name="T53" fmla="*/ 14 h 251"/>
                  <a:gd name="T54" fmla="*/ 163 w 252"/>
                  <a:gd name="T55" fmla="*/ 32 h 251"/>
                  <a:gd name="T56" fmla="*/ 142 w 252"/>
                  <a:gd name="T57" fmla="*/ 24 h 251"/>
                  <a:gd name="T58" fmla="*/ 113 w 252"/>
                  <a:gd name="T59" fmla="*/ 0 h 251"/>
                  <a:gd name="T60" fmla="*/ 108 w 252"/>
                  <a:gd name="T61" fmla="*/ 25 h 251"/>
                  <a:gd name="T62" fmla="*/ 84 w 252"/>
                  <a:gd name="T63" fmla="*/ 32 h 251"/>
                  <a:gd name="T64" fmla="*/ 46 w 252"/>
                  <a:gd name="T65" fmla="*/ 28 h 251"/>
                  <a:gd name="T66" fmla="*/ 56 w 252"/>
                  <a:gd name="T67" fmla="*/ 52 h 251"/>
                  <a:gd name="T68" fmla="*/ 198 w 252"/>
                  <a:gd name="T69" fmla="*/ 170 h 251"/>
                  <a:gd name="T70" fmla="*/ 53 w 252"/>
                  <a:gd name="T71" fmla="*/ 82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2" h="251">
                    <a:moveTo>
                      <a:pt x="56" y="52"/>
                    </a:moveTo>
                    <a:cubicBezTo>
                      <a:pt x="52" y="55"/>
                      <a:pt x="48" y="59"/>
                      <a:pt x="45" y="64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27" y="100"/>
                      <a:pt x="25" y="105"/>
                      <a:pt x="25" y="110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7" y="150"/>
                      <a:pt x="28" y="156"/>
                      <a:pt x="30" y="161"/>
                    </a:cubicBezTo>
                    <a:cubicBezTo>
                      <a:pt x="29" y="161"/>
                      <a:pt x="29" y="161"/>
                      <a:pt x="29" y="161"/>
                    </a:cubicBezTo>
                    <a:cubicBezTo>
                      <a:pt x="10" y="177"/>
                      <a:pt x="10" y="177"/>
                      <a:pt x="10" y="177"/>
                    </a:cubicBezTo>
                    <a:cubicBezTo>
                      <a:pt x="23" y="199"/>
                      <a:pt x="23" y="199"/>
                      <a:pt x="23" y="199"/>
                    </a:cubicBezTo>
                    <a:cubicBezTo>
                      <a:pt x="47" y="191"/>
                      <a:pt x="47" y="191"/>
                      <a:pt x="47" y="191"/>
                    </a:cubicBezTo>
                    <a:cubicBezTo>
                      <a:pt x="51" y="195"/>
                      <a:pt x="52" y="198"/>
                      <a:pt x="59" y="203"/>
                    </a:cubicBezTo>
                    <a:cubicBezTo>
                      <a:pt x="59" y="203"/>
                      <a:pt x="59" y="203"/>
                      <a:pt x="59" y="203"/>
                    </a:cubicBezTo>
                    <a:cubicBezTo>
                      <a:pt x="50" y="226"/>
                      <a:pt x="50" y="226"/>
                      <a:pt x="50" y="226"/>
                    </a:cubicBezTo>
                    <a:cubicBezTo>
                      <a:pt x="71" y="239"/>
                      <a:pt x="71" y="239"/>
                      <a:pt x="71" y="239"/>
                    </a:cubicBezTo>
                    <a:cubicBezTo>
                      <a:pt x="88" y="220"/>
                      <a:pt x="88" y="220"/>
                      <a:pt x="88" y="220"/>
                    </a:cubicBezTo>
                    <a:cubicBezTo>
                      <a:pt x="95" y="223"/>
                      <a:pt x="102" y="225"/>
                      <a:pt x="109" y="226"/>
                    </a:cubicBezTo>
                    <a:cubicBezTo>
                      <a:pt x="109" y="227"/>
                      <a:pt x="109" y="227"/>
                      <a:pt x="109" y="227"/>
                    </a:cubicBezTo>
                    <a:cubicBezTo>
                      <a:pt x="113" y="251"/>
                      <a:pt x="113" y="251"/>
                      <a:pt x="113" y="251"/>
                    </a:cubicBezTo>
                    <a:cubicBezTo>
                      <a:pt x="139" y="251"/>
                      <a:pt x="139" y="251"/>
                      <a:pt x="139" y="251"/>
                    </a:cubicBezTo>
                    <a:cubicBezTo>
                      <a:pt x="144" y="226"/>
                      <a:pt x="144" y="226"/>
                      <a:pt x="144" y="226"/>
                    </a:cubicBezTo>
                    <a:cubicBezTo>
                      <a:pt x="152" y="225"/>
                      <a:pt x="160" y="222"/>
                      <a:pt x="167" y="219"/>
                    </a:cubicBezTo>
                    <a:cubicBezTo>
                      <a:pt x="168" y="219"/>
                      <a:pt x="168" y="219"/>
                      <a:pt x="168" y="219"/>
                    </a:cubicBezTo>
                    <a:cubicBezTo>
                      <a:pt x="185" y="237"/>
                      <a:pt x="185" y="237"/>
                      <a:pt x="185" y="237"/>
                    </a:cubicBezTo>
                    <a:cubicBezTo>
                      <a:pt x="206" y="223"/>
                      <a:pt x="206" y="223"/>
                      <a:pt x="206" y="223"/>
                    </a:cubicBezTo>
                    <a:cubicBezTo>
                      <a:pt x="196" y="199"/>
                      <a:pt x="196" y="199"/>
                      <a:pt x="196" y="199"/>
                    </a:cubicBezTo>
                    <a:cubicBezTo>
                      <a:pt x="196" y="199"/>
                      <a:pt x="196" y="199"/>
                      <a:pt x="196" y="199"/>
                    </a:cubicBezTo>
                    <a:cubicBezTo>
                      <a:pt x="200" y="196"/>
                      <a:pt x="204" y="192"/>
                      <a:pt x="207" y="187"/>
                    </a:cubicBezTo>
                    <a:cubicBezTo>
                      <a:pt x="207" y="188"/>
                      <a:pt x="207" y="188"/>
                      <a:pt x="207" y="188"/>
                    </a:cubicBezTo>
                    <a:cubicBezTo>
                      <a:pt x="231" y="195"/>
                      <a:pt x="231" y="195"/>
                      <a:pt x="231" y="195"/>
                    </a:cubicBezTo>
                    <a:cubicBezTo>
                      <a:pt x="243" y="172"/>
                      <a:pt x="243" y="172"/>
                      <a:pt x="243" y="172"/>
                    </a:cubicBezTo>
                    <a:cubicBezTo>
                      <a:pt x="223" y="157"/>
                      <a:pt x="223" y="157"/>
                      <a:pt x="223" y="157"/>
                    </a:cubicBezTo>
                    <a:cubicBezTo>
                      <a:pt x="223" y="156"/>
                      <a:pt x="223" y="156"/>
                      <a:pt x="223" y="156"/>
                    </a:cubicBezTo>
                    <a:cubicBezTo>
                      <a:pt x="224" y="151"/>
                      <a:pt x="226" y="146"/>
                      <a:pt x="226" y="141"/>
                    </a:cubicBezTo>
                    <a:cubicBezTo>
                      <a:pt x="227" y="141"/>
                      <a:pt x="227" y="141"/>
                      <a:pt x="227" y="141"/>
                    </a:cubicBezTo>
                    <a:cubicBezTo>
                      <a:pt x="252" y="136"/>
                      <a:pt x="252" y="136"/>
                      <a:pt x="252" y="136"/>
                    </a:cubicBezTo>
                    <a:cubicBezTo>
                      <a:pt x="251" y="110"/>
                      <a:pt x="251" y="110"/>
                      <a:pt x="251" y="110"/>
                    </a:cubicBezTo>
                    <a:cubicBezTo>
                      <a:pt x="226" y="106"/>
                      <a:pt x="226" y="106"/>
                      <a:pt x="226" y="106"/>
                    </a:cubicBezTo>
                    <a:cubicBezTo>
                      <a:pt x="226" y="106"/>
                      <a:pt x="226" y="106"/>
                      <a:pt x="226" y="106"/>
                    </a:cubicBezTo>
                    <a:cubicBezTo>
                      <a:pt x="224" y="101"/>
                      <a:pt x="223" y="95"/>
                      <a:pt x="221" y="90"/>
                    </a:cubicBezTo>
                    <a:cubicBezTo>
                      <a:pt x="222" y="90"/>
                      <a:pt x="222" y="90"/>
                      <a:pt x="222" y="90"/>
                    </a:cubicBezTo>
                    <a:cubicBezTo>
                      <a:pt x="241" y="74"/>
                      <a:pt x="241" y="74"/>
                      <a:pt x="241" y="74"/>
                    </a:cubicBezTo>
                    <a:cubicBezTo>
                      <a:pt x="228" y="52"/>
                      <a:pt x="228" y="52"/>
                      <a:pt x="228" y="52"/>
                    </a:cubicBezTo>
                    <a:cubicBezTo>
                      <a:pt x="204" y="60"/>
                      <a:pt x="204" y="60"/>
                      <a:pt x="204" y="60"/>
                    </a:cubicBezTo>
                    <a:cubicBezTo>
                      <a:pt x="202" y="59"/>
                      <a:pt x="202" y="59"/>
                      <a:pt x="202" y="59"/>
                    </a:cubicBezTo>
                    <a:cubicBezTo>
                      <a:pt x="199" y="55"/>
                      <a:pt x="196" y="52"/>
                      <a:pt x="189" y="47"/>
                    </a:cubicBezTo>
                    <a:cubicBezTo>
                      <a:pt x="190" y="46"/>
                      <a:pt x="190" y="46"/>
                      <a:pt x="190" y="46"/>
                    </a:cubicBezTo>
                    <a:cubicBezTo>
                      <a:pt x="200" y="28"/>
                      <a:pt x="200" y="28"/>
                      <a:pt x="200" y="28"/>
                    </a:cubicBezTo>
                    <a:cubicBezTo>
                      <a:pt x="179" y="14"/>
                      <a:pt x="179" y="14"/>
                      <a:pt x="179" y="14"/>
                    </a:cubicBezTo>
                    <a:cubicBezTo>
                      <a:pt x="162" y="32"/>
                      <a:pt x="162" y="32"/>
                      <a:pt x="162" y="32"/>
                    </a:cubicBezTo>
                    <a:cubicBezTo>
                      <a:pt x="163" y="32"/>
                      <a:pt x="163" y="32"/>
                      <a:pt x="163" y="32"/>
                    </a:cubicBezTo>
                    <a:cubicBezTo>
                      <a:pt x="156" y="29"/>
                      <a:pt x="149" y="27"/>
                      <a:pt x="142" y="25"/>
                    </a:cubicBezTo>
                    <a:cubicBezTo>
                      <a:pt x="142" y="24"/>
                      <a:pt x="142" y="24"/>
                      <a:pt x="142" y="24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0" y="27"/>
                      <a:pt x="92" y="29"/>
                      <a:pt x="84" y="32"/>
                    </a:cubicBezTo>
                    <a:cubicBezTo>
                      <a:pt x="84" y="32"/>
                      <a:pt x="84" y="32"/>
                      <a:pt x="84" y="32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55" y="52"/>
                      <a:pt x="55" y="52"/>
                      <a:pt x="55" y="52"/>
                    </a:cubicBezTo>
                    <a:lnTo>
                      <a:pt x="56" y="52"/>
                    </a:lnTo>
                    <a:close/>
                    <a:moveTo>
                      <a:pt x="169" y="53"/>
                    </a:moveTo>
                    <a:cubicBezTo>
                      <a:pt x="209" y="78"/>
                      <a:pt x="222" y="130"/>
                      <a:pt x="198" y="170"/>
                    </a:cubicBezTo>
                    <a:cubicBezTo>
                      <a:pt x="174" y="210"/>
                      <a:pt x="122" y="222"/>
                      <a:pt x="82" y="198"/>
                    </a:cubicBezTo>
                    <a:cubicBezTo>
                      <a:pt x="42" y="174"/>
                      <a:pt x="29" y="122"/>
                      <a:pt x="53" y="82"/>
                    </a:cubicBezTo>
                    <a:cubicBezTo>
                      <a:pt x="77" y="42"/>
                      <a:pt x="129" y="29"/>
                      <a:pt x="169" y="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xmlns="" id="{79A9BE1D-0FB3-B14D-B9EE-7D06A7F7C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0763" y="2241366"/>
                <a:ext cx="1252537" cy="1252398"/>
              </a:xfrm>
              <a:custGeom>
                <a:avLst/>
                <a:gdLst>
                  <a:gd name="T0" fmla="*/ 52 w 412"/>
                  <a:gd name="T1" fmla="*/ 112 h 412"/>
                  <a:gd name="T2" fmla="*/ 112 w 412"/>
                  <a:gd name="T3" fmla="*/ 361 h 412"/>
                  <a:gd name="T4" fmla="*/ 360 w 412"/>
                  <a:gd name="T5" fmla="*/ 300 h 412"/>
                  <a:gd name="T6" fmla="*/ 300 w 412"/>
                  <a:gd name="T7" fmla="*/ 52 h 412"/>
                  <a:gd name="T8" fmla="*/ 52 w 412"/>
                  <a:gd name="T9" fmla="*/ 11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412">
                    <a:moveTo>
                      <a:pt x="52" y="112"/>
                    </a:moveTo>
                    <a:cubicBezTo>
                      <a:pt x="0" y="198"/>
                      <a:pt x="27" y="309"/>
                      <a:pt x="112" y="361"/>
                    </a:cubicBezTo>
                    <a:cubicBezTo>
                      <a:pt x="197" y="412"/>
                      <a:pt x="308" y="385"/>
                      <a:pt x="360" y="300"/>
                    </a:cubicBezTo>
                    <a:cubicBezTo>
                      <a:pt x="412" y="215"/>
                      <a:pt x="385" y="104"/>
                      <a:pt x="300" y="52"/>
                    </a:cubicBezTo>
                    <a:cubicBezTo>
                      <a:pt x="214" y="0"/>
                      <a:pt x="103" y="27"/>
                      <a:pt x="52" y="1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xmlns="" id="{23C1C2BA-A1AB-2448-9A85-39C477F6C0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2788" y="1933426"/>
                <a:ext cx="1870075" cy="1863517"/>
              </a:xfrm>
              <a:custGeom>
                <a:avLst/>
                <a:gdLst>
                  <a:gd name="T0" fmla="*/ 109 w 615"/>
                  <a:gd name="T1" fmla="*/ 156 h 613"/>
                  <a:gd name="T2" fmla="*/ 50 w 615"/>
                  <a:gd name="T3" fmla="*/ 137 h 613"/>
                  <a:gd name="T4" fmla="*/ 70 w 615"/>
                  <a:gd name="T5" fmla="*/ 231 h 613"/>
                  <a:gd name="T6" fmla="*/ 59 w 615"/>
                  <a:gd name="T7" fmla="*/ 270 h 613"/>
                  <a:gd name="T8" fmla="*/ 1 w 615"/>
                  <a:gd name="T9" fmla="*/ 344 h 613"/>
                  <a:gd name="T10" fmla="*/ 73 w 615"/>
                  <a:gd name="T11" fmla="*/ 393 h 613"/>
                  <a:gd name="T12" fmla="*/ 26 w 615"/>
                  <a:gd name="T13" fmla="*/ 432 h 613"/>
                  <a:gd name="T14" fmla="*/ 116 w 615"/>
                  <a:gd name="T15" fmla="*/ 466 h 613"/>
                  <a:gd name="T16" fmla="*/ 144 w 615"/>
                  <a:gd name="T17" fmla="*/ 496 h 613"/>
                  <a:gd name="T18" fmla="*/ 175 w 615"/>
                  <a:gd name="T19" fmla="*/ 583 h 613"/>
                  <a:gd name="T20" fmla="*/ 267 w 615"/>
                  <a:gd name="T21" fmla="*/ 553 h 613"/>
                  <a:gd name="T22" fmla="*/ 277 w 615"/>
                  <a:gd name="T23" fmla="*/ 613 h 613"/>
                  <a:gd name="T24" fmla="*/ 351 w 615"/>
                  <a:gd name="T25" fmla="*/ 552 h 613"/>
                  <a:gd name="T26" fmla="*/ 409 w 615"/>
                  <a:gd name="T27" fmla="*/ 536 h 613"/>
                  <a:gd name="T28" fmla="*/ 503 w 615"/>
                  <a:gd name="T29" fmla="*/ 545 h 613"/>
                  <a:gd name="T30" fmla="*/ 479 w 615"/>
                  <a:gd name="T31" fmla="*/ 487 h 613"/>
                  <a:gd name="T32" fmla="*/ 507 w 615"/>
                  <a:gd name="T33" fmla="*/ 458 h 613"/>
                  <a:gd name="T34" fmla="*/ 593 w 615"/>
                  <a:gd name="T35" fmla="*/ 421 h 613"/>
                  <a:gd name="T36" fmla="*/ 544 w 615"/>
                  <a:gd name="T37" fmla="*/ 382 h 613"/>
                  <a:gd name="T38" fmla="*/ 555 w 615"/>
                  <a:gd name="T39" fmla="*/ 344 h 613"/>
                  <a:gd name="T40" fmla="*/ 613 w 615"/>
                  <a:gd name="T41" fmla="*/ 270 h 613"/>
                  <a:gd name="T42" fmla="*/ 551 w 615"/>
                  <a:gd name="T43" fmla="*/ 259 h 613"/>
                  <a:gd name="T44" fmla="*/ 542 w 615"/>
                  <a:gd name="T45" fmla="*/ 220 h 613"/>
                  <a:gd name="T46" fmla="*/ 558 w 615"/>
                  <a:gd name="T47" fmla="*/ 127 h 613"/>
                  <a:gd name="T48" fmla="*/ 494 w 615"/>
                  <a:gd name="T49" fmla="*/ 145 h 613"/>
                  <a:gd name="T50" fmla="*/ 464 w 615"/>
                  <a:gd name="T51" fmla="*/ 113 h 613"/>
                  <a:gd name="T52" fmla="*/ 437 w 615"/>
                  <a:gd name="T53" fmla="*/ 35 h 613"/>
                  <a:gd name="T54" fmla="*/ 397 w 615"/>
                  <a:gd name="T55" fmla="*/ 77 h 613"/>
                  <a:gd name="T56" fmla="*/ 348 w 615"/>
                  <a:gd name="T57" fmla="*/ 60 h 613"/>
                  <a:gd name="T58" fmla="*/ 275 w 615"/>
                  <a:gd name="T59" fmla="*/ 0 h 613"/>
                  <a:gd name="T60" fmla="*/ 264 w 615"/>
                  <a:gd name="T61" fmla="*/ 62 h 613"/>
                  <a:gd name="T62" fmla="*/ 205 w 615"/>
                  <a:gd name="T63" fmla="*/ 78 h 613"/>
                  <a:gd name="T64" fmla="*/ 112 w 615"/>
                  <a:gd name="T65" fmla="*/ 69 h 613"/>
                  <a:gd name="T66" fmla="*/ 414 w 615"/>
                  <a:gd name="T67" fmla="*/ 131 h 613"/>
                  <a:gd name="T68" fmla="*/ 200 w 615"/>
                  <a:gd name="T69" fmla="*/ 484 h 613"/>
                  <a:gd name="T70" fmla="*/ 414 w 615"/>
                  <a:gd name="T71" fmla="*/ 131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15" h="613">
                    <a:moveTo>
                      <a:pt x="136" y="126"/>
                    </a:moveTo>
                    <a:cubicBezTo>
                      <a:pt x="126" y="135"/>
                      <a:pt x="117" y="145"/>
                      <a:pt x="109" y="156"/>
                    </a:cubicBezTo>
                    <a:cubicBezTo>
                      <a:pt x="108" y="155"/>
                      <a:pt x="108" y="155"/>
                      <a:pt x="108" y="155"/>
                    </a:cubicBezTo>
                    <a:cubicBezTo>
                      <a:pt x="50" y="137"/>
                      <a:pt x="50" y="137"/>
                      <a:pt x="50" y="137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66" y="244"/>
                      <a:pt x="63" y="257"/>
                      <a:pt x="61" y="270"/>
                    </a:cubicBezTo>
                    <a:cubicBezTo>
                      <a:pt x="59" y="270"/>
                      <a:pt x="59" y="270"/>
                      <a:pt x="59" y="270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1" y="344"/>
                      <a:pt x="1" y="344"/>
                      <a:pt x="1" y="344"/>
                    </a:cubicBezTo>
                    <a:cubicBezTo>
                      <a:pt x="62" y="354"/>
                      <a:pt x="62" y="354"/>
                      <a:pt x="62" y="354"/>
                    </a:cubicBezTo>
                    <a:cubicBezTo>
                      <a:pt x="65" y="367"/>
                      <a:pt x="69" y="380"/>
                      <a:pt x="73" y="393"/>
                    </a:cubicBezTo>
                    <a:cubicBezTo>
                      <a:pt x="72" y="394"/>
                      <a:pt x="72" y="394"/>
                      <a:pt x="72" y="394"/>
                    </a:cubicBezTo>
                    <a:cubicBezTo>
                      <a:pt x="26" y="432"/>
                      <a:pt x="26" y="432"/>
                      <a:pt x="26" y="432"/>
                    </a:cubicBezTo>
                    <a:cubicBezTo>
                      <a:pt x="57" y="486"/>
                      <a:pt x="57" y="486"/>
                      <a:pt x="57" y="486"/>
                    </a:cubicBezTo>
                    <a:cubicBezTo>
                      <a:pt x="116" y="466"/>
                      <a:pt x="116" y="466"/>
                      <a:pt x="116" y="466"/>
                    </a:cubicBezTo>
                    <a:cubicBezTo>
                      <a:pt x="124" y="477"/>
                      <a:pt x="128" y="483"/>
                      <a:pt x="144" y="495"/>
                    </a:cubicBezTo>
                    <a:cubicBezTo>
                      <a:pt x="144" y="496"/>
                      <a:pt x="144" y="496"/>
                      <a:pt x="144" y="496"/>
                    </a:cubicBezTo>
                    <a:cubicBezTo>
                      <a:pt x="122" y="551"/>
                      <a:pt x="122" y="551"/>
                      <a:pt x="122" y="551"/>
                    </a:cubicBezTo>
                    <a:cubicBezTo>
                      <a:pt x="175" y="583"/>
                      <a:pt x="175" y="583"/>
                      <a:pt x="175" y="583"/>
                    </a:cubicBezTo>
                    <a:cubicBezTo>
                      <a:pt x="216" y="538"/>
                      <a:pt x="216" y="538"/>
                      <a:pt x="216" y="538"/>
                    </a:cubicBezTo>
                    <a:cubicBezTo>
                      <a:pt x="233" y="545"/>
                      <a:pt x="249" y="550"/>
                      <a:pt x="267" y="553"/>
                    </a:cubicBezTo>
                    <a:cubicBezTo>
                      <a:pt x="266" y="554"/>
                      <a:pt x="266" y="554"/>
                      <a:pt x="266" y="554"/>
                    </a:cubicBezTo>
                    <a:cubicBezTo>
                      <a:pt x="277" y="613"/>
                      <a:pt x="277" y="613"/>
                      <a:pt x="277" y="613"/>
                    </a:cubicBezTo>
                    <a:cubicBezTo>
                      <a:pt x="339" y="613"/>
                      <a:pt x="339" y="613"/>
                      <a:pt x="339" y="613"/>
                    </a:cubicBezTo>
                    <a:cubicBezTo>
                      <a:pt x="351" y="552"/>
                      <a:pt x="351" y="552"/>
                      <a:pt x="351" y="552"/>
                    </a:cubicBezTo>
                    <a:cubicBezTo>
                      <a:pt x="371" y="549"/>
                      <a:pt x="390" y="543"/>
                      <a:pt x="409" y="534"/>
                    </a:cubicBezTo>
                    <a:cubicBezTo>
                      <a:pt x="409" y="536"/>
                      <a:pt x="409" y="536"/>
                      <a:pt x="409" y="536"/>
                    </a:cubicBezTo>
                    <a:cubicBezTo>
                      <a:pt x="451" y="579"/>
                      <a:pt x="451" y="579"/>
                      <a:pt x="451" y="579"/>
                    </a:cubicBezTo>
                    <a:cubicBezTo>
                      <a:pt x="503" y="545"/>
                      <a:pt x="503" y="545"/>
                      <a:pt x="503" y="545"/>
                    </a:cubicBezTo>
                    <a:cubicBezTo>
                      <a:pt x="479" y="487"/>
                      <a:pt x="479" y="487"/>
                      <a:pt x="479" y="487"/>
                    </a:cubicBezTo>
                    <a:cubicBezTo>
                      <a:pt x="479" y="487"/>
                      <a:pt x="479" y="487"/>
                      <a:pt x="479" y="487"/>
                    </a:cubicBezTo>
                    <a:cubicBezTo>
                      <a:pt x="488" y="478"/>
                      <a:pt x="497" y="468"/>
                      <a:pt x="506" y="458"/>
                    </a:cubicBezTo>
                    <a:cubicBezTo>
                      <a:pt x="507" y="458"/>
                      <a:pt x="507" y="458"/>
                      <a:pt x="507" y="458"/>
                    </a:cubicBezTo>
                    <a:cubicBezTo>
                      <a:pt x="565" y="477"/>
                      <a:pt x="565" y="477"/>
                      <a:pt x="565" y="477"/>
                    </a:cubicBezTo>
                    <a:cubicBezTo>
                      <a:pt x="593" y="421"/>
                      <a:pt x="593" y="421"/>
                      <a:pt x="593" y="421"/>
                    </a:cubicBezTo>
                    <a:cubicBezTo>
                      <a:pt x="545" y="382"/>
                      <a:pt x="545" y="382"/>
                      <a:pt x="545" y="382"/>
                    </a:cubicBezTo>
                    <a:cubicBezTo>
                      <a:pt x="544" y="382"/>
                      <a:pt x="544" y="382"/>
                      <a:pt x="544" y="382"/>
                    </a:cubicBezTo>
                    <a:cubicBezTo>
                      <a:pt x="548" y="370"/>
                      <a:pt x="551" y="357"/>
                      <a:pt x="553" y="344"/>
                    </a:cubicBezTo>
                    <a:cubicBezTo>
                      <a:pt x="555" y="344"/>
                      <a:pt x="555" y="344"/>
                      <a:pt x="555" y="344"/>
                    </a:cubicBezTo>
                    <a:cubicBezTo>
                      <a:pt x="615" y="332"/>
                      <a:pt x="615" y="332"/>
                      <a:pt x="615" y="332"/>
                    </a:cubicBezTo>
                    <a:cubicBezTo>
                      <a:pt x="613" y="270"/>
                      <a:pt x="613" y="270"/>
                      <a:pt x="613" y="270"/>
                    </a:cubicBezTo>
                    <a:cubicBezTo>
                      <a:pt x="552" y="259"/>
                      <a:pt x="552" y="259"/>
                      <a:pt x="552" y="259"/>
                    </a:cubicBezTo>
                    <a:cubicBezTo>
                      <a:pt x="551" y="259"/>
                      <a:pt x="551" y="259"/>
                      <a:pt x="551" y="259"/>
                    </a:cubicBezTo>
                    <a:cubicBezTo>
                      <a:pt x="548" y="246"/>
                      <a:pt x="545" y="233"/>
                      <a:pt x="540" y="221"/>
                    </a:cubicBezTo>
                    <a:cubicBezTo>
                      <a:pt x="542" y="220"/>
                      <a:pt x="542" y="220"/>
                      <a:pt x="542" y="220"/>
                    </a:cubicBezTo>
                    <a:cubicBezTo>
                      <a:pt x="589" y="181"/>
                      <a:pt x="589" y="181"/>
                      <a:pt x="589" y="181"/>
                    </a:cubicBezTo>
                    <a:cubicBezTo>
                      <a:pt x="558" y="127"/>
                      <a:pt x="558" y="127"/>
                      <a:pt x="558" y="127"/>
                    </a:cubicBezTo>
                    <a:cubicBezTo>
                      <a:pt x="499" y="147"/>
                      <a:pt x="499" y="147"/>
                      <a:pt x="499" y="147"/>
                    </a:cubicBezTo>
                    <a:cubicBezTo>
                      <a:pt x="494" y="145"/>
                      <a:pt x="494" y="145"/>
                      <a:pt x="494" y="145"/>
                    </a:cubicBezTo>
                    <a:cubicBezTo>
                      <a:pt x="486" y="135"/>
                      <a:pt x="479" y="127"/>
                      <a:pt x="463" y="115"/>
                    </a:cubicBezTo>
                    <a:cubicBezTo>
                      <a:pt x="464" y="113"/>
                      <a:pt x="464" y="113"/>
                      <a:pt x="464" y="113"/>
                    </a:cubicBezTo>
                    <a:cubicBezTo>
                      <a:pt x="490" y="68"/>
                      <a:pt x="490" y="68"/>
                      <a:pt x="490" y="68"/>
                    </a:cubicBezTo>
                    <a:cubicBezTo>
                      <a:pt x="437" y="35"/>
                      <a:pt x="437" y="35"/>
                      <a:pt x="437" y="35"/>
                    </a:cubicBezTo>
                    <a:cubicBezTo>
                      <a:pt x="396" y="78"/>
                      <a:pt x="396" y="78"/>
                      <a:pt x="396" y="78"/>
                    </a:cubicBezTo>
                    <a:cubicBezTo>
                      <a:pt x="397" y="77"/>
                      <a:pt x="397" y="77"/>
                      <a:pt x="397" y="77"/>
                    </a:cubicBezTo>
                    <a:cubicBezTo>
                      <a:pt x="381" y="71"/>
                      <a:pt x="365" y="65"/>
                      <a:pt x="348" y="62"/>
                    </a:cubicBezTo>
                    <a:cubicBezTo>
                      <a:pt x="348" y="60"/>
                      <a:pt x="348" y="60"/>
                      <a:pt x="348" y="6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275" y="0"/>
                      <a:pt x="275" y="0"/>
                      <a:pt x="275" y="0"/>
                    </a:cubicBezTo>
                    <a:cubicBezTo>
                      <a:pt x="264" y="62"/>
                      <a:pt x="264" y="62"/>
                      <a:pt x="264" y="62"/>
                    </a:cubicBezTo>
                    <a:cubicBezTo>
                      <a:pt x="264" y="62"/>
                      <a:pt x="264" y="62"/>
                      <a:pt x="264" y="62"/>
                    </a:cubicBezTo>
                    <a:cubicBezTo>
                      <a:pt x="244" y="66"/>
                      <a:pt x="225" y="71"/>
                      <a:pt x="206" y="79"/>
                    </a:cubicBezTo>
                    <a:cubicBezTo>
                      <a:pt x="205" y="78"/>
                      <a:pt x="205" y="78"/>
                      <a:pt x="205" y="78"/>
                    </a:cubicBezTo>
                    <a:cubicBezTo>
                      <a:pt x="163" y="34"/>
                      <a:pt x="163" y="34"/>
                      <a:pt x="163" y="34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36" y="126"/>
                      <a:pt x="136" y="126"/>
                      <a:pt x="136" y="126"/>
                    </a:cubicBezTo>
                    <a:close/>
                    <a:moveTo>
                      <a:pt x="414" y="131"/>
                    </a:moveTo>
                    <a:cubicBezTo>
                      <a:pt x="512" y="190"/>
                      <a:pt x="543" y="317"/>
                      <a:pt x="483" y="414"/>
                    </a:cubicBezTo>
                    <a:cubicBezTo>
                      <a:pt x="424" y="512"/>
                      <a:pt x="297" y="543"/>
                      <a:pt x="200" y="484"/>
                    </a:cubicBezTo>
                    <a:cubicBezTo>
                      <a:pt x="102" y="425"/>
                      <a:pt x="71" y="298"/>
                      <a:pt x="130" y="200"/>
                    </a:cubicBezTo>
                    <a:cubicBezTo>
                      <a:pt x="189" y="102"/>
                      <a:pt x="317" y="71"/>
                      <a:pt x="414" y="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242" name="Freeform 12">
                <a:extLst>
                  <a:ext uri="{FF2B5EF4-FFF2-40B4-BE49-F238E27FC236}">
                    <a16:creationId xmlns:a16="http://schemas.microsoft.com/office/drawing/2014/main" xmlns="" id="{2DC1CF5F-C212-9B47-8DB4-0585CC420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0635" y="3916371"/>
                <a:ext cx="1119328" cy="1115473"/>
              </a:xfrm>
              <a:custGeom>
                <a:avLst/>
                <a:gdLst>
                  <a:gd name="T0" fmla="*/ 425575806 w 368"/>
                  <a:gd name="T1" fmla="*/ 923818326 h 367"/>
                  <a:gd name="T2" fmla="*/ 934416839 w 368"/>
                  <a:gd name="T3" fmla="*/ 2147483646 h 367"/>
                  <a:gd name="T4" fmla="*/ 2147483646 w 368"/>
                  <a:gd name="T5" fmla="*/ 2147483646 h 367"/>
                  <a:gd name="T6" fmla="*/ 2147483646 w 368"/>
                  <a:gd name="T7" fmla="*/ 424955700 h 367"/>
                  <a:gd name="T8" fmla="*/ 425575806 w 368"/>
                  <a:gd name="T9" fmla="*/ 923818326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8" h="367">
                    <a:moveTo>
                      <a:pt x="46" y="100"/>
                    </a:moveTo>
                    <a:cubicBezTo>
                      <a:pt x="0" y="176"/>
                      <a:pt x="25" y="275"/>
                      <a:pt x="101" y="321"/>
                    </a:cubicBezTo>
                    <a:cubicBezTo>
                      <a:pt x="176" y="367"/>
                      <a:pt x="275" y="343"/>
                      <a:pt x="322" y="267"/>
                    </a:cubicBezTo>
                    <a:cubicBezTo>
                      <a:pt x="368" y="191"/>
                      <a:pt x="343" y="92"/>
                      <a:pt x="267" y="46"/>
                    </a:cubicBezTo>
                    <a:cubicBezTo>
                      <a:pt x="192" y="0"/>
                      <a:pt x="93" y="24"/>
                      <a:pt x="46" y="1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Open Sans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243" name="Freeform 13">
                <a:extLst>
                  <a:ext uri="{FF2B5EF4-FFF2-40B4-BE49-F238E27FC236}">
                    <a16:creationId xmlns:a16="http://schemas.microsoft.com/office/drawing/2014/main" xmlns="" id="{BC5ED83F-E796-BC4E-B417-3CC2C8C296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79477" y="3642643"/>
                <a:ext cx="1664213" cy="1662928"/>
              </a:xfrm>
              <a:custGeom>
                <a:avLst/>
                <a:gdLst>
                  <a:gd name="T0" fmla="*/ 897871817 w 547"/>
                  <a:gd name="T1" fmla="*/ 1284655961 h 547"/>
                  <a:gd name="T2" fmla="*/ 407281904 w 547"/>
                  <a:gd name="T3" fmla="*/ 1127541186 h 547"/>
                  <a:gd name="T4" fmla="*/ 573897920 w 547"/>
                  <a:gd name="T5" fmla="*/ 1903879275 h 547"/>
                  <a:gd name="T6" fmla="*/ 481334819 w 547"/>
                  <a:gd name="T7" fmla="*/ 2147483646 h 547"/>
                  <a:gd name="T8" fmla="*/ 9255093 w 547"/>
                  <a:gd name="T9" fmla="*/ 2147483646 h 547"/>
                  <a:gd name="T10" fmla="*/ 601666242 w 547"/>
                  <a:gd name="T11" fmla="*/ 2147483646 h 547"/>
                  <a:gd name="T12" fmla="*/ 212897567 w 547"/>
                  <a:gd name="T13" fmla="*/ 2147483646 h 547"/>
                  <a:gd name="T14" fmla="*/ 953411503 w 547"/>
                  <a:gd name="T15" fmla="*/ 2147483646 h 547"/>
                  <a:gd name="T16" fmla="*/ 1184822298 w 547"/>
                  <a:gd name="T17" fmla="*/ 2147483646 h 547"/>
                  <a:gd name="T18" fmla="*/ 1434746322 w 547"/>
                  <a:gd name="T19" fmla="*/ 2147483646 h 547"/>
                  <a:gd name="T20" fmla="*/ 2147483646 w 547"/>
                  <a:gd name="T21" fmla="*/ 2147483646 h 547"/>
                  <a:gd name="T22" fmla="*/ 2147483646 w 547"/>
                  <a:gd name="T23" fmla="*/ 2147483646 h 547"/>
                  <a:gd name="T24" fmla="*/ 2147483646 w 547"/>
                  <a:gd name="T25" fmla="*/ 2147483646 h 547"/>
                  <a:gd name="T26" fmla="*/ 2147483646 w 547"/>
                  <a:gd name="T27" fmla="*/ 2147483646 h 547"/>
                  <a:gd name="T28" fmla="*/ 2147483646 w 547"/>
                  <a:gd name="T29" fmla="*/ 2147483646 h 547"/>
                  <a:gd name="T30" fmla="*/ 2147483646 w 547"/>
                  <a:gd name="T31" fmla="*/ 2147483646 h 547"/>
                  <a:gd name="T32" fmla="*/ 2147483646 w 547"/>
                  <a:gd name="T33" fmla="*/ 2147483646 h 547"/>
                  <a:gd name="T34" fmla="*/ 2147483646 w 547"/>
                  <a:gd name="T35" fmla="*/ 2147483646 h 547"/>
                  <a:gd name="T36" fmla="*/ 2147483646 w 547"/>
                  <a:gd name="T37" fmla="*/ 2147483646 h 547"/>
                  <a:gd name="T38" fmla="*/ 2147483646 w 547"/>
                  <a:gd name="T39" fmla="*/ 2147483646 h 547"/>
                  <a:gd name="T40" fmla="*/ 2147483646 w 547"/>
                  <a:gd name="T41" fmla="*/ 2147483646 h 547"/>
                  <a:gd name="T42" fmla="*/ 2147483646 w 547"/>
                  <a:gd name="T43" fmla="*/ 2134932024 h 547"/>
                  <a:gd name="T44" fmla="*/ 2147483646 w 547"/>
                  <a:gd name="T45" fmla="*/ 1811457567 h 547"/>
                  <a:gd name="T46" fmla="*/ 2147483646 w 547"/>
                  <a:gd name="T47" fmla="*/ 1044361345 h 547"/>
                  <a:gd name="T48" fmla="*/ 2147483646 w 547"/>
                  <a:gd name="T49" fmla="*/ 1201476120 h 547"/>
                  <a:gd name="T50" fmla="*/ 2147483646 w 547"/>
                  <a:gd name="T51" fmla="*/ 933455904 h 547"/>
                  <a:gd name="T52" fmla="*/ 2147483646 w 547"/>
                  <a:gd name="T53" fmla="*/ 295748857 h 547"/>
                  <a:gd name="T54" fmla="*/ 2147483646 w 547"/>
                  <a:gd name="T55" fmla="*/ 637707047 h 547"/>
                  <a:gd name="T56" fmla="*/ 2147483646 w 547"/>
                  <a:gd name="T57" fmla="*/ 489834139 h 547"/>
                  <a:gd name="T58" fmla="*/ 2147483646 w 547"/>
                  <a:gd name="T59" fmla="*/ 0 h 547"/>
                  <a:gd name="T60" fmla="*/ 2147483646 w 547"/>
                  <a:gd name="T61" fmla="*/ 508317872 h 547"/>
                  <a:gd name="T62" fmla="*/ 1684670346 w 547"/>
                  <a:gd name="T63" fmla="*/ 637707047 h 547"/>
                  <a:gd name="T64" fmla="*/ 916385045 w 547"/>
                  <a:gd name="T65" fmla="*/ 563769073 h 547"/>
                  <a:gd name="T66" fmla="*/ 1120027519 w 547"/>
                  <a:gd name="T67" fmla="*/ 1044361345 h 547"/>
                  <a:gd name="T68" fmla="*/ 2147483646 w 547"/>
                  <a:gd name="T69" fmla="*/ 2147483646 h 547"/>
                  <a:gd name="T70" fmla="*/ 1073745968 w 547"/>
                  <a:gd name="T71" fmla="*/ 1645100925 h 54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47" h="547">
                    <a:moveTo>
                      <a:pt x="121" y="113"/>
                    </a:moveTo>
                    <a:cubicBezTo>
                      <a:pt x="112" y="121"/>
                      <a:pt x="104" y="129"/>
                      <a:pt x="97" y="139"/>
                    </a:cubicBezTo>
                    <a:cubicBezTo>
                      <a:pt x="95" y="138"/>
                      <a:pt x="95" y="138"/>
                      <a:pt x="95" y="138"/>
                    </a:cubicBezTo>
                    <a:cubicBezTo>
                      <a:pt x="44" y="122"/>
                      <a:pt x="44" y="122"/>
                      <a:pt x="44" y="122"/>
                    </a:cubicBezTo>
                    <a:cubicBezTo>
                      <a:pt x="19" y="171"/>
                      <a:pt x="19" y="171"/>
                      <a:pt x="19" y="171"/>
                    </a:cubicBezTo>
                    <a:cubicBezTo>
                      <a:pt x="62" y="206"/>
                      <a:pt x="62" y="206"/>
                      <a:pt x="62" y="206"/>
                    </a:cubicBezTo>
                    <a:cubicBezTo>
                      <a:pt x="58" y="217"/>
                      <a:pt x="55" y="229"/>
                      <a:pt x="53" y="240"/>
                    </a:cubicBezTo>
                    <a:cubicBezTo>
                      <a:pt x="52" y="240"/>
                      <a:pt x="52" y="240"/>
                      <a:pt x="52" y="240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1" y="306"/>
                      <a:pt x="1" y="306"/>
                      <a:pt x="1" y="306"/>
                    </a:cubicBezTo>
                    <a:cubicBezTo>
                      <a:pt x="55" y="316"/>
                      <a:pt x="55" y="316"/>
                      <a:pt x="55" y="316"/>
                    </a:cubicBezTo>
                    <a:cubicBezTo>
                      <a:pt x="57" y="328"/>
                      <a:pt x="61" y="339"/>
                      <a:pt x="65" y="350"/>
                    </a:cubicBezTo>
                    <a:cubicBezTo>
                      <a:pt x="64" y="351"/>
                      <a:pt x="64" y="351"/>
                      <a:pt x="64" y="351"/>
                    </a:cubicBezTo>
                    <a:cubicBezTo>
                      <a:pt x="23" y="385"/>
                      <a:pt x="23" y="385"/>
                      <a:pt x="23" y="385"/>
                    </a:cubicBezTo>
                    <a:cubicBezTo>
                      <a:pt x="50" y="433"/>
                      <a:pt x="50" y="433"/>
                      <a:pt x="50" y="433"/>
                    </a:cubicBezTo>
                    <a:cubicBezTo>
                      <a:pt x="103" y="416"/>
                      <a:pt x="103" y="416"/>
                      <a:pt x="103" y="416"/>
                    </a:cubicBezTo>
                    <a:cubicBezTo>
                      <a:pt x="110" y="425"/>
                      <a:pt x="114" y="431"/>
                      <a:pt x="128" y="442"/>
                    </a:cubicBezTo>
                    <a:cubicBezTo>
                      <a:pt x="128" y="442"/>
                      <a:pt x="128" y="442"/>
                      <a:pt x="128" y="442"/>
                    </a:cubicBezTo>
                    <a:cubicBezTo>
                      <a:pt x="108" y="491"/>
                      <a:pt x="108" y="491"/>
                      <a:pt x="108" y="491"/>
                    </a:cubicBezTo>
                    <a:cubicBezTo>
                      <a:pt x="155" y="520"/>
                      <a:pt x="155" y="520"/>
                      <a:pt x="155" y="520"/>
                    </a:cubicBezTo>
                    <a:cubicBezTo>
                      <a:pt x="192" y="480"/>
                      <a:pt x="192" y="480"/>
                      <a:pt x="192" y="480"/>
                    </a:cubicBezTo>
                    <a:cubicBezTo>
                      <a:pt x="207" y="485"/>
                      <a:pt x="222" y="490"/>
                      <a:pt x="237" y="492"/>
                    </a:cubicBezTo>
                    <a:cubicBezTo>
                      <a:pt x="237" y="494"/>
                      <a:pt x="237" y="494"/>
                      <a:pt x="237" y="494"/>
                    </a:cubicBezTo>
                    <a:cubicBezTo>
                      <a:pt x="247" y="547"/>
                      <a:pt x="247" y="547"/>
                      <a:pt x="247" y="547"/>
                    </a:cubicBezTo>
                    <a:cubicBezTo>
                      <a:pt x="302" y="546"/>
                      <a:pt x="302" y="546"/>
                      <a:pt x="302" y="546"/>
                    </a:cubicBezTo>
                    <a:cubicBezTo>
                      <a:pt x="312" y="492"/>
                      <a:pt x="312" y="492"/>
                      <a:pt x="312" y="492"/>
                    </a:cubicBezTo>
                    <a:cubicBezTo>
                      <a:pt x="330" y="489"/>
                      <a:pt x="347" y="484"/>
                      <a:pt x="364" y="476"/>
                    </a:cubicBezTo>
                    <a:cubicBezTo>
                      <a:pt x="364" y="477"/>
                      <a:pt x="364" y="477"/>
                      <a:pt x="364" y="477"/>
                    </a:cubicBezTo>
                    <a:cubicBezTo>
                      <a:pt x="402" y="516"/>
                      <a:pt x="402" y="516"/>
                      <a:pt x="402" y="516"/>
                    </a:cubicBezTo>
                    <a:cubicBezTo>
                      <a:pt x="448" y="486"/>
                      <a:pt x="448" y="486"/>
                      <a:pt x="448" y="486"/>
                    </a:cubicBezTo>
                    <a:cubicBezTo>
                      <a:pt x="426" y="434"/>
                      <a:pt x="426" y="434"/>
                      <a:pt x="426" y="434"/>
                    </a:cubicBezTo>
                    <a:cubicBezTo>
                      <a:pt x="426" y="434"/>
                      <a:pt x="426" y="434"/>
                      <a:pt x="426" y="434"/>
                    </a:cubicBezTo>
                    <a:cubicBezTo>
                      <a:pt x="435" y="426"/>
                      <a:pt x="443" y="417"/>
                      <a:pt x="450" y="408"/>
                    </a:cubicBezTo>
                    <a:cubicBezTo>
                      <a:pt x="451" y="408"/>
                      <a:pt x="451" y="408"/>
                      <a:pt x="451" y="408"/>
                    </a:cubicBezTo>
                    <a:cubicBezTo>
                      <a:pt x="503" y="425"/>
                      <a:pt x="503" y="425"/>
                      <a:pt x="503" y="425"/>
                    </a:cubicBezTo>
                    <a:cubicBezTo>
                      <a:pt x="528" y="376"/>
                      <a:pt x="528" y="376"/>
                      <a:pt x="528" y="376"/>
                    </a:cubicBezTo>
                    <a:cubicBezTo>
                      <a:pt x="485" y="341"/>
                      <a:pt x="485" y="341"/>
                      <a:pt x="485" y="341"/>
                    </a:cubicBezTo>
                    <a:cubicBezTo>
                      <a:pt x="484" y="341"/>
                      <a:pt x="484" y="341"/>
                      <a:pt x="484" y="341"/>
                    </a:cubicBezTo>
                    <a:cubicBezTo>
                      <a:pt x="488" y="329"/>
                      <a:pt x="491" y="318"/>
                      <a:pt x="493" y="306"/>
                    </a:cubicBezTo>
                    <a:cubicBezTo>
                      <a:pt x="494" y="306"/>
                      <a:pt x="494" y="306"/>
                      <a:pt x="494" y="306"/>
                    </a:cubicBezTo>
                    <a:cubicBezTo>
                      <a:pt x="547" y="296"/>
                      <a:pt x="547" y="296"/>
                      <a:pt x="547" y="296"/>
                    </a:cubicBezTo>
                    <a:cubicBezTo>
                      <a:pt x="546" y="240"/>
                      <a:pt x="546" y="240"/>
                      <a:pt x="546" y="240"/>
                    </a:cubicBezTo>
                    <a:cubicBezTo>
                      <a:pt x="491" y="231"/>
                      <a:pt x="491" y="231"/>
                      <a:pt x="491" y="231"/>
                    </a:cubicBezTo>
                    <a:cubicBezTo>
                      <a:pt x="491" y="231"/>
                      <a:pt x="491" y="231"/>
                      <a:pt x="491" y="231"/>
                    </a:cubicBezTo>
                    <a:cubicBezTo>
                      <a:pt x="488" y="219"/>
                      <a:pt x="485" y="208"/>
                      <a:pt x="481" y="197"/>
                    </a:cubicBezTo>
                    <a:cubicBezTo>
                      <a:pt x="483" y="196"/>
                      <a:pt x="483" y="196"/>
                      <a:pt x="483" y="196"/>
                    </a:cubicBezTo>
                    <a:cubicBezTo>
                      <a:pt x="524" y="161"/>
                      <a:pt x="524" y="161"/>
                      <a:pt x="524" y="161"/>
                    </a:cubicBezTo>
                    <a:cubicBezTo>
                      <a:pt x="497" y="113"/>
                      <a:pt x="497" y="113"/>
                      <a:pt x="497" y="113"/>
                    </a:cubicBezTo>
                    <a:cubicBezTo>
                      <a:pt x="444" y="131"/>
                      <a:pt x="444" y="131"/>
                      <a:pt x="444" y="131"/>
                    </a:cubicBezTo>
                    <a:cubicBezTo>
                      <a:pt x="440" y="130"/>
                      <a:pt x="440" y="130"/>
                      <a:pt x="440" y="130"/>
                    </a:cubicBezTo>
                    <a:cubicBezTo>
                      <a:pt x="433" y="121"/>
                      <a:pt x="426" y="113"/>
                      <a:pt x="412" y="102"/>
                    </a:cubicBezTo>
                    <a:cubicBezTo>
                      <a:pt x="413" y="101"/>
                      <a:pt x="413" y="101"/>
                      <a:pt x="413" y="101"/>
                    </a:cubicBezTo>
                    <a:cubicBezTo>
                      <a:pt x="436" y="60"/>
                      <a:pt x="436" y="60"/>
                      <a:pt x="436" y="60"/>
                    </a:cubicBezTo>
                    <a:cubicBezTo>
                      <a:pt x="389" y="32"/>
                      <a:pt x="389" y="32"/>
                      <a:pt x="389" y="32"/>
                    </a:cubicBezTo>
                    <a:cubicBezTo>
                      <a:pt x="353" y="70"/>
                      <a:pt x="353" y="70"/>
                      <a:pt x="353" y="70"/>
                    </a:cubicBezTo>
                    <a:cubicBezTo>
                      <a:pt x="353" y="69"/>
                      <a:pt x="353" y="69"/>
                      <a:pt x="353" y="69"/>
                    </a:cubicBezTo>
                    <a:cubicBezTo>
                      <a:pt x="339" y="63"/>
                      <a:pt x="324" y="58"/>
                      <a:pt x="309" y="56"/>
                    </a:cubicBezTo>
                    <a:cubicBezTo>
                      <a:pt x="310" y="53"/>
                      <a:pt x="310" y="53"/>
                      <a:pt x="310" y="53"/>
                    </a:cubicBezTo>
                    <a:cubicBezTo>
                      <a:pt x="300" y="0"/>
                      <a:pt x="300" y="0"/>
                      <a:pt x="300" y="0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34" y="55"/>
                      <a:pt x="234" y="55"/>
                      <a:pt x="234" y="55"/>
                    </a:cubicBezTo>
                    <a:cubicBezTo>
                      <a:pt x="235" y="55"/>
                      <a:pt x="235" y="55"/>
                      <a:pt x="235" y="55"/>
                    </a:cubicBezTo>
                    <a:cubicBezTo>
                      <a:pt x="217" y="58"/>
                      <a:pt x="200" y="64"/>
                      <a:pt x="183" y="71"/>
                    </a:cubicBezTo>
                    <a:cubicBezTo>
                      <a:pt x="182" y="69"/>
                      <a:pt x="182" y="69"/>
                      <a:pt x="182" y="69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121" y="112"/>
                      <a:pt x="121" y="112"/>
                      <a:pt x="121" y="112"/>
                    </a:cubicBezTo>
                    <a:lnTo>
                      <a:pt x="121" y="113"/>
                    </a:lnTo>
                    <a:close/>
                    <a:moveTo>
                      <a:pt x="369" y="116"/>
                    </a:moveTo>
                    <a:cubicBezTo>
                      <a:pt x="455" y="169"/>
                      <a:pt x="483" y="282"/>
                      <a:pt x="430" y="369"/>
                    </a:cubicBezTo>
                    <a:cubicBezTo>
                      <a:pt x="378" y="456"/>
                      <a:pt x="264" y="484"/>
                      <a:pt x="177" y="431"/>
                    </a:cubicBezTo>
                    <a:cubicBezTo>
                      <a:pt x="91" y="378"/>
                      <a:pt x="63" y="265"/>
                      <a:pt x="116" y="178"/>
                    </a:cubicBezTo>
                    <a:cubicBezTo>
                      <a:pt x="168" y="91"/>
                      <a:pt x="282" y="64"/>
                      <a:pt x="369" y="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Open Sans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244" name="Freeform 14">
                <a:extLst>
                  <a:ext uri="{FF2B5EF4-FFF2-40B4-BE49-F238E27FC236}">
                    <a16:creationId xmlns:a16="http://schemas.microsoft.com/office/drawing/2014/main" xmlns="" id="{DF875954-8C89-9E41-8B0B-BC4C4521F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8584" y="3796856"/>
                <a:ext cx="661830" cy="666970"/>
              </a:xfrm>
              <a:custGeom>
                <a:avLst/>
                <a:gdLst>
                  <a:gd name="T0" fmla="*/ 258071197 w 218"/>
                  <a:gd name="T1" fmla="*/ 556514895 h 219"/>
                  <a:gd name="T2" fmla="*/ 553007540 w 218"/>
                  <a:gd name="T3" fmla="*/ 1771566731 h 219"/>
                  <a:gd name="T4" fmla="*/ 1760407082 w 218"/>
                  <a:gd name="T5" fmla="*/ 1474758990 h 219"/>
                  <a:gd name="T6" fmla="*/ 1465470739 w 218"/>
                  <a:gd name="T7" fmla="*/ 259707154 h 219"/>
                  <a:gd name="T8" fmla="*/ 258071197 w 218"/>
                  <a:gd name="T9" fmla="*/ 556514895 h 2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8" h="219">
                    <a:moveTo>
                      <a:pt x="28" y="60"/>
                    </a:moveTo>
                    <a:cubicBezTo>
                      <a:pt x="0" y="105"/>
                      <a:pt x="15" y="164"/>
                      <a:pt x="60" y="191"/>
                    </a:cubicBezTo>
                    <a:cubicBezTo>
                      <a:pt x="105" y="219"/>
                      <a:pt x="164" y="204"/>
                      <a:pt x="191" y="159"/>
                    </a:cubicBezTo>
                    <a:cubicBezTo>
                      <a:pt x="218" y="114"/>
                      <a:pt x="204" y="55"/>
                      <a:pt x="159" y="28"/>
                    </a:cubicBezTo>
                    <a:cubicBezTo>
                      <a:pt x="114" y="0"/>
                      <a:pt x="55" y="15"/>
                      <a:pt x="28" y="6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Open Sans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245" name="Freeform 15">
                <a:extLst>
                  <a:ext uri="{FF2B5EF4-FFF2-40B4-BE49-F238E27FC236}">
                    <a16:creationId xmlns:a16="http://schemas.microsoft.com/office/drawing/2014/main" xmlns="" id="{160E4DBC-EFEC-374C-B9BD-10E7735C5F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06661" y="3636218"/>
                <a:ext cx="988247" cy="988247"/>
              </a:xfrm>
              <a:custGeom>
                <a:avLst/>
                <a:gdLst>
                  <a:gd name="T0" fmla="*/ 527033645 w 325"/>
                  <a:gd name="T1" fmla="*/ 758189180 h 325"/>
                  <a:gd name="T2" fmla="*/ 240402486 w 325"/>
                  <a:gd name="T3" fmla="*/ 665728791 h 325"/>
                  <a:gd name="T4" fmla="*/ 342109826 w 325"/>
                  <a:gd name="T5" fmla="*/ 1128039859 h 325"/>
                  <a:gd name="T6" fmla="*/ 286634201 w 325"/>
                  <a:gd name="T7" fmla="*/ 1322210630 h 325"/>
                  <a:gd name="T8" fmla="*/ 0 w 325"/>
                  <a:gd name="T9" fmla="*/ 1682811318 h 325"/>
                  <a:gd name="T10" fmla="*/ 351356777 w 325"/>
                  <a:gd name="T11" fmla="*/ 1923213803 h 325"/>
                  <a:gd name="T12" fmla="*/ 120201243 w 325"/>
                  <a:gd name="T13" fmla="*/ 2117384574 h 325"/>
                  <a:gd name="T14" fmla="*/ 564018409 w 325"/>
                  <a:gd name="T15" fmla="*/ 2147483646 h 325"/>
                  <a:gd name="T16" fmla="*/ 702713554 w 325"/>
                  <a:gd name="T17" fmla="*/ 2147483646 h 325"/>
                  <a:gd name="T18" fmla="*/ 850652610 w 325"/>
                  <a:gd name="T19" fmla="*/ 2147483646 h 325"/>
                  <a:gd name="T20" fmla="*/ 1303716728 w 325"/>
                  <a:gd name="T21" fmla="*/ 2147483646 h 325"/>
                  <a:gd name="T22" fmla="*/ 1359195394 w 325"/>
                  <a:gd name="T23" fmla="*/ 2147483646 h 325"/>
                  <a:gd name="T24" fmla="*/ 1719796082 w 325"/>
                  <a:gd name="T25" fmla="*/ 2147483646 h 325"/>
                  <a:gd name="T26" fmla="*/ 2006430282 w 325"/>
                  <a:gd name="T27" fmla="*/ 2147483646 h 325"/>
                  <a:gd name="T28" fmla="*/ 2147483646 w 325"/>
                  <a:gd name="T29" fmla="*/ 2147483646 h 325"/>
                  <a:gd name="T30" fmla="*/ 2147483646 w 325"/>
                  <a:gd name="T31" fmla="*/ 2147483646 h 325"/>
                  <a:gd name="T32" fmla="*/ 2147483646 w 325"/>
                  <a:gd name="T33" fmla="*/ 2147483646 h 325"/>
                  <a:gd name="T34" fmla="*/ 2147483646 w 325"/>
                  <a:gd name="T35" fmla="*/ 2061905908 h 325"/>
                  <a:gd name="T36" fmla="*/ 2147483646 w 325"/>
                  <a:gd name="T37" fmla="*/ 1867738178 h 325"/>
                  <a:gd name="T38" fmla="*/ 2147483646 w 325"/>
                  <a:gd name="T39" fmla="*/ 1682811318 h 325"/>
                  <a:gd name="T40" fmla="*/ 2147483646 w 325"/>
                  <a:gd name="T41" fmla="*/ 1322210630 h 325"/>
                  <a:gd name="T42" fmla="*/ 2147483646 w 325"/>
                  <a:gd name="T43" fmla="*/ 1266731964 h 325"/>
                  <a:gd name="T44" fmla="*/ 2147483646 w 325"/>
                  <a:gd name="T45" fmla="*/ 1072561193 h 325"/>
                  <a:gd name="T46" fmla="*/ 2147483646 w 325"/>
                  <a:gd name="T47" fmla="*/ 619497076 h 325"/>
                  <a:gd name="T48" fmla="*/ 2147483646 w 325"/>
                  <a:gd name="T49" fmla="*/ 711960506 h 325"/>
                  <a:gd name="T50" fmla="*/ 2147483646 w 325"/>
                  <a:gd name="T51" fmla="*/ 545527548 h 325"/>
                  <a:gd name="T52" fmla="*/ 2135878476 w 325"/>
                  <a:gd name="T53" fmla="*/ 166432958 h 325"/>
                  <a:gd name="T54" fmla="*/ 1941707706 w 325"/>
                  <a:gd name="T55" fmla="*/ 379094590 h 325"/>
                  <a:gd name="T56" fmla="*/ 1701305220 w 325"/>
                  <a:gd name="T57" fmla="*/ 286634201 h 325"/>
                  <a:gd name="T58" fmla="*/ 1349948443 w 325"/>
                  <a:gd name="T59" fmla="*/ 0 h 325"/>
                  <a:gd name="T60" fmla="*/ 1285225866 w 325"/>
                  <a:gd name="T61" fmla="*/ 305125062 h 325"/>
                  <a:gd name="T62" fmla="*/ 998591666 w 325"/>
                  <a:gd name="T63" fmla="*/ 379094590 h 325"/>
                  <a:gd name="T64" fmla="*/ 545527548 w 325"/>
                  <a:gd name="T65" fmla="*/ 332862875 h 325"/>
                  <a:gd name="T66" fmla="*/ 665728791 w 325"/>
                  <a:gd name="T67" fmla="*/ 619497076 h 325"/>
                  <a:gd name="T68" fmla="*/ 2147483646 w 325"/>
                  <a:gd name="T69" fmla="*/ 2024921144 h 325"/>
                  <a:gd name="T70" fmla="*/ 637987937 w 325"/>
                  <a:gd name="T71" fmla="*/ 980100804 h 3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5" h="325">
                    <a:moveTo>
                      <a:pt x="72" y="67"/>
                    </a:moveTo>
                    <a:cubicBezTo>
                      <a:pt x="67" y="71"/>
                      <a:pt x="62" y="77"/>
                      <a:pt x="57" y="82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37" y="122"/>
                      <a:pt x="37" y="122"/>
                      <a:pt x="37" y="122"/>
                    </a:cubicBezTo>
                    <a:cubicBezTo>
                      <a:pt x="35" y="129"/>
                      <a:pt x="33" y="136"/>
                      <a:pt x="32" y="143"/>
                    </a:cubicBezTo>
                    <a:cubicBezTo>
                      <a:pt x="31" y="143"/>
                      <a:pt x="31" y="143"/>
                      <a:pt x="31" y="143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33" y="187"/>
                      <a:pt x="33" y="187"/>
                      <a:pt x="33" y="187"/>
                    </a:cubicBezTo>
                    <a:cubicBezTo>
                      <a:pt x="34" y="194"/>
                      <a:pt x="36" y="201"/>
                      <a:pt x="38" y="208"/>
                    </a:cubicBezTo>
                    <a:cubicBezTo>
                      <a:pt x="38" y="208"/>
                      <a:pt x="38" y="208"/>
                      <a:pt x="38" y="208"/>
                    </a:cubicBezTo>
                    <a:cubicBezTo>
                      <a:pt x="13" y="229"/>
                      <a:pt x="13" y="229"/>
                      <a:pt x="13" y="229"/>
                    </a:cubicBezTo>
                    <a:cubicBezTo>
                      <a:pt x="30" y="257"/>
                      <a:pt x="30" y="257"/>
                      <a:pt x="30" y="257"/>
                    </a:cubicBezTo>
                    <a:cubicBezTo>
                      <a:pt x="61" y="247"/>
                      <a:pt x="61" y="247"/>
                      <a:pt x="61" y="247"/>
                    </a:cubicBezTo>
                    <a:cubicBezTo>
                      <a:pt x="66" y="252"/>
                      <a:pt x="68" y="256"/>
                      <a:pt x="76" y="262"/>
                    </a:cubicBezTo>
                    <a:cubicBezTo>
                      <a:pt x="76" y="263"/>
                      <a:pt x="76" y="263"/>
                      <a:pt x="76" y="263"/>
                    </a:cubicBezTo>
                    <a:cubicBezTo>
                      <a:pt x="64" y="292"/>
                      <a:pt x="64" y="292"/>
                      <a:pt x="64" y="292"/>
                    </a:cubicBezTo>
                    <a:cubicBezTo>
                      <a:pt x="92" y="309"/>
                      <a:pt x="92" y="309"/>
                      <a:pt x="92" y="309"/>
                    </a:cubicBezTo>
                    <a:cubicBezTo>
                      <a:pt x="114" y="285"/>
                      <a:pt x="114" y="285"/>
                      <a:pt x="114" y="285"/>
                    </a:cubicBezTo>
                    <a:cubicBezTo>
                      <a:pt x="123" y="288"/>
                      <a:pt x="132" y="291"/>
                      <a:pt x="141" y="292"/>
                    </a:cubicBezTo>
                    <a:cubicBezTo>
                      <a:pt x="141" y="293"/>
                      <a:pt x="141" y="293"/>
                      <a:pt x="141" y="293"/>
                    </a:cubicBezTo>
                    <a:cubicBezTo>
                      <a:pt x="147" y="325"/>
                      <a:pt x="147" y="325"/>
                      <a:pt x="147" y="325"/>
                    </a:cubicBezTo>
                    <a:cubicBezTo>
                      <a:pt x="179" y="324"/>
                      <a:pt x="179" y="324"/>
                      <a:pt x="179" y="324"/>
                    </a:cubicBezTo>
                    <a:cubicBezTo>
                      <a:pt x="186" y="292"/>
                      <a:pt x="186" y="292"/>
                      <a:pt x="186" y="292"/>
                    </a:cubicBezTo>
                    <a:cubicBezTo>
                      <a:pt x="196" y="290"/>
                      <a:pt x="206" y="287"/>
                      <a:pt x="216" y="283"/>
                    </a:cubicBezTo>
                    <a:cubicBezTo>
                      <a:pt x="217" y="283"/>
                      <a:pt x="217" y="283"/>
                      <a:pt x="217" y="283"/>
                    </a:cubicBezTo>
                    <a:cubicBezTo>
                      <a:pt x="239" y="307"/>
                      <a:pt x="239" y="307"/>
                      <a:pt x="239" y="307"/>
                    </a:cubicBezTo>
                    <a:cubicBezTo>
                      <a:pt x="266" y="288"/>
                      <a:pt x="266" y="288"/>
                      <a:pt x="266" y="288"/>
                    </a:cubicBezTo>
                    <a:cubicBezTo>
                      <a:pt x="253" y="258"/>
                      <a:pt x="253" y="258"/>
                      <a:pt x="253" y="258"/>
                    </a:cubicBezTo>
                    <a:cubicBezTo>
                      <a:pt x="253" y="258"/>
                      <a:pt x="253" y="258"/>
                      <a:pt x="253" y="258"/>
                    </a:cubicBezTo>
                    <a:cubicBezTo>
                      <a:pt x="258" y="253"/>
                      <a:pt x="263" y="248"/>
                      <a:pt x="268" y="242"/>
                    </a:cubicBezTo>
                    <a:cubicBezTo>
                      <a:pt x="268" y="242"/>
                      <a:pt x="268" y="242"/>
                      <a:pt x="268" y="242"/>
                    </a:cubicBezTo>
                    <a:cubicBezTo>
                      <a:pt x="299" y="252"/>
                      <a:pt x="299" y="252"/>
                      <a:pt x="299" y="252"/>
                    </a:cubicBezTo>
                    <a:cubicBezTo>
                      <a:pt x="314" y="223"/>
                      <a:pt x="314" y="223"/>
                      <a:pt x="314" y="223"/>
                    </a:cubicBezTo>
                    <a:cubicBezTo>
                      <a:pt x="288" y="202"/>
                      <a:pt x="288" y="202"/>
                      <a:pt x="288" y="202"/>
                    </a:cubicBezTo>
                    <a:cubicBezTo>
                      <a:pt x="288" y="202"/>
                      <a:pt x="288" y="202"/>
                      <a:pt x="288" y="202"/>
                    </a:cubicBezTo>
                    <a:cubicBezTo>
                      <a:pt x="290" y="195"/>
                      <a:pt x="292" y="189"/>
                      <a:pt x="293" y="182"/>
                    </a:cubicBezTo>
                    <a:cubicBezTo>
                      <a:pt x="294" y="182"/>
                      <a:pt x="294" y="182"/>
                      <a:pt x="294" y="182"/>
                    </a:cubicBezTo>
                    <a:cubicBezTo>
                      <a:pt x="325" y="175"/>
                      <a:pt x="325" y="175"/>
                      <a:pt x="325" y="175"/>
                    </a:cubicBezTo>
                    <a:cubicBezTo>
                      <a:pt x="325" y="143"/>
                      <a:pt x="325" y="143"/>
                      <a:pt x="325" y="143"/>
                    </a:cubicBezTo>
                    <a:cubicBezTo>
                      <a:pt x="292" y="137"/>
                      <a:pt x="292" y="137"/>
                      <a:pt x="292" y="137"/>
                    </a:cubicBezTo>
                    <a:cubicBezTo>
                      <a:pt x="292" y="137"/>
                      <a:pt x="292" y="137"/>
                      <a:pt x="292" y="137"/>
                    </a:cubicBezTo>
                    <a:cubicBezTo>
                      <a:pt x="290" y="130"/>
                      <a:pt x="288" y="123"/>
                      <a:pt x="286" y="117"/>
                    </a:cubicBezTo>
                    <a:cubicBezTo>
                      <a:pt x="287" y="116"/>
                      <a:pt x="287" y="116"/>
                      <a:pt x="287" y="116"/>
                    </a:cubicBezTo>
                    <a:cubicBezTo>
                      <a:pt x="312" y="96"/>
                      <a:pt x="312" y="96"/>
                      <a:pt x="312" y="96"/>
                    </a:cubicBezTo>
                    <a:cubicBezTo>
                      <a:pt x="295" y="67"/>
                      <a:pt x="295" y="67"/>
                      <a:pt x="295" y="67"/>
                    </a:cubicBezTo>
                    <a:cubicBezTo>
                      <a:pt x="264" y="78"/>
                      <a:pt x="264" y="78"/>
                      <a:pt x="264" y="78"/>
                    </a:cubicBezTo>
                    <a:cubicBezTo>
                      <a:pt x="262" y="77"/>
                      <a:pt x="262" y="77"/>
                      <a:pt x="262" y="77"/>
                    </a:cubicBezTo>
                    <a:cubicBezTo>
                      <a:pt x="257" y="71"/>
                      <a:pt x="253" y="67"/>
                      <a:pt x="245" y="61"/>
                    </a:cubicBezTo>
                    <a:cubicBezTo>
                      <a:pt x="246" y="59"/>
                      <a:pt x="246" y="59"/>
                      <a:pt x="246" y="59"/>
                    </a:cubicBezTo>
                    <a:cubicBezTo>
                      <a:pt x="259" y="36"/>
                      <a:pt x="259" y="36"/>
                      <a:pt x="259" y="36"/>
                    </a:cubicBezTo>
                    <a:cubicBezTo>
                      <a:pt x="231" y="18"/>
                      <a:pt x="231" y="18"/>
                      <a:pt x="231" y="18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201" y="37"/>
                      <a:pt x="193" y="34"/>
                      <a:pt x="184" y="33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39" y="32"/>
                      <a:pt x="139" y="32"/>
                      <a:pt x="139" y="32"/>
                    </a:cubicBezTo>
                    <a:cubicBezTo>
                      <a:pt x="139" y="33"/>
                      <a:pt x="139" y="33"/>
                      <a:pt x="139" y="33"/>
                    </a:cubicBezTo>
                    <a:cubicBezTo>
                      <a:pt x="129" y="34"/>
                      <a:pt x="119" y="37"/>
                      <a:pt x="109" y="42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72" y="66"/>
                      <a:pt x="72" y="66"/>
                      <a:pt x="72" y="66"/>
                    </a:cubicBezTo>
                    <a:lnTo>
                      <a:pt x="72" y="67"/>
                    </a:lnTo>
                    <a:close/>
                    <a:moveTo>
                      <a:pt x="219" y="69"/>
                    </a:moveTo>
                    <a:cubicBezTo>
                      <a:pt x="271" y="100"/>
                      <a:pt x="287" y="167"/>
                      <a:pt x="256" y="219"/>
                    </a:cubicBezTo>
                    <a:cubicBezTo>
                      <a:pt x="224" y="271"/>
                      <a:pt x="157" y="287"/>
                      <a:pt x="106" y="256"/>
                    </a:cubicBezTo>
                    <a:cubicBezTo>
                      <a:pt x="54" y="225"/>
                      <a:pt x="37" y="157"/>
                      <a:pt x="69" y="106"/>
                    </a:cubicBezTo>
                    <a:cubicBezTo>
                      <a:pt x="100" y="54"/>
                      <a:pt x="167" y="38"/>
                      <a:pt x="219" y="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Open Sans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xmlns="" id="{356A0AEC-3887-4B44-91A0-E5CD6923C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6763" y="3520748"/>
                <a:ext cx="379412" cy="334926"/>
              </a:xfrm>
              <a:custGeom>
                <a:avLst/>
                <a:gdLst>
                  <a:gd name="T0" fmla="*/ 113 w 125"/>
                  <a:gd name="T1" fmla="*/ 62 h 110"/>
                  <a:gd name="T2" fmla="*/ 117 w 125"/>
                  <a:gd name="T3" fmla="*/ 97 h 110"/>
                  <a:gd name="T4" fmla="*/ 82 w 125"/>
                  <a:gd name="T5" fmla="*/ 102 h 110"/>
                  <a:gd name="T6" fmla="*/ 13 w 125"/>
                  <a:gd name="T7" fmla="*/ 49 h 110"/>
                  <a:gd name="T8" fmla="*/ 9 w 125"/>
                  <a:gd name="T9" fmla="*/ 14 h 110"/>
                  <a:gd name="T10" fmla="*/ 44 w 125"/>
                  <a:gd name="T11" fmla="*/ 9 h 110"/>
                  <a:gd name="T12" fmla="*/ 113 w 125"/>
                  <a:gd name="T13" fmla="*/ 6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110">
                    <a:moveTo>
                      <a:pt x="113" y="62"/>
                    </a:moveTo>
                    <a:cubicBezTo>
                      <a:pt x="124" y="70"/>
                      <a:pt x="125" y="86"/>
                      <a:pt x="117" y="97"/>
                    </a:cubicBezTo>
                    <a:cubicBezTo>
                      <a:pt x="109" y="108"/>
                      <a:pt x="93" y="110"/>
                      <a:pt x="82" y="102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2" y="41"/>
                      <a:pt x="0" y="25"/>
                      <a:pt x="9" y="14"/>
                    </a:cubicBezTo>
                    <a:cubicBezTo>
                      <a:pt x="17" y="3"/>
                      <a:pt x="33" y="0"/>
                      <a:pt x="44" y="9"/>
                    </a:cubicBezTo>
                    <a:lnTo>
                      <a:pt x="113" y="6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247" name="Freeform 19">
                <a:extLst>
                  <a:ext uri="{FF2B5EF4-FFF2-40B4-BE49-F238E27FC236}">
                    <a16:creationId xmlns:a16="http://schemas.microsoft.com/office/drawing/2014/main" xmlns="" id="{783D4296-AEAD-3945-8A7B-8D6CD3E42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4481" y="4256924"/>
                <a:ext cx="426656" cy="218468"/>
              </a:xfrm>
              <a:custGeom>
                <a:avLst/>
                <a:gdLst>
                  <a:gd name="T0" fmla="*/ 1086641024 w 140"/>
                  <a:gd name="T1" fmla="*/ 184138181 h 72"/>
                  <a:gd name="T2" fmla="*/ 1272388761 w 140"/>
                  <a:gd name="T3" fmla="*/ 451136420 h 72"/>
                  <a:gd name="T4" fmla="*/ 1003053018 w 140"/>
                  <a:gd name="T5" fmla="*/ 635271567 h 72"/>
                  <a:gd name="T6" fmla="*/ 204325558 w 140"/>
                  <a:gd name="T7" fmla="*/ 478754416 h 72"/>
                  <a:gd name="T8" fmla="*/ 27863684 w 140"/>
                  <a:gd name="T9" fmla="*/ 211756178 h 72"/>
                  <a:gd name="T10" fmla="*/ 297199427 w 140"/>
                  <a:gd name="T11" fmla="*/ 27621031 h 72"/>
                  <a:gd name="T12" fmla="*/ 1086641024 w 140"/>
                  <a:gd name="T13" fmla="*/ 184138181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0" h="72">
                    <a:moveTo>
                      <a:pt x="117" y="20"/>
                    </a:moveTo>
                    <a:cubicBezTo>
                      <a:pt x="131" y="22"/>
                      <a:pt x="140" y="36"/>
                      <a:pt x="137" y="49"/>
                    </a:cubicBezTo>
                    <a:cubicBezTo>
                      <a:pt x="134" y="63"/>
                      <a:pt x="121" y="72"/>
                      <a:pt x="108" y="69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9" y="50"/>
                      <a:pt x="0" y="37"/>
                      <a:pt x="3" y="23"/>
                    </a:cubicBezTo>
                    <a:cubicBezTo>
                      <a:pt x="6" y="9"/>
                      <a:pt x="19" y="0"/>
                      <a:pt x="32" y="3"/>
                    </a:cubicBezTo>
                    <a:lnTo>
                      <a:pt x="117" y="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Open Sans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248" name="Freeform 20">
                <a:extLst>
                  <a:ext uri="{FF2B5EF4-FFF2-40B4-BE49-F238E27FC236}">
                    <a16:creationId xmlns:a16="http://schemas.microsoft.com/office/drawing/2014/main" xmlns="" id="{A374D354-C13C-1449-A82A-57C857DBC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0822" y="4962448"/>
                <a:ext cx="422800" cy="240315"/>
              </a:xfrm>
              <a:custGeom>
                <a:avLst/>
                <a:gdLst>
                  <a:gd name="T0" fmla="*/ 971469689 w 139"/>
                  <a:gd name="T1" fmla="*/ 37014594 h 79"/>
                  <a:gd name="T2" fmla="*/ 1258286259 w 139"/>
                  <a:gd name="T3" fmla="*/ 203577225 h 79"/>
                  <a:gd name="T4" fmla="*/ 1091748685 w 139"/>
                  <a:gd name="T5" fmla="*/ 481183637 h 79"/>
                  <a:gd name="T6" fmla="*/ 314572325 w 139"/>
                  <a:gd name="T7" fmla="*/ 694014510 h 79"/>
                  <a:gd name="T8" fmla="*/ 37008688 w 139"/>
                  <a:gd name="T9" fmla="*/ 527451879 h 79"/>
                  <a:gd name="T10" fmla="*/ 194293329 w 139"/>
                  <a:gd name="T11" fmla="*/ 240591819 h 79"/>
                  <a:gd name="T12" fmla="*/ 971469689 w 139"/>
                  <a:gd name="T13" fmla="*/ 37014594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9" h="79">
                    <a:moveTo>
                      <a:pt x="105" y="4"/>
                    </a:moveTo>
                    <a:cubicBezTo>
                      <a:pt x="118" y="0"/>
                      <a:pt x="132" y="8"/>
                      <a:pt x="136" y="22"/>
                    </a:cubicBezTo>
                    <a:cubicBezTo>
                      <a:pt x="139" y="35"/>
                      <a:pt x="131" y="49"/>
                      <a:pt x="118" y="52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21" y="79"/>
                      <a:pt x="7" y="71"/>
                      <a:pt x="4" y="57"/>
                    </a:cubicBezTo>
                    <a:cubicBezTo>
                      <a:pt x="0" y="44"/>
                      <a:pt x="8" y="30"/>
                      <a:pt x="21" y="26"/>
                    </a:cubicBezTo>
                    <a:lnTo>
                      <a:pt x="105" y="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Open Sans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xmlns="" id="{01219CBA-B9B0-BB4B-AD63-43CAB7B5A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7738" y="4963625"/>
                <a:ext cx="425450" cy="239685"/>
              </a:xfrm>
              <a:custGeom>
                <a:avLst/>
                <a:gdLst>
                  <a:gd name="T0" fmla="*/ 35 w 140"/>
                  <a:gd name="T1" fmla="*/ 4 h 79"/>
                  <a:gd name="T2" fmla="*/ 4 w 140"/>
                  <a:gd name="T3" fmla="*/ 22 h 79"/>
                  <a:gd name="T4" fmla="*/ 21 w 140"/>
                  <a:gd name="T5" fmla="*/ 52 h 79"/>
                  <a:gd name="T6" fmla="*/ 105 w 140"/>
                  <a:gd name="T7" fmla="*/ 75 h 79"/>
                  <a:gd name="T8" fmla="*/ 136 w 140"/>
                  <a:gd name="T9" fmla="*/ 57 h 79"/>
                  <a:gd name="T10" fmla="*/ 119 w 140"/>
                  <a:gd name="T11" fmla="*/ 26 h 79"/>
                  <a:gd name="T12" fmla="*/ 35 w 140"/>
                  <a:gd name="T13" fmla="*/ 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79">
                    <a:moveTo>
                      <a:pt x="35" y="4"/>
                    </a:moveTo>
                    <a:cubicBezTo>
                      <a:pt x="21" y="0"/>
                      <a:pt x="8" y="8"/>
                      <a:pt x="4" y="22"/>
                    </a:cubicBezTo>
                    <a:cubicBezTo>
                      <a:pt x="0" y="35"/>
                      <a:pt x="8" y="49"/>
                      <a:pt x="21" y="52"/>
                    </a:cubicBezTo>
                    <a:cubicBezTo>
                      <a:pt x="105" y="75"/>
                      <a:pt x="105" y="75"/>
                      <a:pt x="105" y="75"/>
                    </a:cubicBezTo>
                    <a:cubicBezTo>
                      <a:pt x="119" y="79"/>
                      <a:pt x="132" y="71"/>
                      <a:pt x="136" y="57"/>
                    </a:cubicBezTo>
                    <a:cubicBezTo>
                      <a:pt x="140" y="44"/>
                      <a:pt x="132" y="30"/>
                      <a:pt x="119" y="26"/>
                    </a:cubicBezTo>
                    <a:lnTo>
                      <a:pt x="35" y="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xmlns="" id="{1D4FB93B-24D1-A845-8AA7-F067733ED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4263" y="3277888"/>
                <a:ext cx="2333625" cy="2749242"/>
              </a:xfrm>
              <a:custGeom>
                <a:avLst/>
                <a:gdLst>
                  <a:gd name="T0" fmla="*/ 702 w 768"/>
                  <a:gd name="T1" fmla="*/ 412 h 904"/>
                  <a:gd name="T2" fmla="*/ 611 w 768"/>
                  <a:gd name="T3" fmla="*/ 601 h 904"/>
                  <a:gd name="T4" fmla="*/ 611 w 768"/>
                  <a:gd name="T5" fmla="*/ 602 h 904"/>
                  <a:gd name="T6" fmla="*/ 609 w 768"/>
                  <a:gd name="T7" fmla="*/ 604 h 904"/>
                  <a:gd name="T8" fmla="*/ 606 w 768"/>
                  <a:gd name="T9" fmla="*/ 606 h 904"/>
                  <a:gd name="T10" fmla="*/ 606 w 768"/>
                  <a:gd name="T11" fmla="*/ 607 h 904"/>
                  <a:gd name="T12" fmla="*/ 536 w 768"/>
                  <a:gd name="T13" fmla="*/ 735 h 904"/>
                  <a:gd name="T14" fmla="*/ 523 w 768"/>
                  <a:gd name="T15" fmla="*/ 827 h 904"/>
                  <a:gd name="T16" fmla="*/ 523 w 768"/>
                  <a:gd name="T17" fmla="*/ 833 h 904"/>
                  <a:gd name="T18" fmla="*/ 521 w 768"/>
                  <a:gd name="T19" fmla="*/ 837 h 904"/>
                  <a:gd name="T20" fmla="*/ 504 w 768"/>
                  <a:gd name="T21" fmla="*/ 844 h 904"/>
                  <a:gd name="T22" fmla="*/ 274 w 768"/>
                  <a:gd name="T23" fmla="*/ 844 h 904"/>
                  <a:gd name="T24" fmla="*/ 257 w 768"/>
                  <a:gd name="T25" fmla="*/ 837 h 904"/>
                  <a:gd name="T26" fmla="*/ 255 w 768"/>
                  <a:gd name="T27" fmla="*/ 832 h 904"/>
                  <a:gd name="T28" fmla="*/ 256 w 768"/>
                  <a:gd name="T29" fmla="*/ 827 h 904"/>
                  <a:gd name="T30" fmla="*/ 243 w 768"/>
                  <a:gd name="T31" fmla="*/ 737 h 904"/>
                  <a:gd name="T32" fmla="*/ 185 w 768"/>
                  <a:gd name="T33" fmla="*/ 622 h 904"/>
                  <a:gd name="T34" fmla="*/ 170 w 768"/>
                  <a:gd name="T35" fmla="*/ 604 h 904"/>
                  <a:gd name="T36" fmla="*/ 136 w 768"/>
                  <a:gd name="T37" fmla="*/ 571 h 904"/>
                  <a:gd name="T38" fmla="*/ 109 w 768"/>
                  <a:gd name="T39" fmla="*/ 530 h 904"/>
                  <a:gd name="T40" fmla="*/ 75 w 768"/>
                  <a:gd name="T41" fmla="*/ 436 h 904"/>
                  <a:gd name="T42" fmla="*/ 70 w 768"/>
                  <a:gd name="T43" fmla="*/ 378 h 904"/>
                  <a:gd name="T44" fmla="*/ 342 w 768"/>
                  <a:gd name="T45" fmla="*/ 65 h 904"/>
                  <a:gd name="T46" fmla="*/ 305 w 768"/>
                  <a:gd name="T47" fmla="*/ 0 h 904"/>
                  <a:gd name="T48" fmla="*/ 0 w 768"/>
                  <a:gd name="T49" fmla="*/ 378 h 904"/>
                  <a:gd name="T50" fmla="*/ 132 w 768"/>
                  <a:gd name="T51" fmla="*/ 669 h 904"/>
                  <a:gd name="T52" fmla="*/ 186 w 768"/>
                  <a:gd name="T53" fmla="*/ 825 h 904"/>
                  <a:gd name="T54" fmla="*/ 204 w 768"/>
                  <a:gd name="T55" fmla="*/ 883 h 904"/>
                  <a:gd name="T56" fmla="*/ 226 w 768"/>
                  <a:gd name="T57" fmla="*/ 902 h 904"/>
                  <a:gd name="T58" fmla="*/ 380 w 768"/>
                  <a:gd name="T59" fmla="*/ 903 h 904"/>
                  <a:gd name="T60" fmla="*/ 547 w 768"/>
                  <a:gd name="T61" fmla="*/ 904 h 904"/>
                  <a:gd name="T62" fmla="*/ 575 w 768"/>
                  <a:gd name="T63" fmla="*/ 883 h 904"/>
                  <a:gd name="T64" fmla="*/ 593 w 768"/>
                  <a:gd name="T65" fmla="*/ 825 h 904"/>
                  <a:gd name="T66" fmla="*/ 658 w 768"/>
                  <a:gd name="T67" fmla="*/ 654 h 904"/>
                  <a:gd name="T68" fmla="*/ 662 w 768"/>
                  <a:gd name="T69" fmla="*/ 650 h 904"/>
                  <a:gd name="T70" fmla="*/ 768 w 768"/>
                  <a:gd name="T71" fmla="*/ 442 h 904"/>
                  <a:gd name="T72" fmla="*/ 702 w 768"/>
                  <a:gd name="T73" fmla="*/ 412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8" h="904">
                    <a:moveTo>
                      <a:pt x="702" y="412"/>
                    </a:moveTo>
                    <a:cubicBezTo>
                      <a:pt x="694" y="485"/>
                      <a:pt x="661" y="552"/>
                      <a:pt x="611" y="601"/>
                    </a:cubicBezTo>
                    <a:cubicBezTo>
                      <a:pt x="611" y="602"/>
                      <a:pt x="611" y="602"/>
                      <a:pt x="611" y="602"/>
                    </a:cubicBezTo>
                    <a:cubicBezTo>
                      <a:pt x="610" y="603"/>
                      <a:pt x="609" y="603"/>
                      <a:pt x="609" y="604"/>
                    </a:cubicBezTo>
                    <a:cubicBezTo>
                      <a:pt x="609" y="604"/>
                      <a:pt x="608" y="605"/>
                      <a:pt x="606" y="606"/>
                    </a:cubicBezTo>
                    <a:cubicBezTo>
                      <a:pt x="606" y="607"/>
                      <a:pt x="606" y="607"/>
                      <a:pt x="606" y="607"/>
                    </a:cubicBezTo>
                    <a:cubicBezTo>
                      <a:pt x="595" y="619"/>
                      <a:pt x="556" y="665"/>
                      <a:pt x="536" y="735"/>
                    </a:cubicBezTo>
                    <a:cubicBezTo>
                      <a:pt x="528" y="762"/>
                      <a:pt x="523" y="793"/>
                      <a:pt x="523" y="827"/>
                    </a:cubicBezTo>
                    <a:cubicBezTo>
                      <a:pt x="523" y="829"/>
                      <a:pt x="523" y="831"/>
                      <a:pt x="523" y="833"/>
                    </a:cubicBezTo>
                    <a:cubicBezTo>
                      <a:pt x="523" y="833"/>
                      <a:pt x="522" y="835"/>
                      <a:pt x="521" y="837"/>
                    </a:cubicBezTo>
                    <a:cubicBezTo>
                      <a:pt x="519" y="839"/>
                      <a:pt x="514" y="842"/>
                      <a:pt x="504" y="844"/>
                    </a:cubicBezTo>
                    <a:cubicBezTo>
                      <a:pt x="274" y="844"/>
                      <a:pt x="274" y="844"/>
                      <a:pt x="274" y="844"/>
                    </a:cubicBezTo>
                    <a:cubicBezTo>
                      <a:pt x="265" y="842"/>
                      <a:pt x="260" y="840"/>
                      <a:pt x="257" y="837"/>
                    </a:cubicBezTo>
                    <a:cubicBezTo>
                      <a:pt x="256" y="836"/>
                      <a:pt x="255" y="833"/>
                      <a:pt x="255" y="832"/>
                    </a:cubicBezTo>
                    <a:cubicBezTo>
                      <a:pt x="256" y="830"/>
                      <a:pt x="256" y="830"/>
                      <a:pt x="256" y="827"/>
                    </a:cubicBezTo>
                    <a:cubicBezTo>
                      <a:pt x="256" y="794"/>
                      <a:pt x="251" y="764"/>
                      <a:pt x="243" y="737"/>
                    </a:cubicBezTo>
                    <a:cubicBezTo>
                      <a:pt x="227" y="683"/>
                      <a:pt x="201" y="643"/>
                      <a:pt x="185" y="622"/>
                    </a:cubicBezTo>
                    <a:cubicBezTo>
                      <a:pt x="180" y="616"/>
                      <a:pt x="175" y="610"/>
                      <a:pt x="170" y="604"/>
                    </a:cubicBezTo>
                    <a:cubicBezTo>
                      <a:pt x="159" y="593"/>
                      <a:pt x="146" y="583"/>
                      <a:pt x="136" y="571"/>
                    </a:cubicBezTo>
                    <a:cubicBezTo>
                      <a:pt x="125" y="558"/>
                      <a:pt x="116" y="544"/>
                      <a:pt x="109" y="530"/>
                    </a:cubicBezTo>
                    <a:cubicBezTo>
                      <a:pt x="94" y="501"/>
                      <a:pt x="81" y="469"/>
                      <a:pt x="75" y="436"/>
                    </a:cubicBezTo>
                    <a:cubicBezTo>
                      <a:pt x="72" y="417"/>
                      <a:pt x="70" y="397"/>
                      <a:pt x="70" y="378"/>
                    </a:cubicBezTo>
                    <a:cubicBezTo>
                      <a:pt x="70" y="219"/>
                      <a:pt x="189" y="87"/>
                      <a:pt x="342" y="65"/>
                    </a:cubicBezTo>
                    <a:cubicBezTo>
                      <a:pt x="305" y="0"/>
                      <a:pt x="305" y="0"/>
                      <a:pt x="305" y="0"/>
                    </a:cubicBezTo>
                    <a:cubicBezTo>
                      <a:pt x="131" y="38"/>
                      <a:pt x="0" y="193"/>
                      <a:pt x="0" y="378"/>
                    </a:cubicBezTo>
                    <a:cubicBezTo>
                      <a:pt x="0" y="494"/>
                      <a:pt x="51" y="598"/>
                      <a:pt x="132" y="669"/>
                    </a:cubicBezTo>
                    <a:cubicBezTo>
                      <a:pt x="151" y="694"/>
                      <a:pt x="185" y="750"/>
                      <a:pt x="186" y="825"/>
                    </a:cubicBezTo>
                    <a:cubicBezTo>
                      <a:pt x="184" y="841"/>
                      <a:pt x="188" y="864"/>
                      <a:pt x="204" y="883"/>
                    </a:cubicBezTo>
                    <a:cubicBezTo>
                      <a:pt x="210" y="890"/>
                      <a:pt x="218" y="897"/>
                      <a:pt x="226" y="902"/>
                    </a:cubicBezTo>
                    <a:cubicBezTo>
                      <a:pt x="380" y="903"/>
                      <a:pt x="380" y="903"/>
                      <a:pt x="380" y="903"/>
                    </a:cubicBezTo>
                    <a:cubicBezTo>
                      <a:pt x="547" y="904"/>
                      <a:pt x="547" y="904"/>
                      <a:pt x="547" y="904"/>
                    </a:cubicBezTo>
                    <a:cubicBezTo>
                      <a:pt x="558" y="899"/>
                      <a:pt x="567" y="892"/>
                      <a:pt x="575" y="883"/>
                    </a:cubicBezTo>
                    <a:cubicBezTo>
                      <a:pt x="590" y="864"/>
                      <a:pt x="594" y="841"/>
                      <a:pt x="593" y="825"/>
                    </a:cubicBezTo>
                    <a:cubicBezTo>
                      <a:pt x="594" y="723"/>
                      <a:pt x="657" y="655"/>
                      <a:pt x="658" y="654"/>
                    </a:cubicBezTo>
                    <a:cubicBezTo>
                      <a:pt x="660" y="653"/>
                      <a:pt x="661" y="652"/>
                      <a:pt x="662" y="650"/>
                    </a:cubicBezTo>
                    <a:cubicBezTo>
                      <a:pt x="717" y="595"/>
                      <a:pt x="755" y="522"/>
                      <a:pt x="768" y="442"/>
                    </a:cubicBezTo>
                    <a:cubicBezTo>
                      <a:pt x="750" y="433"/>
                      <a:pt x="720" y="420"/>
                      <a:pt x="702" y="412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33">
                <a:extLst>
                  <a:ext uri="{FF2B5EF4-FFF2-40B4-BE49-F238E27FC236}">
                    <a16:creationId xmlns:a16="http://schemas.microsoft.com/office/drawing/2014/main" xmlns="" id="{3E3BD9FC-42CC-FB49-8D17-742BBCD9C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0613" y="2733436"/>
                <a:ext cx="703262" cy="298417"/>
              </a:xfrm>
              <a:custGeom>
                <a:avLst/>
                <a:gdLst>
                  <a:gd name="T0" fmla="*/ 232 w 232"/>
                  <a:gd name="T1" fmla="*/ 44 h 98"/>
                  <a:gd name="T2" fmla="*/ 225 w 232"/>
                  <a:gd name="T3" fmla="*/ 34 h 98"/>
                  <a:gd name="T4" fmla="*/ 10 w 232"/>
                  <a:gd name="T5" fmla="*/ 0 h 98"/>
                  <a:gd name="T6" fmla="*/ 0 w 232"/>
                  <a:gd name="T7" fmla="*/ 7 h 98"/>
                  <a:gd name="T8" fmla="*/ 232 w 232"/>
                  <a:gd name="T9" fmla="*/ 4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98">
                    <a:moveTo>
                      <a:pt x="232" y="44"/>
                    </a:moveTo>
                    <a:cubicBezTo>
                      <a:pt x="225" y="34"/>
                      <a:pt x="225" y="34"/>
                      <a:pt x="225" y="34"/>
                    </a:cubicBezTo>
                    <a:cubicBezTo>
                      <a:pt x="157" y="84"/>
                      <a:pt x="60" y="69"/>
                      <a:pt x="1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4" y="81"/>
                      <a:pt x="158" y="98"/>
                      <a:pt x="232" y="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34">
                <a:extLst>
                  <a:ext uri="{FF2B5EF4-FFF2-40B4-BE49-F238E27FC236}">
                    <a16:creationId xmlns:a16="http://schemas.microsoft.com/office/drawing/2014/main" xmlns="" id="{6A1BCD29-3CB5-5646-943E-1CA2F04A5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9500" y="2717563"/>
                <a:ext cx="58738" cy="57144"/>
              </a:xfrm>
              <a:custGeom>
                <a:avLst/>
                <a:gdLst>
                  <a:gd name="T0" fmla="*/ 45 w 45"/>
                  <a:gd name="T1" fmla="*/ 12 h 45"/>
                  <a:gd name="T2" fmla="*/ 3 w 45"/>
                  <a:gd name="T3" fmla="*/ 0 h 45"/>
                  <a:gd name="T4" fmla="*/ 0 w 45"/>
                  <a:gd name="T5" fmla="*/ 45 h 45"/>
                  <a:gd name="T6" fmla="*/ 45 w 45"/>
                  <a:gd name="T7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5">
                    <a:moveTo>
                      <a:pt x="45" y="12"/>
                    </a:moveTo>
                    <a:lnTo>
                      <a:pt x="3" y="0"/>
                    </a:lnTo>
                    <a:lnTo>
                      <a:pt x="0" y="45"/>
                    </a:lnTo>
                    <a:lnTo>
                      <a:pt x="45" y="1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253" name="Freeform 35">
                <a:extLst>
                  <a:ext uri="{FF2B5EF4-FFF2-40B4-BE49-F238E27FC236}">
                    <a16:creationId xmlns:a16="http://schemas.microsoft.com/office/drawing/2014/main" xmlns="" id="{207E2085-C044-5042-93EF-711F4C881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1869" y="4350737"/>
                <a:ext cx="602715" cy="449787"/>
              </a:xfrm>
              <a:custGeom>
                <a:avLst/>
                <a:gdLst>
                  <a:gd name="T0" fmla="*/ 0 w 198"/>
                  <a:gd name="T1" fmla="*/ 1191461450 h 148"/>
                  <a:gd name="T2" fmla="*/ 27797946 w 198"/>
                  <a:gd name="T3" fmla="*/ 1080628463 h 148"/>
                  <a:gd name="T4" fmla="*/ 1723481807 w 198"/>
                  <a:gd name="T5" fmla="*/ 0 h 148"/>
                  <a:gd name="T6" fmla="*/ 1834673592 w 198"/>
                  <a:gd name="T7" fmla="*/ 18471658 h 148"/>
                  <a:gd name="T8" fmla="*/ 0 w 198"/>
                  <a:gd name="T9" fmla="*/ 1191461450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8" h="148">
                    <a:moveTo>
                      <a:pt x="0" y="129"/>
                    </a:moveTo>
                    <a:cubicBezTo>
                      <a:pt x="3" y="117"/>
                      <a:pt x="3" y="117"/>
                      <a:pt x="3" y="117"/>
                    </a:cubicBezTo>
                    <a:cubicBezTo>
                      <a:pt x="86" y="135"/>
                      <a:pt x="168" y="83"/>
                      <a:pt x="186" y="0"/>
                    </a:cubicBezTo>
                    <a:cubicBezTo>
                      <a:pt x="198" y="2"/>
                      <a:pt x="198" y="2"/>
                      <a:pt x="198" y="2"/>
                    </a:cubicBezTo>
                    <a:cubicBezTo>
                      <a:pt x="178" y="92"/>
                      <a:pt x="90" y="148"/>
                      <a:pt x="0" y="1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Open Sans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254" name="Freeform 36">
                <a:extLst>
                  <a:ext uri="{FF2B5EF4-FFF2-40B4-BE49-F238E27FC236}">
                    <a16:creationId xmlns:a16="http://schemas.microsoft.com/office/drawing/2014/main" xmlns="" id="{E2254568-C02E-2942-8701-E5E9BC884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1895" y="4319895"/>
                <a:ext cx="70681" cy="52689"/>
              </a:xfrm>
              <a:custGeom>
                <a:avLst/>
                <a:gdLst>
                  <a:gd name="T0" fmla="*/ 0 w 55"/>
                  <a:gd name="T1" fmla="*/ 47893016 h 41"/>
                  <a:gd name="T2" fmla="*/ 56151557 w 55"/>
                  <a:gd name="T3" fmla="*/ 0 h 41"/>
                  <a:gd name="T4" fmla="*/ 90832796 w 55"/>
                  <a:gd name="T5" fmla="*/ 67710505 h 41"/>
                  <a:gd name="T6" fmla="*/ 0 w 55"/>
                  <a:gd name="T7" fmla="*/ 47893016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41">
                    <a:moveTo>
                      <a:pt x="0" y="29"/>
                    </a:moveTo>
                    <a:lnTo>
                      <a:pt x="34" y="0"/>
                    </a:lnTo>
                    <a:lnTo>
                      <a:pt x="55" y="4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Open Sans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255" name="Oval 37">
                <a:extLst>
                  <a:ext uri="{FF2B5EF4-FFF2-40B4-BE49-F238E27FC236}">
                    <a16:creationId xmlns:a16="http://schemas.microsoft.com/office/drawing/2014/main" xmlns="" id="{CED7506D-FF48-8F42-92CC-85077425D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7929" y="4566635"/>
                <a:ext cx="244171" cy="2428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40">
                <a:extLst>
                  <a:ext uri="{FF2B5EF4-FFF2-40B4-BE49-F238E27FC236}">
                    <a16:creationId xmlns:a16="http://schemas.microsoft.com/office/drawing/2014/main" xmlns="" id="{C5CB5AC6-A821-BE4D-A988-AD0820556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9200" y="2800104"/>
                <a:ext cx="277813" cy="279369"/>
              </a:xfrm>
              <a:custGeom>
                <a:avLst/>
                <a:gdLst>
                  <a:gd name="T0" fmla="*/ 10 w 91"/>
                  <a:gd name="T1" fmla="*/ 65 h 92"/>
                  <a:gd name="T2" fmla="*/ 64 w 91"/>
                  <a:gd name="T3" fmla="*/ 81 h 92"/>
                  <a:gd name="T4" fmla="*/ 81 w 91"/>
                  <a:gd name="T5" fmla="*/ 27 h 92"/>
                  <a:gd name="T6" fmla="*/ 27 w 91"/>
                  <a:gd name="T7" fmla="*/ 10 h 92"/>
                  <a:gd name="T8" fmla="*/ 10 w 91"/>
                  <a:gd name="T9" fmla="*/ 6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2">
                    <a:moveTo>
                      <a:pt x="10" y="65"/>
                    </a:moveTo>
                    <a:cubicBezTo>
                      <a:pt x="20" y="84"/>
                      <a:pt x="45" y="92"/>
                      <a:pt x="64" y="81"/>
                    </a:cubicBezTo>
                    <a:cubicBezTo>
                      <a:pt x="84" y="71"/>
                      <a:pt x="91" y="47"/>
                      <a:pt x="81" y="27"/>
                    </a:cubicBezTo>
                    <a:cubicBezTo>
                      <a:pt x="70" y="8"/>
                      <a:pt x="46" y="0"/>
                      <a:pt x="27" y="10"/>
                    </a:cubicBezTo>
                    <a:cubicBezTo>
                      <a:pt x="7" y="21"/>
                      <a:pt x="0" y="45"/>
                      <a:pt x="10" y="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41">
                <a:extLst>
                  <a:ext uri="{FF2B5EF4-FFF2-40B4-BE49-F238E27FC236}">
                    <a16:creationId xmlns:a16="http://schemas.microsoft.com/office/drawing/2014/main" xmlns="" id="{7AD98C79-3679-3749-B1F1-B3C627237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9413" y="1744535"/>
                <a:ext cx="1100137" cy="1101602"/>
              </a:xfrm>
              <a:custGeom>
                <a:avLst/>
                <a:gdLst>
                  <a:gd name="T0" fmla="*/ 362 w 362"/>
                  <a:gd name="T1" fmla="*/ 362 h 362"/>
                  <a:gd name="T2" fmla="*/ 346 w 362"/>
                  <a:gd name="T3" fmla="*/ 362 h 362"/>
                  <a:gd name="T4" fmla="*/ 0 w 362"/>
                  <a:gd name="T5" fmla="*/ 16 h 362"/>
                  <a:gd name="T6" fmla="*/ 0 w 362"/>
                  <a:gd name="T7" fmla="*/ 0 h 362"/>
                  <a:gd name="T8" fmla="*/ 362 w 362"/>
                  <a:gd name="T9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2" h="362">
                    <a:moveTo>
                      <a:pt x="362" y="362"/>
                    </a:moveTo>
                    <a:cubicBezTo>
                      <a:pt x="346" y="362"/>
                      <a:pt x="346" y="362"/>
                      <a:pt x="346" y="362"/>
                    </a:cubicBezTo>
                    <a:cubicBezTo>
                      <a:pt x="346" y="171"/>
                      <a:pt x="191" y="16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0" y="0"/>
                      <a:pt x="362" y="162"/>
                      <a:pt x="362" y="3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 42">
                <a:extLst>
                  <a:ext uri="{FF2B5EF4-FFF2-40B4-BE49-F238E27FC236}">
                    <a16:creationId xmlns:a16="http://schemas.microsoft.com/office/drawing/2014/main" xmlns="" id="{1AF8797A-1F6C-1B42-B3EA-DE9537A47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7500" y="1690566"/>
                <a:ext cx="100013" cy="153970"/>
              </a:xfrm>
              <a:custGeom>
                <a:avLst/>
                <a:gdLst>
                  <a:gd name="T0" fmla="*/ 78 w 78"/>
                  <a:gd name="T1" fmla="*/ 0 h 120"/>
                  <a:gd name="T2" fmla="*/ 0 w 78"/>
                  <a:gd name="T3" fmla="*/ 56 h 120"/>
                  <a:gd name="T4" fmla="*/ 74 w 78"/>
                  <a:gd name="T5" fmla="*/ 120 h 120"/>
                  <a:gd name="T6" fmla="*/ 78 w 78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20">
                    <a:moveTo>
                      <a:pt x="78" y="0"/>
                    </a:moveTo>
                    <a:lnTo>
                      <a:pt x="0" y="56"/>
                    </a:lnTo>
                    <a:lnTo>
                      <a:pt x="74" y="12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val 43">
                <a:extLst>
                  <a:ext uri="{FF2B5EF4-FFF2-40B4-BE49-F238E27FC236}">
                    <a16:creationId xmlns:a16="http://schemas.microsoft.com/office/drawing/2014/main" xmlns="" id="{9B2BC49D-F85E-804C-8049-B076B58F5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7425" y="1930251"/>
                <a:ext cx="355600" cy="35873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260" name="TextBox 32">
                <a:extLst>
                  <a:ext uri="{FF2B5EF4-FFF2-40B4-BE49-F238E27FC236}">
                    <a16:creationId xmlns:a16="http://schemas.microsoft.com/office/drawing/2014/main" xmlns="" id="{99A2AC43-AF8D-A840-A11B-BE989EA230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35201" y="4556416"/>
                <a:ext cx="269625" cy="261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94261" name="TextBox 33">
                <a:extLst>
                  <a:ext uri="{FF2B5EF4-FFF2-40B4-BE49-F238E27FC236}">
                    <a16:creationId xmlns:a16="http://schemas.microsoft.com/office/drawing/2014/main" xmlns="" id="{407E59B5-A7F9-6E43-B58F-9BD316555D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8075" y="1950826"/>
                <a:ext cx="285656" cy="307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B</a:t>
                </a:r>
              </a:p>
            </p:txBody>
          </p:sp>
          <p:sp>
            <p:nvSpPr>
              <p:cNvPr id="94262" name="TextBox 34">
                <a:extLst>
                  <a:ext uri="{FF2B5EF4-FFF2-40B4-BE49-F238E27FC236}">
                    <a16:creationId xmlns:a16="http://schemas.microsoft.com/office/drawing/2014/main" xmlns="" id="{91C68CF1-FFF2-A244-89CD-6756BEED4D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78791" y="2802109"/>
                <a:ext cx="260008" cy="261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1100" b="1" dirty="0">
                    <a:solidFill>
                      <a:prstClr val="white"/>
                    </a:solidFill>
                  </a:rPr>
                  <a:t>C</a:t>
                </a:r>
                <a:endPara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Title 15">
            <a:extLst>
              <a:ext uri="{FF2B5EF4-FFF2-40B4-BE49-F238E27FC236}">
                <a16:creationId xmlns:a16="http://schemas.microsoft.com/office/drawing/2014/main" xmlns="" id="{C43325BF-410B-C049-929A-059B0AF7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284"/>
            <a:ext cx="12155655" cy="5619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dirty="0">
                <a:latin typeface="Britannic Bold" panose="020B0903060703020204" pitchFamily="34" charset="0"/>
              </a:rPr>
              <a:t>STRATEGI PENGEMBANGAN HORTIKULTURA 2021-2024</a:t>
            </a:r>
            <a:endParaRPr lang="id-ID" altLang="en-US" dirty="0">
              <a:solidFill>
                <a:schemeClr val="accent1"/>
              </a:solidFill>
              <a:latin typeface="Britannic Bold" panose="020B0903060703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E722D534-C371-4B79-A703-0F4BC4284A0E}"/>
              </a:ext>
            </a:extLst>
          </p:cNvPr>
          <p:cNvCxnSpPr>
            <a:cxnSpLocks/>
          </p:cNvCxnSpPr>
          <p:nvPr/>
        </p:nvCxnSpPr>
        <p:spPr>
          <a:xfrm>
            <a:off x="880617" y="847011"/>
            <a:ext cx="10783987" cy="7169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oval"/>
          </a:ln>
          <a:effectLst/>
        </p:spPr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CB8B3666-3F2A-40CE-9643-C8E3B6B1FB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" y="115867"/>
            <a:ext cx="767818" cy="76838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0ED7DC74-31B1-4B20-A9CD-76C918593D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407"/>
          <a:stretch/>
        </p:blipFill>
        <p:spPr>
          <a:xfrm>
            <a:off x="11147927" y="103306"/>
            <a:ext cx="1007728" cy="695726"/>
          </a:xfrm>
          <a:prstGeom prst="rect">
            <a:avLst/>
          </a:prstGeom>
        </p:spPr>
      </p:pic>
      <p:sp>
        <p:nvSpPr>
          <p:cNvPr id="83" name="Rounded Rectangle 56">
            <a:extLst>
              <a:ext uri="{FF2B5EF4-FFF2-40B4-BE49-F238E27FC236}">
                <a16:creationId xmlns:a16="http://schemas.microsoft.com/office/drawing/2014/main" xmlns="" id="{D389A031-7048-4A97-8000-B7D7A82AE6A7}"/>
              </a:ext>
            </a:extLst>
          </p:cNvPr>
          <p:cNvSpPr/>
          <p:nvPr/>
        </p:nvSpPr>
        <p:spPr>
          <a:xfrm>
            <a:off x="881286" y="1147605"/>
            <a:ext cx="611512" cy="79782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id-ID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0A579B-78B9-4A2C-867E-94846743A7A0}"/>
              </a:ext>
            </a:extLst>
          </p:cNvPr>
          <p:cNvSpPr txBox="1"/>
          <p:nvPr/>
        </p:nvSpPr>
        <p:spPr>
          <a:xfrm>
            <a:off x="1596893" y="1146010"/>
            <a:ext cx="4609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Bahnschrift" panose="020B0502040204020203" pitchFamily="34" charset="0"/>
              </a:rPr>
              <a:t>Pengembangan</a:t>
            </a:r>
            <a:r>
              <a:rPr lang="en-US" sz="2000" b="1" dirty="0">
                <a:latin typeface="Bahnschrift" panose="020B0502040204020203" pitchFamily="34" charset="0"/>
              </a:rPr>
              <a:t> Kampung </a:t>
            </a:r>
            <a:r>
              <a:rPr lang="en-US" sz="2000" b="1" dirty="0" err="1">
                <a:latin typeface="Bahnschrift" panose="020B0502040204020203" pitchFamily="34" charset="0"/>
              </a:rPr>
              <a:t>Hortikultura</a:t>
            </a:r>
            <a:r>
              <a:rPr lang="en-US" sz="2000" b="1" dirty="0">
                <a:latin typeface="Bahnschrift" panose="020B0502040204020203" pitchFamily="34" charset="0"/>
              </a:rPr>
              <a:t> </a:t>
            </a:r>
            <a:r>
              <a:rPr lang="en-US" sz="2000" dirty="0">
                <a:latin typeface="Bahnschrift" panose="020B0502040204020203" pitchFamily="34" charset="0"/>
              </a:rPr>
              <a:t>(</a:t>
            </a:r>
            <a:r>
              <a:rPr lang="en-US" sz="2000" dirty="0" err="1">
                <a:latin typeface="Bahnschrift" panose="020B0502040204020203" pitchFamily="34" charset="0"/>
              </a:rPr>
              <a:t>Buah-buahan</a:t>
            </a:r>
            <a:r>
              <a:rPr lang="en-US" sz="2000" dirty="0">
                <a:latin typeface="Bahnschrift" panose="020B0502040204020203" pitchFamily="34" charset="0"/>
              </a:rPr>
              <a:t>, </a:t>
            </a:r>
            <a:r>
              <a:rPr lang="en-US" sz="2000" dirty="0" err="1">
                <a:latin typeface="Bahnschrift" panose="020B0502040204020203" pitchFamily="34" charset="0"/>
              </a:rPr>
              <a:t>Sayuran</a:t>
            </a:r>
            <a:r>
              <a:rPr lang="en-US" sz="2000" dirty="0">
                <a:latin typeface="Bahnschrift" panose="020B0502040204020203" pitchFamily="34" charset="0"/>
              </a:rPr>
              <a:t>,  </a:t>
            </a:r>
            <a:r>
              <a:rPr lang="en-US" sz="2000" dirty="0" err="1">
                <a:latin typeface="Bahnschrift" panose="020B0502040204020203" pitchFamily="34" charset="0"/>
              </a:rPr>
              <a:t>Tanaman</a:t>
            </a:r>
            <a:r>
              <a:rPr lang="en-US" sz="2000" dirty="0">
                <a:latin typeface="Bahnschrift" panose="020B0502040204020203" pitchFamily="34" charset="0"/>
              </a:rPr>
              <a:t> </a:t>
            </a:r>
            <a:r>
              <a:rPr lang="en-US" sz="2000" dirty="0" err="1">
                <a:latin typeface="Bahnschrift" panose="020B0502040204020203" pitchFamily="34" charset="0"/>
              </a:rPr>
              <a:t>Obat</a:t>
            </a:r>
            <a:r>
              <a:rPr lang="en-US" sz="2000" dirty="0">
                <a:latin typeface="Bahnschrift" panose="020B0502040204020203" pitchFamily="34" charset="0"/>
              </a:rPr>
              <a:t>, dan </a:t>
            </a:r>
            <a:r>
              <a:rPr lang="en-US" sz="2000" dirty="0" err="1">
                <a:latin typeface="Bahnschrift" panose="020B0502040204020203" pitchFamily="34" charset="0"/>
              </a:rPr>
              <a:t>Florikultura</a:t>
            </a:r>
            <a:r>
              <a:rPr lang="en-US" sz="2000" dirty="0">
                <a:latin typeface="Bahnschrift" panose="020B0502040204020203" pitchFamily="34" charset="0"/>
              </a:rPr>
              <a:t>) </a:t>
            </a:r>
            <a:endParaRPr lang="id-ID" sz="2000" dirty="0">
              <a:latin typeface="Bahnschrift" panose="020B0502040204020203" pitchFamily="34" charset="0"/>
            </a:endParaRPr>
          </a:p>
          <a:p>
            <a:endParaRPr lang="en-ID" sz="2000" dirty="0"/>
          </a:p>
        </p:txBody>
      </p:sp>
      <p:sp>
        <p:nvSpPr>
          <p:cNvPr id="84" name="Rounded Rectangle 57">
            <a:extLst>
              <a:ext uri="{FF2B5EF4-FFF2-40B4-BE49-F238E27FC236}">
                <a16:creationId xmlns:a16="http://schemas.microsoft.com/office/drawing/2014/main" xmlns="" id="{DD4FF9CA-D451-4818-8ACC-7C7A4E814668}"/>
              </a:ext>
            </a:extLst>
          </p:cNvPr>
          <p:cNvSpPr/>
          <p:nvPr/>
        </p:nvSpPr>
        <p:spPr>
          <a:xfrm>
            <a:off x="881286" y="2681526"/>
            <a:ext cx="611512" cy="82184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chemeClr val="bg1"/>
                </a:solidFill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id-ID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Rounded Rectangle 62">
            <a:extLst>
              <a:ext uri="{FF2B5EF4-FFF2-40B4-BE49-F238E27FC236}">
                <a16:creationId xmlns:a16="http://schemas.microsoft.com/office/drawing/2014/main" xmlns="" id="{EE21B2A0-A007-4F29-B7E5-45302A5C4BEB}"/>
              </a:ext>
            </a:extLst>
          </p:cNvPr>
          <p:cNvSpPr/>
          <p:nvPr/>
        </p:nvSpPr>
        <p:spPr>
          <a:xfrm>
            <a:off x="881286" y="4487240"/>
            <a:ext cx="611512" cy="94006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chemeClr val="bg1"/>
                </a:solidFill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id-ID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D35887C-0A01-4D19-A439-577A64CC55B6}"/>
              </a:ext>
            </a:extLst>
          </p:cNvPr>
          <p:cNvSpPr txBox="1"/>
          <p:nvPr/>
        </p:nvSpPr>
        <p:spPr>
          <a:xfrm>
            <a:off x="1598711" y="2637500"/>
            <a:ext cx="503227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Bahnschrift" panose="020B0502040204020203" pitchFamily="34" charset="0"/>
              </a:rPr>
              <a:t>Penumbuhan</a:t>
            </a:r>
            <a:r>
              <a:rPr lang="en-US" sz="2100" b="1" dirty="0">
                <a:latin typeface="Bahnschrift" panose="020B0502040204020203" pitchFamily="34" charset="0"/>
              </a:rPr>
              <a:t> UMKM </a:t>
            </a:r>
            <a:r>
              <a:rPr lang="en-US" sz="2100" b="1" dirty="0" err="1">
                <a:latin typeface="Bahnschrift" panose="020B0502040204020203" pitchFamily="34" charset="0"/>
              </a:rPr>
              <a:t>Hortikultura</a:t>
            </a:r>
            <a:r>
              <a:rPr lang="en-US" sz="2100" b="1" dirty="0">
                <a:latin typeface="Bahnschrift" panose="020B0502040204020203" pitchFamily="34" charset="0"/>
              </a:rPr>
              <a:t>  </a:t>
            </a:r>
            <a:r>
              <a:rPr lang="en-US" sz="2100" dirty="0">
                <a:latin typeface="Bahnschrift" panose="020B0502040204020203" pitchFamily="34" charset="0"/>
              </a:rPr>
              <a:t>(</a:t>
            </a:r>
            <a:r>
              <a:rPr lang="en-US" sz="2100" dirty="0" err="1">
                <a:latin typeface="Bahnschrift" panose="020B0502040204020203" pitchFamily="34" charset="0"/>
              </a:rPr>
              <a:t>Bantuan</a:t>
            </a:r>
            <a:r>
              <a:rPr lang="en-US" sz="2100" dirty="0">
                <a:latin typeface="Bahnschrift" panose="020B0502040204020203" pitchFamily="34" charset="0"/>
              </a:rPr>
              <a:t> </a:t>
            </a:r>
            <a:r>
              <a:rPr lang="en-US" sz="2100" dirty="0" err="1">
                <a:latin typeface="Bahnschrift" panose="020B0502040204020203" pitchFamily="34" charset="0"/>
              </a:rPr>
              <a:t>Sapras</a:t>
            </a:r>
            <a:r>
              <a:rPr lang="en-US" sz="2100" dirty="0">
                <a:latin typeface="Bahnschrift" panose="020B0502040204020203" pitchFamily="34" charset="0"/>
              </a:rPr>
              <a:t> </a:t>
            </a:r>
            <a:r>
              <a:rPr lang="en-US" sz="2100" dirty="0" err="1">
                <a:latin typeface="Bahnschrift" panose="020B0502040204020203" pitchFamily="34" charset="0"/>
              </a:rPr>
              <a:t>Pascapanen</a:t>
            </a:r>
            <a:r>
              <a:rPr lang="en-US" sz="2100" dirty="0">
                <a:latin typeface="Bahnschrift" panose="020B0502040204020203" pitchFamily="34" charset="0"/>
              </a:rPr>
              <a:t> dan </a:t>
            </a:r>
            <a:r>
              <a:rPr lang="en-US" sz="2100" dirty="0" err="1">
                <a:latin typeface="Bahnschrift" panose="020B0502040204020203" pitchFamily="34" charset="0"/>
              </a:rPr>
              <a:t>Pengolahan</a:t>
            </a:r>
            <a:r>
              <a:rPr lang="en-US" sz="2100" dirty="0">
                <a:latin typeface="Bahnschrift" panose="020B0502040204020203" pitchFamily="34" charset="0"/>
              </a:rPr>
              <a:t> </a:t>
            </a:r>
            <a:r>
              <a:rPr lang="en-US" sz="2100" dirty="0" err="1">
                <a:latin typeface="Bahnschrift" panose="020B0502040204020203" pitchFamily="34" charset="0"/>
              </a:rPr>
              <a:t>Hortikultura</a:t>
            </a:r>
            <a:r>
              <a:rPr lang="en-US" sz="2100" dirty="0">
                <a:latin typeface="Bahnschrift" panose="020B0502040204020203" pitchFamily="34" charset="0"/>
              </a:rPr>
              <a:t>)</a:t>
            </a:r>
            <a:endParaRPr lang="id-ID" sz="2100" dirty="0">
              <a:highlight>
                <a:srgbClr val="FFFF00"/>
              </a:highlight>
              <a:latin typeface="Bahnschrift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4B267E-1D9A-4A2E-A3DD-D5F1772FE03C}"/>
              </a:ext>
            </a:extLst>
          </p:cNvPr>
          <p:cNvSpPr txBox="1"/>
          <p:nvPr/>
        </p:nvSpPr>
        <p:spPr>
          <a:xfrm>
            <a:off x="1575782" y="4333011"/>
            <a:ext cx="4910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Bahnschrift" panose="020B0502040204020203" pitchFamily="34" charset="0"/>
              </a:rPr>
              <a:t>Digitalisasi</a:t>
            </a:r>
            <a:r>
              <a:rPr lang="en-US" sz="2000" b="1" dirty="0">
                <a:latin typeface="Bahnschrift" panose="020B0502040204020203" pitchFamily="34" charset="0"/>
              </a:rPr>
              <a:t> </a:t>
            </a:r>
            <a:r>
              <a:rPr lang="en-US" sz="2000" b="1" dirty="0" err="1">
                <a:latin typeface="Bahnschrift" panose="020B0502040204020203" pitchFamily="34" charset="0"/>
              </a:rPr>
              <a:t>Hortikultura</a:t>
            </a:r>
            <a:r>
              <a:rPr lang="en-US" sz="2000" b="1" dirty="0">
                <a:latin typeface="Bahnschrift" panose="020B0502040204020203" pitchFamily="34" charset="0"/>
              </a:rPr>
              <a:t> </a:t>
            </a:r>
            <a:r>
              <a:rPr lang="en-US" sz="2000" dirty="0" err="1">
                <a:latin typeface="Bahnschrift" panose="020B0502040204020203" pitchFamily="34" charset="0"/>
              </a:rPr>
              <a:t>melalui</a:t>
            </a:r>
            <a:r>
              <a:rPr lang="en-US" sz="2000" dirty="0">
                <a:latin typeface="Bahnschrift" panose="020B0502040204020203" pitchFamily="34" charset="0"/>
              </a:rPr>
              <a:t> </a:t>
            </a:r>
            <a:r>
              <a:rPr lang="en-US" sz="2000" dirty="0" err="1">
                <a:latin typeface="Bahnschrift" panose="020B0502040204020203" pitchFamily="34" charset="0"/>
              </a:rPr>
              <a:t>pengembangan</a:t>
            </a:r>
            <a:r>
              <a:rPr lang="en-US" sz="2000" dirty="0">
                <a:latin typeface="Bahnschrift" panose="020B0502040204020203" pitchFamily="34" charset="0"/>
              </a:rPr>
              <a:t> </a:t>
            </a:r>
            <a:r>
              <a:rPr lang="en-US" sz="2000" b="1" dirty="0" err="1">
                <a:latin typeface="Bahnschrift" panose="020B0502040204020203" pitchFamily="34" charset="0"/>
              </a:rPr>
              <a:t>Sistem</a:t>
            </a:r>
            <a:r>
              <a:rPr lang="en-US" sz="2000" b="1" dirty="0">
                <a:latin typeface="Bahnschrift" panose="020B0502040204020203" pitchFamily="34" charset="0"/>
              </a:rPr>
              <a:t> </a:t>
            </a:r>
            <a:r>
              <a:rPr lang="en-US" sz="2000" b="1" dirty="0" err="1">
                <a:latin typeface="Bahnschrift" panose="020B0502040204020203" pitchFamily="34" charset="0"/>
              </a:rPr>
              <a:t>Informasi</a:t>
            </a:r>
            <a:r>
              <a:rPr lang="en-US" sz="2000" b="1" dirty="0">
                <a:latin typeface="Bahnschrift" panose="020B0502040204020203" pitchFamily="34" charset="0"/>
              </a:rPr>
              <a:t> (SI) </a:t>
            </a:r>
            <a:r>
              <a:rPr lang="en-US" sz="2000" i="1" dirty="0"/>
              <a:t>Early Warning System (EWS) </a:t>
            </a:r>
            <a:r>
              <a:rPr lang="en-US" sz="2000" dirty="0" err="1"/>
              <a:t>Komoditas</a:t>
            </a:r>
            <a:r>
              <a:rPr lang="en-US" sz="2000" dirty="0"/>
              <a:t> </a:t>
            </a:r>
            <a:r>
              <a:rPr lang="en-US" sz="2000" dirty="0" err="1"/>
              <a:t>Strategis</a:t>
            </a:r>
            <a:r>
              <a:rPr lang="en-US" sz="2000" dirty="0"/>
              <a:t>, </a:t>
            </a:r>
            <a:r>
              <a:rPr lang="en-US" sz="2000" dirty="0" err="1"/>
              <a:t>Registrasi</a:t>
            </a:r>
            <a:r>
              <a:rPr lang="en-US" sz="2000" dirty="0"/>
              <a:t> Kampung </a:t>
            </a:r>
            <a:r>
              <a:rPr lang="en-US" sz="2000" dirty="0" err="1"/>
              <a:t>Hortikultura</a:t>
            </a:r>
            <a:r>
              <a:rPr lang="en-US" sz="2000" dirty="0"/>
              <a:t>, </a:t>
            </a:r>
            <a:r>
              <a:rPr lang="en-US" sz="2000" dirty="0" err="1"/>
              <a:t>Perbenihan</a:t>
            </a:r>
            <a:r>
              <a:rPr lang="en-US" sz="2000" dirty="0"/>
              <a:t> </a:t>
            </a:r>
            <a:r>
              <a:rPr lang="en-US" sz="2000" dirty="0" err="1"/>
              <a:t>Horti</a:t>
            </a:r>
            <a:r>
              <a:rPr lang="en-US" sz="2000" dirty="0"/>
              <a:t>, </a:t>
            </a:r>
            <a:r>
              <a:rPr lang="en-US" sz="2000" dirty="0" err="1"/>
              <a:t>Gerdal</a:t>
            </a:r>
            <a:r>
              <a:rPr lang="en-US" sz="2000" dirty="0"/>
              <a:t> </a:t>
            </a:r>
            <a:r>
              <a:rPr lang="en-US" sz="2000" dirty="0" err="1"/>
              <a:t>Horti</a:t>
            </a:r>
            <a:r>
              <a:rPr lang="en-US" sz="2000" dirty="0"/>
              <a:t>, </a:t>
            </a:r>
            <a:r>
              <a:rPr lang="en-US" sz="2000" dirty="0" err="1"/>
              <a:t>Digitalisasi</a:t>
            </a:r>
            <a:r>
              <a:rPr lang="en-US" sz="2000" dirty="0"/>
              <a:t> </a:t>
            </a:r>
            <a:r>
              <a:rPr lang="en-US" sz="2000" dirty="0" err="1"/>
              <a:t>Standar</a:t>
            </a:r>
            <a:r>
              <a:rPr lang="en-US" sz="2000" dirty="0"/>
              <a:t> </a:t>
            </a:r>
            <a:r>
              <a:rPr lang="en-US" sz="2000" dirty="0" err="1"/>
              <a:t>Mutu</a:t>
            </a:r>
            <a:r>
              <a:rPr lang="en-US" sz="2000" dirty="0"/>
              <a:t>, Satu Data </a:t>
            </a:r>
            <a:r>
              <a:rPr lang="en-US" sz="2000" dirty="0" err="1"/>
              <a:t>Hortikultura</a:t>
            </a:r>
            <a:endParaRPr lang="en-US" sz="2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EEBFB75-45BA-4D2C-AC8F-DB0C30D00A40}"/>
              </a:ext>
            </a:extLst>
          </p:cNvPr>
          <p:cNvSpPr/>
          <p:nvPr/>
        </p:nvSpPr>
        <p:spPr>
          <a:xfrm>
            <a:off x="7906770" y="5174304"/>
            <a:ext cx="5611360" cy="128976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Merupakan</a:t>
            </a:r>
            <a:r>
              <a:rPr lang="en-US" sz="2600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 </a:t>
            </a:r>
            <a:r>
              <a:rPr lang="en-US" sz="2600" b="1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Legacy </a:t>
            </a:r>
          </a:p>
          <a:p>
            <a:pPr algn="ctr"/>
            <a:r>
              <a:rPr lang="en-US" sz="2600" dirty="0" err="1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Ditjen</a:t>
            </a:r>
            <a:r>
              <a:rPr lang="en-US" sz="2600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Hortikultura</a:t>
            </a:r>
            <a:endParaRPr lang="en-US" sz="2600" dirty="0">
              <a:solidFill>
                <a:schemeClr val="tx1"/>
              </a:solidFill>
              <a:highlight>
                <a:srgbClr val="FFFF00"/>
              </a:highligh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6" grpId="0"/>
      <p:bldP spid="84" grpId="0" animBg="1"/>
      <p:bldP spid="85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" y="42672"/>
            <a:ext cx="11539728" cy="658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4346448"/>
            <a:ext cx="1801368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888" y="4370832"/>
            <a:ext cx="1456944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2376" y="1780032"/>
            <a:ext cx="4187952" cy="36789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53656" y="2231136"/>
            <a:ext cx="566928" cy="185928"/>
          </a:xfrm>
          <a:prstGeom prst="rect">
            <a:avLst/>
          </a:prstGeom>
        </p:spPr>
        <p:txBody>
          <a:bodyPr wrap="none" lIns="0" tIns="0" rIns="0" bIns="0">
            <a:normAutofit fontScale="75000" lnSpcReduction="20000"/>
          </a:bodyPr>
          <a:lstStyle/>
          <a:p>
            <a:pPr indent="0">
              <a:lnSpc>
                <a:spcPts val="1560"/>
              </a:lnSpc>
            </a:pPr>
            <a:r>
              <a:rPr lang="en-US" sz="1400" b="1">
                <a:solidFill>
                  <a:srgbClr val="FFFFFF"/>
                </a:solidFill>
                <a:latin typeface="Arial"/>
              </a:rPr>
              <a:t>10 HA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1120" y="2414016"/>
            <a:ext cx="460248" cy="182880"/>
          </a:xfrm>
          <a:prstGeom prst="rect">
            <a:avLst/>
          </a:prstGeom>
        </p:spPr>
        <p:txBody>
          <a:bodyPr wrap="none" lIns="0" tIns="0" rIns="0" bIns="0">
            <a:normAutofit fontScale="67500" lnSpcReduction="20000"/>
          </a:bodyPr>
          <a:lstStyle/>
          <a:p>
            <a:pPr indent="0">
              <a:lnSpc>
                <a:spcPts val="1560"/>
              </a:lnSpc>
            </a:pPr>
            <a:r>
              <a:rPr lang="en-US" sz="1400" b="1">
                <a:solidFill>
                  <a:srgbClr val="FFFFFF"/>
                </a:solidFill>
                <a:latin typeface="Arial"/>
              </a:rPr>
              <a:t>5 HA</a:t>
            </a:r>
          </a:p>
        </p:txBody>
      </p:sp>
      <p:sp>
        <p:nvSpPr>
          <p:cNvPr id="8" name="Rectangle 7"/>
          <p:cNvSpPr/>
          <p:nvPr/>
        </p:nvSpPr>
        <p:spPr>
          <a:xfrm>
            <a:off x="725424" y="5952744"/>
            <a:ext cx="6605016" cy="816864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marL="355600" indent="-355600">
              <a:lnSpc>
                <a:spcPts val="1560"/>
              </a:lnSpc>
              <a:spcAft>
                <a:spcPts val="490"/>
              </a:spcAft>
            </a:pPr>
            <a:r>
              <a:rPr lang="en-US" sz="1400" b="1">
                <a:solidFill>
                  <a:srgbClr val="C00000"/>
                </a:solidFill>
                <a:latin typeface="Arial"/>
              </a:rPr>
              <a:t>✓    </a:t>
            </a:r>
            <a:r>
              <a:rPr lang="en-US" sz="1400" b="1">
                <a:latin typeface="Arial"/>
              </a:rPr>
              <a:t>Pengawalan dan Pendampingan intensif dari hulu hingga hilir</a:t>
            </a:r>
          </a:p>
          <a:p>
            <a:pPr marL="355600" indent="-355600">
              <a:lnSpc>
                <a:spcPts val="1800"/>
              </a:lnSpc>
            </a:pPr>
            <a:r>
              <a:rPr lang="en-US" sz="1400" b="1">
                <a:solidFill>
                  <a:srgbClr val="C00000"/>
                </a:solidFill>
                <a:latin typeface="Arial"/>
              </a:rPr>
              <a:t>✓    </a:t>
            </a:r>
            <a:r>
              <a:rPr lang="en-US" sz="1400" b="1">
                <a:latin typeface="Arial"/>
              </a:rPr>
              <a:t>Fasilitasi akses permodalan (KUR), mekanisasi, pengairan, kelembagaan,</a:t>
            </a:r>
            <a:r>
              <a:t/>
            </a:r>
            <a:br/>
            <a:r>
              <a:rPr lang="en-US" sz="1400" b="1">
                <a:latin typeface="Arial"/>
              </a:rPr>
              <a:t>pemasaran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984" y="932688"/>
            <a:ext cx="6986016" cy="377952"/>
          </a:xfrm>
          <a:prstGeom prst="rect">
            <a:avLst/>
          </a:prstGeom>
          <a:solidFill>
            <a:srgbClr val="F6EBD6"/>
          </a:solidFill>
        </p:spPr>
        <p:txBody>
          <a:bodyPr wrap="none" lIns="0" tIns="0" rIns="0" bIns="0">
            <a:normAutofit fontScale="97500"/>
          </a:bodyPr>
          <a:lstStyle/>
          <a:p>
            <a:pPr marL="304800" indent="0">
              <a:lnSpc>
                <a:spcPts val="2350"/>
              </a:lnSpc>
            </a:pPr>
            <a:r>
              <a:rPr lang="en-US" sz="2100" b="1">
                <a:latin typeface="Arial"/>
              </a:rPr>
              <a:t>Terbangunnya Kawasan Hortikultura Skala Ekonomi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8160" y="1603248"/>
            <a:ext cx="3023616" cy="304800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indent="0">
              <a:lnSpc>
                <a:spcPts val="2350"/>
              </a:lnSpc>
            </a:pPr>
            <a:r>
              <a:rPr lang="en-US" sz="2100" b="1">
                <a:latin typeface="Arial"/>
              </a:rPr>
              <a:t>Bantuan yang diberikan: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1207" y="2006824"/>
            <a:ext cx="4136137" cy="353568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indent="0">
              <a:lnSpc>
                <a:spcPts val="2900"/>
              </a:lnSpc>
            </a:pPr>
            <a:r>
              <a:rPr lang="en-US" sz="2000" b="1" dirty="0" err="1">
                <a:latin typeface="Arial"/>
              </a:rPr>
              <a:t>Benih</a:t>
            </a:r>
            <a:r>
              <a:rPr lang="en-US" sz="2000" b="1" dirty="0">
                <a:latin typeface="Arial"/>
              </a:rPr>
              <a:t> </a:t>
            </a:r>
            <a:r>
              <a:rPr lang="en-US" sz="2000" b="1" dirty="0" err="1">
                <a:latin typeface="Arial"/>
              </a:rPr>
              <a:t>Bermutu</a:t>
            </a:r>
            <a:endParaRPr lang="en-US" sz="2000" b="1" dirty="0"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9872" y="3840480"/>
            <a:ext cx="249936" cy="237744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2460"/>
              </a:lnSpc>
            </a:pPr>
            <a:r>
              <a:rPr lang="en-US" sz="2200">
                <a:solidFill>
                  <a:srgbClr val="C00000"/>
                </a:solidFill>
                <a:latin typeface="Arial"/>
              </a:rPr>
              <a:t>✓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8576" y="2651760"/>
            <a:ext cx="2743200" cy="2218944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indent="0">
              <a:lnSpc>
                <a:spcPts val="1776"/>
              </a:lnSpc>
              <a:spcAft>
                <a:spcPts val="350"/>
              </a:spcAft>
            </a:pPr>
            <a:r>
              <a:rPr lang="en-US" sz="1400" b="1" dirty="0" err="1">
                <a:latin typeface="Arial"/>
              </a:rPr>
              <a:t>Saprodi</a:t>
            </a:r>
            <a:r>
              <a:rPr lang="en-US" sz="1400" b="1" dirty="0">
                <a:latin typeface="Arial"/>
              </a:rPr>
              <a:t> (</a:t>
            </a:r>
            <a:r>
              <a:rPr lang="en-US" sz="1400" b="1" dirty="0" err="1">
                <a:latin typeface="Arial"/>
              </a:rPr>
              <a:t>Pupuk</a:t>
            </a:r>
            <a:r>
              <a:rPr lang="en-US" sz="1400" b="1" dirty="0">
                <a:latin typeface="Arial"/>
              </a:rPr>
              <a:t> </a:t>
            </a:r>
            <a:r>
              <a:rPr lang="en-US" sz="1400" b="1" dirty="0" err="1">
                <a:latin typeface="Arial"/>
              </a:rPr>
              <a:t>Organik</a:t>
            </a:r>
            <a:r>
              <a:rPr lang="en-US" sz="1400" b="1" dirty="0">
                <a:latin typeface="Arial"/>
              </a:rPr>
              <a:t>,</a:t>
            </a:r>
            <a:r>
              <a:rPr dirty="0"/>
              <a:t/>
            </a:r>
            <a:br>
              <a:rPr dirty="0"/>
            </a:br>
            <a:r>
              <a:rPr lang="en-US" sz="1400" b="1" dirty="0" err="1">
                <a:latin typeface="Arial"/>
              </a:rPr>
              <a:t>Anorganik</a:t>
            </a:r>
            <a:r>
              <a:rPr lang="en-US" sz="1400" b="1" dirty="0">
                <a:latin typeface="Arial"/>
              </a:rPr>
              <a:t>, </a:t>
            </a:r>
            <a:r>
              <a:rPr lang="en-US" sz="1400" b="1" dirty="0" err="1">
                <a:latin typeface="Arial"/>
              </a:rPr>
              <a:t>Kaptan</a:t>
            </a:r>
            <a:r>
              <a:rPr lang="en-US" sz="1400" b="1" dirty="0">
                <a:latin typeface="Arial"/>
              </a:rPr>
              <a:t>, </a:t>
            </a:r>
            <a:r>
              <a:rPr lang="en-US" sz="1400" b="1" dirty="0" err="1">
                <a:latin typeface="Arial"/>
              </a:rPr>
              <a:t>dll</a:t>
            </a:r>
            <a:r>
              <a:rPr lang="en-US" sz="1400" b="1" dirty="0">
                <a:latin typeface="Arial"/>
              </a:rPr>
              <a:t>)</a:t>
            </a:r>
          </a:p>
          <a:p>
            <a:pPr indent="0">
              <a:lnSpc>
                <a:spcPts val="1824"/>
              </a:lnSpc>
              <a:spcAft>
                <a:spcPts val="350"/>
              </a:spcAft>
            </a:pPr>
            <a:r>
              <a:rPr lang="en-US" sz="1400" b="1" dirty="0" err="1">
                <a:latin typeface="Arial"/>
              </a:rPr>
              <a:t>Pengendali</a:t>
            </a:r>
            <a:r>
              <a:rPr lang="en-US" sz="1400" b="1" dirty="0">
                <a:latin typeface="Arial"/>
              </a:rPr>
              <a:t> </a:t>
            </a:r>
            <a:r>
              <a:rPr lang="en-US" sz="1400" b="1" dirty="0" err="1">
                <a:latin typeface="Arial"/>
              </a:rPr>
              <a:t>Organisme</a:t>
            </a:r>
            <a:r>
              <a:rPr dirty="0"/>
              <a:t/>
            </a:r>
            <a:br>
              <a:rPr dirty="0"/>
            </a:br>
            <a:r>
              <a:rPr lang="en-US" sz="1400" b="1" dirty="0" err="1">
                <a:latin typeface="Arial"/>
              </a:rPr>
              <a:t>Pengganggu</a:t>
            </a:r>
            <a:r>
              <a:rPr lang="en-US" sz="1400" b="1" dirty="0">
                <a:latin typeface="Arial"/>
              </a:rPr>
              <a:t> </a:t>
            </a:r>
            <a:r>
              <a:rPr lang="en-US" sz="1400" b="1" dirty="0" err="1">
                <a:latin typeface="Arial"/>
              </a:rPr>
              <a:t>Tanaman</a:t>
            </a:r>
            <a:r>
              <a:rPr lang="en-US" sz="1400" b="1" dirty="0">
                <a:latin typeface="Arial"/>
              </a:rPr>
              <a:t> Ramah</a:t>
            </a:r>
            <a:r>
              <a:rPr dirty="0"/>
              <a:t/>
            </a:r>
            <a:br>
              <a:rPr dirty="0"/>
            </a:br>
            <a:r>
              <a:rPr lang="en-US" sz="1400" b="1" dirty="0" err="1">
                <a:latin typeface="Arial"/>
              </a:rPr>
              <a:t>Lingkungan</a:t>
            </a:r>
            <a:endParaRPr lang="en-US" sz="1400" b="1" dirty="0">
              <a:latin typeface="Arial"/>
            </a:endParaRPr>
          </a:p>
          <a:p>
            <a:pPr indent="0">
              <a:lnSpc>
                <a:spcPts val="1800"/>
              </a:lnSpc>
              <a:spcAft>
                <a:spcPts val="350"/>
              </a:spcAft>
            </a:pPr>
            <a:r>
              <a:rPr lang="en-US" sz="1400" b="1" dirty="0">
                <a:latin typeface="Arial"/>
              </a:rPr>
              <a:t>Sarana dan </a:t>
            </a:r>
            <a:r>
              <a:rPr lang="en-US" sz="1400" b="1" dirty="0" err="1">
                <a:latin typeface="Arial"/>
              </a:rPr>
              <a:t>Prasarana</a:t>
            </a:r>
            <a:r>
              <a:rPr dirty="0"/>
              <a:t/>
            </a:r>
            <a:br>
              <a:rPr dirty="0"/>
            </a:br>
            <a:r>
              <a:rPr lang="en-US" sz="1400" b="1" dirty="0" err="1">
                <a:latin typeface="Arial"/>
              </a:rPr>
              <a:t>Pascapanen</a:t>
            </a:r>
            <a:r>
              <a:rPr lang="en-US" sz="1400" b="1" dirty="0">
                <a:latin typeface="Arial"/>
              </a:rPr>
              <a:t>, </a:t>
            </a:r>
            <a:r>
              <a:rPr lang="en-US" sz="1400" b="1" dirty="0" err="1">
                <a:latin typeface="Arial"/>
              </a:rPr>
              <a:t>serta</a:t>
            </a:r>
            <a:r>
              <a:rPr lang="en-US" sz="1400" b="1" dirty="0">
                <a:latin typeface="Arial"/>
              </a:rPr>
              <a:t> </a:t>
            </a:r>
            <a:r>
              <a:rPr lang="en-US" sz="1400" b="1" dirty="0" err="1">
                <a:latin typeface="Arial"/>
              </a:rPr>
              <a:t>Pengolahan</a:t>
            </a:r>
            <a:endParaRPr lang="en-US" sz="1400" b="1" dirty="0">
              <a:latin typeface="Arial"/>
            </a:endParaRPr>
          </a:p>
          <a:p>
            <a:pPr indent="0">
              <a:lnSpc>
                <a:spcPts val="1776"/>
              </a:lnSpc>
            </a:pPr>
            <a:r>
              <a:rPr lang="en-US" sz="1400" b="1" dirty="0" err="1">
                <a:latin typeface="Arial"/>
              </a:rPr>
              <a:t>Registrasi</a:t>
            </a:r>
            <a:r>
              <a:rPr lang="en-US" sz="1400" b="1" dirty="0">
                <a:latin typeface="Arial"/>
              </a:rPr>
              <a:t> Kampung dan</a:t>
            </a:r>
            <a:r>
              <a:rPr dirty="0"/>
              <a:t/>
            </a:r>
            <a:br>
              <a:rPr dirty="0"/>
            </a:br>
            <a:r>
              <a:rPr lang="en-US" sz="1400" b="1" dirty="0" err="1">
                <a:latin typeface="Arial"/>
              </a:rPr>
              <a:t>Sertifikasi</a:t>
            </a:r>
            <a:r>
              <a:rPr lang="en-US" sz="1400" b="1" dirty="0">
                <a:latin typeface="Arial"/>
              </a:rPr>
              <a:t> </a:t>
            </a:r>
            <a:r>
              <a:rPr lang="en-US" sz="1400" b="1" dirty="0" err="1">
                <a:latin typeface="Arial"/>
              </a:rPr>
              <a:t>Produk</a:t>
            </a:r>
            <a:endParaRPr lang="en-US" sz="1400" b="1" dirty="0"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" y="4949952"/>
            <a:ext cx="3767328" cy="768096"/>
          </a:xfrm>
          <a:prstGeom prst="rect">
            <a:avLst/>
          </a:prstGeom>
          <a:solidFill>
            <a:srgbClr val="D4DEF7"/>
          </a:solidFill>
        </p:spPr>
        <p:txBody>
          <a:bodyPr lIns="0" tIns="0" rIns="0" bIns="0">
            <a:normAutofit fontScale="25000" lnSpcReduction="20000"/>
          </a:bodyPr>
          <a:lstStyle/>
          <a:p>
            <a:pPr marL="101600" indent="0">
              <a:lnSpc>
                <a:spcPts val="1560"/>
              </a:lnSpc>
            </a:pPr>
            <a:r>
              <a:rPr lang="en-US" sz="1050" b="1">
                <a:latin typeface="Arial"/>
              </a:rPr>
              <a:t>Keterangan:</a:t>
            </a:r>
          </a:p>
          <a:p>
            <a:pPr marL="101600" indent="0">
              <a:lnSpc>
                <a:spcPts val="1560"/>
              </a:lnSpc>
            </a:pPr>
            <a:r>
              <a:rPr lang="en-US" sz="1050" b="1">
                <a:latin typeface="Arial"/>
              </a:rPr>
              <a:t>Luasan lahan 5ha atau 10 ha mrpk akumulasi dari</a:t>
            </a:r>
            <a:r>
              <a:t/>
            </a:r>
            <a:br/>
            <a:r>
              <a:rPr lang="en-US" sz="1050" b="1">
                <a:latin typeface="Arial"/>
              </a:rPr>
              <a:t>parsial lahan yang berdekatan yang terhubung dalam 1</a:t>
            </a:r>
            <a:r>
              <a:t/>
            </a:r>
            <a:br/>
            <a:r>
              <a:rPr lang="en-US" sz="1050" b="1">
                <a:latin typeface="Arial"/>
              </a:rPr>
              <a:t>wilayah desa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57344" y="1530096"/>
            <a:ext cx="2316480" cy="256032"/>
          </a:xfrm>
          <a:prstGeom prst="rect">
            <a:avLst/>
          </a:prstGeom>
        </p:spPr>
        <p:txBody>
          <a:bodyPr wrap="none" lIns="0" tIns="0" rIns="0" bIns="0">
            <a:normAutofit fontScale="97500"/>
          </a:bodyPr>
          <a:lstStyle/>
          <a:p>
            <a:pPr indent="0">
              <a:lnSpc>
                <a:spcPts val="1790"/>
              </a:lnSpc>
            </a:pPr>
            <a:r>
              <a:rPr lang="en-US" sz="1600" b="1" i="1">
                <a:latin typeface="Arial"/>
              </a:rPr>
              <a:t>One Village One Variety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09744" y="5059680"/>
            <a:ext cx="396240" cy="292608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2900"/>
              </a:lnSpc>
            </a:pPr>
            <a:r>
              <a:rPr lang="en-US" sz="2600" b="1">
                <a:solidFill>
                  <a:srgbClr val="4B4A47"/>
                </a:solidFill>
                <a:latin typeface="Arial"/>
              </a:rPr>
              <a:t>Cs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58384" y="5151120"/>
            <a:ext cx="871728" cy="274320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3690"/>
              </a:lnSpc>
            </a:pPr>
            <a:r>
              <a:rPr lang="en-US" sz="3300" i="1">
                <a:solidFill>
                  <a:srgbClr val="4B4A47"/>
                </a:solidFill>
                <a:latin typeface="Arial"/>
              </a:rPr>
              <a:t>mm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15456" y="5084064"/>
            <a:ext cx="1761744" cy="237744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2680"/>
              </a:lnSpc>
            </a:pPr>
            <a:r>
              <a:rPr lang="en-US" sz="2400" b="1">
                <a:solidFill>
                  <a:srgbClr val="FFFFFF"/>
                </a:solidFill>
                <a:latin typeface="Arial"/>
              </a:rPr>
              <a:t>Hortikultura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89008" y="1091184"/>
            <a:ext cx="1280160" cy="195072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2120"/>
              </a:lnSpc>
            </a:pPr>
            <a:r>
              <a:rPr lang="en-US" sz="1900" b="1">
                <a:solidFill>
                  <a:srgbClr val="FFFFFF"/>
                </a:solidFill>
                <a:latin typeface="Arial"/>
              </a:rPr>
              <a:t>KAWASAN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772144" y="2407920"/>
            <a:ext cx="243840" cy="170688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2010"/>
              </a:lnSpc>
            </a:pPr>
            <a:r>
              <a:rPr lang="en-US" sz="1800">
                <a:latin typeface="Arial"/>
              </a:rPr>
              <a:t>❖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772144" y="2895600"/>
            <a:ext cx="243840" cy="170688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2010"/>
              </a:lnSpc>
            </a:pPr>
            <a:r>
              <a:rPr lang="en-US" sz="1800">
                <a:latin typeface="Arial"/>
              </a:rPr>
              <a:t>❖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772144" y="3383280"/>
            <a:ext cx="243840" cy="170688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2010"/>
              </a:lnSpc>
            </a:pPr>
            <a:r>
              <a:rPr lang="en-US" sz="1800">
                <a:latin typeface="Arial"/>
              </a:rPr>
              <a:t>❖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772144" y="3870960"/>
            <a:ext cx="243840" cy="170688"/>
          </a:xfrm>
          <a:prstGeom prst="rect">
            <a:avLst/>
          </a:prstGeom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2010"/>
              </a:lnSpc>
            </a:pPr>
            <a:r>
              <a:rPr lang="en-US" sz="1800">
                <a:latin typeface="Arial"/>
              </a:rPr>
              <a:t>❖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101328" y="2371344"/>
            <a:ext cx="2895600" cy="1920240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indent="0">
              <a:lnSpc>
                <a:spcPts val="1920"/>
              </a:lnSpc>
            </a:pPr>
            <a:r>
              <a:rPr lang="en-US" sz="1400" b="1">
                <a:latin typeface="Arial"/>
              </a:rPr>
              <a:t>Pemenuhan kebutuhan produk</a:t>
            </a:r>
            <a:r>
              <a:t/>
            </a:r>
            <a:br/>
            <a:r>
              <a:rPr lang="en-US" sz="1400" b="1">
                <a:latin typeface="Arial"/>
              </a:rPr>
              <a:t>segar dan olahan dalam negeri</a:t>
            </a:r>
            <a:r>
              <a:t/>
            </a:r>
            <a:br/>
            <a:r>
              <a:rPr lang="en-US" sz="1400" b="1">
                <a:latin typeface="Arial"/>
              </a:rPr>
              <a:t>Peningkatan ekspor produk</a:t>
            </a:r>
            <a:r>
              <a:t/>
            </a:r>
            <a:br/>
            <a:r>
              <a:rPr lang="en-US" sz="1400" b="1">
                <a:latin typeface="Arial"/>
              </a:rPr>
              <a:t>hortikultura</a:t>
            </a:r>
          </a:p>
          <a:p>
            <a:pPr indent="0">
              <a:lnSpc>
                <a:spcPts val="1920"/>
              </a:lnSpc>
            </a:pPr>
            <a:r>
              <a:rPr lang="en-US" sz="1400" b="1">
                <a:latin typeface="Arial"/>
              </a:rPr>
              <a:t>Pengembangan agrowisata dan</a:t>
            </a:r>
            <a:r>
              <a:t/>
            </a:r>
            <a:br/>
            <a:r>
              <a:rPr lang="en-US" sz="1400" b="1">
                <a:latin typeface="Arial"/>
              </a:rPr>
              <a:t>agroeduwisata</a:t>
            </a:r>
            <a:r>
              <a:t/>
            </a:r>
            <a:br/>
            <a:r>
              <a:rPr lang="en-US" sz="1400" b="1">
                <a:latin typeface="Arial"/>
              </a:rPr>
              <a:t>Pengembangan UMKM</a:t>
            </a:r>
            <a:r>
              <a:t/>
            </a:r>
            <a:br/>
            <a:r>
              <a:rPr lang="en-US" sz="1400" b="1">
                <a:latin typeface="Arial"/>
              </a:rPr>
              <a:t>Hortikultura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781288" y="6019800"/>
            <a:ext cx="3069336" cy="560832"/>
          </a:xfrm>
          <a:prstGeom prst="rect">
            <a:avLst/>
          </a:prstGeom>
          <a:solidFill>
            <a:srgbClr val="ED7D31"/>
          </a:solidFill>
        </p:spPr>
        <p:txBody>
          <a:bodyPr lIns="0" tIns="0" rIns="0" bIns="0">
            <a:normAutofit fontScale="52500" lnSpcReduction="20000"/>
          </a:bodyPr>
          <a:lstStyle/>
          <a:p>
            <a:pPr indent="0" algn="ctr">
              <a:lnSpc>
                <a:spcPts val="2400"/>
              </a:lnSpc>
            </a:pPr>
            <a:r>
              <a:rPr lang="en-US" sz="1600" b="1">
                <a:solidFill>
                  <a:srgbClr val="FFFFFF"/>
                </a:solidFill>
                <a:latin typeface="Arial"/>
              </a:rPr>
              <a:t>Meningkatnya Kesejahteraan</a:t>
            </a:r>
            <a:r>
              <a:t/>
            </a:r>
            <a:br/>
            <a:r>
              <a:rPr lang="en-US" sz="1600" b="1">
                <a:solidFill>
                  <a:srgbClr val="FFFFFF"/>
                </a:solidFill>
                <a:latin typeface="Arial"/>
              </a:rPr>
              <a:t>Petani di Kampung/Desa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4" y="115824"/>
            <a:ext cx="774192" cy="774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584" y="103632"/>
            <a:ext cx="1005840" cy="701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" y="1164336"/>
            <a:ext cx="798576" cy="79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24" y="2395728"/>
            <a:ext cx="829056" cy="816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" y="3675888"/>
            <a:ext cx="908304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44" y="4870704"/>
            <a:ext cx="908304" cy="1060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0576" y="4352544"/>
            <a:ext cx="2737104" cy="2505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3712" y="2377440"/>
            <a:ext cx="3139440" cy="31760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0704" y="323088"/>
            <a:ext cx="10094976" cy="359664"/>
          </a:xfrm>
          <a:prstGeom prst="rect">
            <a:avLst/>
          </a:prstGeom>
        </p:spPr>
        <p:txBody>
          <a:bodyPr wrap="none" lIns="0" tIns="0" rIns="0" bIns="0">
            <a:normAutofit fontScale="90000"/>
          </a:bodyPr>
          <a:lstStyle/>
          <a:p>
            <a:pPr indent="0">
              <a:lnSpc>
                <a:spcPts val="2900"/>
              </a:lnSpc>
            </a:pPr>
            <a:r>
              <a:rPr lang="en-US" sz="2600" b="1">
                <a:latin typeface="Arial"/>
              </a:rPr>
              <a:t>TUJUAN BIMBINGAN TEKNIS MELALIJI </a:t>
            </a:r>
            <a:r>
              <a:rPr lang="en-US" sz="2600" b="1" i="1">
                <a:latin typeface="Arial"/>
              </a:rPr>
              <a:t>VIRTUAL LITERACY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3397" y="1159168"/>
            <a:ext cx="8181627" cy="1548384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/>
          <a:p>
            <a:pPr indent="0">
              <a:lnSpc>
                <a:spcPts val="2136"/>
              </a:lnSpc>
              <a:spcAft>
                <a:spcPts val="2240"/>
              </a:spcAft>
            </a:pPr>
            <a:r>
              <a:rPr lang="en-US" b="1" dirty="0" err="1">
                <a:latin typeface="Arial"/>
              </a:rPr>
              <a:t>Sesuai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arahan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Mentan</a:t>
            </a:r>
            <a:r>
              <a:rPr lang="en-US" b="1" dirty="0">
                <a:latin typeface="Arial"/>
              </a:rPr>
              <a:t> agar </a:t>
            </a:r>
            <a:r>
              <a:rPr lang="en-US" b="1" dirty="0" err="1">
                <a:latin typeface="Arial"/>
              </a:rPr>
              <a:t>bimbingan</a:t>
            </a:r>
            <a:r>
              <a:rPr lang="en-US" b="1" dirty="0">
                <a:latin typeface="Arial"/>
              </a:rPr>
              <a:t> dan </a:t>
            </a:r>
            <a:r>
              <a:rPr lang="en-US" b="1" dirty="0" err="1">
                <a:latin typeface="Arial"/>
              </a:rPr>
              <a:t>pembinaan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kepada</a:t>
            </a:r>
            <a:r>
              <a:rPr sz="2000" dirty="0"/>
              <a:t/>
            </a:r>
            <a:br>
              <a:rPr sz="2000" dirty="0"/>
            </a:br>
            <a:r>
              <a:rPr lang="en-US" b="1" dirty="0" err="1">
                <a:latin typeface="Arial"/>
              </a:rPr>
              <a:t>petani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tetap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berjalan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dimasa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pandemi</a:t>
            </a:r>
            <a:r>
              <a:rPr lang="en-US" b="1" dirty="0">
                <a:latin typeface="Arial"/>
              </a:rPr>
              <a:t> Covid-19</a:t>
            </a:r>
            <a:r>
              <a:rPr lang="en-US" b="1" baseline="-25000" dirty="0">
                <a:latin typeface="Arial"/>
              </a:rPr>
              <a:t>p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maka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dilaksanakan</a:t>
            </a:r>
            <a:r>
              <a:rPr sz="2000" dirty="0"/>
              <a:t/>
            </a:r>
            <a:br>
              <a:rPr sz="2000" dirty="0"/>
            </a:br>
            <a:r>
              <a:rPr lang="en-US" b="1" dirty="0" err="1">
                <a:latin typeface="Arial"/>
              </a:rPr>
              <a:t>bimtek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melalui</a:t>
            </a:r>
            <a:r>
              <a:rPr lang="en-US" b="1" dirty="0">
                <a:latin typeface="Arial"/>
              </a:rPr>
              <a:t> </a:t>
            </a:r>
            <a:r>
              <a:rPr lang="en-US" b="1" i="1" dirty="0">
                <a:latin typeface="Arial"/>
              </a:rPr>
              <a:t>virtual literacy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25109" y="2194163"/>
            <a:ext cx="6626485" cy="12374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160"/>
              </a:lnSpc>
              <a:spcAft>
                <a:spcPts val="2240"/>
              </a:spcAft>
            </a:pPr>
            <a:r>
              <a:rPr lang="en-US" b="1" dirty="0" err="1">
                <a:latin typeface="Arial"/>
              </a:rPr>
              <a:t>Memberikan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informasi</a:t>
            </a:r>
            <a:r>
              <a:rPr lang="en-US" b="1" dirty="0">
                <a:latin typeface="Arial"/>
              </a:rPr>
              <a:t> dan </a:t>
            </a:r>
            <a:r>
              <a:rPr lang="en-US" b="1" dirty="0" err="1">
                <a:latin typeface="Arial"/>
              </a:rPr>
              <a:t>edukasi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teknologi</a:t>
            </a:r>
            <a:r>
              <a:rPr lang="en-US" b="1" dirty="0">
                <a:latin typeface="Arial"/>
              </a:rPr>
              <a:t> modern </a:t>
            </a:r>
            <a:r>
              <a:rPr lang="en-US" b="1" dirty="0" err="1">
                <a:latin typeface="Arial"/>
              </a:rPr>
              <a:t>kepada</a:t>
            </a:r>
            <a:r>
              <a:rPr sz="2000" dirty="0"/>
              <a:t/>
            </a:r>
            <a:br>
              <a:rPr sz="2000" dirty="0"/>
            </a:br>
            <a:r>
              <a:rPr lang="en-US" b="1" dirty="0" err="1">
                <a:latin typeface="Arial"/>
              </a:rPr>
              <a:t>petani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guna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meningkatkan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efisiensi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biaya</a:t>
            </a:r>
            <a:r>
              <a:rPr lang="en-US" b="1" dirty="0">
                <a:latin typeface="Arial"/>
              </a:rPr>
              <a:t> dan </a:t>
            </a:r>
            <a:r>
              <a:rPr lang="en-US" b="1" dirty="0" err="1">
                <a:latin typeface="Arial"/>
              </a:rPr>
              <a:t>keuntungan</a:t>
            </a:r>
            <a:r>
              <a:rPr lang="en-US" b="1" dirty="0">
                <a:latin typeface="Arial"/>
              </a:rPr>
              <a:t>,</a:t>
            </a:r>
            <a:r>
              <a:rPr sz="2000" dirty="0"/>
              <a:t/>
            </a:r>
            <a:br>
              <a:rPr sz="2000" dirty="0"/>
            </a:br>
            <a:r>
              <a:rPr lang="en-US" b="1" dirty="0" err="1">
                <a:latin typeface="Arial"/>
              </a:rPr>
              <a:t>khususnya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dimasa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pandemi</a:t>
            </a:r>
            <a:endParaRPr lang="en-US" b="1" dirty="0"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397" y="3761763"/>
            <a:ext cx="6452218" cy="91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0">
              <a:lnSpc>
                <a:spcPts val="2160"/>
              </a:lnSpc>
            </a:pPr>
            <a:r>
              <a:rPr lang="en-US" b="1" dirty="0" err="1">
                <a:latin typeface="Arial"/>
              </a:rPr>
              <a:t>Mendukung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usaha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peningkatan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produksi</a:t>
            </a:r>
            <a:r>
              <a:rPr lang="en-US" b="1" dirty="0">
                <a:latin typeface="Arial"/>
              </a:rPr>
              <a:t> &amp; </a:t>
            </a:r>
            <a:r>
              <a:rPr lang="en-US" b="1" dirty="0" err="1">
                <a:latin typeface="Arial"/>
              </a:rPr>
              <a:t>produktivitas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melalui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penyaiapan</a:t>
            </a:r>
            <a:r>
              <a:rPr lang="en-US" b="1" dirty="0">
                <a:latin typeface="Arial"/>
              </a:rPr>
              <a:t> </a:t>
            </a:r>
            <a:r>
              <a:rPr lang="en-US" b="1" dirty="0" err="1">
                <a:latin typeface="Arial"/>
              </a:rPr>
              <a:t>dokumen</a:t>
            </a:r>
            <a:r>
              <a:rPr lang="en-US" b="1" dirty="0">
                <a:latin typeface="Arial"/>
              </a:rPr>
              <a:t> yang </a:t>
            </a:r>
            <a:r>
              <a:rPr lang="en-US" b="1" dirty="0" err="1">
                <a:latin typeface="Arial"/>
              </a:rPr>
              <a:t>baik</a:t>
            </a:r>
            <a:endParaRPr lang="en-US" b="1" dirty="0"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82624" y="4893365"/>
            <a:ext cx="4187952" cy="6861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rmAutofit fontScale="97500"/>
          </a:bodyPr>
          <a:lstStyle/>
          <a:p>
            <a:pPr indent="0" algn="just">
              <a:lnSpc>
                <a:spcPts val="2184"/>
              </a:lnSpc>
            </a:pPr>
            <a:r>
              <a:rPr lang="en-US" sz="2000" b="1" dirty="0">
                <a:latin typeface="Arial"/>
              </a:rPr>
              <a:t>Forum </a:t>
            </a:r>
            <a:r>
              <a:rPr lang="en-US" sz="2000" b="1" dirty="0" err="1">
                <a:latin typeface="Arial"/>
              </a:rPr>
              <a:t>diskusi</a:t>
            </a:r>
            <a:r>
              <a:rPr lang="en-US" sz="2000" b="1" dirty="0">
                <a:latin typeface="Arial"/>
              </a:rPr>
              <a:t> </a:t>
            </a:r>
            <a:r>
              <a:rPr lang="en-US" sz="2000" b="1" dirty="0" err="1">
                <a:latin typeface="Arial"/>
              </a:rPr>
              <a:t>guna</a:t>
            </a:r>
            <a:r>
              <a:rPr lang="en-US" sz="2000" b="1" dirty="0">
                <a:latin typeface="Arial"/>
              </a:rPr>
              <a:t> </a:t>
            </a:r>
            <a:r>
              <a:rPr lang="en-US" sz="2000" b="1" dirty="0" err="1">
                <a:latin typeface="Arial"/>
              </a:rPr>
              <a:t>perbaikan</a:t>
            </a:r>
            <a:r>
              <a:rPr lang="en-US" sz="2000" b="1" dirty="0">
                <a:latin typeface="Arial"/>
              </a:rPr>
              <a:t> </a:t>
            </a:r>
            <a:r>
              <a:rPr lang="en-US" sz="2000" b="1" dirty="0" err="1">
                <a:latin typeface="Arial"/>
              </a:rPr>
              <a:t>dokumen</a:t>
            </a:r>
            <a:r>
              <a:rPr lang="en-US" sz="2000" b="1" dirty="0">
                <a:latin typeface="Arial"/>
              </a:rPr>
              <a:t> </a:t>
            </a:r>
            <a:r>
              <a:rPr lang="en-US" sz="2000" b="1" dirty="0" err="1">
                <a:latin typeface="Arial"/>
              </a:rPr>
              <a:t>sistem</a:t>
            </a:r>
            <a:r>
              <a:rPr lang="en-US" sz="2000" b="1" dirty="0">
                <a:latin typeface="Arial"/>
              </a:rPr>
              <a:t> </a:t>
            </a:r>
            <a:r>
              <a:rPr lang="en-US" sz="2000" b="1" dirty="0" err="1">
                <a:latin typeface="Arial"/>
              </a:rPr>
              <a:t>mutu</a:t>
            </a:r>
            <a:endParaRPr lang="en-US" sz="2000" b="1" dirty="0"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8C57"/>
          </a:solidFill>
        </p:spPr>
        <p:txBody>
          <a:bodyPr wrap="none" lIns="0" tIns="0" rIns="0" bIns="0">
            <a:normAutofit fontScale="25000" lnSpcReduction="20000"/>
          </a:bodyPr>
          <a:lstStyle/>
          <a:p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10399776" y="5236464"/>
            <a:ext cx="804672" cy="1054608"/>
          </a:xfrm>
          <a:prstGeom prst="rect">
            <a:avLst/>
          </a:prstGeom>
          <a:solidFill>
            <a:srgbClr val="FFA776"/>
          </a:solidFill>
        </p:spPr>
        <p:txBody>
          <a:bodyPr wrap="none" lIns="0" tIns="0" rIns="0" bIns="0">
            <a:normAutofit fontScale="25000" lnSpcReduction="20000"/>
          </a:bodyPr>
          <a:lstStyle/>
          <a:p>
            <a:pPr indent="0">
              <a:lnSpc>
                <a:spcPts val="11280"/>
              </a:lnSpc>
            </a:pPr>
            <a:r>
              <a:rPr lang="en-US" sz="10100" b="1" i="1">
                <a:solidFill>
                  <a:srgbClr val="A3FE80"/>
                </a:solidFill>
                <a:latin typeface="Arial"/>
              </a:rPr>
              <a:t>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8B1A5042-D38E-400F-A6EF-D0E559A276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3116171"/>
              </p:ext>
            </p:extLst>
          </p:nvPr>
        </p:nvGraphicFramePr>
        <p:xfrm>
          <a:off x="427383" y="437322"/>
          <a:ext cx="11320669" cy="6052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950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" y="1307592"/>
            <a:ext cx="5330952" cy="3230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880" y="414528"/>
            <a:ext cx="5532120" cy="61691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16985</TotalTime>
  <Words>351</Words>
  <Application>Microsoft Office PowerPoint</Application>
  <PresentationFormat>Widescreen</PresentationFormat>
  <Paragraphs>107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Abadi</vt:lpstr>
      <vt:lpstr>Arial</vt:lpstr>
      <vt:lpstr>Bahnschrift</vt:lpstr>
      <vt:lpstr>Britannic Bold</vt:lpstr>
      <vt:lpstr>Calibri</vt:lpstr>
      <vt:lpstr>Calibri Light</vt:lpstr>
      <vt:lpstr>Courier New</vt:lpstr>
      <vt:lpstr>Impact</vt:lpstr>
      <vt:lpstr>Open Sans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STRATEGI PENGEMBANGAN HORTIKULTURA 2021-2024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428</cp:revision>
  <cp:lastPrinted>2021-06-23T02:38:51Z</cp:lastPrinted>
  <dcterms:created xsi:type="dcterms:W3CDTF">2021-01-21T04:59:09Z</dcterms:created>
  <dcterms:modified xsi:type="dcterms:W3CDTF">2021-08-31T00:58:38Z</dcterms:modified>
</cp:coreProperties>
</file>