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4" r:id="rId4"/>
    <p:sldId id="284" r:id="rId5"/>
    <p:sldId id="285" r:id="rId6"/>
    <p:sldId id="281" r:id="rId7"/>
    <p:sldId id="282" r:id="rId8"/>
    <p:sldId id="269" r:id="rId9"/>
    <p:sldId id="271" r:id="rId10"/>
    <p:sldId id="267" r:id="rId11"/>
    <p:sldId id="262" r:id="rId12"/>
    <p:sldId id="263" r:id="rId13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6E8"/>
    <a:srgbClr val="C7C0BD"/>
    <a:srgbClr val="DAC4DA"/>
    <a:srgbClr val="B6AEF0"/>
    <a:srgbClr val="E9B5CB"/>
    <a:srgbClr val="DAD9BD"/>
    <a:srgbClr val="F3CD89"/>
    <a:srgbClr val="599C54"/>
    <a:srgbClr val="579F51"/>
    <a:srgbClr val="50A0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960" y="-114"/>
      </p:cViewPr>
      <p:guideLst>
        <p:guide orient="horz" pos="3156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25CD391-AA28-4B35-A413-E10E04544E23}" type="datetimeFigureOut">
              <a:rPr lang="en-US" smtClean="0"/>
              <a:pPr/>
              <a:t>8/30/2021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FC74360-EFD2-4A79-9D12-112CA855DA3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72371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E2B2332-672F-4BA4-BD89-83A2BC70576D}" type="datetimeFigureOut">
              <a:rPr lang="en-US" smtClean="0"/>
              <a:pPr/>
              <a:t>8/30/2021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D03BCD6-C5B7-4A81-8D68-1460F9D3604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04836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BCD6-C5B7-4A81-8D68-1460F9D36041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BCD6-C5B7-4A81-8D68-1460F9D36041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BCD6-C5B7-4A81-8D68-1460F9D36041}" type="slidenum">
              <a:rPr lang="en-AU" smtClean="0"/>
              <a:pPr/>
              <a:t>11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70452-A10F-46BD-9A04-7D783FCEE8BA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BCD6-C5B7-4A81-8D68-1460F9D36041}" type="slidenum">
              <a:rPr lang="en-AU" smtClean="0"/>
              <a:pPr/>
              <a:t>3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BCD6-C5B7-4A81-8D68-1460F9D36041}" type="slidenum">
              <a:rPr lang="en-AU" smtClean="0"/>
              <a:pPr/>
              <a:t>4</a:t>
            </a:fld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BCD6-C5B7-4A81-8D68-1460F9D36041}" type="slidenum">
              <a:rPr lang="en-AU" smtClean="0"/>
              <a:pPr/>
              <a:t>5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BCD6-C5B7-4A81-8D68-1460F9D36041}" type="slidenum">
              <a:rPr lang="en-AU" smtClean="0"/>
              <a:pPr/>
              <a:t>6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BCD6-C5B7-4A81-8D68-1460F9D36041}" type="slidenum">
              <a:rPr lang="en-AU" smtClean="0"/>
              <a:pPr/>
              <a:t>7</a:t>
            </a:fld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BCD6-C5B7-4A81-8D68-1460F9D36041}" type="slidenum">
              <a:rPr lang="en-AU" smtClean="0"/>
              <a:pPr/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BCD6-C5B7-4A81-8D68-1460F9D36041}" type="slidenum">
              <a:rPr lang="en-AU" smtClean="0"/>
              <a:pPr/>
              <a:t>9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878008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59" r:id="rId12"/>
    <p:sldLayoutId id="214748376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0820CF-B880-4189-942D-D702A7CBA730}" type="datetimeFigureOut">
              <a:rPr lang="zh-CN" altLang="en-US" smtClean="0"/>
              <a:pPr/>
              <a:t>2021/8/30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Shigoto\Picture\Vegetables\kiseedpotatoprojec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8" t="14840"/>
          <a:stretch/>
        </p:blipFill>
        <p:spPr bwMode="auto">
          <a:xfrm>
            <a:off x="3357554" y="1622953"/>
            <a:ext cx="2643206" cy="1734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2908" y="458777"/>
            <a:ext cx="9358346" cy="1470025"/>
          </a:xfrm>
        </p:spPr>
        <p:txBody>
          <a:bodyPr>
            <a:normAutofit/>
          </a:bodyPr>
          <a:lstStyle/>
          <a:p>
            <a:r>
              <a:rPr lang="en-AU" sz="3800" b="1" dirty="0" err="1" smtClean="0">
                <a:latin typeface="Cooper Black" pitchFamily="18" charset="0"/>
              </a:rPr>
              <a:t>Pendaftaran</a:t>
            </a:r>
            <a:r>
              <a:rPr lang="en-AU" sz="3800" b="1" dirty="0" smtClean="0">
                <a:latin typeface="Cooper Black" pitchFamily="18" charset="0"/>
              </a:rPr>
              <a:t> </a:t>
            </a:r>
            <a:r>
              <a:rPr lang="id-ID" sz="3800" b="1" dirty="0" smtClean="0">
                <a:latin typeface="Cooper Black" pitchFamily="18" charset="0"/>
              </a:rPr>
              <a:t> </a:t>
            </a:r>
            <a:r>
              <a:rPr lang="en-AU" sz="3800" b="1" dirty="0" err="1" smtClean="0">
                <a:latin typeface="Cooper Black" pitchFamily="18" charset="0"/>
              </a:rPr>
              <a:t>Varietas</a:t>
            </a:r>
            <a:r>
              <a:rPr lang="en-AU" sz="3800" b="1" dirty="0" smtClean="0">
                <a:latin typeface="Cooper Black" pitchFamily="18" charset="0"/>
              </a:rPr>
              <a:t> </a:t>
            </a:r>
            <a:r>
              <a:rPr lang="en-AU" sz="3800" b="1" dirty="0" err="1" smtClean="0">
                <a:latin typeface="Cooper Black" pitchFamily="18" charset="0"/>
              </a:rPr>
              <a:t>Hortikultura</a:t>
            </a:r>
            <a:endParaRPr lang="en-AU" sz="3800" b="1" dirty="0">
              <a:latin typeface="Cooper Blac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71566" y="5157192"/>
            <a:ext cx="77724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kern="0" dirty="0" err="1" smtClean="0">
                <a:latin typeface="David" pitchFamily="34" charset="-79"/>
                <a:ea typeface="+mj-ea"/>
                <a:cs typeface="David" pitchFamily="34" charset="-79"/>
              </a:rPr>
              <a:t>Direktorat</a:t>
            </a:r>
            <a:r>
              <a:rPr lang="en-AU" sz="2400" b="1" kern="0" dirty="0" smtClean="0">
                <a:latin typeface="David" pitchFamily="34" charset="-79"/>
                <a:ea typeface="+mj-ea"/>
                <a:cs typeface="David" pitchFamily="34" charset="-79"/>
              </a:rPr>
              <a:t> </a:t>
            </a:r>
            <a:r>
              <a:rPr lang="en-AU" sz="2400" b="1" kern="0" dirty="0" err="1" smtClean="0">
                <a:latin typeface="David" pitchFamily="34" charset="-79"/>
                <a:ea typeface="+mj-ea"/>
                <a:cs typeface="David" pitchFamily="34" charset="-79"/>
              </a:rPr>
              <a:t>Jenderal</a:t>
            </a:r>
            <a:r>
              <a:rPr lang="en-AU" sz="2400" b="1" kern="0" dirty="0" smtClean="0">
                <a:latin typeface="David" pitchFamily="34" charset="-79"/>
                <a:ea typeface="+mj-ea"/>
                <a:cs typeface="David" pitchFamily="34" charset="-79"/>
              </a:rPr>
              <a:t> </a:t>
            </a:r>
            <a:r>
              <a:rPr lang="en-AU" sz="2400" b="1" kern="0" dirty="0" err="1" smtClean="0">
                <a:latin typeface="David" pitchFamily="34" charset="-79"/>
                <a:ea typeface="+mj-ea"/>
                <a:cs typeface="David" pitchFamily="34" charset="-79"/>
              </a:rPr>
              <a:t>Hortikultura</a:t>
            </a:r>
            <a:endParaRPr lang="en-AU" sz="2400" b="1" kern="0" dirty="0" smtClean="0">
              <a:latin typeface="David" pitchFamily="34" charset="-79"/>
              <a:ea typeface="+mj-ea"/>
              <a:cs typeface="David" pitchFamily="34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Kementerian</a:t>
            </a:r>
            <a:r>
              <a:rPr kumimoji="0" lang="en-AU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 </a:t>
            </a:r>
            <a:r>
              <a:rPr kumimoji="0" lang="en-AU" sz="2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Pertanian</a:t>
            </a:r>
            <a:endParaRPr kumimoji="0" lang="en-A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pic>
        <p:nvPicPr>
          <p:cNvPr id="5" name="Picture 39" descr="logo_Depta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8212" y="0"/>
            <a:ext cx="92241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800779"/>
            <a:ext cx="1857388" cy="1342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571876"/>
            <a:ext cx="1857388" cy="123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720848"/>
            <a:ext cx="1714512" cy="1350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7" descr="C:\Users\bbn\Pictures\CucumberSeed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3571876"/>
            <a:ext cx="1714500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Group 12"/>
          <p:cNvGrpSpPr/>
          <p:nvPr/>
        </p:nvGrpSpPr>
        <p:grpSpPr>
          <a:xfrm>
            <a:off x="2571736" y="4714884"/>
            <a:ext cx="4286280" cy="714380"/>
            <a:chOff x="2428860" y="3857628"/>
            <a:chExt cx="4286280" cy="714380"/>
          </a:xfrm>
        </p:grpSpPr>
        <p:sp>
          <p:nvSpPr>
            <p:cNvPr id="12" name="Oval 11"/>
            <p:cNvSpPr/>
            <p:nvPr/>
          </p:nvSpPr>
          <p:spPr>
            <a:xfrm>
              <a:off x="2428860" y="3857628"/>
              <a:ext cx="4286280" cy="7143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28860" y="3929066"/>
              <a:ext cx="4233082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Oleh : Direktur </a:t>
              </a:r>
              <a:r>
                <a:rPr lang="en-US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Perbenihan</a:t>
              </a:r>
              <a:r>
                <a:rPr lang="en-US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</a:t>
              </a:r>
              <a:r>
                <a:rPr lang="id-ID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Hortikultura</a:t>
              </a:r>
            </a:p>
          </p:txBody>
        </p:sp>
      </p:grp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407"/>
          <a:stretch>
            <a:fillRect/>
          </a:stretch>
        </p:blipFill>
        <p:spPr bwMode="auto">
          <a:xfrm>
            <a:off x="214283" y="0"/>
            <a:ext cx="124165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9586" y="77770"/>
            <a:ext cx="9048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SUBDIT BENIH SAYURAN\Downloads\WhatsApp_Image_2021-08-26_at_10.54.05-removebg-preview.png"/>
          <p:cNvPicPr>
            <a:picLocks noChangeAspect="1" noChangeArrowheads="1"/>
          </p:cNvPicPr>
          <p:nvPr/>
        </p:nvPicPr>
        <p:blipFill>
          <a:blip r:embed="rId11"/>
          <a:srcRect t="20368" b="38760"/>
          <a:stretch>
            <a:fillRect/>
          </a:stretch>
        </p:blipFill>
        <p:spPr bwMode="auto">
          <a:xfrm>
            <a:off x="3786182" y="2786058"/>
            <a:ext cx="2190754" cy="193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42" y="71414"/>
            <a:ext cx="8686800" cy="72547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latin typeface="Cooper Black" pitchFamily="18" charset="0"/>
              </a:rPr>
              <a:t>TINDAK LANJUT</a:t>
            </a:r>
            <a:endParaRPr lang="en-AU" b="1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714356"/>
            <a:ext cx="8858280" cy="5715040"/>
          </a:xfrm>
        </p:spPr>
        <p:txBody>
          <a:bodyPr/>
          <a:lstStyle/>
          <a:p>
            <a:pPr marL="1971675" indent="0">
              <a:buNone/>
            </a:pPr>
            <a:r>
              <a:rPr lang="en-US" sz="2200" dirty="0" smtClean="0">
                <a:latin typeface="David" pitchFamily="34" charset="-79"/>
                <a:cs typeface="David" pitchFamily="34" charset="-79"/>
              </a:rPr>
              <a:t>L</a:t>
            </a:r>
            <a:r>
              <a:rPr lang="id-ID" sz="2200" dirty="0" smtClean="0">
                <a:latin typeface="David" pitchFamily="34" charset="-79"/>
                <a:cs typeface="David" pitchFamily="34" charset="-79"/>
              </a:rPr>
              <a:t>itbang, BPSBTPH bersama Pemda agar dapat melakukan eksplorasi dan observasi varietas lokal untuk tujuan pendaftaran sehingga pengembangannya dapat difasilitasi melalui anggaran Pemerintah.</a:t>
            </a:r>
          </a:p>
          <a:p>
            <a:pPr marL="1971675" indent="0">
              <a:buNone/>
            </a:pPr>
            <a:r>
              <a:rPr lang="id-ID" sz="2200" dirty="0" smtClean="0">
                <a:latin typeface="David" pitchFamily="34" charset="-79"/>
                <a:cs typeface="David" pitchFamily="34" charset="-79"/>
              </a:rPr>
              <a:t>Produsen benih swasta agar ikut berperan dalam pengembangan benih umbi (kentang,bawang merah, bawang putih), dan pohon (durian, manggis, mangga, dll) agar dapat swasembada benih serta mengurangi benih impor</a:t>
            </a:r>
            <a:endParaRPr lang="en-US" sz="2200" dirty="0" smtClean="0">
              <a:latin typeface="David" pitchFamily="34" charset="-79"/>
              <a:cs typeface="David" pitchFamily="34" charset="-79"/>
            </a:endParaRPr>
          </a:p>
          <a:p>
            <a:pPr marL="1971675" indent="0">
              <a:buNone/>
            </a:pPr>
            <a:r>
              <a:rPr lang="id-ID" sz="2200" dirty="0" smtClean="0">
                <a:latin typeface="David" pitchFamily="34" charset="-79"/>
                <a:cs typeface="David" pitchFamily="34" charset="-79"/>
              </a:rPr>
              <a:t>Perlu dilakukan evaluasi varietas yang sudah dilepas/ didaftar. </a:t>
            </a:r>
          </a:p>
          <a:p>
            <a:pPr marL="2422525" indent="-450850">
              <a:buFont typeface="Wingdings" pitchFamily="2" charset="2"/>
              <a:buChar char="ü"/>
            </a:pPr>
            <a:r>
              <a:rPr lang="id-ID" sz="1800" dirty="0" smtClean="0">
                <a:latin typeface="David" pitchFamily="34" charset="-79"/>
                <a:cs typeface="David" pitchFamily="34" charset="-79"/>
              </a:rPr>
              <a:t>Varietas introduksi yang sudah didaftar, setelah 2 tahun tidak boleh impor lagi.</a:t>
            </a:r>
          </a:p>
          <a:p>
            <a:pPr marL="2422525" indent="-450850">
              <a:buFont typeface="Wingdings" pitchFamily="2" charset="2"/>
              <a:buChar char="ü"/>
            </a:pPr>
            <a:r>
              <a:rPr lang="id-ID" sz="1800" dirty="0" smtClean="0">
                <a:latin typeface="David" pitchFamily="34" charset="-79"/>
                <a:cs typeface="David" pitchFamily="34" charset="-79"/>
              </a:rPr>
              <a:t>Varietas varietas yang tidak berkembang lagi di masyarakat, diusulkan untuk ditarik </a:t>
            </a:r>
            <a:r>
              <a:rPr lang="en-US" sz="1800" dirty="0" smtClean="0">
                <a:latin typeface="David" pitchFamily="34" charset="-79"/>
                <a:cs typeface="David" pitchFamily="34" charset="-79"/>
              </a:rPr>
              <a:t>SK </a:t>
            </a:r>
            <a:r>
              <a:rPr lang="id-ID" sz="1800" dirty="0" smtClean="0">
                <a:latin typeface="David" pitchFamily="34" charset="-79"/>
                <a:cs typeface="David" pitchFamily="34" charset="-79"/>
              </a:rPr>
              <a:t>pendaftarannya</a:t>
            </a:r>
            <a:endParaRPr lang="en-AU" sz="1800" dirty="0" smtClean="0">
              <a:latin typeface="David" pitchFamily="34" charset="-79"/>
              <a:cs typeface="David" pitchFamily="34" charset="-79"/>
            </a:endParaRPr>
          </a:p>
          <a:p>
            <a:endParaRPr lang="id-ID" sz="1800" dirty="0" smtClean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Frame 6"/>
          <p:cNvSpPr/>
          <p:nvPr/>
        </p:nvSpPr>
        <p:spPr>
          <a:xfrm>
            <a:off x="428596" y="928670"/>
            <a:ext cx="914400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033" y="928670"/>
            <a:ext cx="857257" cy="857256"/>
          </a:xfrm>
          <a:prstGeom prst="roundRect">
            <a:avLst>
              <a:gd name="adj" fmla="val 10000"/>
            </a:avLst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/>
          <p:nvPr/>
        </p:nvSpPr>
        <p:spPr>
          <a:xfrm>
            <a:off x="357158" y="2571744"/>
            <a:ext cx="1071570" cy="107157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357694"/>
            <a:ext cx="1000132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1500166" y="1071546"/>
            <a:ext cx="642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500166" y="2714620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571604" y="4429132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3966"/>
          </a:xfrm>
        </p:spPr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1536" y="1785926"/>
            <a:ext cx="8229600" cy="3625857"/>
          </a:xfrm>
        </p:spPr>
        <p:txBody>
          <a:bodyPr anchor="t"/>
          <a:lstStyle/>
          <a:p>
            <a:pPr algn="ctr">
              <a:buNone/>
            </a:pPr>
            <a:r>
              <a:rPr lang="id-ID" sz="11000" dirty="0" smtClean="0">
                <a:latin typeface="Brush Script MT" pitchFamily="66" charset="0"/>
              </a:rPr>
              <a:t>Terima kasih</a:t>
            </a:r>
            <a:endParaRPr lang="id-ID" sz="11000" dirty="0">
              <a:latin typeface="Brush Script MT" pitchFamily="66" charset="0"/>
            </a:endParaRPr>
          </a:p>
        </p:txBody>
      </p:sp>
      <p:pic>
        <p:nvPicPr>
          <p:cNvPr id="1026" name="Picture 2" descr="C:\Users\SUBDIT BENIH SAYURAN\Downloads\WhatsApp_Image_2021-08-26_at_10.54.05__1_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0"/>
            <a:ext cx="2647294" cy="5715040"/>
          </a:xfrm>
          <a:prstGeom prst="rect">
            <a:avLst/>
          </a:prstGeom>
          <a:noFill/>
        </p:spPr>
      </p:pic>
      <p:pic>
        <p:nvPicPr>
          <p:cNvPr id="12" name="Picture 2" descr="Image result for bawang puti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3979" y="4324042"/>
            <a:ext cx="3598899" cy="2533958"/>
          </a:xfrm>
          <a:prstGeom prst="rect">
            <a:avLst/>
          </a:prstGeom>
          <a:noFill/>
        </p:spPr>
      </p:pic>
      <p:pic>
        <p:nvPicPr>
          <p:cNvPr id="13" name="Picture 4" descr="Image result for bawang mera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4879" y="4324042"/>
            <a:ext cx="3297672" cy="2533958"/>
          </a:xfrm>
          <a:prstGeom prst="rect">
            <a:avLst/>
          </a:prstGeom>
          <a:noFill/>
        </p:spPr>
      </p:pic>
      <p:pic>
        <p:nvPicPr>
          <p:cNvPr id="14" name="Picture 2" descr="Catatan Kecil: Cara Menanam Kentang di Dataran Renda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324042"/>
            <a:ext cx="3061998" cy="2533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852"/>
            <a:ext cx="7886700" cy="1071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alt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MAKSUD DAN TUJUAN PENDAFTARAN</a:t>
            </a:r>
            <a:r>
              <a:rPr lang="en-US" alt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 VARIETAS</a:t>
            </a:r>
            <a:endParaRPr lang="en-US" sz="2600" dirty="0" smtClean="0">
              <a:latin typeface="Berlin Sans FB Demi" pitchFamily="34" charset="0"/>
            </a:endParaRPr>
          </a:p>
          <a:p>
            <a:pPr marL="514350" indent="-514350">
              <a:buNone/>
            </a:pPr>
            <a:endParaRPr lang="en-US" dirty="0">
              <a:latin typeface="Berlin Sans FB Demi" pitchFamily="34" charset="0"/>
            </a:endParaRPr>
          </a:p>
        </p:txBody>
      </p:sp>
      <p:pic>
        <p:nvPicPr>
          <p:cNvPr id="4" name="Picture 4" descr="Image result for anggr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000504"/>
            <a:ext cx="1593944" cy="23988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Image result for gambar tanaman hortikultu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7298"/>
            <a:ext cx="1656184" cy="22806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14282" y="785794"/>
            <a:ext cx="685804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439738" algn="just">
              <a:buSzPct val="70000"/>
              <a:buFont typeface="Wingdings" pitchFamily="2" charset="2"/>
              <a:buChar char="q"/>
            </a:pPr>
            <a:r>
              <a:rPr lang="en-US" b="1" dirty="0" err="1" smtClean="0">
                <a:latin typeface="Comic Sans MS" pitchFamily="66" charset="0"/>
              </a:rPr>
              <a:t>Pendaftaran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Varietas</a:t>
            </a:r>
            <a:r>
              <a:rPr lang="id-ID" b="1" dirty="0" smtClean="0">
                <a:latin typeface="Comic Sans MS" pitchFamily="66" charset="0"/>
              </a:rPr>
              <a:t> Hortikultura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id-ID" dirty="0" smtClean="0">
                <a:latin typeface="Comic Sans MS" pitchFamily="66" charset="0"/>
              </a:rPr>
              <a:t>merupakan </a:t>
            </a:r>
            <a:r>
              <a:rPr lang="en-US" dirty="0" err="1" smtClean="0">
                <a:latin typeface="Comic Sans MS" pitchFamily="66" charset="0"/>
              </a:rPr>
              <a:t>pengakuan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pemerintah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terhadap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suatu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b="1" dirty="0" err="1" smtClean="0">
                <a:latin typeface="Comic Sans MS" pitchFamily="66" charset="0"/>
              </a:rPr>
              <a:t>Varietas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err="1" smtClean="0">
                <a:latin typeface="Comic Sans MS" pitchFamily="66" charset="0"/>
              </a:rPr>
              <a:t>hasil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pemuliaan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negeri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atau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introduksi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luar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negeri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menyatakan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bahwa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b="1" dirty="0" err="1" smtClean="0">
                <a:latin typeface="Comic Sans MS" pitchFamily="66" charset="0"/>
              </a:rPr>
              <a:t>Varietas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err="1" smtClean="0">
                <a:latin typeface="Comic Sans MS" pitchFamily="66" charset="0"/>
              </a:rPr>
              <a:t>tersebut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merupakan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b="1" dirty="0" err="1" smtClean="0">
                <a:latin typeface="Comic Sans MS" pitchFamily="66" charset="0"/>
              </a:rPr>
              <a:t>Varietas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err="1" smtClean="0">
                <a:latin typeface="Comic Sans MS" pitchFamily="66" charset="0"/>
              </a:rPr>
              <a:t>Unggul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diedarkan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531813" indent="-439738">
              <a:buSzPct val="70000"/>
            </a:pPr>
            <a:endParaRPr lang="en-US" altLang="zh-CN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SimSun" pitchFamily="2" charset="-122"/>
            </a:endParaRPr>
          </a:p>
          <a:p>
            <a:pPr marL="1258888" indent="-355600" algn="just">
              <a:buSzPct val="70000"/>
              <a:buFont typeface="Wingdings" pitchFamily="2" charset="2"/>
              <a:buChar char="q"/>
            </a:pPr>
            <a:r>
              <a:rPr lang="en-US" b="1" dirty="0" err="1" smtClean="0">
                <a:latin typeface="Comic Sans MS" pitchFamily="66" charset="0"/>
              </a:rPr>
              <a:t>Pendafataran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varietas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id-ID" dirty="0" smtClean="0">
                <a:latin typeface="Comic Sans MS" pitchFamily="66" charset="0"/>
              </a:rPr>
              <a:t>hortikultura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dilakukan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memberikan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perlindungan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konsumen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khususnya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pengguna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benih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bahwa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b="1" dirty="0" err="1" smtClean="0">
                <a:latin typeface="Comic Sans MS" pitchFamily="66" charset="0"/>
              </a:rPr>
              <a:t>varietas</a:t>
            </a:r>
            <a:r>
              <a:rPr lang="en-US" dirty="0" smtClean="0">
                <a:latin typeface="Comic Sans MS" pitchFamily="66" charset="0"/>
              </a:rPr>
              <a:t> yang </a:t>
            </a:r>
            <a:r>
              <a:rPr lang="id-ID" dirty="0" smtClean="0">
                <a:latin typeface="Comic Sans MS" pitchFamily="66" charset="0"/>
              </a:rPr>
              <a:t>didaftarkan untuk peredaran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merupakan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b="1" dirty="0" err="1" smtClean="0">
                <a:latin typeface="Comic Sans MS" pitchFamily="66" charset="0"/>
              </a:rPr>
              <a:t>varietas</a:t>
            </a:r>
            <a:r>
              <a:rPr lang="en-US" dirty="0" smtClean="0">
                <a:latin typeface="Comic Sans MS" pitchFamily="66" charset="0"/>
              </a:rPr>
              <a:t> </a:t>
            </a:r>
            <a:r>
              <a:rPr lang="en-US" dirty="0" err="1" smtClean="0">
                <a:latin typeface="Comic Sans MS" pitchFamily="66" charset="0"/>
              </a:rPr>
              <a:t>unggul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pPr marL="1258888" indent="-355600" algn="just">
              <a:buSzPct val="70000"/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</a:endParaRPr>
          </a:p>
          <a:p>
            <a:pPr marL="2066925" indent="-368300" algn="just">
              <a:buSzPct val="70000"/>
              <a:buFont typeface="Wingdings" pitchFamily="2" charset="2"/>
              <a:buChar char="q"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 </a:t>
            </a:r>
            <a:r>
              <a:rPr lang="id-ID" b="1" dirty="0" smtClean="0"/>
              <a:t>pendaftaran </a:t>
            </a:r>
            <a:r>
              <a:rPr lang="en-US" b="1" dirty="0" err="1" smtClean="0"/>
              <a:t>varietas</a:t>
            </a:r>
            <a:r>
              <a:rPr lang="en-US" dirty="0" smtClean="0"/>
              <a:t> </a:t>
            </a:r>
            <a:r>
              <a:rPr lang="id-ID" smtClean="0"/>
              <a:t>hortikultura </a:t>
            </a:r>
            <a:r>
              <a:rPr lang="en-US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 </a:t>
            </a:r>
            <a:r>
              <a:rPr lang="en-US" b="1" dirty="0" err="1" smtClean="0"/>
              <a:t>varietas</a:t>
            </a:r>
            <a:r>
              <a:rPr lang="en-US" dirty="0" err="1" smtClean="0"/>
              <a:t>-</a:t>
            </a:r>
            <a:r>
              <a:rPr lang="en-US" b="1" dirty="0" err="1" smtClean="0"/>
              <a:t>varietas</a:t>
            </a:r>
            <a:r>
              <a:rPr lang="en-US" dirty="0" smtClean="0"/>
              <a:t> </a:t>
            </a:r>
            <a:r>
              <a:rPr lang="en-US" dirty="0" err="1" smtClean="0"/>
              <a:t>unggul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selera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endParaRPr lang="en-US" dirty="0" smtClean="0">
              <a:latin typeface="Comic Sans MS" pitchFamily="66" charset="0"/>
            </a:endParaRPr>
          </a:p>
          <a:p>
            <a:pPr marL="2066925" indent="-368300" algn="just">
              <a:buSzPct val="70000"/>
              <a:buFont typeface="Wingdings" pitchFamily="2" charset="2"/>
              <a:buChar char="q"/>
            </a:pPr>
            <a:endParaRPr lang="en-US" altLang="zh-CN" sz="2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SimSun" pitchFamily="2" charset="-122"/>
            </a:endParaRPr>
          </a:p>
          <a:p>
            <a:pPr marL="531813" indent="-439738" algn="just">
              <a:buSzPct val="70000"/>
              <a:buFont typeface="SimSun" pitchFamily="2" charset="-122"/>
              <a:buAutoNum type="alphaUcPeriod"/>
            </a:pPr>
            <a:endParaRPr lang="en-US" altLang="zh-CN" sz="2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SimSun" pitchFamily="2" charset="-122"/>
            </a:endParaRPr>
          </a:p>
          <a:p>
            <a:pPr marL="531813" indent="-439738" algn="just">
              <a:buSzPct val="70000"/>
              <a:buFont typeface="SimSun" pitchFamily="2" charset="-122"/>
              <a:buAutoNum type="alphaUcPeriod"/>
            </a:pPr>
            <a:endParaRPr lang="en-US" altLang="zh-CN" sz="2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SimSun" pitchFamily="2" charset="-122"/>
            </a:endParaRPr>
          </a:p>
          <a:p>
            <a:pPr marL="531813" indent="-439738" algn="just">
              <a:buSzPct val="70000"/>
              <a:buFont typeface="SimSun" pitchFamily="2" charset="-122"/>
              <a:buAutoNum type="alphaUcPeriod"/>
            </a:pPr>
            <a:endParaRPr lang="en-US" altLang="zh-CN" sz="2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SimSun" pitchFamily="2" charset="-122"/>
            </a:endParaRPr>
          </a:p>
          <a:p>
            <a:pPr marL="531813" indent="-439738" algn="just">
              <a:buSzPct val="70000"/>
              <a:buFont typeface="SimSun" pitchFamily="2" charset="-122"/>
              <a:buAutoNum type="alphaUcPeriod"/>
            </a:pPr>
            <a:endParaRPr lang="en-US" altLang="zh-CN" sz="2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SimSun" pitchFamily="2" charset="-122"/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4606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4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/>
          <a:srcRect l="18961" r="18961"/>
          <a:stretch>
            <a:fillRect/>
          </a:stretch>
        </p:blipFill>
        <p:spPr bwMode="auto">
          <a:xfrm rot="804539">
            <a:off x="286942" y="561975"/>
            <a:ext cx="3526631" cy="49593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-221456" y="5978526"/>
            <a:ext cx="3262313" cy="1243013"/>
            <a:chOff x="7863172" y="5938540"/>
            <a:chExt cx="4319085" cy="1242568"/>
          </a:xfrm>
        </p:grpSpPr>
        <p:pic>
          <p:nvPicPr>
            <p:cNvPr id="31790" name="Picture 79"/>
            <p:cNvPicPr>
              <a:picLocks noChangeAspect="1" noChangeArrowheads="1"/>
            </p:cNvPicPr>
            <p:nvPr/>
          </p:nvPicPr>
          <p:blipFill>
            <a:blip r:embed="rId4"/>
            <a:srcRect t="-1382" r="12810"/>
            <a:stretch>
              <a:fillRect/>
            </a:stretch>
          </p:blipFill>
          <p:spPr bwMode="auto">
            <a:xfrm>
              <a:off x="10820033" y="5968016"/>
              <a:ext cx="1362224" cy="88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91" name="Picture 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57809" y="5978954"/>
              <a:ext cx="1362224" cy="90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1" descr="B787472-Vegetable_seeds-SPL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3172" y="5938540"/>
              <a:ext cx="1693880" cy="1242568"/>
            </a:xfrm>
            <a:prstGeom prst="rect">
              <a:avLst/>
            </a:prstGeom>
            <a:effectLst>
              <a:softEdge rad="317500"/>
            </a:effectLst>
          </p:spPr>
        </p:pic>
      </p:grp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4207699" y="142852"/>
            <a:ext cx="47220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00B050"/>
                </a:solidFill>
                <a:latin typeface="Arial" pitchFamily="34" charset="0"/>
                <a:cs typeface="Arial Unicode MS" pitchFamily="34" charset="-128"/>
              </a:rPr>
              <a:t>PERAN BENIH HORTIKULTURA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1729" y="1198563"/>
            <a:ext cx="3788569" cy="132343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Benih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merupakan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sarana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utama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hortikultura</a:t>
            </a:r>
            <a:r>
              <a:rPr lang="en-US" sz="2000" dirty="0">
                <a:latin typeface="+mn-lt"/>
              </a:rPr>
              <a:t> yang </a:t>
            </a:r>
            <a:r>
              <a:rPr lang="en-US" sz="2000" dirty="0" err="1">
                <a:latin typeface="+mn-lt"/>
              </a:rPr>
              <a:t>tidak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dapat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digantikan</a:t>
            </a:r>
            <a:r>
              <a:rPr lang="en-US" sz="2000" dirty="0">
                <a:latin typeface="+mn-lt"/>
              </a:rPr>
              <a:t> oleh </a:t>
            </a:r>
            <a:r>
              <a:rPr lang="en-US" sz="2000" dirty="0" err="1">
                <a:latin typeface="+mn-lt"/>
              </a:rPr>
              <a:t>sarana</a:t>
            </a:r>
            <a:r>
              <a:rPr lang="en-US" sz="2000" dirty="0">
                <a:latin typeface="+mn-lt"/>
              </a:rPr>
              <a:t> lain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5429256" y="2625725"/>
            <a:ext cx="3102131" cy="26161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Kebutuhan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ko-KR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benih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ko-KR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dalam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Kawasan/kampung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 flipH="1">
            <a:off x="6215063" y="2327275"/>
            <a:ext cx="2240756" cy="287338"/>
            <a:chOff x="11277065" y="4868268"/>
            <a:chExt cx="2987810" cy="288032"/>
          </a:xfrm>
        </p:grpSpPr>
        <p:sp>
          <p:nvSpPr>
            <p:cNvPr id="29" name="순서도: 처리 273"/>
            <p:cNvSpPr/>
            <p:nvPr/>
          </p:nvSpPr>
          <p:spPr>
            <a:xfrm>
              <a:off x="11277065" y="4868268"/>
              <a:ext cx="107955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30" name="순서도: 처리 274"/>
            <p:cNvSpPr/>
            <p:nvPr/>
          </p:nvSpPr>
          <p:spPr>
            <a:xfrm>
              <a:off x="11427884" y="4868268"/>
              <a:ext cx="109543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31" name="순서도: 처리 275"/>
            <p:cNvSpPr/>
            <p:nvPr/>
          </p:nvSpPr>
          <p:spPr>
            <a:xfrm>
              <a:off x="11580291" y="4868268"/>
              <a:ext cx="107955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32" name="순서도: 처리 276"/>
            <p:cNvSpPr/>
            <p:nvPr/>
          </p:nvSpPr>
          <p:spPr>
            <a:xfrm>
              <a:off x="11731111" y="4868268"/>
              <a:ext cx="107955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33" name="순서도: 처리 277"/>
            <p:cNvSpPr/>
            <p:nvPr/>
          </p:nvSpPr>
          <p:spPr>
            <a:xfrm>
              <a:off x="11883517" y="4868268"/>
              <a:ext cx="107955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34" name="순서도: 처리 278"/>
            <p:cNvSpPr/>
            <p:nvPr/>
          </p:nvSpPr>
          <p:spPr>
            <a:xfrm>
              <a:off x="12034336" y="4868268"/>
              <a:ext cx="107955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35" name="순서도: 처리 279"/>
            <p:cNvSpPr/>
            <p:nvPr/>
          </p:nvSpPr>
          <p:spPr>
            <a:xfrm>
              <a:off x="12186743" y="4868268"/>
              <a:ext cx="107955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36" name="순서도: 처리 280"/>
            <p:cNvSpPr/>
            <p:nvPr/>
          </p:nvSpPr>
          <p:spPr>
            <a:xfrm>
              <a:off x="12337563" y="4868268"/>
              <a:ext cx="107955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37" name="순서도: 처리 281"/>
            <p:cNvSpPr/>
            <p:nvPr/>
          </p:nvSpPr>
          <p:spPr>
            <a:xfrm>
              <a:off x="12489970" y="4868268"/>
              <a:ext cx="107955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38" name="순서도: 처리 282"/>
            <p:cNvSpPr/>
            <p:nvPr/>
          </p:nvSpPr>
          <p:spPr>
            <a:xfrm>
              <a:off x="12640789" y="4868268"/>
              <a:ext cx="107955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39" name="순서도: 처리 283"/>
            <p:cNvSpPr/>
            <p:nvPr/>
          </p:nvSpPr>
          <p:spPr>
            <a:xfrm>
              <a:off x="12793196" y="4868268"/>
              <a:ext cx="107955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40" name="순서도: 처리 284"/>
            <p:cNvSpPr/>
            <p:nvPr/>
          </p:nvSpPr>
          <p:spPr>
            <a:xfrm>
              <a:off x="12944015" y="4868268"/>
              <a:ext cx="107955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41" name="순서도: 처리 285"/>
            <p:cNvSpPr/>
            <p:nvPr/>
          </p:nvSpPr>
          <p:spPr>
            <a:xfrm>
              <a:off x="13096422" y="4868268"/>
              <a:ext cx="107955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42" name="순서도: 처리 286"/>
            <p:cNvSpPr/>
            <p:nvPr/>
          </p:nvSpPr>
          <p:spPr>
            <a:xfrm>
              <a:off x="13247241" y="4868268"/>
              <a:ext cx="107955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43" name="순서도: 처리 287"/>
            <p:cNvSpPr/>
            <p:nvPr/>
          </p:nvSpPr>
          <p:spPr>
            <a:xfrm>
              <a:off x="13399648" y="4868268"/>
              <a:ext cx="107955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44" name="순서도: 처리 288"/>
            <p:cNvSpPr/>
            <p:nvPr/>
          </p:nvSpPr>
          <p:spPr>
            <a:xfrm>
              <a:off x="13550468" y="4868268"/>
              <a:ext cx="107955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45" name="순서도: 처리 289"/>
            <p:cNvSpPr/>
            <p:nvPr/>
          </p:nvSpPr>
          <p:spPr>
            <a:xfrm>
              <a:off x="13702875" y="4868268"/>
              <a:ext cx="107955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46" name="순서도: 처리 290"/>
            <p:cNvSpPr/>
            <p:nvPr/>
          </p:nvSpPr>
          <p:spPr>
            <a:xfrm>
              <a:off x="13853693" y="4868268"/>
              <a:ext cx="107955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47" name="순서도: 처리 291"/>
            <p:cNvSpPr/>
            <p:nvPr/>
          </p:nvSpPr>
          <p:spPr>
            <a:xfrm>
              <a:off x="14004513" y="4868268"/>
              <a:ext cx="109542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48" name="순서도: 처리 292"/>
            <p:cNvSpPr/>
            <p:nvPr/>
          </p:nvSpPr>
          <p:spPr>
            <a:xfrm>
              <a:off x="14156920" y="4868268"/>
              <a:ext cx="107955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sp>
        <p:nvSpPr>
          <p:cNvPr id="31752" name="TextBox 48"/>
          <p:cNvSpPr txBox="1">
            <a:spLocks noChangeArrowheads="1"/>
          </p:cNvSpPr>
          <p:nvPr/>
        </p:nvSpPr>
        <p:spPr bwMode="auto">
          <a:xfrm flipH="1">
            <a:off x="5427402" y="2243138"/>
            <a:ext cx="7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altLang="ko-KR" sz="2400" b="1">
                <a:solidFill>
                  <a:schemeClr val="accent2"/>
                </a:solidFill>
                <a:latin typeface="Arial" pitchFamily="34" charset="0"/>
                <a:cs typeface="Arial Unicode MS" pitchFamily="34" charset="-128"/>
              </a:rPr>
              <a:t>75</a:t>
            </a:r>
            <a:r>
              <a:rPr lang="en-US" altLang="ko-KR" b="1">
                <a:solidFill>
                  <a:schemeClr val="accent2"/>
                </a:solidFill>
                <a:latin typeface="Arial" pitchFamily="34" charset="0"/>
                <a:cs typeface="Arial Unicode MS" pitchFamily="34" charset="-128"/>
              </a:rPr>
              <a:t>%</a:t>
            </a:r>
            <a:endParaRPr lang="ko-KR" altLang="en-US" b="1">
              <a:solidFill>
                <a:schemeClr val="accent2"/>
              </a:solidFill>
              <a:latin typeface="Arial" pitchFamily="34" charset="0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93569" y="3073401"/>
            <a:ext cx="2976563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Bookman Old Style" panose="02050604050505020204" pitchFamily="18" charset="0"/>
              </a:rPr>
              <a:t>Oleh </a:t>
            </a:r>
            <a:r>
              <a:rPr lang="en-US" sz="2000" dirty="0" err="1">
                <a:latin typeface="Bookman Old Style" panose="02050604050505020204" pitchFamily="18" charset="0"/>
              </a:rPr>
              <a:t>karena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itu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penggunaan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benih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bermutu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merupakan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suatu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keniscayaan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dalam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agribisnis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hortikultura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31754" name="Graphic 62" descr="Arrow Rotate lef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1031" y="2179639"/>
            <a:ext cx="1664494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-221456" y="5978526"/>
            <a:ext cx="3239691" cy="1243013"/>
            <a:chOff x="7863172" y="5938540"/>
            <a:chExt cx="4319085" cy="1242568"/>
          </a:xfrm>
        </p:grpSpPr>
        <p:pic>
          <p:nvPicPr>
            <p:cNvPr id="31767" name="Picture 75"/>
            <p:cNvPicPr>
              <a:picLocks noChangeAspect="1" noChangeArrowheads="1"/>
            </p:cNvPicPr>
            <p:nvPr/>
          </p:nvPicPr>
          <p:blipFill>
            <a:blip r:embed="rId4"/>
            <a:srcRect t="-1382" r="12810"/>
            <a:stretch>
              <a:fillRect/>
            </a:stretch>
          </p:blipFill>
          <p:spPr bwMode="auto">
            <a:xfrm>
              <a:off x="10820033" y="5968016"/>
              <a:ext cx="1362224" cy="88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8" name="Picture 7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457809" y="5978954"/>
              <a:ext cx="1362224" cy="90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77" descr="B787472-Vegetable_seeds-SPL4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3172" y="5938540"/>
              <a:ext cx="1693880" cy="1242568"/>
            </a:xfrm>
            <a:prstGeom prst="rect">
              <a:avLst/>
            </a:prstGeom>
            <a:effectLst>
              <a:softEdge rad="317500"/>
            </a:effectLst>
          </p:spPr>
        </p:pic>
      </p:grp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2769394" y="6007101"/>
            <a:ext cx="3238500" cy="1243013"/>
            <a:chOff x="7863172" y="5938540"/>
            <a:chExt cx="4319085" cy="1242568"/>
          </a:xfrm>
        </p:grpSpPr>
        <p:pic>
          <p:nvPicPr>
            <p:cNvPr id="31764" name="Picture 71"/>
            <p:cNvPicPr>
              <a:picLocks noChangeAspect="1" noChangeArrowheads="1"/>
            </p:cNvPicPr>
            <p:nvPr/>
          </p:nvPicPr>
          <p:blipFill>
            <a:blip r:embed="rId4"/>
            <a:srcRect t="-1382" r="12810"/>
            <a:stretch>
              <a:fillRect/>
            </a:stretch>
          </p:blipFill>
          <p:spPr bwMode="auto">
            <a:xfrm>
              <a:off x="10820033" y="5968016"/>
              <a:ext cx="1362224" cy="88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5" name="Picture 7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457809" y="5978954"/>
              <a:ext cx="1362224" cy="90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73" descr="B787472-Vegetable_seeds-SPL4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3172" y="5938540"/>
              <a:ext cx="1693880" cy="1242568"/>
            </a:xfrm>
            <a:prstGeom prst="rect">
              <a:avLst/>
            </a:prstGeom>
            <a:effectLst>
              <a:softEdge rad="317500"/>
            </a:effectLst>
          </p:spPr>
        </p:pic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5874544" y="5938838"/>
            <a:ext cx="3262313" cy="1243012"/>
            <a:chOff x="7863172" y="5938540"/>
            <a:chExt cx="4319085" cy="1242568"/>
          </a:xfrm>
        </p:grpSpPr>
        <p:pic>
          <p:nvPicPr>
            <p:cNvPr id="31761" name="Picture 64"/>
            <p:cNvPicPr>
              <a:picLocks noChangeAspect="1" noChangeArrowheads="1"/>
            </p:cNvPicPr>
            <p:nvPr/>
          </p:nvPicPr>
          <p:blipFill>
            <a:blip r:embed="rId4"/>
            <a:srcRect t="-1382" r="12810"/>
            <a:stretch>
              <a:fillRect/>
            </a:stretch>
          </p:blipFill>
          <p:spPr bwMode="auto">
            <a:xfrm>
              <a:off x="10820033" y="5968016"/>
              <a:ext cx="1362224" cy="88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57809" y="5978954"/>
              <a:ext cx="1362224" cy="90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 descr="B787472-Vegetable_seeds-SPL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3172" y="5938540"/>
              <a:ext cx="1693880" cy="1242568"/>
            </a:xfrm>
            <a:prstGeom prst="rect">
              <a:avLst/>
            </a:prstGeom>
            <a:effectLst>
              <a:softEdge rad="317500"/>
            </a:effectLst>
          </p:spPr>
        </p:pic>
      </p:grpSp>
      <p:pic>
        <p:nvPicPr>
          <p:cNvPr id="31758" name="Picture 83"/>
          <p:cNvPicPr>
            <a:picLocks noChangeAspect="1" noChangeArrowheads="1"/>
          </p:cNvPicPr>
          <p:nvPr/>
        </p:nvPicPr>
        <p:blipFill>
          <a:blip r:embed="rId4"/>
          <a:srcRect t="-1382" r="12810"/>
          <a:stretch>
            <a:fillRect/>
          </a:stretch>
        </p:blipFill>
        <p:spPr bwMode="auto">
          <a:xfrm>
            <a:off x="5020866" y="6037264"/>
            <a:ext cx="111918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2166" y="6048375"/>
            <a:ext cx="111918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85" descr="B787472-Vegetable_seeds-SPL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88112" y="6007647"/>
            <a:ext cx="1390594" cy="9968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8860" y="638175"/>
            <a:ext cx="8679656" cy="725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Bookman Old Style" panose="02050604050505020204" pitchFamily="18" charset="0"/>
              </a:rPr>
              <a:t>STATEGI PENGEMBANGAN PERBENIHAN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6059091" y="2908300"/>
            <a:ext cx="28634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ko-KR" sz="1400">
                <a:solidFill>
                  <a:srgbClr val="404040"/>
                </a:solidFill>
                <a:latin typeface="Bookman Old Style" pitchFamily="18" charset="0"/>
                <a:cs typeface="Arial" pitchFamily="34" charset="0"/>
              </a:rPr>
              <a:t>Penguatan dan Peningkatan Kapasitas produksi Benih BBH &amp; Produsen Benih (Fasilitasi PI dan Sarana &amp; Prasarana Perbanyakan Benih)</a:t>
            </a:r>
            <a:endParaRPr lang="ko-KR" altLang="en-US" sz="1400">
              <a:solidFill>
                <a:srgbClr val="40404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872728" y="4376738"/>
            <a:ext cx="21847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en-US" sz="1200">
                <a:latin typeface="Bookman Old Style" pitchFamily="18" charset="0"/>
                <a:cs typeface="Arial" pitchFamily="34" charset="0"/>
              </a:rPr>
              <a:t>Mendorong produsen benih untuk melaksanakan SMM (sertifikasi mandiri)</a:t>
            </a:r>
            <a:r>
              <a:rPr lang="en-US" altLang="ko-KR" sz="1200">
                <a:latin typeface="Bookman Old Style" pitchFamily="18" charset="0"/>
                <a:cs typeface="Arial" pitchFamily="34" charset="0"/>
              </a:rPr>
              <a:t>.</a:t>
            </a:r>
            <a:endParaRPr lang="ko-KR" altLang="en-US" sz="120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2773" name="TextBox 10"/>
          <p:cNvSpPr txBox="1">
            <a:spLocks noChangeArrowheads="1"/>
          </p:cNvSpPr>
          <p:nvPr/>
        </p:nvSpPr>
        <p:spPr bwMode="auto">
          <a:xfrm>
            <a:off x="5406629" y="1624013"/>
            <a:ext cx="21836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ko-KR" sz="1600">
                <a:solidFill>
                  <a:srgbClr val="404040"/>
                </a:solidFill>
                <a:latin typeface="Bookman Old Style" pitchFamily="18" charset="0"/>
                <a:cs typeface="Arial" pitchFamily="34" charset="0"/>
              </a:rPr>
              <a:t>Peningkatan Pengawasan Peredaran dan Sertifikasi  Benih</a:t>
            </a:r>
            <a:endParaRPr lang="ko-KR" altLang="en-US" sz="1600">
              <a:solidFill>
                <a:srgbClr val="40404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2774" name="TextBox 13"/>
          <p:cNvSpPr txBox="1">
            <a:spLocks noChangeArrowheads="1"/>
          </p:cNvSpPr>
          <p:nvPr/>
        </p:nvSpPr>
        <p:spPr bwMode="auto">
          <a:xfrm>
            <a:off x="5424487" y="5370514"/>
            <a:ext cx="27765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400">
                <a:latin typeface="Bookman Old Style" pitchFamily="18" charset="0"/>
                <a:cs typeface="Arial Unicode MS" pitchFamily="34" charset="-128"/>
              </a:rPr>
              <a:t>Penyediaan regulasi perbenihan hortikultura yang kondusif  untuk industri perbenihan di dalam negeri</a:t>
            </a:r>
            <a:r>
              <a:rPr lang="en-US" altLang="ko-KR" sz="1400">
                <a:solidFill>
                  <a:srgbClr val="404040"/>
                </a:solidFill>
                <a:latin typeface="Bookman Old Style" pitchFamily="18" charset="0"/>
                <a:cs typeface="Arial" pitchFamily="34" charset="0"/>
              </a:rPr>
              <a:t>.</a:t>
            </a:r>
            <a:endParaRPr lang="ko-KR" altLang="en-US" sz="1400">
              <a:solidFill>
                <a:srgbClr val="40404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2775" name="TextBox 15"/>
          <p:cNvSpPr txBox="1">
            <a:spLocks noChangeArrowheads="1"/>
          </p:cNvSpPr>
          <p:nvPr/>
        </p:nvSpPr>
        <p:spPr bwMode="auto">
          <a:xfrm>
            <a:off x="1626394" y="1789114"/>
            <a:ext cx="21836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1" hangingPunct="1"/>
            <a:r>
              <a:rPr lang="en-US" altLang="ko-KR" sz="1400">
                <a:solidFill>
                  <a:srgbClr val="404040"/>
                </a:solidFill>
                <a:latin typeface="Bookman Old Style" pitchFamily="18" charset="0"/>
                <a:cs typeface="Arial" pitchFamily="34" charset="0"/>
              </a:rPr>
              <a:t>Penyebaran Variaetas Unggul (Lokal &amp; Introduksi)</a:t>
            </a:r>
            <a:endParaRPr lang="ko-KR" altLang="en-US" sz="1400">
              <a:solidFill>
                <a:srgbClr val="40404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2776" name="TextBox 19"/>
          <p:cNvSpPr txBox="1">
            <a:spLocks noChangeArrowheads="1"/>
          </p:cNvSpPr>
          <p:nvPr/>
        </p:nvSpPr>
        <p:spPr bwMode="auto">
          <a:xfrm>
            <a:off x="1489473" y="5500689"/>
            <a:ext cx="218360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id-ID" altLang="en-US" sz="1400">
                <a:latin typeface="Bookman Old Style" pitchFamily="18" charset="0"/>
                <a:cs typeface="Arial" pitchFamily="34" charset="0"/>
              </a:rPr>
              <a:t>Pemasyarakatan Benih </a:t>
            </a:r>
            <a:r>
              <a:rPr lang="id-ID" altLang="en-US" sz="1400" i="1">
                <a:latin typeface="Bookman Old Style" pitchFamily="18" charset="0"/>
                <a:cs typeface="Arial" pitchFamily="34" charset="0"/>
              </a:rPr>
              <a:t>B</a:t>
            </a:r>
            <a:r>
              <a:rPr lang="id-ID" altLang="en-US" sz="1400">
                <a:latin typeface="Bookman Old Style" pitchFamily="18" charset="0"/>
                <a:cs typeface="Arial" pitchFamily="34" charset="0"/>
              </a:rPr>
              <a:t>ermutu</a:t>
            </a:r>
            <a:endParaRPr lang="en-US" altLang="en-US" sz="140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1" name="Oval 54"/>
          <p:cNvSpPr/>
          <p:nvPr/>
        </p:nvSpPr>
        <p:spPr>
          <a:xfrm>
            <a:off x="4618435" y="1912938"/>
            <a:ext cx="806053" cy="1076325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Oval 55"/>
          <p:cNvSpPr/>
          <p:nvPr/>
        </p:nvSpPr>
        <p:spPr>
          <a:xfrm>
            <a:off x="5276850" y="3989389"/>
            <a:ext cx="806054" cy="1074737"/>
          </a:xfrm>
          <a:prstGeom prst="ellipse">
            <a:avLst/>
          </a:prstGeom>
          <a:solidFill>
            <a:srgbClr val="CCCC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Oval 56"/>
          <p:cNvSpPr/>
          <p:nvPr/>
        </p:nvSpPr>
        <p:spPr>
          <a:xfrm>
            <a:off x="4618435" y="4849814"/>
            <a:ext cx="806053" cy="1074737"/>
          </a:xfrm>
          <a:prstGeom prst="ellipse">
            <a:avLst/>
          </a:prstGeom>
          <a:solidFill>
            <a:srgbClr val="00FFFF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4" name="Oval 57"/>
          <p:cNvSpPr/>
          <p:nvPr/>
        </p:nvSpPr>
        <p:spPr>
          <a:xfrm>
            <a:off x="3700462" y="4849814"/>
            <a:ext cx="806054" cy="1074737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5" name="Oval 58"/>
          <p:cNvSpPr/>
          <p:nvPr/>
        </p:nvSpPr>
        <p:spPr>
          <a:xfrm>
            <a:off x="3039666" y="2851150"/>
            <a:ext cx="807244" cy="1074738"/>
          </a:xfrm>
          <a:prstGeom prst="ellipse">
            <a:avLst/>
          </a:prstGeom>
          <a:solidFill>
            <a:srgbClr val="FF99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6" name="Oval 59"/>
          <p:cNvSpPr/>
          <p:nvPr/>
        </p:nvSpPr>
        <p:spPr>
          <a:xfrm>
            <a:off x="3700462" y="1912938"/>
            <a:ext cx="806054" cy="1076325"/>
          </a:xfrm>
          <a:prstGeom prst="ellipse">
            <a:avLst/>
          </a:prstGeom>
          <a:solidFill>
            <a:srgbClr val="92D05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3" name="Oval 56"/>
          <p:cNvSpPr/>
          <p:nvPr/>
        </p:nvSpPr>
        <p:spPr>
          <a:xfrm>
            <a:off x="5276850" y="2851150"/>
            <a:ext cx="806054" cy="1074738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4" name="Oval 59"/>
          <p:cNvSpPr/>
          <p:nvPr/>
        </p:nvSpPr>
        <p:spPr>
          <a:xfrm>
            <a:off x="3039666" y="3989389"/>
            <a:ext cx="807244" cy="1074737"/>
          </a:xfrm>
          <a:prstGeom prst="ellipse">
            <a:avLst/>
          </a:prstGeom>
          <a:solidFill>
            <a:srgbClr val="C000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7" name="Oval 61"/>
          <p:cNvSpPr/>
          <p:nvPr/>
        </p:nvSpPr>
        <p:spPr>
          <a:xfrm>
            <a:off x="3737373" y="2820988"/>
            <a:ext cx="1669256" cy="2225675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2786" name="TextBox 38"/>
          <p:cNvSpPr txBox="1">
            <a:spLocks noChangeArrowheads="1"/>
          </p:cNvSpPr>
          <p:nvPr/>
        </p:nvSpPr>
        <p:spPr bwMode="auto">
          <a:xfrm>
            <a:off x="6101954" y="4441826"/>
            <a:ext cx="21836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ko-KR" sz="1400">
                <a:solidFill>
                  <a:srgbClr val="404040"/>
                </a:solidFill>
                <a:latin typeface="Bookman Old Style" pitchFamily="18" charset="0"/>
                <a:cs typeface="Arial" pitchFamily="34" charset="0"/>
              </a:rPr>
              <a:t>Peningkatan Kapasitas SDM</a:t>
            </a:r>
            <a:endParaRPr lang="ko-KR" altLang="en-US" sz="1400">
              <a:solidFill>
                <a:srgbClr val="40404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2787" name="TextBox 42"/>
          <p:cNvSpPr txBox="1">
            <a:spLocks noChangeArrowheads="1"/>
          </p:cNvSpPr>
          <p:nvPr/>
        </p:nvSpPr>
        <p:spPr bwMode="auto">
          <a:xfrm>
            <a:off x="398860" y="2803525"/>
            <a:ext cx="264080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ko-KR" sz="1400">
                <a:solidFill>
                  <a:srgbClr val="404040"/>
                </a:solidFill>
                <a:latin typeface="Bookman Old Style" pitchFamily="18" charset="0"/>
                <a:cs typeface="Arial" pitchFamily="34" charset="0"/>
              </a:rPr>
              <a:t>Perlindungan dan Pemanfaatan SD Nasional untk pengembangan varietas unggul daerah melalui eksplorasi, observasi, domentikasi, duplikasi PIT dll</a:t>
            </a:r>
            <a:endParaRPr lang="ko-KR" altLang="en-US" sz="1400">
              <a:solidFill>
                <a:srgbClr val="40404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6" name="Oval 61"/>
          <p:cNvSpPr/>
          <p:nvPr/>
        </p:nvSpPr>
        <p:spPr>
          <a:xfrm>
            <a:off x="3737373" y="2813051"/>
            <a:ext cx="1669256" cy="2225675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47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407"/>
          <a:stretch>
            <a:fillRect/>
          </a:stretch>
        </p:blipFill>
        <p:spPr bwMode="auto">
          <a:xfrm>
            <a:off x="3752461" y="3026204"/>
            <a:ext cx="1654276" cy="1749029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/>
          <a:srcRect l="72414" t="33203" r="10417" b="37250"/>
          <a:stretch/>
        </p:blipFill>
        <p:spPr>
          <a:xfrm>
            <a:off x="3764415" y="2009199"/>
            <a:ext cx="674639" cy="870731"/>
          </a:xfrm>
          <a:prstGeom prst="flowChartConnector">
            <a:avLst/>
          </a:prstGeom>
        </p:spPr>
      </p:pic>
      <p:pic>
        <p:nvPicPr>
          <p:cNvPr id="4100" name="Picture 4" descr="Banjaroya, Sentra Durian Menoreh Terbaik Halaman all - Kompasiana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4949" y="2908999"/>
            <a:ext cx="703966" cy="954260"/>
          </a:xfrm>
          <a:prstGeom prst="flowChartConnector">
            <a:avLst/>
          </a:prstGeom>
          <a:noFill/>
        </p:spPr>
      </p:pic>
      <p:pic>
        <p:nvPicPr>
          <p:cNvPr id="4102" name="Picture 6" descr="LSSM Benih &amp; Bibit | PT. Agri Mandiri Lestari"/>
          <p:cNvPicPr>
            <a:picLocks noChangeAspect="1" noChangeArrowheads="1"/>
          </p:cNvPicPr>
          <p:nvPr/>
        </p:nvPicPr>
        <p:blipFill rotWithShape="1">
          <a:blip r:embed="rId6"/>
          <a:srcRect b="12519"/>
          <a:stretch/>
        </p:blipFill>
        <p:spPr bwMode="auto">
          <a:xfrm>
            <a:off x="3084949" y="4068783"/>
            <a:ext cx="724809" cy="940687"/>
          </a:xfrm>
          <a:prstGeom prst="flowChartConnector">
            <a:avLst/>
          </a:prstGeom>
          <a:noFill/>
        </p:spPr>
      </p:pic>
      <p:pic>
        <p:nvPicPr>
          <p:cNvPr id="4104" name="Picture 8" descr="Kementan Dorong Penggunaan Benih Bersertifikat | BPMKP SULSEL"/>
          <p:cNvPicPr>
            <a:picLocks noChangeAspect="1" noChangeArrowheads="1"/>
          </p:cNvPicPr>
          <p:nvPr/>
        </p:nvPicPr>
        <p:blipFill rotWithShape="1">
          <a:blip r:embed="rId7"/>
          <a:srcRect r="28182"/>
          <a:stretch/>
        </p:blipFill>
        <p:spPr bwMode="auto">
          <a:xfrm>
            <a:off x="3756137" y="4980756"/>
            <a:ext cx="709445" cy="876479"/>
          </a:xfrm>
          <a:prstGeom prst="flowChartConnector">
            <a:avLst/>
          </a:prstGeom>
          <a:noFill/>
        </p:spPr>
      </p:pic>
      <p:pic>
        <p:nvPicPr>
          <p:cNvPr id="4106" name="Picture 10" descr="Regulasi Kepegawaian - AYAH-SIDIK"/>
          <p:cNvPicPr>
            <a:picLocks noChangeAspect="1" noChangeArrowheads="1"/>
          </p:cNvPicPr>
          <p:nvPr/>
        </p:nvPicPr>
        <p:blipFill rotWithShape="1">
          <a:blip r:embed="rId8"/>
          <a:srcRect l="13056" t="-1" r="50528" b="60359"/>
          <a:stretch/>
        </p:blipFill>
        <p:spPr bwMode="auto">
          <a:xfrm>
            <a:off x="4590217" y="4978401"/>
            <a:ext cx="917393" cy="760095"/>
          </a:xfrm>
          <a:prstGeom prst="flowChartConnector">
            <a:avLst/>
          </a:prstGeom>
          <a:noFill/>
        </p:spPr>
      </p:pic>
      <p:pic>
        <p:nvPicPr>
          <p:cNvPr id="4108" name="Picture 12" descr="KELOMPOK TANI DESA SUMBERAGUNG - Website Kalurahan Sumberagu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76676" y="4101052"/>
            <a:ext cx="786007" cy="839242"/>
          </a:xfrm>
          <a:prstGeom prst="flowChartConnector">
            <a:avLst/>
          </a:prstGeom>
          <a:noFill/>
        </p:spPr>
      </p:pic>
      <p:pic>
        <p:nvPicPr>
          <p:cNvPr id="4110" name="Picture 14" descr="7 ide Screen House BBLM Jogja | petani, seledri, selad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3210" y="2901577"/>
            <a:ext cx="784738" cy="999782"/>
          </a:xfrm>
          <a:prstGeom prst="flowChartConnector">
            <a:avLst/>
          </a:prstGeom>
          <a:noFill/>
        </p:spPr>
      </p:pic>
      <p:pic>
        <p:nvPicPr>
          <p:cNvPr id="4116" name="Picture 20" descr="Pengawasan Peredaran Benih Hortikultura"/>
          <p:cNvPicPr>
            <a:picLocks noChangeAspect="1" noChangeArrowheads="1"/>
          </p:cNvPicPr>
          <p:nvPr/>
        </p:nvPicPr>
        <p:blipFill rotWithShape="1">
          <a:blip r:embed="rId11"/>
          <a:srcRect t="28285" r="4760"/>
          <a:stretch/>
        </p:blipFill>
        <p:spPr bwMode="auto">
          <a:xfrm>
            <a:off x="4662324" y="2018158"/>
            <a:ext cx="718085" cy="827467"/>
          </a:xfrm>
          <a:prstGeom prst="flowChartConnector">
            <a:avLst/>
          </a:prstGeom>
          <a:noFill/>
        </p:spPr>
      </p:pic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0" y="6462713"/>
            <a:ext cx="9144000" cy="544512"/>
            <a:chOff x="0" y="6413706"/>
            <a:chExt cx="12192000" cy="544780"/>
          </a:xfrm>
        </p:grpSpPr>
        <p:sp>
          <p:nvSpPr>
            <p:cNvPr id="65" name="Rectangle 64"/>
            <p:cNvSpPr/>
            <p:nvPr/>
          </p:nvSpPr>
          <p:spPr>
            <a:xfrm>
              <a:off x="619125" y="6478825"/>
              <a:ext cx="255588" cy="37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0" y="6413706"/>
              <a:ext cx="12192000" cy="444719"/>
            </a:xfrm>
            <a:prstGeom prst="rect">
              <a:avLst/>
            </a:prstGeom>
            <a:solidFill>
              <a:srgbClr val="00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pic>
          <p:nvPicPr>
            <p:cNvPr id="32801" name="Picture 6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424516" y="6413706"/>
              <a:ext cx="6872749" cy="444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67"/>
            <p:cNvGrpSpPr>
              <a:grpSpLocks/>
            </p:cNvGrpSpPr>
            <p:nvPr/>
          </p:nvGrpSpPr>
          <p:grpSpPr bwMode="auto">
            <a:xfrm>
              <a:off x="108821" y="6413709"/>
              <a:ext cx="5392027" cy="544777"/>
              <a:chOff x="-1463421" y="7718495"/>
              <a:chExt cx="5683811" cy="735967"/>
            </a:xfrm>
          </p:grpSpPr>
          <p:grpSp>
            <p:nvGrpSpPr>
              <p:cNvPr id="5" name="Group 68"/>
              <p:cNvGrpSpPr>
                <a:grpSpLocks/>
              </p:cNvGrpSpPr>
              <p:nvPr/>
            </p:nvGrpSpPr>
            <p:grpSpPr bwMode="auto">
              <a:xfrm>
                <a:off x="-1463421" y="7795180"/>
                <a:ext cx="4593046" cy="659282"/>
                <a:chOff x="4684348" y="8267645"/>
                <a:chExt cx="6973410" cy="1042542"/>
              </a:xfrm>
            </p:grpSpPr>
            <p:pic>
              <p:nvPicPr>
                <p:cNvPr id="32805" name="Picture 70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684348" y="8267645"/>
                  <a:ext cx="651493" cy="804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2" name="Subtitle 2"/>
                <p:cNvSpPr txBox="1">
                  <a:spLocks/>
                </p:cNvSpPr>
                <p:nvPr/>
              </p:nvSpPr>
              <p:spPr>
                <a:xfrm>
                  <a:off x="5424825" y="8573897"/>
                  <a:ext cx="6232228" cy="736290"/>
                </a:xfrm>
                <a:prstGeom prst="rect">
                  <a:avLst/>
                </a:prstGeom>
              </p:spPr>
              <p:txBody>
                <a:bodyPr lIns="84406" tIns="42203" rIns="84406" bIns="42203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auto">
                    <a:lnSpc>
                      <a:spcPct val="100000"/>
                    </a:lnSpc>
                    <a:spcBef>
                      <a:spcPts val="68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r>
                    <a:rPr lang="en-ID" sz="1000" b="1" spc="-8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KEMENTERIAN PERTANIAN</a:t>
                  </a:r>
                  <a:endParaRPr lang="en-ID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2804" name="TextBox 69"/>
              <p:cNvSpPr txBox="1">
                <a:spLocks noChangeArrowheads="1"/>
              </p:cNvSpPr>
              <p:nvPr/>
            </p:nvSpPr>
            <p:spPr bwMode="auto">
              <a:xfrm>
                <a:off x="-977001" y="7718495"/>
                <a:ext cx="5197391" cy="374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1200">
                    <a:solidFill>
                      <a:schemeClr val="bg1"/>
                    </a:solidFill>
                    <a:latin typeface="Arial" pitchFamily="34" charset="0"/>
                    <a:cs typeface="Arial Unicode MS" pitchFamily="34" charset="-128"/>
                  </a:rPr>
                  <a:t>DIREKTORAT JENDERAL HORTIKULTURA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endParaRPr lang="en-US" altLang="ko-KR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US" altLang="ko-KR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US" altLang="ko-KR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ko-KR" sz="3000" dirty="0" smtClean="0">
                <a:latin typeface="Algerian" pitchFamily="82" charset="0"/>
                <a:cs typeface="Arial" charset="0"/>
              </a:rPr>
              <a:t>DASAR HUKUM</a:t>
            </a:r>
          </a:p>
          <a:p>
            <a:pPr>
              <a:buNone/>
            </a:pPr>
            <a:r>
              <a:rPr lang="en-US" altLang="ko-KR" sz="3000" dirty="0" smtClean="0">
                <a:latin typeface="Algerian" pitchFamily="82" charset="0"/>
                <a:cs typeface="Arial" charset="0"/>
              </a:rPr>
              <a:t>PENDAFATARAN</a:t>
            </a:r>
          </a:p>
          <a:p>
            <a:pPr>
              <a:buNone/>
            </a:pPr>
            <a:r>
              <a:rPr lang="id-ID" altLang="ko-KR" sz="3000" dirty="0" smtClean="0">
                <a:latin typeface="Algerian" pitchFamily="82" charset="0"/>
                <a:cs typeface="Arial" charset="0"/>
              </a:rPr>
              <a:t> VARIETAS</a:t>
            </a:r>
            <a:endParaRPr lang="ko-KR" altLang="en-US" sz="3000" dirty="0">
              <a:latin typeface="Algerian" pitchFamily="82" charset="0"/>
              <a:cs typeface="Arial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3286116" y="500042"/>
            <a:ext cx="5643602" cy="5643602"/>
          </a:xfrm>
          <a:prstGeom prst="verticalScroll">
            <a:avLst/>
          </a:prstGeom>
          <a:solidFill>
            <a:srgbClr val="B6AE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dirty="0" smtClean="0">
                <a:solidFill>
                  <a:schemeClr val="tx1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UU NO 11/2021 TENTANG</a:t>
            </a:r>
            <a:r>
              <a:rPr lang="en-US" altLang="en-US" b="1" dirty="0" smtClean="0">
                <a:solidFill>
                  <a:schemeClr val="tx1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CIPTA KERJA</a:t>
            </a:r>
          </a:p>
          <a:p>
            <a:endParaRPr lang="en-US" altLang="en-US" b="1" dirty="0" smtClean="0">
              <a:solidFill>
                <a:schemeClr val="tx1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PP NO 05 TAHUN 2021 TENTANG PENYELENGGARAAN PERIZINAN BERUSAHA BERBASIS RESIKO</a:t>
            </a:r>
          </a:p>
          <a:p>
            <a:endParaRPr lang="en-US" altLang="en-US" b="1" dirty="0" smtClean="0">
              <a:solidFill>
                <a:schemeClr val="tx1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PERMENTAN NO. 15 TAHUN 2021 </a:t>
            </a:r>
          </a:p>
          <a:p>
            <a:r>
              <a:rPr lang="en-US" altLang="en-US" dirty="0" smtClean="0">
                <a:solidFill>
                  <a:schemeClr val="tx1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TENTANG STANDAR KEGIATAN USAHA DAN STANDAR PRODUK PADA PENYELENGGARAAN PERIZINAN BERUSAHA BERBASIS RESIKO SEKTOR PERTANIAN</a:t>
            </a:r>
          </a:p>
          <a:p>
            <a:endParaRPr lang="en-US" altLang="en-US" b="1" dirty="0" smtClean="0">
              <a:solidFill>
                <a:schemeClr val="tx1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id-ID" dirty="0" smtClean="0">
                <a:solidFill>
                  <a:schemeClr val="tx1"/>
                </a:solidFill>
                <a:latin typeface="Bookman Old Style" pitchFamily="18" charset="0"/>
              </a:rPr>
              <a:t>KEPMENTAN</a:t>
            </a:r>
            <a:r>
              <a:rPr lang="en-ID" dirty="0" smtClean="0">
                <a:solidFill>
                  <a:schemeClr val="tx1"/>
                </a:solidFill>
                <a:latin typeface="Bookman Old Style" pitchFamily="18" charset="0"/>
              </a:rPr>
              <a:t> N</a:t>
            </a:r>
            <a:r>
              <a:rPr lang="id-ID" dirty="0" smtClean="0">
                <a:solidFill>
                  <a:schemeClr val="tx1"/>
                </a:solidFill>
                <a:latin typeface="Bookman Old Style" pitchFamily="18" charset="0"/>
              </a:rPr>
              <a:t>0</a:t>
            </a:r>
            <a:r>
              <a:rPr lang="en-ID" dirty="0" smtClean="0">
                <a:solidFill>
                  <a:schemeClr val="tx1"/>
                </a:solidFill>
                <a:latin typeface="Bookman Old Style" pitchFamily="18" charset="0"/>
              </a:rPr>
              <a:t>. 12 </a:t>
            </a:r>
            <a:r>
              <a:rPr lang="id-ID" dirty="0" smtClean="0">
                <a:solidFill>
                  <a:schemeClr val="tx1"/>
                </a:solidFill>
                <a:latin typeface="Bookman Old Style" pitchFamily="18" charset="0"/>
              </a:rPr>
              <a:t>TAHUN</a:t>
            </a:r>
            <a:r>
              <a:rPr lang="en-ID" dirty="0" smtClean="0">
                <a:solidFill>
                  <a:schemeClr val="tx1"/>
                </a:solidFill>
                <a:latin typeface="Bookman Old Style" pitchFamily="18" charset="0"/>
              </a:rPr>
              <a:t> 2019 TENTANG PEDOMAN PENYUSUNAN DESKRIPSI DAN PENGUJIAN KEBENARAN VARIETAS HORTIKULTURA</a:t>
            </a:r>
            <a:endParaRPr lang="en-US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en-US" altLang="en-US" dirty="0">
              <a:solidFill>
                <a:schemeClr val="bg1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 descr="Pengendalian hama terpadu bertujuan menekan populasi atau intensitas  serangan Organisme Pengganggu Tumbuhan (OPT) - bbpopt"/>
          <p:cNvPicPr>
            <a:picLocks noChangeAspect="1" noChangeArrowheads="1"/>
          </p:cNvPicPr>
          <p:nvPr/>
        </p:nvPicPr>
        <p:blipFill rotWithShape="1">
          <a:blip r:embed="rId3"/>
          <a:srcRect l="46460" t="20844" b="30291"/>
          <a:stretch/>
        </p:blipFill>
        <p:spPr bwMode="auto">
          <a:xfrm>
            <a:off x="642910" y="1142984"/>
            <a:ext cx="737320" cy="751637"/>
          </a:xfrm>
          <a:prstGeom prst="ellipse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71604" y="1142984"/>
            <a:ext cx="740949" cy="782390"/>
          </a:xfrm>
          <a:prstGeom prst="flowChartConnector">
            <a:avLst/>
          </a:prstGeom>
        </p:spPr>
      </p:pic>
      <p:pic>
        <p:nvPicPr>
          <p:cNvPr id="8" name="Picture 4" descr="Potret Ketahanan Pangan di Indones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142984"/>
            <a:ext cx="725369" cy="771559"/>
          </a:xfrm>
          <a:prstGeom prst="flowChartConnector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US" sz="2800" dirty="0" smtClean="0">
                <a:latin typeface="Algerian" pitchFamily="82" charset="0"/>
              </a:rPr>
              <a:t>PERSYARATAN PENDAFTARAN VARIETAS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</p:txBody>
      </p:sp>
      <p:sp>
        <p:nvSpPr>
          <p:cNvPr id="7" name="10-Point Star 6"/>
          <p:cNvSpPr/>
          <p:nvPr/>
        </p:nvSpPr>
        <p:spPr>
          <a:xfrm>
            <a:off x="571472" y="928670"/>
            <a:ext cx="500066" cy="428628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643042" y="1000108"/>
            <a:ext cx="4214842" cy="571504"/>
          </a:xfrm>
          <a:prstGeom prst="homePlate">
            <a:avLst/>
          </a:prstGeom>
          <a:solidFill>
            <a:srgbClr val="F3CD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Memiliki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hasil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uji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keunggulan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varietas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0" name="10-Point Star 9"/>
          <p:cNvSpPr/>
          <p:nvPr/>
        </p:nvSpPr>
        <p:spPr>
          <a:xfrm>
            <a:off x="571472" y="1785926"/>
            <a:ext cx="500066" cy="428628"/>
          </a:xfrm>
          <a:prstGeom prst="star10">
            <a:avLst>
              <a:gd name="adj" fmla="val 50000"/>
              <a:gd name="hf" fmla="val 10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643042" y="1714488"/>
            <a:ext cx="4857784" cy="57150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Memiliki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hasil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uji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kebenaran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varietas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10-Point Star 11"/>
          <p:cNvSpPr/>
          <p:nvPr/>
        </p:nvSpPr>
        <p:spPr>
          <a:xfrm>
            <a:off x="571472" y="2428868"/>
            <a:ext cx="571504" cy="500066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643042" y="2500306"/>
            <a:ext cx="5357850" cy="4286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Surat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pernyataan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kesanggupan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10-Point Star 13"/>
          <p:cNvSpPr/>
          <p:nvPr/>
        </p:nvSpPr>
        <p:spPr>
          <a:xfrm>
            <a:off x="642910" y="3214686"/>
            <a:ext cx="557210" cy="642942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643042" y="3143248"/>
            <a:ext cx="6143668" cy="642942"/>
          </a:xfrm>
          <a:prstGeom prst="homePlate">
            <a:avLst/>
          </a:prstGeom>
          <a:solidFill>
            <a:srgbClr val="DAD9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</a:rPr>
              <a:t>Memberikan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penamaan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varietas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10-Point Star 15"/>
          <p:cNvSpPr/>
          <p:nvPr/>
        </p:nvSpPr>
        <p:spPr>
          <a:xfrm>
            <a:off x="642910" y="4643446"/>
            <a:ext cx="642942" cy="642942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1643042" y="4071942"/>
            <a:ext cx="7286676" cy="2214578"/>
          </a:xfrm>
          <a:prstGeom prst="homePlate">
            <a:avLst/>
          </a:prstGeom>
          <a:solidFill>
            <a:srgbClr val="E9B5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Pemilik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Varietas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kuasanya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mengajukan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permohonan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pendaftaran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berikut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melampirkan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persyaratan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komitmen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pendaftaran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Varietas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diantaranya</a:t>
            </a:r>
            <a:r>
              <a:rPr lang="en-US" dirty="0" smtClean="0">
                <a:solidFill>
                  <a:schemeClr val="tx1"/>
                </a:solidFill>
              </a:rPr>
              <a:t> : </a:t>
            </a:r>
            <a:r>
              <a:rPr lang="en-US" dirty="0" err="1" smtClean="0">
                <a:solidFill>
                  <a:schemeClr val="tx1"/>
                </a:solidFill>
              </a:rPr>
              <a:t>deskripsi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varietas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hasil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uji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keunggulan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hasil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uji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kebenaran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foto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bagian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tanaman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menunjukan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keunikan</a:t>
            </a:r>
            <a:r>
              <a:rPr lang="en-US" dirty="0" smtClean="0">
                <a:solidFill>
                  <a:schemeClr val="tx1"/>
                </a:solidFill>
              </a:rPr>
              <a:t>, pernyataan2 </a:t>
            </a:r>
            <a:r>
              <a:rPr lang="en-US" dirty="0" err="1" smtClean="0">
                <a:solidFill>
                  <a:schemeClr val="tx1"/>
                </a:solidFill>
              </a:rPr>
              <a:t>kesanggupan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surat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jaminan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0" name="Picture 4" descr="balai benih hortikultura.jabar (@bbh_jabar) | Twitter"/>
          <p:cNvPicPr>
            <a:picLocks noChangeAspect="1" noChangeArrowheads="1"/>
          </p:cNvPicPr>
          <p:nvPr/>
        </p:nvPicPr>
        <p:blipFill>
          <a:blip r:embed="rId3"/>
          <a:srcRect l="8067" r="6779" b="13718"/>
          <a:stretch>
            <a:fillRect/>
          </a:stretch>
        </p:blipFill>
        <p:spPr bwMode="auto">
          <a:xfrm>
            <a:off x="7286644" y="1214422"/>
            <a:ext cx="156298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 bwMode="auto">
          <a:xfrm>
            <a:off x="0" y="5980112"/>
            <a:ext cx="9144000" cy="877888"/>
            <a:chOff x="35496" y="6025070"/>
            <a:chExt cx="9145016" cy="793110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35496" y="6025070"/>
              <a:ext cx="9145016" cy="793110"/>
              <a:chOff x="35496" y="5902919"/>
              <a:chExt cx="9145016" cy="910457"/>
            </a:xfrm>
          </p:grpSpPr>
          <p:sp>
            <p:nvSpPr>
              <p:cNvPr id="8" name="Rectangle 4"/>
              <p:cNvSpPr/>
              <p:nvPr/>
            </p:nvSpPr>
            <p:spPr>
              <a:xfrm>
                <a:off x="35496" y="5902919"/>
                <a:ext cx="9130361" cy="910457"/>
              </a:xfrm>
              <a:custGeom>
                <a:avLst/>
                <a:gdLst>
                  <a:gd name="connsiteX0" fmla="*/ 0 w 7920880"/>
                  <a:gd name="connsiteY0" fmla="*/ 0 h 1008112"/>
                  <a:gd name="connsiteX1" fmla="*/ 7920880 w 7920880"/>
                  <a:gd name="connsiteY1" fmla="*/ 0 h 1008112"/>
                  <a:gd name="connsiteX2" fmla="*/ 7920880 w 7920880"/>
                  <a:gd name="connsiteY2" fmla="*/ 1008112 h 1008112"/>
                  <a:gd name="connsiteX3" fmla="*/ 0 w 7920880"/>
                  <a:gd name="connsiteY3" fmla="*/ 1008112 h 1008112"/>
                  <a:gd name="connsiteX4" fmla="*/ 0 w 7920880"/>
                  <a:gd name="connsiteY4" fmla="*/ 0 h 1008112"/>
                  <a:gd name="connsiteX0-1" fmla="*/ 0 w 7920880"/>
                  <a:gd name="connsiteY0-2" fmla="*/ 0 h 1008112"/>
                  <a:gd name="connsiteX1-3" fmla="*/ 1666627 w 7920880"/>
                  <a:gd name="connsiteY1-4" fmla="*/ 547883 h 1008112"/>
                  <a:gd name="connsiteX2-5" fmla="*/ 7920880 w 7920880"/>
                  <a:gd name="connsiteY2-6" fmla="*/ 0 h 1008112"/>
                  <a:gd name="connsiteX3-7" fmla="*/ 7920880 w 7920880"/>
                  <a:gd name="connsiteY3-8" fmla="*/ 1008112 h 1008112"/>
                  <a:gd name="connsiteX4-9" fmla="*/ 0 w 7920880"/>
                  <a:gd name="connsiteY4-10" fmla="*/ 1008112 h 1008112"/>
                  <a:gd name="connsiteX5" fmla="*/ 0 w 7920880"/>
                  <a:gd name="connsiteY5" fmla="*/ 0 h 1008112"/>
                  <a:gd name="connsiteX0-11" fmla="*/ 0 w 9130248"/>
                  <a:gd name="connsiteY0-12" fmla="*/ 0 h 1008112"/>
                  <a:gd name="connsiteX1-13" fmla="*/ 1666627 w 9130248"/>
                  <a:gd name="connsiteY1-14" fmla="*/ 547883 h 1008112"/>
                  <a:gd name="connsiteX2-15" fmla="*/ 9130248 w 9130248"/>
                  <a:gd name="connsiteY2-16" fmla="*/ 29496 h 1008112"/>
                  <a:gd name="connsiteX3-17" fmla="*/ 7920880 w 9130248"/>
                  <a:gd name="connsiteY3-18" fmla="*/ 1008112 h 1008112"/>
                  <a:gd name="connsiteX4-19" fmla="*/ 0 w 9130248"/>
                  <a:gd name="connsiteY4-20" fmla="*/ 1008112 h 1008112"/>
                  <a:gd name="connsiteX5-21" fmla="*/ 0 w 9130248"/>
                  <a:gd name="connsiteY5-22" fmla="*/ 0 h 1008112"/>
                  <a:gd name="connsiteX0-23" fmla="*/ 0 w 9130248"/>
                  <a:gd name="connsiteY0-24" fmla="*/ 0 h 1008112"/>
                  <a:gd name="connsiteX1-25" fmla="*/ 1725621 w 9130248"/>
                  <a:gd name="connsiteY1-26" fmla="*/ 754361 h 1008112"/>
                  <a:gd name="connsiteX2-27" fmla="*/ 9130248 w 9130248"/>
                  <a:gd name="connsiteY2-28" fmla="*/ 29496 h 1008112"/>
                  <a:gd name="connsiteX3-29" fmla="*/ 7920880 w 9130248"/>
                  <a:gd name="connsiteY3-30" fmla="*/ 1008112 h 1008112"/>
                  <a:gd name="connsiteX4-31" fmla="*/ 0 w 9130248"/>
                  <a:gd name="connsiteY4-32" fmla="*/ 1008112 h 1008112"/>
                  <a:gd name="connsiteX5-33" fmla="*/ 0 w 9130248"/>
                  <a:gd name="connsiteY5-34" fmla="*/ 0 h 1008112"/>
                  <a:gd name="connsiteX0-35" fmla="*/ 0 w 9130248"/>
                  <a:gd name="connsiteY0-36" fmla="*/ 0 h 1008112"/>
                  <a:gd name="connsiteX1-37" fmla="*/ 1725621 w 9130248"/>
                  <a:gd name="connsiteY1-38" fmla="*/ 754361 h 1008112"/>
                  <a:gd name="connsiteX2-39" fmla="*/ 9130248 w 9130248"/>
                  <a:gd name="connsiteY2-40" fmla="*/ 29496 h 1008112"/>
                  <a:gd name="connsiteX3-41" fmla="*/ 7920880 w 9130248"/>
                  <a:gd name="connsiteY3-42" fmla="*/ 1008112 h 1008112"/>
                  <a:gd name="connsiteX4-43" fmla="*/ 0 w 9130248"/>
                  <a:gd name="connsiteY4-44" fmla="*/ 1008112 h 1008112"/>
                  <a:gd name="connsiteX5-45" fmla="*/ 0 w 9130248"/>
                  <a:gd name="connsiteY5-46" fmla="*/ 0 h 10081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9130248" h="1008112">
                    <a:moveTo>
                      <a:pt x="0" y="0"/>
                    </a:moveTo>
                    <a:cubicBezTo>
                      <a:pt x="486717" y="731"/>
                      <a:pt x="1238904" y="753630"/>
                      <a:pt x="1725621" y="754361"/>
                    </a:cubicBezTo>
                    <a:cubicBezTo>
                      <a:pt x="4282321" y="660223"/>
                      <a:pt x="6662039" y="271118"/>
                      <a:pt x="9130248" y="29496"/>
                    </a:cubicBezTo>
                    <a:lnTo>
                      <a:pt x="7920880" y="1008112"/>
                    </a:lnTo>
                    <a:lnTo>
                      <a:pt x="0" y="1008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endParaRPr lang="id-ID"/>
              </a:p>
            </p:txBody>
          </p:sp>
          <p:sp>
            <p:nvSpPr>
              <p:cNvPr id="9" name="Rectangle 4"/>
              <p:cNvSpPr/>
              <p:nvPr/>
            </p:nvSpPr>
            <p:spPr>
              <a:xfrm>
                <a:off x="50151" y="6067559"/>
                <a:ext cx="9130361" cy="673376"/>
              </a:xfrm>
              <a:custGeom>
                <a:avLst/>
                <a:gdLst>
                  <a:gd name="connsiteX0" fmla="*/ 0 w 7920880"/>
                  <a:gd name="connsiteY0" fmla="*/ 0 h 1008112"/>
                  <a:gd name="connsiteX1" fmla="*/ 7920880 w 7920880"/>
                  <a:gd name="connsiteY1" fmla="*/ 0 h 1008112"/>
                  <a:gd name="connsiteX2" fmla="*/ 7920880 w 7920880"/>
                  <a:gd name="connsiteY2" fmla="*/ 1008112 h 1008112"/>
                  <a:gd name="connsiteX3" fmla="*/ 0 w 7920880"/>
                  <a:gd name="connsiteY3" fmla="*/ 1008112 h 1008112"/>
                  <a:gd name="connsiteX4" fmla="*/ 0 w 7920880"/>
                  <a:gd name="connsiteY4" fmla="*/ 0 h 1008112"/>
                  <a:gd name="connsiteX0-1" fmla="*/ 0 w 7920880"/>
                  <a:gd name="connsiteY0-2" fmla="*/ 0 h 1008112"/>
                  <a:gd name="connsiteX1-3" fmla="*/ 1666627 w 7920880"/>
                  <a:gd name="connsiteY1-4" fmla="*/ 547883 h 1008112"/>
                  <a:gd name="connsiteX2-5" fmla="*/ 7920880 w 7920880"/>
                  <a:gd name="connsiteY2-6" fmla="*/ 0 h 1008112"/>
                  <a:gd name="connsiteX3-7" fmla="*/ 7920880 w 7920880"/>
                  <a:gd name="connsiteY3-8" fmla="*/ 1008112 h 1008112"/>
                  <a:gd name="connsiteX4-9" fmla="*/ 0 w 7920880"/>
                  <a:gd name="connsiteY4-10" fmla="*/ 1008112 h 1008112"/>
                  <a:gd name="connsiteX5" fmla="*/ 0 w 7920880"/>
                  <a:gd name="connsiteY5" fmla="*/ 0 h 1008112"/>
                  <a:gd name="connsiteX0-11" fmla="*/ 0 w 9130248"/>
                  <a:gd name="connsiteY0-12" fmla="*/ 0 h 1008112"/>
                  <a:gd name="connsiteX1-13" fmla="*/ 1666627 w 9130248"/>
                  <a:gd name="connsiteY1-14" fmla="*/ 547883 h 1008112"/>
                  <a:gd name="connsiteX2-15" fmla="*/ 9130248 w 9130248"/>
                  <a:gd name="connsiteY2-16" fmla="*/ 29496 h 1008112"/>
                  <a:gd name="connsiteX3-17" fmla="*/ 7920880 w 9130248"/>
                  <a:gd name="connsiteY3-18" fmla="*/ 1008112 h 1008112"/>
                  <a:gd name="connsiteX4-19" fmla="*/ 0 w 9130248"/>
                  <a:gd name="connsiteY4-20" fmla="*/ 1008112 h 1008112"/>
                  <a:gd name="connsiteX5-21" fmla="*/ 0 w 9130248"/>
                  <a:gd name="connsiteY5-22" fmla="*/ 0 h 1008112"/>
                  <a:gd name="connsiteX0-23" fmla="*/ 0 w 9130248"/>
                  <a:gd name="connsiteY0-24" fmla="*/ 0 h 1008112"/>
                  <a:gd name="connsiteX1-25" fmla="*/ 1725621 w 9130248"/>
                  <a:gd name="connsiteY1-26" fmla="*/ 754361 h 1008112"/>
                  <a:gd name="connsiteX2-27" fmla="*/ 9130248 w 9130248"/>
                  <a:gd name="connsiteY2-28" fmla="*/ 29496 h 1008112"/>
                  <a:gd name="connsiteX3-29" fmla="*/ 7920880 w 9130248"/>
                  <a:gd name="connsiteY3-30" fmla="*/ 1008112 h 1008112"/>
                  <a:gd name="connsiteX4-31" fmla="*/ 0 w 9130248"/>
                  <a:gd name="connsiteY4-32" fmla="*/ 1008112 h 1008112"/>
                  <a:gd name="connsiteX5-33" fmla="*/ 0 w 9130248"/>
                  <a:gd name="connsiteY5-34" fmla="*/ 0 h 1008112"/>
                  <a:gd name="connsiteX0-35" fmla="*/ 0 w 9130248"/>
                  <a:gd name="connsiteY0-36" fmla="*/ 0 h 1008112"/>
                  <a:gd name="connsiteX1-37" fmla="*/ 1725621 w 9130248"/>
                  <a:gd name="connsiteY1-38" fmla="*/ 754361 h 1008112"/>
                  <a:gd name="connsiteX2-39" fmla="*/ 9130248 w 9130248"/>
                  <a:gd name="connsiteY2-40" fmla="*/ 29496 h 1008112"/>
                  <a:gd name="connsiteX3-41" fmla="*/ 7920880 w 9130248"/>
                  <a:gd name="connsiteY3-42" fmla="*/ 1008112 h 1008112"/>
                  <a:gd name="connsiteX4-43" fmla="*/ 0 w 9130248"/>
                  <a:gd name="connsiteY4-44" fmla="*/ 1008112 h 1008112"/>
                  <a:gd name="connsiteX5-45" fmla="*/ 0 w 9130248"/>
                  <a:gd name="connsiteY5-46" fmla="*/ 0 h 10081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9130248" h="1008112">
                    <a:moveTo>
                      <a:pt x="0" y="0"/>
                    </a:moveTo>
                    <a:cubicBezTo>
                      <a:pt x="486717" y="731"/>
                      <a:pt x="1238904" y="753630"/>
                      <a:pt x="1725621" y="754361"/>
                    </a:cubicBezTo>
                    <a:cubicBezTo>
                      <a:pt x="4282321" y="660223"/>
                      <a:pt x="6662039" y="271118"/>
                      <a:pt x="9130248" y="29496"/>
                    </a:cubicBezTo>
                    <a:lnTo>
                      <a:pt x="7920880" y="1008112"/>
                    </a:lnTo>
                    <a:lnTo>
                      <a:pt x="0" y="10081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endParaRPr lang="id-ID"/>
              </a:p>
            </p:txBody>
          </p:sp>
        </p:grpSp>
        <p:pic>
          <p:nvPicPr>
            <p:cNvPr id="7" name="Picture 6" descr="D:\SAI_NITIP\detik\LOGOKementan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5" y="6316359"/>
              <a:ext cx="432048" cy="425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95" y="404813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ID" altLang="en-US" sz="3400" b="1" dirty="0">
                <a:latin typeface="Arial Rounded MT Bold" panose="020F0704030504030204" pitchFamily="34" charset="0"/>
              </a:rPr>
              <a:t>Jumlah Varietas Terdaftar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</p:nvPr>
        </p:nvGraphicFramePr>
        <p:xfrm>
          <a:off x="179705" y="1844675"/>
          <a:ext cx="8715375" cy="211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55"/>
                <a:gridCol w="932815"/>
                <a:gridCol w="660400"/>
                <a:gridCol w="651510"/>
                <a:gridCol w="548640"/>
                <a:gridCol w="713105"/>
                <a:gridCol w="584835"/>
                <a:gridCol w="680720"/>
                <a:gridCol w="485775"/>
                <a:gridCol w="727710"/>
                <a:gridCol w="525145"/>
                <a:gridCol w="657860"/>
                <a:gridCol w="536575"/>
                <a:gridCol w="735330"/>
              </a:tblGrid>
              <a:tr h="24447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No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Komoditas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Dilepas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Didaftar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Total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</a:tr>
              <a:tr h="403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(1984 s/d Juni 2011)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s/d 2017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2018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2019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2020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Jenis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Varietas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Jenis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Varietas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Jenis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Varietas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Jenis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Varietas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Jenis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Varietas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Jenis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Varietas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Buah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42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608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21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195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10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23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11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37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10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29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94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892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Sayur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35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944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29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632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25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96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31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112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18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68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138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1.852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3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Florikultura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15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146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10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115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5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10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3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18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6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15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39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304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4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Tanaman Obat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6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23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4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7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0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10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30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Jumlah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98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1721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64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949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40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129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45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167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34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11</a:t>
                      </a:r>
                      <a:r>
                        <a:rPr lang="id-ID" sz="1200" b="1" dirty="0" smtClean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6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281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3.0</a:t>
                      </a:r>
                      <a:r>
                        <a:rPr lang="id-ID" sz="1200" b="1" dirty="0" smtClean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82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8" descr="https://encrypted-tbn1.gstatic.com/images?q=tbn:ANd9GcS_fkH3OJsoxGQf7xHtxUwmagjsfZlCnQHIJYuNZ2_4WqgBydqZ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4077072"/>
            <a:ext cx="2214578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9" descr="https://encrypted-tbn1.gstatic.com/images?q=tbn:ANd9GcTA-BTuoIlSGKTepVsXs0RgjytVGcJAYf9KQGqI9V-LTokjzFWJ-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5616" y="4071942"/>
            <a:ext cx="2456252" cy="1908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660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04190" y="5417185"/>
            <a:ext cx="7772400" cy="621030"/>
          </a:xfrm>
        </p:spPr>
        <p:txBody>
          <a:bodyPr>
            <a:normAutofit/>
          </a:bodyPr>
          <a:lstStyle/>
          <a:p>
            <a:pPr algn="ctr"/>
            <a:r>
              <a:rPr lang="en-ID" altLang="en-US" sz="2665"/>
              <a:t>Contoh varietas terdaftar 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0" y="5980112"/>
            <a:ext cx="9144000" cy="877888"/>
            <a:chOff x="35496" y="6025070"/>
            <a:chExt cx="9145016" cy="793110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35496" y="6025070"/>
              <a:ext cx="9145016" cy="793110"/>
              <a:chOff x="35496" y="5902919"/>
              <a:chExt cx="9145016" cy="910457"/>
            </a:xfrm>
          </p:grpSpPr>
          <p:sp>
            <p:nvSpPr>
              <p:cNvPr id="8" name="Rectangle 4"/>
              <p:cNvSpPr/>
              <p:nvPr/>
            </p:nvSpPr>
            <p:spPr>
              <a:xfrm>
                <a:off x="35496" y="5902919"/>
                <a:ext cx="9130361" cy="910457"/>
              </a:xfrm>
              <a:custGeom>
                <a:avLst/>
                <a:gdLst>
                  <a:gd name="connsiteX0" fmla="*/ 0 w 7920880"/>
                  <a:gd name="connsiteY0" fmla="*/ 0 h 1008112"/>
                  <a:gd name="connsiteX1" fmla="*/ 7920880 w 7920880"/>
                  <a:gd name="connsiteY1" fmla="*/ 0 h 1008112"/>
                  <a:gd name="connsiteX2" fmla="*/ 7920880 w 7920880"/>
                  <a:gd name="connsiteY2" fmla="*/ 1008112 h 1008112"/>
                  <a:gd name="connsiteX3" fmla="*/ 0 w 7920880"/>
                  <a:gd name="connsiteY3" fmla="*/ 1008112 h 1008112"/>
                  <a:gd name="connsiteX4" fmla="*/ 0 w 7920880"/>
                  <a:gd name="connsiteY4" fmla="*/ 0 h 1008112"/>
                  <a:gd name="connsiteX0-1" fmla="*/ 0 w 7920880"/>
                  <a:gd name="connsiteY0-2" fmla="*/ 0 h 1008112"/>
                  <a:gd name="connsiteX1-3" fmla="*/ 1666627 w 7920880"/>
                  <a:gd name="connsiteY1-4" fmla="*/ 547883 h 1008112"/>
                  <a:gd name="connsiteX2-5" fmla="*/ 7920880 w 7920880"/>
                  <a:gd name="connsiteY2-6" fmla="*/ 0 h 1008112"/>
                  <a:gd name="connsiteX3-7" fmla="*/ 7920880 w 7920880"/>
                  <a:gd name="connsiteY3-8" fmla="*/ 1008112 h 1008112"/>
                  <a:gd name="connsiteX4-9" fmla="*/ 0 w 7920880"/>
                  <a:gd name="connsiteY4-10" fmla="*/ 1008112 h 1008112"/>
                  <a:gd name="connsiteX5" fmla="*/ 0 w 7920880"/>
                  <a:gd name="connsiteY5" fmla="*/ 0 h 1008112"/>
                  <a:gd name="connsiteX0-11" fmla="*/ 0 w 9130248"/>
                  <a:gd name="connsiteY0-12" fmla="*/ 0 h 1008112"/>
                  <a:gd name="connsiteX1-13" fmla="*/ 1666627 w 9130248"/>
                  <a:gd name="connsiteY1-14" fmla="*/ 547883 h 1008112"/>
                  <a:gd name="connsiteX2-15" fmla="*/ 9130248 w 9130248"/>
                  <a:gd name="connsiteY2-16" fmla="*/ 29496 h 1008112"/>
                  <a:gd name="connsiteX3-17" fmla="*/ 7920880 w 9130248"/>
                  <a:gd name="connsiteY3-18" fmla="*/ 1008112 h 1008112"/>
                  <a:gd name="connsiteX4-19" fmla="*/ 0 w 9130248"/>
                  <a:gd name="connsiteY4-20" fmla="*/ 1008112 h 1008112"/>
                  <a:gd name="connsiteX5-21" fmla="*/ 0 w 9130248"/>
                  <a:gd name="connsiteY5-22" fmla="*/ 0 h 1008112"/>
                  <a:gd name="connsiteX0-23" fmla="*/ 0 w 9130248"/>
                  <a:gd name="connsiteY0-24" fmla="*/ 0 h 1008112"/>
                  <a:gd name="connsiteX1-25" fmla="*/ 1725621 w 9130248"/>
                  <a:gd name="connsiteY1-26" fmla="*/ 754361 h 1008112"/>
                  <a:gd name="connsiteX2-27" fmla="*/ 9130248 w 9130248"/>
                  <a:gd name="connsiteY2-28" fmla="*/ 29496 h 1008112"/>
                  <a:gd name="connsiteX3-29" fmla="*/ 7920880 w 9130248"/>
                  <a:gd name="connsiteY3-30" fmla="*/ 1008112 h 1008112"/>
                  <a:gd name="connsiteX4-31" fmla="*/ 0 w 9130248"/>
                  <a:gd name="connsiteY4-32" fmla="*/ 1008112 h 1008112"/>
                  <a:gd name="connsiteX5-33" fmla="*/ 0 w 9130248"/>
                  <a:gd name="connsiteY5-34" fmla="*/ 0 h 1008112"/>
                  <a:gd name="connsiteX0-35" fmla="*/ 0 w 9130248"/>
                  <a:gd name="connsiteY0-36" fmla="*/ 0 h 1008112"/>
                  <a:gd name="connsiteX1-37" fmla="*/ 1725621 w 9130248"/>
                  <a:gd name="connsiteY1-38" fmla="*/ 754361 h 1008112"/>
                  <a:gd name="connsiteX2-39" fmla="*/ 9130248 w 9130248"/>
                  <a:gd name="connsiteY2-40" fmla="*/ 29496 h 1008112"/>
                  <a:gd name="connsiteX3-41" fmla="*/ 7920880 w 9130248"/>
                  <a:gd name="connsiteY3-42" fmla="*/ 1008112 h 1008112"/>
                  <a:gd name="connsiteX4-43" fmla="*/ 0 w 9130248"/>
                  <a:gd name="connsiteY4-44" fmla="*/ 1008112 h 1008112"/>
                  <a:gd name="connsiteX5-45" fmla="*/ 0 w 9130248"/>
                  <a:gd name="connsiteY5-46" fmla="*/ 0 h 10081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9130248" h="1008112">
                    <a:moveTo>
                      <a:pt x="0" y="0"/>
                    </a:moveTo>
                    <a:cubicBezTo>
                      <a:pt x="486717" y="731"/>
                      <a:pt x="1238904" y="753630"/>
                      <a:pt x="1725621" y="754361"/>
                    </a:cubicBezTo>
                    <a:cubicBezTo>
                      <a:pt x="4282321" y="660223"/>
                      <a:pt x="6662039" y="271118"/>
                      <a:pt x="9130248" y="29496"/>
                    </a:cubicBezTo>
                    <a:lnTo>
                      <a:pt x="7920880" y="1008112"/>
                    </a:lnTo>
                    <a:lnTo>
                      <a:pt x="0" y="1008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endParaRPr lang="id-ID"/>
              </a:p>
            </p:txBody>
          </p:sp>
          <p:sp>
            <p:nvSpPr>
              <p:cNvPr id="9" name="Rectangle 4"/>
              <p:cNvSpPr/>
              <p:nvPr/>
            </p:nvSpPr>
            <p:spPr>
              <a:xfrm>
                <a:off x="50151" y="6067559"/>
                <a:ext cx="9130361" cy="673376"/>
              </a:xfrm>
              <a:custGeom>
                <a:avLst/>
                <a:gdLst>
                  <a:gd name="connsiteX0" fmla="*/ 0 w 7920880"/>
                  <a:gd name="connsiteY0" fmla="*/ 0 h 1008112"/>
                  <a:gd name="connsiteX1" fmla="*/ 7920880 w 7920880"/>
                  <a:gd name="connsiteY1" fmla="*/ 0 h 1008112"/>
                  <a:gd name="connsiteX2" fmla="*/ 7920880 w 7920880"/>
                  <a:gd name="connsiteY2" fmla="*/ 1008112 h 1008112"/>
                  <a:gd name="connsiteX3" fmla="*/ 0 w 7920880"/>
                  <a:gd name="connsiteY3" fmla="*/ 1008112 h 1008112"/>
                  <a:gd name="connsiteX4" fmla="*/ 0 w 7920880"/>
                  <a:gd name="connsiteY4" fmla="*/ 0 h 1008112"/>
                  <a:gd name="connsiteX0-1" fmla="*/ 0 w 7920880"/>
                  <a:gd name="connsiteY0-2" fmla="*/ 0 h 1008112"/>
                  <a:gd name="connsiteX1-3" fmla="*/ 1666627 w 7920880"/>
                  <a:gd name="connsiteY1-4" fmla="*/ 547883 h 1008112"/>
                  <a:gd name="connsiteX2-5" fmla="*/ 7920880 w 7920880"/>
                  <a:gd name="connsiteY2-6" fmla="*/ 0 h 1008112"/>
                  <a:gd name="connsiteX3-7" fmla="*/ 7920880 w 7920880"/>
                  <a:gd name="connsiteY3-8" fmla="*/ 1008112 h 1008112"/>
                  <a:gd name="connsiteX4-9" fmla="*/ 0 w 7920880"/>
                  <a:gd name="connsiteY4-10" fmla="*/ 1008112 h 1008112"/>
                  <a:gd name="connsiteX5" fmla="*/ 0 w 7920880"/>
                  <a:gd name="connsiteY5" fmla="*/ 0 h 1008112"/>
                  <a:gd name="connsiteX0-11" fmla="*/ 0 w 9130248"/>
                  <a:gd name="connsiteY0-12" fmla="*/ 0 h 1008112"/>
                  <a:gd name="connsiteX1-13" fmla="*/ 1666627 w 9130248"/>
                  <a:gd name="connsiteY1-14" fmla="*/ 547883 h 1008112"/>
                  <a:gd name="connsiteX2-15" fmla="*/ 9130248 w 9130248"/>
                  <a:gd name="connsiteY2-16" fmla="*/ 29496 h 1008112"/>
                  <a:gd name="connsiteX3-17" fmla="*/ 7920880 w 9130248"/>
                  <a:gd name="connsiteY3-18" fmla="*/ 1008112 h 1008112"/>
                  <a:gd name="connsiteX4-19" fmla="*/ 0 w 9130248"/>
                  <a:gd name="connsiteY4-20" fmla="*/ 1008112 h 1008112"/>
                  <a:gd name="connsiteX5-21" fmla="*/ 0 w 9130248"/>
                  <a:gd name="connsiteY5-22" fmla="*/ 0 h 1008112"/>
                  <a:gd name="connsiteX0-23" fmla="*/ 0 w 9130248"/>
                  <a:gd name="connsiteY0-24" fmla="*/ 0 h 1008112"/>
                  <a:gd name="connsiteX1-25" fmla="*/ 1725621 w 9130248"/>
                  <a:gd name="connsiteY1-26" fmla="*/ 754361 h 1008112"/>
                  <a:gd name="connsiteX2-27" fmla="*/ 9130248 w 9130248"/>
                  <a:gd name="connsiteY2-28" fmla="*/ 29496 h 1008112"/>
                  <a:gd name="connsiteX3-29" fmla="*/ 7920880 w 9130248"/>
                  <a:gd name="connsiteY3-30" fmla="*/ 1008112 h 1008112"/>
                  <a:gd name="connsiteX4-31" fmla="*/ 0 w 9130248"/>
                  <a:gd name="connsiteY4-32" fmla="*/ 1008112 h 1008112"/>
                  <a:gd name="connsiteX5-33" fmla="*/ 0 w 9130248"/>
                  <a:gd name="connsiteY5-34" fmla="*/ 0 h 1008112"/>
                  <a:gd name="connsiteX0-35" fmla="*/ 0 w 9130248"/>
                  <a:gd name="connsiteY0-36" fmla="*/ 0 h 1008112"/>
                  <a:gd name="connsiteX1-37" fmla="*/ 1725621 w 9130248"/>
                  <a:gd name="connsiteY1-38" fmla="*/ 754361 h 1008112"/>
                  <a:gd name="connsiteX2-39" fmla="*/ 9130248 w 9130248"/>
                  <a:gd name="connsiteY2-40" fmla="*/ 29496 h 1008112"/>
                  <a:gd name="connsiteX3-41" fmla="*/ 7920880 w 9130248"/>
                  <a:gd name="connsiteY3-42" fmla="*/ 1008112 h 1008112"/>
                  <a:gd name="connsiteX4-43" fmla="*/ 0 w 9130248"/>
                  <a:gd name="connsiteY4-44" fmla="*/ 1008112 h 1008112"/>
                  <a:gd name="connsiteX5-45" fmla="*/ 0 w 9130248"/>
                  <a:gd name="connsiteY5-46" fmla="*/ 0 h 10081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9130248" h="1008112">
                    <a:moveTo>
                      <a:pt x="0" y="0"/>
                    </a:moveTo>
                    <a:cubicBezTo>
                      <a:pt x="486717" y="731"/>
                      <a:pt x="1238904" y="753630"/>
                      <a:pt x="1725621" y="754361"/>
                    </a:cubicBezTo>
                    <a:cubicBezTo>
                      <a:pt x="4282321" y="660223"/>
                      <a:pt x="6662039" y="271118"/>
                      <a:pt x="9130248" y="29496"/>
                    </a:cubicBezTo>
                    <a:lnTo>
                      <a:pt x="7920880" y="1008112"/>
                    </a:lnTo>
                    <a:lnTo>
                      <a:pt x="0" y="10081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endParaRPr lang="id-ID"/>
              </a:p>
            </p:txBody>
          </p:sp>
        </p:grpSp>
        <p:pic>
          <p:nvPicPr>
            <p:cNvPr id="7" name="Picture 6" descr="D:\SAI_NITIP\detik\LOGOKementan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5" y="6316359"/>
              <a:ext cx="432048" cy="425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Content Placeholder 3" descr="WhatsApp Image 2020-12-14 at 09.14.52 (3)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 t="5875" b="8958"/>
          <a:stretch>
            <a:fillRect/>
          </a:stretch>
        </p:blipFill>
        <p:spPr>
          <a:xfrm>
            <a:off x="395605" y="1701165"/>
            <a:ext cx="2409190" cy="3212465"/>
          </a:xfrm>
          <a:prstGeom prst="rect">
            <a:avLst/>
          </a:prstGeom>
        </p:spPr>
      </p:pic>
      <p:pic>
        <p:nvPicPr>
          <p:cNvPr id="10" name="Content Placeholder 9" descr="WhatsApp Image 2020-12-14 at 09.14.52"/>
          <p:cNvPicPr>
            <a:picLocks noGrp="1" noChangeAspect="1"/>
          </p:cNvPicPr>
          <p:nvPr>
            <p:ph sz="quarter" idx="2"/>
          </p:nvPr>
        </p:nvPicPr>
        <p:blipFill>
          <a:blip r:embed="rId5"/>
          <a:srcRect l="14685" t="32653" r="25370" b="6681"/>
          <a:stretch>
            <a:fillRect/>
          </a:stretch>
        </p:blipFill>
        <p:spPr>
          <a:xfrm>
            <a:off x="2987675" y="1701165"/>
            <a:ext cx="2379980" cy="3212465"/>
          </a:xfrm>
          <a:prstGeom prst="rect">
            <a:avLst/>
          </a:prstGeom>
        </p:spPr>
      </p:pic>
      <p:pic>
        <p:nvPicPr>
          <p:cNvPr id="12" name="Picture 11" descr="WhatsApp Image 2020-12-14 at 09.14.51 (2)"/>
          <p:cNvPicPr>
            <a:picLocks noChangeAspect="1"/>
          </p:cNvPicPr>
          <p:nvPr/>
        </p:nvPicPr>
        <p:blipFill>
          <a:blip r:embed="rId6"/>
          <a:srcRect t="10002" b="9299"/>
          <a:stretch>
            <a:fillRect/>
          </a:stretch>
        </p:blipFill>
        <p:spPr>
          <a:xfrm>
            <a:off x="5580380" y="1701165"/>
            <a:ext cx="3052445" cy="32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12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id-ID" sz="4000" dirty="0" smtClean="0">
                <a:latin typeface="Cooper Black" pitchFamily="18" charset="0"/>
              </a:rPr>
              <a:t>PERMASALAHAN</a:t>
            </a:r>
            <a:endParaRPr lang="id-ID" sz="40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pPr>
              <a:buNone/>
            </a:pPr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r>
              <a:rPr lang="en-US" sz="2600" dirty="0" smtClean="0">
                <a:latin typeface="David" pitchFamily="34" charset="-79"/>
                <a:cs typeface="David" pitchFamily="34" charset="-79"/>
              </a:rPr>
              <a:t> </a:t>
            </a:r>
            <a:endParaRPr lang="id-ID" sz="26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Can 5"/>
          <p:cNvSpPr/>
          <p:nvPr/>
        </p:nvSpPr>
        <p:spPr>
          <a:xfrm>
            <a:off x="714348" y="1500174"/>
            <a:ext cx="1857388" cy="32147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Varietas lokal yang sudah didaftarkan oleh Pemda tidak ditindak lanjuti untuk pengembangannya</a:t>
            </a:r>
          </a:p>
        </p:txBody>
      </p:sp>
      <p:sp>
        <p:nvSpPr>
          <p:cNvPr id="7" name="Can 6"/>
          <p:cNvSpPr/>
          <p:nvPr/>
        </p:nvSpPr>
        <p:spPr>
          <a:xfrm>
            <a:off x="2928926" y="1571612"/>
            <a:ext cx="1785950" cy="307183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Kurangnya minat produsen benih swasta untuk mengeksplorasi varietas lokal</a:t>
            </a:r>
          </a:p>
        </p:txBody>
      </p:sp>
      <p:sp>
        <p:nvSpPr>
          <p:cNvPr id="8" name="Can 7"/>
          <p:cNvSpPr/>
          <p:nvPr/>
        </p:nvSpPr>
        <p:spPr>
          <a:xfrm>
            <a:off x="5000628" y="1571612"/>
            <a:ext cx="1785950" cy="450059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Peran BPSBTPH masih kurang dalam melakukan observasi tanaman lokal, dikarenakan Pemda kurang mendukung kegiatan pengembangan varietas lokal</a:t>
            </a:r>
          </a:p>
        </p:txBody>
      </p:sp>
      <p:sp>
        <p:nvSpPr>
          <p:cNvPr id="9" name="Can 8"/>
          <p:cNvSpPr/>
          <p:nvPr/>
        </p:nvSpPr>
        <p:spPr>
          <a:xfrm>
            <a:off x="7072330" y="1571612"/>
            <a:ext cx="1700218" cy="450059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latin typeface="David" pitchFamily="34" charset="-79"/>
                <a:cs typeface="David" pitchFamily="34" charset="-79"/>
              </a:rPr>
              <a:t>Benih </a:t>
            </a:r>
            <a:r>
              <a:rPr lang="id-ID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introduksi yang sudah didaftar, tetapi produsen benih swasta masih mengimpor dari luar negeri dengan alasan biaya produksi lebih tinggi dan produksi dalam negeri </a:t>
            </a:r>
            <a:r>
              <a:rPr lang="id-ID" dirty="0" smtClean="0">
                <a:latin typeface="David" pitchFamily="34" charset="-79"/>
                <a:cs typeface="David" pitchFamily="34" charset="-79"/>
              </a:rPr>
              <a:t>rendah</a:t>
            </a:r>
            <a:endParaRPr lang="id-ID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57488" y="4786322"/>
            <a:ext cx="2047693" cy="1525000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571472" y="4857760"/>
            <a:ext cx="2047693" cy="1525000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5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2007</TotalTime>
  <Words>562</Words>
  <Application>Microsoft Office PowerPoint</Application>
  <PresentationFormat>On-screen Show (4:3)</PresentationFormat>
  <Paragraphs>193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Theme5</vt:lpstr>
      <vt:lpstr>1_Theme5</vt:lpstr>
      <vt:lpstr>Pendaftaran  Varietas Hortikultura</vt:lpstr>
      <vt:lpstr>Slide 2</vt:lpstr>
      <vt:lpstr>Slide 3</vt:lpstr>
      <vt:lpstr>Slide 4</vt:lpstr>
      <vt:lpstr>Slide 5</vt:lpstr>
      <vt:lpstr>PERSYARATAN PENDAFTARAN VARIETAS</vt:lpstr>
      <vt:lpstr>Jumlah Varietas Terdaftar</vt:lpstr>
      <vt:lpstr>Contoh varietas terdaftar </vt:lpstr>
      <vt:lpstr>PERMASALAHAN</vt:lpstr>
      <vt:lpstr>TINDAK LANJUT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Evaluasi Pendaftaran Varietas Hortikultura</dc:title>
  <dc:creator>diAH</dc:creator>
  <cp:lastModifiedBy>SUBDIT BENIH SAYURAN</cp:lastModifiedBy>
  <cp:revision>122</cp:revision>
  <cp:lastPrinted>2018-07-06T03:21:04Z</cp:lastPrinted>
  <dcterms:created xsi:type="dcterms:W3CDTF">2016-08-03T06:41:46Z</dcterms:created>
  <dcterms:modified xsi:type="dcterms:W3CDTF">2021-08-30T01:28:08Z</dcterms:modified>
</cp:coreProperties>
</file>