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94" r:id="rId3"/>
    <p:sldId id="295" r:id="rId4"/>
    <p:sldId id="259" r:id="rId5"/>
    <p:sldId id="285" r:id="rId6"/>
    <p:sldId id="302" r:id="rId7"/>
    <p:sldId id="293" r:id="rId8"/>
    <p:sldId id="306" r:id="rId9"/>
    <p:sldId id="307" r:id="rId10"/>
    <p:sldId id="300" r:id="rId11"/>
    <p:sldId id="296" r:id="rId12"/>
    <p:sldId id="297" r:id="rId13"/>
    <p:sldId id="288" r:id="rId14"/>
    <p:sldId id="289" r:id="rId15"/>
    <p:sldId id="290" r:id="rId16"/>
    <p:sldId id="291" r:id="rId17"/>
    <p:sldId id="303" r:id="rId18"/>
    <p:sldId id="301" r:id="rId19"/>
    <p:sldId id="305" r:id="rId20"/>
    <p:sldId id="292" r:id="rId21"/>
    <p:sldId id="304" r:id="rId22"/>
    <p:sldId id="282" r:id="rId23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6311"/>
    <a:srgbClr val="1118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>
        <p:scale>
          <a:sx n="112" d="100"/>
          <a:sy n="112" d="100"/>
        </p:scale>
        <p:origin x="-640" y="-360"/>
      </p:cViewPr>
      <p:guideLst>
        <p:guide orient="horz" pos="1928"/>
        <p:guide pos="296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1EF1A6-0E20-D74B-B3E5-EC66519F07FD}" type="datetimeFigureOut">
              <a:rPr lang="en-US" smtClean="0"/>
              <a:t>8/25/21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B6233-14C4-AF45-841A-43C57723E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66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69C9-1DA1-CB46-AC32-8673629E6BA8}" type="datetimeFigureOut">
              <a:rPr lang="en-US" smtClean="0"/>
              <a:t>8/25/21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65C2-ED07-1040-8FB8-A5C6E5B7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378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69C9-1DA1-CB46-AC32-8673629E6BA8}" type="datetimeFigureOut">
              <a:rPr lang="en-US" smtClean="0"/>
              <a:t>8/25/21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65C2-ED07-1040-8FB8-A5C6E5B7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20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69C9-1DA1-CB46-AC32-8673629E6BA8}" type="datetimeFigureOut">
              <a:rPr lang="en-US" smtClean="0"/>
              <a:t>8/25/21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65C2-ED07-1040-8FB8-A5C6E5B7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31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69C9-1DA1-CB46-AC32-8673629E6BA8}" type="datetimeFigureOut">
              <a:rPr lang="en-US" smtClean="0"/>
              <a:t>8/25/21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65C2-ED07-1040-8FB8-A5C6E5B7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634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69C9-1DA1-CB46-AC32-8673629E6BA8}" type="datetimeFigureOut">
              <a:rPr lang="en-US" smtClean="0"/>
              <a:t>8/25/21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65C2-ED07-1040-8FB8-A5C6E5B7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04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69C9-1DA1-CB46-AC32-8673629E6BA8}" type="datetimeFigureOut">
              <a:rPr lang="en-US" smtClean="0"/>
              <a:t>8/25/21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65C2-ED07-1040-8FB8-A5C6E5B7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6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69C9-1DA1-CB46-AC32-8673629E6BA8}" type="datetimeFigureOut">
              <a:rPr lang="en-US" smtClean="0"/>
              <a:t>8/25/21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65C2-ED07-1040-8FB8-A5C6E5B7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706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69C9-1DA1-CB46-AC32-8673629E6BA8}" type="datetimeFigureOut">
              <a:rPr lang="en-US" smtClean="0"/>
              <a:t>8/25/21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65C2-ED07-1040-8FB8-A5C6E5B7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18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69C9-1DA1-CB46-AC32-8673629E6BA8}" type="datetimeFigureOut">
              <a:rPr lang="en-US" smtClean="0"/>
              <a:t>8/25/21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65C2-ED07-1040-8FB8-A5C6E5B7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63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69C9-1DA1-CB46-AC32-8673629E6BA8}" type="datetimeFigureOut">
              <a:rPr lang="en-US" smtClean="0"/>
              <a:t>8/25/21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65C2-ED07-1040-8FB8-A5C6E5B7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4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69C9-1DA1-CB46-AC32-8673629E6BA8}" type="datetimeFigureOut">
              <a:rPr lang="en-US" smtClean="0"/>
              <a:t>8/25/21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65C2-ED07-1040-8FB8-A5C6E5B7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12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C69C9-1DA1-CB46-AC32-8673629E6BA8}" type="datetimeFigureOut">
              <a:rPr lang="en-US" smtClean="0"/>
              <a:t>8/25/21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565C2-ED07-1040-8FB8-A5C6E5B7C79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/>
          <a:srcRect l="31683" r="30993" b="42016"/>
          <a:stretch/>
        </p:blipFill>
        <p:spPr>
          <a:xfrm>
            <a:off x="120423" y="21050"/>
            <a:ext cx="741767" cy="70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4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72" y="2266985"/>
            <a:ext cx="89395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8000"/>
                </a:solidFill>
                <a:latin typeface="Arial Rounded MT Bold"/>
                <a:cs typeface="Arial Rounded MT Bold"/>
              </a:rPr>
              <a:t>Peningkatan</a:t>
            </a:r>
            <a:r>
              <a:rPr lang="en-US" sz="4000" b="1" dirty="0" smtClean="0">
                <a:solidFill>
                  <a:srgbClr val="008000"/>
                </a:solidFill>
                <a:latin typeface="Arial Rounded MT Bold"/>
                <a:cs typeface="Arial Rounded MT Bold"/>
              </a:rPr>
              <a:t> </a:t>
            </a:r>
            <a:r>
              <a:rPr lang="en-US" sz="4000" b="1" dirty="0" err="1" smtClean="0">
                <a:solidFill>
                  <a:srgbClr val="008000"/>
                </a:solidFill>
                <a:latin typeface="Arial Rounded MT Bold"/>
                <a:cs typeface="Arial Rounded MT Bold"/>
              </a:rPr>
              <a:t>Dayasaing</a:t>
            </a:r>
            <a:r>
              <a:rPr lang="en-US" sz="4000" b="1" dirty="0" smtClean="0">
                <a:solidFill>
                  <a:srgbClr val="008000"/>
                </a:solidFill>
                <a:latin typeface="Arial Rounded MT Bold"/>
                <a:cs typeface="Arial Rounded MT Bold"/>
              </a:rPr>
              <a:t> </a:t>
            </a:r>
            <a:r>
              <a:rPr lang="en-US" sz="4000" b="1" dirty="0" err="1" smtClean="0">
                <a:solidFill>
                  <a:srgbClr val="008000"/>
                </a:solidFill>
                <a:latin typeface="Arial Rounded MT Bold"/>
                <a:cs typeface="Arial Rounded MT Bold"/>
              </a:rPr>
              <a:t>Industri</a:t>
            </a:r>
            <a:r>
              <a:rPr lang="en-US" sz="4000" b="1" dirty="0" smtClean="0">
                <a:solidFill>
                  <a:srgbClr val="008000"/>
                </a:solidFill>
                <a:latin typeface="Arial Rounded MT Bold"/>
                <a:cs typeface="Arial Rounded MT Bold"/>
              </a:rPr>
              <a:t> </a:t>
            </a:r>
            <a:r>
              <a:rPr lang="en-US" sz="4000" b="1" dirty="0" err="1" smtClean="0">
                <a:solidFill>
                  <a:srgbClr val="008000"/>
                </a:solidFill>
                <a:latin typeface="Arial Rounded MT Bold"/>
                <a:cs typeface="Arial Rounded MT Bold"/>
              </a:rPr>
              <a:t>Benih</a:t>
            </a:r>
            <a:r>
              <a:rPr lang="en-US" sz="4000" b="1" dirty="0" smtClean="0">
                <a:solidFill>
                  <a:srgbClr val="008000"/>
                </a:solidFill>
                <a:latin typeface="Arial Rounded MT Bold"/>
                <a:cs typeface="Arial Rounded MT Bold"/>
              </a:rPr>
              <a:t> </a:t>
            </a:r>
            <a:r>
              <a:rPr lang="en-US" sz="4000" b="1" dirty="0" err="1" smtClean="0">
                <a:solidFill>
                  <a:srgbClr val="008000"/>
                </a:solidFill>
                <a:latin typeface="Arial Rounded MT Bold"/>
                <a:cs typeface="Arial Rounded MT Bold"/>
              </a:rPr>
              <a:t>Hortikultura</a:t>
            </a:r>
            <a:endParaRPr lang="en-US" sz="4000" b="1" dirty="0">
              <a:solidFill>
                <a:srgbClr val="0080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1683" r="30993" b="42016"/>
          <a:stretch/>
        </p:blipFill>
        <p:spPr>
          <a:xfrm>
            <a:off x="120423" y="21050"/>
            <a:ext cx="741767" cy="700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800" t="64719" b="4403"/>
          <a:stretch/>
        </p:blipFill>
        <p:spPr>
          <a:xfrm>
            <a:off x="823942" y="126951"/>
            <a:ext cx="2482234" cy="5402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63865" y="141485"/>
            <a:ext cx="5933610" cy="525732"/>
          </a:xfrm>
          <a:prstGeom prst="rect">
            <a:avLst/>
          </a:prstGeom>
          <a:solidFill>
            <a:srgbClr val="1219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4918" y="4786103"/>
            <a:ext cx="2883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6600"/>
                </a:solidFill>
                <a:latin typeface="Arial Rounded MT Bold"/>
                <a:cs typeface="Arial Rounded MT Bold"/>
              </a:rPr>
              <a:t>sobir</a:t>
            </a:r>
            <a:endParaRPr lang="en-US" sz="4000" b="1" dirty="0">
              <a:solidFill>
                <a:srgbClr val="FF66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36" y="5063172"/>
            <a:ext cx="4608949" cy="70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30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861391" y="694557"/>
            <a:ext cx="8282608" cy="0"/>
          </a:xfrm>
          <a:prstGeom prst="line">
            <a:avLst/>
          </a:prstGeom>
          <a:ln>
            <a:solidFill>
              <a:srgbClr val="1118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61390" y="-1101"/>
            <a:ext cx="8282609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Perkembangan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Varietas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Hortikultura</a:t>
            </a:r>
            <a:endParaRPr lang="en-US" sz="3600" b="1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61390" y="737058"/>
            <a:ext cx="3094511" cy="3174999"/>
            <a:chOff x="861390" y="884465"/>
            <a:chExt cx="3094511" cy="317499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15669" t="10272" r="36974" b="9043"/>
            <a:stretch/>
          </p:blipFill>
          <p:spPr>
            <a:xfrm>
              <a:off x="861390" y="884465"/>
              <a:ext cx="3094511" cy="317499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83860" y="1333170"/>
              <a:ext cx="18159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Total 3137 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31907" y="2721552"/>
              <a:ext cx="13607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169.2/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th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92663" y="2734758"/>
              <a:ext cx="13607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59.8/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th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61391" y="3866695"/>
            <a:ext cx="3118400" cy="1754327"/>
          </a:xfrm>
          <a:prstGeom prst="rect">
            <a:avLst/>
          </a:prstGeom>
          <a:solidFill>
            <a:srgbClr val="20631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Varietas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Hortikultura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Komersial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err="1" smtClean="0">
                <a:solidFill>
                  <a:srgbClr val="FFFFFF"/>
                </a:solidFill>
              </a:rPr>
              <a:t>Pertama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 err="1" smtClean="0">
                <a:solidFill>
                  <a:srgbClr val="FFFFFF"/>
                </a:solidFill>
              </a:rPr>
              <a:t>Sayur</a:t>
            </a:r>
            <a:r>
              <a:rPr lang="en-US" dirty="0" smtClean="0">
                <a:solidFill>
                  <a:srgbClr val="FFFFFF"/>
                </a:solidFill>
              </a:rPr>
              <a:t> : </a:t>
            </a:r>
            <a:r>
              <a:rPr lang="en-US" dirty="0" err="1" smtClean="0">
                <a:solidFill>
                  <a:srgbClr val="FFFFFF"/>
                </a:solidFill>
              </a:rPr>
              <a:t>Tomat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Intan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err="1" smtClean="0">
                <a:solidFill>
                  <a:srgbClr val="FFFFFF"/>
                </a:solidFill>
              </a:rPr>
              <a:t>Buah</a:t>
            </a:r>
            <a:r>
              <a:rPr lang="en-US" dirty="0" smtClean="0">
                <a:solidFill>
                  <a:srgbClr val="FFFFFF"/>
                </a:solidFill>
              </a:rPr>
              <a:t>  : Durian </a:t>
            </a:r>
            <a:r>
              <a:rPr lang="en-US" dirty="0" err="1" smtClean="0">
                <a:solidFill>
                  <a:srgbClr val="FFFFFF"/>
                </a:solidFill>
              </a:rPr>
              <a:t>Sunan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err="1" smtClean="0">
                <a:solidFill>
                  <a:srgbClr val="FFFFFF"/>
                </a:solidFill>
              </a:rPr>
              <a:t>Hias</a:t>
            </a:r>
            <a:r>
              <a:rPr lang="en-US" dirty="0" smtClean="0">
                <a:solidFill>
                  <a:srgbClr val="FFFFFF"/>
                </a:solidFill>
              </a:rPr>
              <a:t>    : </a:t>
            </a:r>
            <a:r>
              <a:rPr lang="en-US" dirty="0" err="1" smtClean="0">
                <a:solidFill>
                  <a:srgbClr val="FFFFFF"/>
                </a:solidFill>
              </a:rPr>
              <a:t>Gladiol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Dayang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Sumbi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err="1" smtClean="0">
                <a:solidFill>
                  <a:srgbClr val="FFFFFF"/>
                </a:solidFill>
              </a:rPr>
              <a:t>Farmaka</a:t>
            </a:r>
            <a:r>
              <a:rPr lang="en-US" dirty="0" smtClean="0">
                <a:solidFill>
                  <a:srgbClr val="FFFFFF"/>
                </a:solidFill>
              </a:rPr>
              <a:t> : </a:t>
            </a:r>
            <a:r>
              <a:rPr lang="en-US" dirty="0" err="1" smtClean="0">
                <a:solidFill>
                  <a:srgbClr val="FFFFFF"/>
                </a:solidFill>
              </a:rPr>
              <a:t>Jahe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Cimanggu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r="6388"/>
          <a:stretch/>
        </p:blipFill>
        <p:spPr>
          <a:xfrm>
            <a:off x="4518548" y="919569"/>
            <a:ext cx="4303690" cy="2768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05337" y="3866695"/>
            <a:ext cx="4296277" cy="1323439"/>
          </a:xfrm>
          <a:prstGeom prst="rect">
            <a:avLst/>
          </a:prstGeom>
          <a:solidFill>
            <a:srgbClr val="20631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 smtClean="0">
                <a:solidFill>
                  <a:srgbClr val="FFFFFF"/>
                </a:solidFill>
              </a:rPr>
              <a:t>Proporsi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Varietas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Komersial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dari</a:t>
            </a:r>
            <a:r>
              <a:rPr lang="en-US" sz="2000" dirty="0" smtClean="0">
                <a:solidFill>
                  <a:srgbClr val="FFFFFF"/>
                </a:solidFill>
              </a:rPr>
              <a:t> Proses </a:t>
            </a:r>
            <a:r>
              <a:rPr lang="en-US" sz="2000" dirty="0" err="1" smtClean="0">
                <a:solidFill>
                  <a:srgbClr val="FFFFFF"/>
                </a:solidFill>
              </a:rPr>
              <a:t>Pemuliaan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Dalam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Negeri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m</a:t>
            </a:r>
            <a:r>
              <a:rPr lang="en-US" sz="2000" dirty="0" err="1" smtClean="0">
                <a:solidFill>
                  <a:srgbClr val="FFFFFF"/>
                </a:solidFill>
              </a:rPr>
              <a:t>eningkat</a:t>
            </a:r>
            <a:r>
              <a:rPr lang="en-US" sz="2000" dirty="0" smtClean="0">
                <a:solidFill>
                  <a:srgbClr val="FFFFFF"/>
                </a:solidFill>
              </a:rPr>
              <a:t>  </a:t>
            </a:r>
            <a:r>
              <a:rPr lang="en-US" sz="2000" dirty="0" err="1" smtClean="0">
                <a:solidFill>
                  <a:srgbClr val="FFFFFF"/>
                </a:solidFill>
              </a:rPr>
              <a:t>setelah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pemberlakuan</a:t>
            </a:r>
            <a:r>
              <a:rPr lang="en-US" sz="2000" dirty="0" smtClean="0">
                <a:solidFill>
                  <a:srgbClr val="FFFFFF"/>
                </a:solidFill>
              </a:rPr>
              <a:t> UU no 13 </a:t>
            </a:r>
            <a:r>
              <a:rPr lang="en-US" sz="2000" dirty="0" err="1" smtClean="0">
                <a:solidFill>
                  <a:srgbClr val="FFFFFF"/>
                </a:solidFill>
              </a:rPr>
              <a:t>tahun</a:t>
            </a:r>
            <a:r>
              <a:rPr lang="en-US" sz="2000" dirty="0" smtClean="0">
                <a:solidFill>
                  <a:srgbClr val="FFFFFF"/>
                </a:solidFill>
              </a:rPr>
              <a:t> 2010 </a:t>
            </a:r>
            <a:r>
              <a:rPr lang="en-US" sz="2000" dirty="0" err="1" smtClean="0">
                <a:solidFill>
                  <a:srgbClr val="FFFFFF"/>
                </a:solidFill>
              </a:rPr>
              <a:t>tentang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Hortikultura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30896" y="3318837"/>
            <a:ext cx="3680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Pra</a:t>
            </a:r>
            <a:r>
              <a:rPr lang="en-US" dirty="0" smtClean="0"/>
              <a:t> UU 13/10               Post UU 13/10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060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861391" y="739913"/>
            <a:ext cx="8282609" cy="0"/>
          </a:xfrm>
          <a:prstGeom prst="line">
            <a:avLst/>
          </a:prstGeom>
          <a:ln>
            <a:solidFill>
              <a:srgbClr val="1118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61390" y="44255"/>
            <a:ext cx="8282609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</a:rPr>
              <a:t>Perkembangan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Varietas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Hortikultura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799" t="2803" r="36840" b="10076"/>
          <a:stretch/>
        </p:blipFill>
        <p:spPr>
          <a:xfrm>
            <a:off x="5065934" y="1099911"/>
            <a:ext cx="3927844" cy="34811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75378" y="4592401"/>
            <a:ext cx="3118400" cy="646331"/>
          </a:xfrm>
          <a:prstGeom prst="rect">
            <a:avLst/>
          </a:prstGeom>
          <a:solidFill>
            <a:srgbClr val="20631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Industri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Benih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Dominan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dalam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Penyediaan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varietas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Komersial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974786" y="1020534"/>
            <a:ext cx="5590864" cy="2064266"/>
            <a:chOff x="974786" y="1020534"/>
            <a:chExt cx="5590864" cy="206426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14426" t="9464" r="35247" b="10303"/>
            <a:stretch/>
          </p:blipFill>
          <p:spPr>
            <a:xfrm>
              <a:off x="974786" y="1020534"/>
              <a:ext cx="2160000" cy="2064266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2177210" y="1099911"/>
              <a:ext cx="4388440" cy="6236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2290607" y="1723571"/>
              <a:ext cx="4275043" cy="133712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950418" y="2925536"/>
            <a:ext cx="4127628" cy="2506555"/>
            <a:chOff x="1950418" y="2925536"/>
            <a:chExt cx="4127628" cy="250655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9257" t="2876" r="30313" b="8860"/>
            <a:stretch/>
          </p:blipFill>
          <p:spPr>
            <a:xfrm>
              <a:off x="1950418" y="3148733"/>
              <a:ext cx="2160000" cy="2283358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 flipV="1">
              <a:off x="3503948" y="2925536"/>
              <a:ext cx="2574098" cy="231319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3134786" y="2925536"/>
              <a:ext cx="2943260" cy="4308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0369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861391" y="739913"/>
            <a:ext cx="8282609" cy="0"/>
          </a:xfrm>
          <a:prstGeom prst="line">
            <a:avLst/>
          </a:prstGeom>
          <a:ln>
            <a:solidFill>
              <a:srgbClr val="1118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61390" y="44255"/>
            <a:ext cx="8282609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</a:rPr>
              <a:t>Perkembangan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Varietas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Hortikultura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629" y="857251"/>
            <a:ext cx="6932844" cy="38374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29629" y="4748939"/>
            <a:ext cx="6932844" cy="707886"/>
          </a:xfrm>
          <a:prstGeom prst="rect">
            <a:avLst/>
          </a:prstGeom>
          <a:solidFill>
            <a:srgbClr val="20631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 smtClean="0">
                <a:solidFill>
                  <a:srgbClr val="FFFFFF"/>
                </a:solidFill>
              </a:rPr>
              <a:t>Peran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Industri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Benih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Dalam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Negeri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dalam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penyediaan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varietas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komersial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m</a:t>
            </a:r>
            <a:r>
              <a:rPr lang="en-US" sz="2000" dirty="0" err="1" smtClean="0">
                <a:solidFill>
                  <a:srgbClr val="FFFFFF"/>
                </a:solidFill>
              </a:rPr>
              <a:t>eningkat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setelah</a:t>
            </a:r>
            <a:r>
              <a:rPr lang="en-US" sz="2000" dirty="0" smtClean="0">
                <a:solidFill>
                  <a:srgbClr val="FFFFFF"/>
                </a:solidFill>
              </a:rPr>
              <a:t> UU 13/10 </a:t>
            </a:r>
            <a:r>
              <a:rPr lang="en-US" sz="2000" dirty="0" err="1" smtClean="0">
                <a:solidFill>
                  <a:srgbClr val="FFFFFF"/>
                </a:solidFill>
              </a:rPr>
              <a:t>tentang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Hortikultura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733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861391" y="694557"/>
            <a:ext cx="8282608" cy="0"/>
          </a:xfrm>
          <a:prstGeom prst="line">
            <a:avLst/>
          </a:prstGeom>
          <a:ln>
            <a:solidFill>
              <a:srgbClr val="1118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61390" y="-1101"/>
            <a:ext cx="8282609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Pelaku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Industri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Benih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Hortikultura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1893332" y="2068745"/>
            <a:ext cx="2125502" cy="540000"/>
          </a:xfrm>
          <a:prstGeom prst="homePlate">
            <a:avLst/>
          </a:prstGeom>
          <a:solidFill>
            <a:schemeClr val="tx2">
              <a:lumMod val="50000"/>
            </a:schemeClr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400" dirty="0" err="1" smtClean="0"/>
              <a:t>Industri</a:t>
            </a:r>
            <a:r>
              <a:rPr lang="en-US" sz="2400" dirty="0" smtClean="0"/>
              <a:t> </a:t>
            </a:r>
            <a:r>
              <a:rPr lang="en-US" sz="2400" dirty="0" err="1" smtClean="0"/>
              <a:t>Hulu</a:t>
            </a:r>
            <a:endParaRPr lang="en-US" sz="2400" dirty="0"/>
          </a:p>
        </p:txBody>
      </p:sp>
      <p:sp>
        <p:nvSpPr>
          <p:cNvPr id="8" name="Pentagon 7"/>
          <p:cNvSpPr/>
          <p:nvPr/>
        </p:nvSpPr>
        <p:spPr>
          <a:xfrm>
            <a:off x="1893331" y="1344227"/>
            <a:ext cx="6724826" cy="542142"/>
          </a:xfrm>
          <a:prstGeom prst="homePlate">
            <a:avLst/>
          </a:prstGeom>
          <a:solidFill>
            <a:srgbClr val="DDD9C3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800" dirty="0" err="1" smtClean="0">
                <a:solidFill>
                  <a:srgbClr val="000000"/>
                </a:solidFill>
              </a:rPr>
              <a:t>Industri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Benih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dari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Hulu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sampai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Hilir</a:t>
            </a:r>
            <a:endParaRPr lang="en-US" sz="2800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018833" y="907147"/>
            <a:ext cx="0" cy="3946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178355" y="900798"/>
            <a:ext cx="0" cy="3946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10564" y="907147"/>
            <a:ext cx="1932275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Perakitan</a:t>
            </a:r>
            <a:r>
              <a:rPr lang="en-US" b="1" dirty="0" smtClean="0"/>
              <a:t> </a:t>
            </a:r>
            <a:r>
              <a:rPr lang="en-US" b="1" dirty="0" err="1" smtClean="0"/>
              <a:t>Varietas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115504" y="912140"/>
            <a:ext cx="1932275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Produksi</a:t>
            </a:r>
            <a:r>
              <a:rPr lang="en-US" b="1" dirty="0" smtClean="0"/>
              <a:t> </a:t>
            </a:r>
            <a:r>
              <a:rPr lang="en-US" b="1" dirty="0" err="1" smtClean="0"/>
              <a:t>Benih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11164" y="905794"/>
            <a:ext cx="1932275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Pemasaran</a:t>
            </a:r>
            <a:r>
              <a:rPr lang="en-US" b="1" dirty="0" smtClean="0"/>
              <a:t> </a:t>
            </a:r>
            <a:r>
              <a:rPr lang="en-US" b="1" dirty="0" err="1" smtClean="0"/>
              <a:t>Benih</a:t>
            </a:r>
            <a:endParaRPr lang="en-US" b="1" dirty="0"/>
          </a:p>
        </p:txBody>
      </p:sp>
      <p:sp>
        <p:nvSpPr>
          <p:cNvPr id="14" name="Pentagon 13"/>
          <p:cNvSpPr/>
          <p:nvPr/>
        </p:nvSpPr>
        <p:spPr>
          <a:xfrm>
            <a:off x="6196172" y="2051060"/>
            <a:ext cx="2125502" cy="540000"/>
          </a:xfrm>
          <a:prstGeom prst="homePlate">
            <a:avLst/>
          </a:prstGeom>
          <a:solidFill>
            <a:srgbClr val="50B812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400" dirty="0" err="1" smtClean="0"/>
              <a:t>Industri</a:t>
            </a:r>
            <a:r>
              <a:rPr lang="en-US" sz="2400" dirty="0" smtClean="0"/>
              <a:t> </a:t>
            </a:r>
            <a:r>
              <a:rPr lang="en-US" sz="2400" dirty="0" err="1" smtClean="0"/>
              <a:t>Hilir</a:t>
            </a:r>
            <a:endParaRPr lang="en-US" sz="2400" dirty="0"/>
          </a:p>
        </p:txBody>
      </p:sp>
      <p:sp>
        <p:nvSpPr>
          <p:cNvPr id="15" name="Pentagon 14"/>
          <p:cNvSpPr/>
          <p:nvPr/>
        </p:nvSpPr>
        <p:spPr>
          <a:xfrm>
            <a:off x="4052853" y="2369974"/>
            <a:ext cx="2125502" cy="540000"/>
          </a:xfrm>
          <a:prstGeom prst="homePlate">
            <a:avLst/>
          </a:prstGeom>
          <a:solidFill>
            <a:schemeClr val="tx2">
              <a:lumMod val="50000"/>
            </a:schemeClr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400" dirty="0" err="1" smtClean="0"/>
              <a:t>Penangkar</a:t>
            </a:r>
            <a:endParaRPr lang="en-US" sz="2400" dirty="0"/>
          </a:p>
        </p:txBody>
      </p:sp>
      <p:sp>
        <p:nvSpPr>
          <p:cNvPr id="16" name="Pentagon 15"/>
          <p:cNvSpPr/>
          <p:nvPr/>
        </p:nvSpPr>
        <p:spPr>
          <a:xfrm>
            <a:off x="1898312" y="2833451"/>
            <a:ext cx="2125502" cy="540000"/>
          </a:xfrm>
          <a:prstGeom prst="homePlate">
            <a:avLst/>
          </a:prstGeom>
          <a:solidFill>
            <a:schemeClr val="tx2">
              <a:lumMod val="50000"/>
            </a:schemeClr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400" dirty="0" err="1" smtClean="0"/>
              <a:t>Litbang</a:t>
            </a:r>
            <a:r>
              <a:rPr lang="en-US" sz="2400" dirty="0" smtClean="0"/>
              <a:t>/Univ.</a:t>
            </a:r>
            <a:endParaRPr lang="en-US" sz="2400" dirty="0"/>
          </a:p>
        </p:txBody>
      </p:sp>
      <p:sp>
        <p:nvSpPr>
          <p:cNvPr id="17" name="Pentagon 16"/>
          <p:cNvSpPr/>
          <p:nvPr/>
        </p:nvSpPr>
        <p:spPr>
          <a:xfrm>
            <a:off x="1910564" y="4313219"/>
            <a:ext cx="2125502" cy="540000"/>
          </a:xfrm>
          <a:prstGeom prst="homePlate">
            <a:avLst/>
          </a:prstGeom>
          <a:solidFill>
            <a:schemeClr val="tx2">
              <a:lumMod val="50000"/>
            </a:schemeClr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400" dirty="0" err="1" smtClean="0"/>
              <a:t>Petani</a:t>
            </a:r>
            <a:r>
              <a:rPr lang="en-US" sz="2400" dirty="0" smtClean="0"/>
              <a:t>/</a:t>
            </a:r>
            <a:r>
              <a:rPr lang="en-US" sz="2400" dirty="0" err="1" smtClean="0"/>
              <a:t>Kel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18" name="Pentagon 17"/>
          <p:cNvSpPr/>
          <p:nvPr/>
        </p:nvSpPr>
        <p:spPr>
          <a:xfrm>
            <a:off x="1893331" y="3553487"/>
            <a:ext cx="2125502" cy="540000"/>
          </a:xfrm>
          <a:prstGeom prst="homePlate">
            <a:avLst/>
          </a:prstGeom>
          <a:solidFill>
            <a:schemeClr val="tx2">
              <a:lumMod val="50000"/>
            </a:schemeClr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400" dirty="0" err="1" smtClean="0"/>
              <a:t>Perorangan</a:t>
            </a:r>
            <a:endParaRPr lang="en-US" sz="2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481" y="3547184"/>
            <a:ext cx="381000" cy="129968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0" name="TextBox 19"/>
          <p:cNvSpPr txBox="1"/>
          <p:nvPr/>
        </p:nvSpPr>
        <p:spPr>
          <a:xfrm rot="16200000">
            <a:off x="356996" y="2432883"/>
            <a:ext cx="2498303" cy="369332"/>
          </a:xfrm>
          <a:prstGeom prst="rect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err="1" smtClean="0"/>
              <a:t>Pemulia</a:t>
            </a:r>
            <a:r>
              <a:rPr lang="en-US" b="1" dirty="0" smtClean="0"/>
              <a:t> Formal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25016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861391" y="694557"/>
            <a:ext cx="8282608" cy="0"/>
          </a:xfrm>
          <a:prstGeom prst="line">
            <a:avLst/>
          </a:prstGeom>
          <a:ln>
            <a:solidFill>
              <a:srgbClr val="1118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61390" y="-1101"/>
            <a:ext cx="8282609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Peningkatan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Dayasaing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Industri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Benih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71484" y="1744553"/>
            <a:ext cx="6667707" cy="2677656"/>
          </a:xfrm>
          <a:prstGeom prst="rect">
            <a:avLst/>
          </a:prstGeom>
          <a:solidFill>
            <a:srgbClr val="FF0000"/>
          </a:soli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Competitiveness: The ability </a:t>
            </a:r>
            <a:r>
              <a:rPr lang="en-US" sz="2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 a firm or a nation to </a:t>
            </a:r>
            <a:r>
              <a:rPr lang="en-US" sz="2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mobilized all resources to provide products </a:t>
            </a:r>
            <a:r>
              <a:rPr lang="en-US" sz="2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and services that meet the quality standards of the local and world markets at prices that are competitive and provide adequate returns on the resources employed or consumed in producing </a:t>
            </a:r>
            <a:r>
              <a:rPr lang="en-US" sz="2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them</a:t>
            </a:r>
            <a:endParaRPr lang="en-US" sz="24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ular Callout 1"/>
          <p:cNvSpPr/>
          <p:nvPr/>
        </p:nvSpPr>
        <p:spPr>
          <a:xfrm>
            <a:off x="861391" y="850446"/>
            <a:ext cx="3243558" cy="521608"/>
          </a:xfrm>
          <a:prstGeom prst="wedgeRectCallout">
            <a:avLst>
              <a:gd name="adj1" fmla="val 64820"/>
              <a:gd name="adj2" fmla="val 112500"/>
            </a:avLst>
          </a:prstGeom>
          <a:solidFill>
            <a:srgbClr val="20631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/>
              <a:t>Peningkatan</a:t>
            </a:r>
            <a:r>
              <a:rPr lang="en-US" sz="2000" b="1" dirty="0" smtClean="0"/>
              <a:t> SDM </a:t>
            </a:r>
            <a:r>
              <a:rPr lang="en-US" sz="2000" b="1" dirty="0" err="1" smtClean="0"/>
              <a:t>Pemulia</a:t>
            </a:r>
            <a:endParaRPr lang="en-US" sz="2000" b="1" dirty="0"/>
          </a:p>
        </p:txBody>
      </p:sp>
      <p:sp>
        <p:nvSpPr>
          <p:cNvPr id="7" name="Rectangular Callout 6"/>
          <p:cNvSpPr/>
          <p:nvPr/>
        </p:nvSpPr>
        <p:spPr>
          <a:xfrm>
            <a:off x="4835689" y="839107"/>
            <a:ext cx="3243558" cy="521608"/>
          </a:xfrm>
          <a:prstGeom prst="wedgeRectCallout">
            <a:avLst>
              <a:gd name="adj1" fmla="val -58241"/>
              <a:gd name="adj2" fmla="val 123370"/>
            </a:avLst>
          </a:prstGeom>
          <a:solidFill>
            <a:srgbClr val="20631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/>
              <a:t>Penyediaan</a:t>
            </a:r>
            <a:r>
              <a:rPr lang="en-US" sz="2000" b="1" dirty="0" smtClean="0"/>
              <a:t> SDG </a:t>
            </a:r>
            <a:r>
              <a:rPr lang="en-US" sz="2000" b="1" dirty="0" err="1" smtClean="0"/>
              <a:t>Unggul</a:t>
            </a:r>
            <a:endParaRPr lang="en-US" sz="2000" b="1" dirty="0"/>
          </a:p>
        </p:txBody>
      </p:sp>
      <p:sp>
        <p:nvSpPr>
          <p:cNvPr id="8" name="Rectangular Callout 7"/>
          <p:cNvSpPr/>
          <p:nvPr/>
        </p:nvSpPr>
        <p:spPr>
          <a:xfrm>
            <a:off x="861390" y="4754378"/>
            <a:ext cx="3243558" cy="521608"/>
          </a:xfrm>
          <a:prstGeom prst="wedgeRectCallout">
            <a:avLst>
              <a:gd name="adj1" fmla="val 66218"/>
              <a:gd name="adj2" fmla="val -115760"/>
            </a:avLst>
          </a:prstGeom>
          <a:solidFill>
            <a:srgbClr val="20631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/>
              <a:t>Peningkatan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Teknoloi</a:t>
            </a:r>
            <a:r>
              <a:rPr lang="en-US" sz="2000" b="1" dirty="0" smtClean="0"/>
              <a:t> PT</a:t>
            </a:r>
            <a:endParaRPr lang="en-US" sz="2000" b="1" dirty="0"/>
          </a:p>
        </p:txBody>
      </p:sp>
      <p:sp>
        <p:nvSpPr>
          <p:cNvPr id="9" name="Rectangular Callout 8"/>
          <p:cNvSpPr/>
          <p:nvPr/>
        </p:nvSpPr>
        <p:spPr>
          <a:xfrm>
            <a:off x="4835688" y="4743039"/>
            <a:ext cx="3243558" cy="521608"/>
          </a:xfrm>
          <a:prstGeom prst="wedgeRectCallout">
            <a:avLst>
              <a:gd name="adj1" fmla="val -56493"/>
              <a:gd name="adj2" fmla="val -111412"/>
            </a:avLst>
          </a:prstGeom>
          <a:solidFill>
            <a:srgbClr val="20631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/>
              <a:t>Efesiensi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Produksi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Benih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25016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861391" y="694557"/>
            <a:ext cx="8282608" cy="0"/>
          </a:xfrm>
          <a:prstGeom prst="line">
            <a:avLst/>
          </a:prstGeom>
          <a:ln>
            <a:solidFill>
              <a:srgbClr val="1118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61390" y="-1101"/>
            <a:ext cx="8282609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Peningkatan</a:t>
            </a:r>
            <a:r>
              <a:rPr lang="en-US" sz="3600" b="1" dirty="0" smtClean="0">
                <a:solidFill>
                  <a:schemeClr val="bg1"/>
                </a:solidFill>
              </a:rPr>
              <a:t> SDM </a:t>
            </a:r>
            <a:r>
              <a:rPr lang="en-US" sz="3600" b="1" dirty="0" err="1" smtClean="0">
                <a:solidFill>
                  <a:schemeClr val="bg1"/>
                </a:solidFill>
              </a:rPr>
              <a:t>Pemuliaan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Tanaman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1390" y="830274"/>
            <a:ext cx="7938169" cy="3785652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Kursus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terstruktur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bagi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pemulia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tanaman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pada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Industri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Benih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untuk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peningkatan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kapasitas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update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pengetahuan</a:t>
            </a:r>
            <a:endParaRPr lang="en-US" sz="24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AutoNum type="arabicPeriod"/>
            </a:pP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Beasiswa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bagi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pemulia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tanaman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dari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Indunstri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Benih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Pemula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algn="just">
              <a:buAutoNum type="arabicPeriod"/>
            </a:pP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Sertifikasi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Pemulia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Tanaman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agar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dapat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bersaing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pemulia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Asing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baik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pasar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Domestik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maupun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Global.</a:t>
            </a:r>
          </a:p>
          <a:p>
            <a:pPr marL="457200" indent="-457200" algn="just">
              <a:buAutoNum type="arabicPeriod"/>
            </a:pP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Penguatan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Pendidikan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Pemuliaan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Tanaman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Universitas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016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861391" y="694557"/>
            <a:ext cx="8282608" cy="0"/>
          </a:xfrm>
          <a:prstGeom prst="line">
            <a:avLst/>
          </a:prstGeom>
          <a:ln>
            <a:solidFill>
              <a:srgbClr val="1118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61390" y="-1101"/>
            <a:ext cx="8282609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Penyediaan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Sumberdaya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Genetik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Unggul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1390" y="830274"/>
            <a:ext cx="7938169" cy="4154983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Penguatan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Peran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Bank Gen</a:t>
            </a:r>
          </a:p>
          <a:p>
            <a:pPr marL="914400" lvl="1" indent="-457200" algn="just">
              <a:buFont typeface="Wingdings" charset="2"/>
              <a:buChar char="§"/>
            </a:pP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Konservasi</a:t>
            </a:r>
            <a:endParaRPr lang="en-US" sz="24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914400" lvl="1" indent="-457200" algn="just">
              <a:buFont typeface="Wingdings" charset="2"/>
              <a:buChar char="§"/>
            </a:pP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Introduksi</a:t>
            </a:r>
            <a:endParaRPr lang="en-US" sz="24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914400" lvl="1" indent="-457200" algn="just">
              <a:buFont typeface="Wingdings" charset="2"/>
              <a:buChar char="§"/>
            </a:pP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Komunikasi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akses</a:t>
            </a:r>
            <a:endParaRPr lang="en-US" sz="24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AutoNum type="arabicPeriod"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Pool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Sumberdaya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Genetik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Pemuliaan</a:t>
            </a:r>
            <a:endParaRPr lang="en-US" sz="24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914400" lvl="1" indent="-457200" algn="just">
              <a:buFont typeface="Wingdings" charset="2"/>
              <a:buChar char="§"/>
            </a:pP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Karakter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Penting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Mutu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Produk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Ketahanan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Toleransi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Cekaman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914400" lvl="1" indent="-457200" algn="just">
              <a:buFont typeface="Wingdings" charset="2"/>
              <a:buChar char="§"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Population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Pengembangan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varietas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(Magic Population)</a:t>
            </a:r>
          </a:p>
          <a:p>
            <a:pPr marL="457200" indent="-457200" algn="just">
              <a:buAutoNum type="arabicPeriod"/>
            </a:pP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Peningkatan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Peran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Pemerintah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Daerah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konservasi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aktif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Sumberdaya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Genetik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Tanaman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016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861391" y="694557"/>
            <a:ext cx="8282608" cy="0"/>
          </a:xfrm>
          <a:prstGeom prst="line">
            <a:avLst/>
          </a:prstGeom>
          <a:ln>
            <a:solidFill>
              <a:srgbClr val="1118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61390" y="-1101"/>
            <a:ext cx="8282609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Penyediaan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Sumberdaya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Genetik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Unggul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6152" b="14881"/>
          <a:stretch/>
        </p:blipFill>
        <p:spPr>
          <a:xfrm>
            <a:off x="2766871" y="737044"/>
            <a:ext cx="6377129" cy="50359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391" y="717235"/>
            <a:ext cx="5191242" cy="502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73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861391" y="694557"/>
            <a:ext cx="8282608" cy="0"/>
          </a:xfrm>
          <a:prstGeom prst="line">
            <a:avLst/>
          </a:prstGeom>
          <a:ln>
            <a:solidFill>
              <a:srgbClr val="1118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61390" y="-1101"/>
            <a:ext cx="8282609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</a:rPr>
              <a:t>Peningkatan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Teknoloi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Perakitan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Varietas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1390" y="830274"/>
            <a:ext cx="7938169" cy="4524315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Peningkatan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kapasitas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introduksi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karakter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unggul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pada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varietas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unggul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baru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seperti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914400" lvl="1" indent="-457200" algn="just">
              <a:buFont typeface="Wingdings" charset="2"/>
              <a:buChar char="§"/>
            </a:pP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Mandul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Jantan</a:t>
            </a:r>
            <a:endParaRPr lang="en-US" sz="24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914400" lvl="1" indent="-457200" algn="just">
              <a:buFont typeface="Wingdings" charset="2"/>
              <a:buChar char="§"/>
            </a:pP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Ploidisasi</a:t>
            </a:r>
            <a:endParaRPr lang="en-US" sz="24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914400" lvl="1" indent="-457200" algn="just">
              <a:buFont typeface="Wingdings" charset="2"/>
              <a:buChar char="§"/>
            </a:pP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Penanda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DNA/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Genetik</a:t>
            </a:r>
            <a:endParaRPr lang="en-US" sz="24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914400" lvl="1" indent="-457200" algn="just">
              <a:buFont typeface="Wingdings" charset="2"/>
              <a:buChar char="§"/>
            </a:pPr>
            <a:r>
              <a:rPr lang="en-US" sz="2400" i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Gene Editing</a:t>
            </a:r>
          </a:p>
          <a:p>
            <a:pPr marL="457200" indent="-457200" algn="just">
              <a:buAutoNum type="arabicPeriod"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Program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kemitraan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Industri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Benih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Infant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Lem-baga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240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iset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Universitas</a:t>
            </a:r>
            <a:endParaRPr lang="en-US" sz="24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AutoNum type="arabicPeriod"/>
            </a:pP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Penurunan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bea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masuk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alat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bahan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barang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terkait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perakitan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varietas</a:t>
            </a:r>
            <a:endParaRPr lang="en-US" sz="24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AutoNum type="arabicPeriod"/>
            </a:pP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Peningkatan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Dana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Riset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pengembangan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teknologi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perakitan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varietas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3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861391" y="694557"/>
            <a:ext cx="8282608" cy="0"/>
          </a:xfrm>
          <a:prstGeom prst="line">
            <a:avLst/>
          </a:prstGeom>
          <a:ln>
            <a:solidFill>
              <a:srgbClr val="1118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61390" y="-1101"/>
            <a:ext cx="8282609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</a:rPr>
              <a:t>Peningkatan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Teknoloi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Perakitan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Varietas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6458" b="4115"/>
          <a:stretch/>
        </p:blipFill>
        <p:spPr>
          <a:xfrm>
            <a:off x="861391" y="799044"/>
            <a:ext cx="8080998" cy="481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87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861391" y="694557"/>
            <a:ext cx="8282608" cy="0"/>
          </a:xfrm>
          <a:prstGeom prst="line">
            <a:avLst/>
          </a:prstGeom>
          <a:ln>
            <a:solidFill>
              <a:srgbClr val="1118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61390" y="-1101"/>
            <a:ext cx="8282609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Potensi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Industri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Benih</a:t>
            </a:r>
            <a:r>
              <a:rPr lang="en-US" sz="3600" b="1" dirty="0" smtClean="0">
                <a:solidFill>
                  <a:schemeClr val="bg1"/>
                </a:solidFill>
              </a:rPr>
              <a:t> Indonesia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928" t="1971" r="2060" b="38488"/>
          <a:stretch/>
        </p:blipFill>
        <p:spPr bwMode="auto">
          <a:xfrm>
            <a:off x="861391" y="754626"/>
            <a:ext cx="7590503" cy="347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861390" y="4145340"/>
            <a:ext cx="8006206" cy="1154162"/>
          </a:xfrm>
          <a:prstGeom prst="rect">
            <a:avLst/>
          </a:prstGeom>
          <a:solidFill>
            <a:srgbClr val="17375E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3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Indonesia </a:t>
            </a:r>
            <a:r>
              <a:rPr lang="en-US" sz="23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keragaman</a:t>
            </a:r>
            <a:r>
              <a:rPr lang="en-US" sz="23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lingkungan</a:t>
            </a:r>
            <a:r>
              <a:rPr lang="en-US" sz="23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tinggi</a:t>
            </a:r>
            <a:r>
              <a:rPr lang="en-US" sz="23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(4</a:t>
            </a:r>
            <a:r>
              <a:rPr lang="id-ID" sz="23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n-US" sz="23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ekosistem</a:t>
            </a:r>
            <a:r>
              <a:rPr lang="en-US" sz="23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id-ID" sz="23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23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iklim</a:t>
            </a:r>
            <a:r>
              <a:rPr lang="en-US" sz="23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lembab</a:t>
            </a:r>
            <a:r>
              <a:rPr lang="id-ID" sz="23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matahari sepanjang tahun.</a:t>
            </a:r>
            <a:r>
              <a:rPr lang="en-US" sz="23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Potensi</a:t>
            </a:r>
            <a:r>
              <a:rPr lang="en-US" sz="23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SDG </a:t>
            </a:r>
            <a:r>
              <a:rPr lang="en-US" sz="23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tinggi</a:t>
            </a:r>
            <a:r>
              <a:rPr lang="en-US" sz="23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pro-</a:t>
            </a:r>
            <a:r>
              <a:rPr lang="en-US" sz="23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porsi</a:t>
            </a:r>
            <a:r>
              <a:rPr lang="en-US" sz="23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luas</a:t>
            </a:r>
            <a:r>
              <a:rPr lang="en-US" sz="23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1.3 % dg SDG 11% flora </a:t>
            </a:r>
            <a:r>
              <a:rPr lang="id-ID" sz="23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(indek kepadatan 8.5)</a:t>
            </a:r>
            <a:r>
              <a:rPr lang="en-US" sz="23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440914" y="2443347"/>
            <a:ext cx="1501812" cy="602567"/>
            <a:chOff x="6440914" y="2443347"/>
            <a:chExt cx="1501812" cy="602567"/>
          </a:xfrm>
        </p:grpSpPr>
        <p:sp>
          <p:nvSpPr>
            <p:cNvPr id="2" name="Rectangle 1"/>
            <p:cNvSpPr/>
            <p:nvPr/>
          </p:nvSpPr>
          <p:spPr>
            <a:xfrm>
              <a:off x="6440914" y="2443347"/>
              <a:ext cx="1496832" cy="306697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445894" y="2792446"/>
              <a:ext cx="1496832" cy="25346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39953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861391" y="694557"/>
            <a:ext cx="8282608" cy="0"/>
          </a:xfrm>
          <a:prstGeom prst="line">
            <a:avLst/>
          </a:prstGeom>
          <a:ln>
            <a:solidFill>
              <a:srgbClr val="1118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61390" y="-1101"/>
            <a:ext cx="8282609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</a:rPr>
              <a:t>Efesiensi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Produksi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Benih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1390" y="830274"/>
            <a:ext cx="7938169" cy="4524315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Efesiensi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biaya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produksi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benih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bermutu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krusial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untuk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dayasaing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Industri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Benih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diakselerasi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457200" indent="-457200" algn="just">
              <a:buAutoNum type="arabicPeriod"/>
            </a:pP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Fasilitasi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kapasitas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sertifikasi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bagi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Industri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Benih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Infant</a:t>
            </a:r>
          </a:p>
          <a:p>
            <a:pPr marL="457200" indent="-457200" algn="just">
              <a:buAutoNum type="arabicPeriod"/>
            </a:pP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Peningkatan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kapasitas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penangkar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benih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baik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benih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biji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maupu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perbanyakan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vegetatif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algn="just">
              <a:buAutoNum type="arabicPeriod"/>
            </a:pP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Penurunan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bea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import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untuk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mesin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alat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untuk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produksi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benih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bermutu</a:t>
            </a:r>
            <a:endParaRPr lang="en-US" sz="24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AutoNum type="arabicPeriod"/>
            </a:pP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Pengurangan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pajak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untuk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Industri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melakukan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riset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pengembangan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varietas</a:t>
            </a:r>
            <a:endParaRPr lang="en-US" sz="24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AutoNum type="arabicPeriod"/>
            </a:pP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Skema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kredit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lunak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untuk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pengembangan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Industri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Benih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Hortikultura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016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861391" y="694557"/>
            <a:ext cx="8282608" cy="0"/>
          </a:xfrm>
          <a:prstGeom prst="line">
            <a:avLst/>
          </a:prstGeom>
          <a:ln>
            <a:solidFill>
              <a:srgbClr val="1118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61390" y="-1101"/>
            <a:ext cx="8282609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</a:rPr>
              <a:t>Efesiensi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Produksi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Benih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21627"/>
          <a:stretch/>
        </p:blipFill>
        <p:spPr>
          <a:xfrm>
            <a:off x="896937" y="741818"/>
            <a:ext cx="8074881" cy="474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24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861391" y="739913"/>
            <a:ext cx="7779751" cy="0"/>
          </a:xfrm>
          <a:prstGeom prst="line">
            <a:avLst/>
          </a:prstGeom>
          <a:ln>
            <a:solidFill>
              <a:srgbClr val="1118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61391" y="-1101"/>
            <a:ext cx="7487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111898"/>
                </a:solidFill>
              </a:rPr>
              <a:t>Potensi</a:t>
            </a:r>
            <a:r>
              <a:rPr lang="en-US" sz="3600" b="1" dirty="0" smtClean="0">
                <a:solidFill>
                  <a:srgbClr val="111898"/>
                </a:solidFill>
              </a:rPr>
              <a:t> </a:t>
            </a:r>
            <a:r>
              <a:rPr lang="en-US" sz="3600" b="1" dirty="0" err="1" smtClean="0">
                <a:solidFill>
                  <a:srgbClr val="111898"/>
                </a:solidFill>
              </a:rPr>
              <a:t>Industri</a:t>
            </a:r>
            <a:r>
              <a:rPr lang="en-US" sz="3600" b="1" dirty="0" smtClean="0">
                <a:solidFill>
                  <a:srgbClr val="111898"/>
                </a:solidFill>
              </a:rPr>
              <a:t> </a:t>
            </a:r>
            <a:r>
              <a:rPr lang="en-US" sz="3600" b="1" dirty="0" err="1" smtClean="0">
                <a:solidFill>
                  <a:srgbClr val="111898"/>
                </a:solidFill>
              </a:rPr>
              <a:t>Benih</a:t>
            </a:r>
            <a:r>
              <a:rPr lang="en-US" sz="3600" b="1" dirty="0" smtClean="0">
                <a:solidFill>
                  <a:srgbClr val="111898"/>
                </a:solidFill>
              </a:rPr>
              <a:t> Indonesia</a:t>
            </a:r>
            <a:endParaRPr lang="en-US" sz="3600" b="1" dirty="0">
              <a:solidFill>
                <a:srgbClr val="111898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 bwMode="auto">
          <a:xfrm>
            <a:off x="-1" y="0"/>
            <a:ext cx="9144001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6286" y="4757828"/>
            <a:ext cx="6935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pple Chancery"/>
                <a:cs typeface="Apple Chancery"/>
              </a:rPr>
              <a:t>terima</a:t>
            </a:r>
            <a:r>
              <a:rPr lang="en-US" sz="6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pple Chancery"/>
                <a:cs typeface="Apple Chancery"/>
              </a:rPr>
              <a:t> </a:t>
            </a:r>
            <a:r>
              <a:rPr lang="en-US" sz="60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pple Chancery"/>
                <a:cs typeface="Apple Chancery"/>
              </a:rPr>
              <a:t>kasih</a:t>
            </a:r>
            <a:endParaRPr lang="en-US" sz="6000" dirty="0">
              <a:solidFill>
                <a:schemeClr val="accent6">
                  <a:lumMod val="20000"/>
                  <a:lumOff val="80000"/>
                </a:schemeClr>
              </a:solidFill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2422931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861391" y="694557"/>
            <a:ext cx="8282608" cy="0"/>
          </a:xfrm>
          <a:prstGeom prst="line">
            <a:avLst/>
          </a:prstGeom>
          <a:ln>
            <a:solidFill>
              <a:srgbClr val="1118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61390" y="-1101"/>
            <a:ext cx="8282609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</a:rPr>
              <a:t>Potensi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Pasar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Benih</a:t>
            </a:r>
            <a:r>
              <a:rPr lang="en-US" sz="3600" b="1" dirty="0">
                <a:solidFill>
                  <a:schemeClr val="bg1"/>
                </a:solidFill>
              </a:rPr>
              <a:t> Global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928" t="1971" r="2060" b="38488"/>
          <a:stretch/>
        </p:blipFill>
        <p:spPr bwMode="auto">
          <a:xfrm>
            <a:off x="861391" y="754626"/>
            <a:ext cx="7590503" cy="347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861390" y="4145340"/>
            <a:ext cx="8006206" cy="1154162"/>
          </a:xfrm>
          <a:prstGeom prst="rect">
            <a:avLst/>
          </a:prstGeom>
          <a:solidFill>
            <a:srgbClr val="17375E"/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Wingdings" charset="2"/>
              <a:buChar char="§"/>
            </a:pPr>
            <a:r>
              <a:rPr lang="en-US" sz="23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Industri</a:t>
            </a:r>
            <a:r>
              <a:rPr lang="en-US" sz="23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Benih</a:t>
            </a:r>
            <a:r>
              <a:rPr lang="en-US" sz="23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Utama</a:t>
            </a:r>
            <a:r>
              <a:rPr lang="en-US" sz="23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berada</a:t>
            </a:r>
            <a:r>
              <a:rPr lang="en-US" sz="23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3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belahan</a:t>
            </a:r>
            <a:r>
              <a:rPr lang="en-US" sz="23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bumi</a:t>
            </a:r>
            <a:r>
              <a:rPr lang="en-US" sz="23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utara</a:t>
            </a:r>
            <a:r>
              <a:rPr lang="en-US" sz="23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 marL="342900" indent="-342900" algn="just">
              <a:buFont typeface="Wingdings" charset="2"/>
              <a:buChar char="§"/>
            </a:pPr>
            <a:r>
              <a:rPr lang="en-US" sz="23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Pengembangan</a:t>
            </a:r>
            <a:r>
              <a:rPr lang="en-US" sz="23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Varietas</a:t>
            </a:r>
            <a:r>
              <a:rPr lang="en-US" sz="23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dilakukan</a:t>
            </a:r>
            <a:r>
              <a:rPr lang="en-US" sz="23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di sub-</a:t>
            </a:r>
            <a:r>
              <a:rPr lang="en-US" sz="23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tropika</a:t>
            </a:r>
            <a:endParaRPr lang="en-US" sz="2300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Wingdings" charset="2"/>
              <a:buChar char="§"/>
            </a:pPr>
            <a:r>
              <a:rPr lang="en-US" sz="23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Potensi</a:t>
            </a:r>
            <a:r>
              <a:rPr lang="en-US" sz="23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pasar</a:t>
            </a:r>
            <a:r>
              <a:rPr lang="en-US" sz="23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kawasan</a:t>
            </a:r>
            <a:r>
              <a:rPr lang="en-US" sz="23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tropika</a:t>
            </a:r>
            <a:r>
              <a:rPr lang="en-US" sz="23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merupakan</a:t>
            </a:r>
            <a:r>
              <a:rPr lang="en-US" sz="23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pasar</a:t>
            </a:r>
            <a:r>
              <a:rPr lang="en-US" sz="23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besar</a:t>
            </a:r>
            <a:endParaRPr lang="en-US" sz="2300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440914" y="2443347"/>
            <a:ext cx="1501812" cy="602567"/>
            <a:chOff x="6440914" y="2443347"/>
            <a:chExt cx="1501812" cy="602567"/>
          </a:xfrm>
        </p:grpSpPr>
        <p:sp>
          <p:nvSpPr>
            <p:cNvPr id="2" name="Rectangle 1"/>
            <p:cNvSpPr/>
            <p:nvPr/>
          </p:nvSpPr>
          <p:spPr>
            <a:xfrm>
              <a:off x="6440914" y="2443347"/>
              <a:ext cx="1496832" cy="306697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445894" y="2792446"/>
              <a:ext cx="1496832" cy="25346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73144"/>
          <a:stretch/>
        </p:blipFill>
        <p:spPr>
          <a:xfrm>
            <a:off x="1950417" y="1456584"/>
            <a:ext cx="479045" cy="432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026" y="1379251"/>
            <a:ext cx="432000" cy="43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37181" t="13884" r="35054" b="46990"/>
          <a:stretch/>
        </p:blipFill>
        <p:spPr>
          <a:xfrm>
            <a:off x="6440914" y="1811251"/>
            <a:ext cx="566982" cy="5025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22754" r="42593" b="41273"/>
          <a:stretch/>
        </p:blipFill>
        <p:spPr>
          <a:xfrm>
            <a:off x="4845026" y="1279691"/>
            <a:ext cx="364709" cy="3537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10390" t="19430" r="72710" b="40355"/>
          <a:stretch/>
        </p:blipFill>
        <p:spPr>
          <a:xfrm>
            <a:off x="4099513" y="1437053"/>
            <a:ext cx="313513" cy="37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34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861391" y="694557"/>
            <a:ext cx="8282608" cy="0"/>
          </a:xfrm>
          <a:prstGeom prst="line">
            <a:avLst/>
          </a:prstGeom>
          <a:ln>
            <a:solidFill>
              <a:srgbClr val="1118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61390" y="-1101"/>
            <a:ext cx="8282609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Benih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dan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Budaya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Produksi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Pertanian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8436"/>
          <a:stretch/>
        </p:blipFill>
        <p:spPr>
          <a:xfrm>
            <a:off x="2689064" y="808660"/>
            <a:ext cx="6123154" cy="44880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1391" y="1439854"/>
            <a:ext cx="16800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Asia Pacific is the fastest growth of seed market due to  increasing requirement of higher yield on available arable yield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554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861391" y="694557"/>
            <a:ext cx="8282608" cy="0"/>
          </a:xfrm>
          <a:prstGeom prst="line">
            <a:avLst/>
          </a:prstGeom>
          <a:ln>
            <a:solidFill>
              <a:srgbClr val="1118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61390" y="-1101"/>
            <a:ext cx="8282609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Potensi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Pasar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Benih</a:t>
            </a:r>
            <a:r>
              <a:rPr lang="en-US" sz="3600" b="1" dirty="0" smtClean="0">
                <a:solidFill>
                  <a:schemeClr val="bg1"/>
                </a:solidFill>
              </a:rPr>
              <a:t> Global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819" t="21627" r="10814" b="2778"/>
          <a:stretch/>
        </p:blipFill>
        <p:spPr>
          <a:xfrm>
            <a:off x="1359338" y="728574"/>
            <a:ext cx="6491999" cy="43202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8211" y="4603754"/>
            <a:ext cx="464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(International Seed Federation)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5771875" y="1302657"/>
            <a:ext cx="3186954" cy="1527567"/>
            <a:chOff x="5771875" y="1302657"/>
            <a:chExt cx="3186954" cy="15275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27462" y="1302657"/>
              <a:ext cx="1531367" cy="1527567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 flipV="1">
              <a:off x="5771875" y="1302657"/>
              <a:ext cx="1655587" cy="124868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771875" y="2551339"/>
              <a:ext cx="1655587" cy="18142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288864" y="1264495"/>
            <a:ext cx="5596408" cy="2114612"/>
            <a:chOff x="288864" y="1264495"/>
            <a:chExt cx="5596408" cy="211461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8864" y="1264495"/>
              <a:ext cx="3511420" cy="2114612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>
            <a:xfrm>
              <a:off x="3800284" y="1264495"/>
              <a:ext cx="2084988" cy="118479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3800284" y="2551339"/>
              <a:ext cx="2084988" cy="82776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5016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861391" y="694557"/>
            <a:ext cx="8282608" cy="0"/>
          </a:xfrm>
          <a:prstGeom prst="line">
            <a:avLst/>
          </a:prstGeom>
          <a:ln>
            <a:solidFill>
              <a:srgbClr val="1118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61390" y="-1101"/>
            <a:ext cx="8282609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Potensi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Pasar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Benih</a:t>
            </a:r>
            <a:r>
              <a:rPr lang="en-US" sz="3600" b="1" dirty="0" smtClean="0">
                <a:solidFill>
                  <a:schemeClr val="bg1"/>
                </a:solidFill>
              </a:rPr>
              <a:t> Global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91" y="805090"/>
            <a:ext cx="4953468" cy="48078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8136" r="33767"/>
          <a:stretch/>
        </p:blipFill>
        <p:spPr>
          <a:xfrm>
            <a:off x="6044026" y="805090"/>
            <a:ext cx="2852789" cy="357187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390333" y="4149396"/>
            <a:ext cx="2506482" cy="1154162"/>
          </a:xfrm>
          <a:prstGeom prst="rect">
            <a:avLst/>
          </a:prstGeom>
          <a:solidFill>
            <a:srgbClr val="17375E"/>
          </a:solidFill>
        </p:spPr>
        <p:txBody>
          <a:bodyPr wrap="square">
            <a:spAutoFit/>
          </a:bodyPr>
          <a:lstStyle/>
          <a:p>
            <a:pPr algn="ctr"/>
            <a:r>
              <a:rPr lang="en-US" sz="23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Korea 2019, </a:t>
            </a:r>
            <a:r>
              <a:rPr lang="en-US" sz="23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3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et importer (IFS, 2020)</a:t>
            </a:r>
          </a:p>
        </p:txBody>
      </p:sp>
    </p:spTree>
    <p:extLst>
      <p:ext uri="{BB962C8B-B14F-4D97-AF65-F5344CB8AC3E}">
        <p14:creationId xmlns:p14="http://schemas.microsoft.com/office/powerpoint/2010/main" val="3996612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861391" y="694557"/>
            <a:ext cx="8282608" cy="0"/>
          </a:xfrm>
          <a:prstGeom prst="line">
            <a:avLst/>
          </a:prstGeom>
          <a:ln>
            <a:solidFill>
              <a:srgbClr val="1118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61390" y="-1101"/>
            <a:ext cx="8282609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Peluang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Industri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Benih</a:t>
            </a:r>
            <a:r>
              <a:rPr lang="en-US" sz="3600" b="1" dirty="0" smtClean="0">
                <a:solidFill>
                  <a:schemeClr val="bg1"/>
                </a:solidFill>
              </a:rPr>
              <a:t> Indonesia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1391" y="830274"/>
            <a:ext cx="8040224" cy="4524315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Bisa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menanam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sepanjang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tahun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Seleksi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lebih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cepat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algn="just">
              <a:buAutoNum type="arabicPeriod"/>
            </a:pP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Keragaman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agroklimat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tinggi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Kergaman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daya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adaptasi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varietas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tinggi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algn="just">
              <a:buAutoNum type="arabicPeriod"/>
            </a:pP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Serangan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penyakit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tinggi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sepanjang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tahun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keragaman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tinggi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varietas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mampu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bertahan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di Indonesia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akan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mampu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bersaing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kawasan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lain.</a:t>
            </a:r>
          </a:p>
          <a:p>
            <a:pPr marL="457200" indent="-457200" algn="just">
              <a:buAutoNum type="arabicPeriod"/>
            </a:pP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Keragaman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budaya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ariasi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tipe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varietas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dikembangkan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kaya.</a:t>
            </a:r>
          </a:p>
          <a:p>
            <a:pPr marL="457200" indent="-457200" algn="just">
              <a:buAutoNum type="arabicPeriod"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Bonus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demografi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banyak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potensi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pengusaha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muda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bidang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industri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benih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algn="just">
              <a:buAutoNum type="arabicPeriod"/>
            </a:pP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Pemanasan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Global. Wilayah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subtropika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membutuhkan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varietas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tropika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2963" y="4558393"/>
            <a:ext cx="8368652" cy="7961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16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861391" y="694557"/>
            <a:ext cx="8282608" cy="0"/>
          </a:xfrm>
          <a:prstGeom prst="line">
            <a:avLst/>
          </a:prstGeom>
          <a:ln>
            <a:solidFill>
              <a:srgbClr val="1118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61390" y="-1101"/>
            <a:ext cx="8282609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Peluang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Industri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Benih</a:t>
            </a:r>
            <a:r>
              <a:rPr lang="en-US" sz="3600" b="1" dirty="0" smtClean="0">
                <a:solidFill>
                  <a:schemeClr val="bg1"/>
                </a:solidFill>
              </a:rPr>
              <a:t> Indonesia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2963" y="4558393"/>
            <a:ext cx="8368652" cy="7961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0662" r="19835"/>
          <a:stretch/>
        </p:blipFill>
        <p:spPr>
          <a:xfrm>
            <a:off x="861391" y="786226"/>
            <a:ext cx="2143887" cy="46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814" t="7724" r="45085" b="8944"/>
          <a:stretch/>
        </p:blipFill>
        <p:spPr>
          <a:xfrm>
            <a:off x="3073041" y="786226"/>
            <a:ext cx="2813659" cy="46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215"/>
          <a:stretch/>
        </p:blipFill>
        <p:spPr>
          <a:xfrm>
            <a:off x="5953310" y="780596"/>
            <a:ext cx="3136402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28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861391" y="694557"/>
            <a:ext cx="8282608" cy="0"/>
          </a:xfrm>
          <a:prstGeom prst="line">
            <a:avLst/>
          </a:prstGeom>
          <a:ln>
            <a:solidFill>
              <a:srgbClr val="1118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61390" y="-1101"/>
            <a:ext cx="8282609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Peluang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Industri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Benih</a:t>
            </a:r>
            <a:r>
              <a:rPr lang="en-US" sz="3600" b="1" dirty="0" smtClean="0">
                <a:solidFill>
                  <a:schemeClr val="bg1"/>
                </a:solidFill>
              </a:rPr>
              <a:t> Indonesia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2963" y="4558393"/>
            <a:ext cx="8368652" cy="7961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483" y="809748"/>
            <a:ext cx="7853606" cy="491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6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</TotalTime>
  <Words>623</Words>
  <Application>Microsoft Macintosh PowerPoint</Application>
  <PresentationFormat>On-screen Show (16:10)</PresentationFormat>
  <Paragraphs>92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IPB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sobir ridwani</dc:creator>
  <cp:lastModifiedBy>sobir ridwani</cp:lastModifiedBy>
  <cp:revision>106</cp:revision>
  <dcterms:created xsi:type="dcterms:W3CDTF">2021-07-08T01:12:39Z</dcterms:created>
  <dcterms:modified xsi:type="dcterms:W3CDTF">2021-08-25T13:25:47Z</dcterms:modified>
</cp:coreProperties>
</file>