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22" r:id="rId2"/>
    <p:sldMasterId id="2147483813" r:id="rId3"/>
    <p:sldMasterId id="2147483832" r:id="rId4"/>
    <p:sldMasterId id="2147483749" r:id="rId5"/>
    <p:sldMasterId id="2147483766" r:id="rId6"/>
    <p:sldMasterId id="2147483778" r:id="rId7"/>
    <p:sldMasterId id="2147483791" r:id="rId8"/>
  </p:sldMasterIdLst>
  <p:notesMasterIdLst>
    <p:notesMasterId r:id="rId37"/>
  </p:notesMasterIdLst>
  <p:handoutMasterIdLst>
    <p:handoutMasterId r:id="rId38"/>
  </p:handoutMasterIdLst>
  <p:sldIdLst>
    <p:sldId id="6023" r:id="rId9"/>
    <p:sldId id="676" r:id="rId10"/>
    <p:sldId id="2147373831" r:id="rId11"/>
    <p:sldId id="278" r:id="rId12"/>
    <p:sldId id="2147373827" r:id="rId13"/>
    <p:sldId id="2848" r:id="rId14"/>
    <p:sldId id="2147373846" r:id="rId15"/>
    <p:sldId id="2147373847" r:id="rId16"/>
    <p:sldId id="2147373836" r:id="rId17"/>
    <p:sldId id="337" r:id="rId18"/>
    <p:sldId id="2147373851" r:id="rId19"/>
    <p:sldId id="5931" r:id="rId20"/>
    <p:sldId id="2147373835" r:id="rId21"/>
    <p:sldId id="2147373837" r:id="rId22"/>
    <p:sldId id="5870" r:id="rId23"/>
    <p:sldId id="2147373860" r:id="rId24"/>
    <p:sldId id="2147373859" r:id="rId25"/>
    <p:sldId id="2147373838" r:id="rId26"/>
    <p:sldId id="5937" r:id="rId27"/>
    <p:sldId id="2147373861" r:id="rId28"/>
    <p:sldId id="2147373854" r:id="rId29"/>
    <p:sldId id="2147373862" r:id="rId30"/>
    <p:sldId id="2147373842" r:id="rId31"/>
    <p:sldId id="2147373839" r:id="rId32"/>
    <p:sldId id="2147373832" r:id="rId33"/>
    <p:sldId id="2147373833" r:id="rId34"/>
    <p:sldId id="2147373863" r:id="rId35"/>
    <p:sldId id="2147373840" r:id="rId36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abela Dhiya Rachmah" initials="ADR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33CCCC"/>
    <a:srgbClr val="0000FF"/>
    <a:srgbClr val="009999"/>
    <a:srgbClr val="990099"/>
    <a:srgbClr val="663300"/>
    <a:srgbClr val="CC66FF"/>
    <a:srgbClr val="CC99FF"/>
    <a:srgbClr val="CC99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19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3307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ommentAuthors" Target="commentAuthor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845627-3C9D-49E8-8917-90985C16D596}" type="doc">
      <dgm:prSet loTypeId="urn:microsoft.com/office/officeart/2005/8/layout/hProcess9" loCatId="process" qsTypeId="urn:microsoft.com/office/officeart/2005/8/quickstyle/simple1" qsCatId="simple" csTypeId="urn:microsoft.com/office/officeart/2005/8/colors/accent6_5" csCatId="accent6" phldr="1"/>
      <dgm:spPr/>
    </dgm:pt>
    <dgm:pt modelId="{F3FC77D1-86A8-4B8C-A877-E039838D3CF6}">
      <dgm:prSet phldrT="[Text]"/>
      <dgm:spPr/>
      <dgm:t>
        <a:bodyPr/>
        <a:lstStyle/>
        <a:p>
          <a:r>
            <a:rPr lang="en-US" dirty="0" err="1"/>
            <a:t>Produk</a:t>
          </a:r>
          <a:r>
            <a:rPr lang="en-US" dirty="0"/>
            <a:t> </a:t>
          </a:r>
          <a:r>
            <a:rPr lang="en-US" dirty="0" err="1"/>
            <a:t>hortikultura</a:t>
          </a:r>
          <a:r>
            <a:rPr lang="en-US" dirty="0"/>
            <a:t> </a:t>
          </a:r>
          <a:r>
            <a:rPr lang="en-US" dirty="0" err="1"/>
            <a:t>mudah</a:t>
          </a:r>
          <a:r>
            <a:rPr lang="en-US" dirty="0"/>
            <a:t> </a:t>
          </a:r>
          <a:r>
            <a:rPr lang="en-US" dirty="0" err="1"/>
            <a:t>rusak</a:t>
          </a:r>
          <a:r>
            <a:rPr lang="en-US" dirty="0"/>
            <a:t>, dan </a:t>
          </a:r>
          <a:r>
            <a:rPr lang="en-US" dirty="0" err="1"/>
            <a:t>musiman</a:t>
          </a:r>
          <a:endParaRPr lang="en-ID" dirty="0"/>
        </a:p>
      </dgm:t>
    </dgm:pt>
    <dgm:pt modelId="{CEA81FCA-E497-41B6-A41C-3AAD4408AD9D}" type="parTrans" cxnId="{ADE8EC50-15C1-4EEB-B330-857314AED5DF}">
      <dgm:prSet/>
      <dgm:spPr/>
      <dgm:t>
        <a:bodyPr/>
        <a:lstStyle/>
        <a:p>
          <a:endParaRPr lang="en-ID"/>
        </a:p>
      </dgm:t>
    </dgm:pt>
    <dgm:pt modelId="{9B52BF31-DA07-48F7-8BD4-BFA9293AE6F3}" type="sibTrans" cxnId="{ADE8EC50-15C1-4EEB-B330-857314AED5DF}">
      <dgm:prSet/>
      <dgm:spPr/>
      <dgm:t>
        <a:bodyPr/>
        <a:lstStyle/>
        <a:p>
          <a:endParaRPr lang="en-ID"/>
        </a:p>
      </dgm:t>
    </dgm:pt>
    <dgm:pt modelId="{B99D7638-868E-48B8-8D3E-020690871D62}">
      <dgm:prSet phldrT="[Text]"/>
      <dgm:spPr/>
      <dgm:t>
        <a:bodyPr/>
        <a:lstStyle/>
        <a:p>
          <a:r>
            <a:rPr lang="en-US" dirty="0" err="1"/>
            <a:t>Akibatnya</a:t>
          </a:r>
          <a:r>
            <a:rPr lang="en-US" dirty="0"/>
            <a:t> </a:t>
          </a:r>
          <a:r>
            <a:rPr lang="en-US" dirty="0" err="1"/>
            <a:t>disaat</a:t>
          </a:r>
          <a:r>
            <a:rPr lang="en-US" dirty="0"/>
            <a:t> </a:t>
          </a:r>
          <a:r>
            <a:rPr lang="en-US" dirty="0" err="1"/>
            <a:t>panen</a:t>
          </a:r>
          <a:r>
            <a:rPr lang="en-US" dirty="0"/>
            <a:t> </a:t>
          </a:r>
          <a:r>
            <a:rPr lang="en-US" dirty="0" err="1"/>
            <a:t>raya</a:t>
          </a:r>
          <a:r>
            <a:rPr lang="en-US" dirty="0"/>
            <a:t> </a:t>
          </a:r>
          <a:r>
            <a:rPr lang="en-US" dirty="0" err="1"/>
            <a:t>harga</a:t>
          </a:r>
          <a:r>
            <a:rPr lang="en-US" dirty="0"/>
            <a:t> </a:t>
          </a:r>
          <a:r>
            <a:rPr lang="en-US" dirty="0" err="1"/>
            <a:t>jatuh</a:t>
          </a:r>
          <a:r>
            <a:rPr lang="en-US" dirty="0"/>
            <a:t> </a:t>
          </a:r>
          <a:r>
            <a:rPr lang="en-US" dirty="0" err="1"/>
            <a:t>karena</a:t>
          </a:r>
          <a:r>
            <a:rPr lang="en-US" dirty="0"/>
            <a:t> </a:t>
          </a:r>
          <a:r>
            <a:rPr lang="en-US" dirty="0" err="1"/>
            <a:t>konsumsi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bentuk</a:t>
          </a:r>
          <a:r>
            <a:rPr lang="en-US" dirty="0"/>
            <a:t> segar </a:t>
          </a:r>
          <a:endParaRPr lang="en-ID" dirty="0"/>
        </a:p>
      </dgm:t>
    </dgm:pt>
    <dgm:pt modelId="{7F949ABD-1B0D-4701-8DB7-D9CF80DB3DB3}" type="parTrans" cxnId="{B1BF29F8-6FF6-4370-B253-FB9F8ED24789}">
      <dgm:prSet/>
      <dgm:spPr/>
      <dgm:t>
        <a:bodyPr/>
        <a:lstStyle/>
        <a:p>
          <a:endParaRPr lang="en-ID"/>
        </a:p>
      </dgm:t>
    </dgm:pt>
    <dgm:pt modelId="{A05BC4E9-AE81-45DF-A661-36DCC1BA2091}" type="sibTrans" cxnId="{B1BF29F8-6FF6-4370-B253-FB9F8ED24789}">
      <dgm:prSet/>
      <dgm:spPr/>
      <dgm:t>
        <a:bodyPr/>
        <a:lstStyle/>
        <a:p>
          <a:endParaRPr lang="en-ID"/>
        </a:p>
      </dgm:t>
    </dgm:pt>
    <dgm:pt modelId="{7772887C-B3C5-4796-8534-84054D66296B}">
      <dgm:prSet phldrT="[Text]"/>
      <dgm:spPr/>
      <dgm:t>
        <a:bodyPr/>
        <a:lstStyle/>
        <a:p>
          <a:r>
            <a:rPr lang="en-US" dirty="0" err="1"/>
            <a:t>Sebaliknya</a:t>
          </a:r>
          <a:r>
            <a:rPr lang="en-US" dirty="0"/>
            <a:t>, </a:t>
          </a:r>
          <a:r>
            <a:rPr lang="en-US" dirty="0" err="1"/>
            <a:t>disaat</a:t>
          </a:r>
          <a:r>
            <a:rPr lang="en-US" dirty="0"/>
            <a:t> off season </a:t>
          </a:r>
          <a:r>
            <a:rPr lang="en-US" dirty="0" err="1"/>
            <a:t>harga</a:t>
          </a:r>
          <a:r>
            <a:rPr lang="en-US" dirty="0"/>
            <a:t> </a:t>
          </a:r>
          <a:r>
            <a:rPr lang="en-US" dirty="0" err="1"/>
            <a:t>melonjak</a:t>
          </a:r>
          <a:endParaRPr lang="en-ID" dirty="0"/>
        </a:p>
      </dgm:t>
    </dgm:pt>
    <dgm:pt modelId="{E0238C4E-CD56-45C8-A814-725525306576}" type="parTrans" cxnId="{454FEB93-3D5F-4D65-9447-2413A572E615}">
      <dgm:prSet/>
      <dgm:spPr/>
      <dgm:t>
        <a:bodyPr/>
        <a:lstStyle/>
        <a:p>
          <a:endParaRPr lang="en-ID"/>
        </a:p>
      </dgm:t>
    </dgm:pt>
    <dgm:pt modelId="{1013F4E1-2BDA-4003-9C5A-80AE31694D4D}" type="sibTrans" cxnId="{454FEB93-3D5F-4D65-9447-2413A572E615}">
      <dgm:prSet/>
      <dgm:spPr/>
      <dgm:t>
        <a:bodyPr/>
        <a:lstStyle/>
        <a:p>
          <a:endParaRPr lang="en-ID"/>
        </a:p>
      </dgm:t>
    </dgm:pt>
    <dgm:pt modelId="{EB02CE10-BA02-4860-8449-1A90DDFD56DD}" type="pres">
      <dgm:prSet presAssocID="{1C845627-3C9D-49E8-8917-90985C16D596}" presName="CompostProcess" presStyleCnt="0">
        <dgm:presLayoutVars>
          <dgm:dir/>
          <dgm:resizeHandles val="exact"/>
        </dgm:presLayoutVars>
      </dgm:prSet>
      <dgm:spPr/>
    </dgm:pt>
    <dgm:pt modelId="{283A98AA-6119-4A97-B27E-D1C5D0060D04}" type="pres">
      <dgm:prSet presAssocID="{1C845627-3C9D-49E8-8917-90985C16D596}" presName="arrow" presStyleLbl="bgShp" presStyleIdx="0" presStyleCnt="1"/>
      <dgm:spPr/>
    </dgm:pt>
    <dgm:pt modelId="{20778154-C55F-4F27-BFD5-9C93897264A5}" type="pres">
      <dgm:prSet presAssocID="{1C845627-3C9D-49E8-8917-90985C16D596}" presName="linearProcess" presStyleCnt="0"/>
      <dgm:spPr/>
    </dgm:pt>
    <dgm:pt modelId="{EECA0856-5B18-46AD-9550-2083FF1B39CD}" type="pres">
      <dgm:prSet presAssocID="{F3FC77D1-86A8-4B8C-A877-E039838D3CF6}" presName="textNode" presStyleLbl="node1" presStyleIdx="0" presStyleCnt="3">
        <dgm:presLayoutVars>
          <dgm:bulletEnabled val="1"/>
        </dgm:presLayoutVars>
      </dgm:prSet>
      <dgm:spPr/>
    </dgm:pt>
    <dgm:pt modelId="{3F255BAD-48AC-4CA9-9A08-EE11D2E0BF65}" type="pres">
      <dgm:prSet presAssocID="{9B52BF31-DA07-48F7-8BD4-BFA9293AE6F3}" presName="sibTrans" presStyleCnt="0"/>
      <dgm:spPr/>
    </dgm:pt>
    <dgm:pt modelId="{035909D5-7537-41F5-90C6-189DB1DEE070}" type="pres">
      <dgm:prSet presAssocID="{B99D7638-868E-48B8-8D3E-020690871D62}" presName="textNode" presStyleLbl="node1" presStyleIdx="1" presStyleCnt="3">
        <dgm:presLayoutVars>
          <dgm:bulletEnabled val="1"/>
        </dgm:presLayoutVars>
      </dgm:prSet>
      <dgm:spPr/>
    </dgm:pt>
    <dgm:pt modelId="{E7A6E840-F86C-4905-AA46-54FDAE7ACB9D}" type="pres">
      <dgm:prSet presAssocID="{A05BC4E9-AE81-45DF-A661-36DCC1BA2091}" presName="sibTrans" presStyleCnt="0"/>
      <dgm:spPr/>
    </dgm:pt>
    <dgm:pt modelId="{5A3A1D94-3BC1-4EA7-99FD-9937067C82C5}" type="pres">
      <dgm:prSet presAssocID="{7772887C-B3C5-4796-8534-84054D66296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3CDC83F-D34B-4F9E-95C3-5599A35F14DB}" type="presOf" srcId="{B99D7638-868E-48B8-8D3E-020690871D62}" destId="{035909D5-7537-41F5-90C6-189DB1DEE070}" srcOrd="0" destOrd="0" presId="urn:microsoft.com/office/officeart/2005/8/layout/hProcess9"/>
    <dgm:cxn modelId="{ADE8EC50-15C1-4EEB-B330-857314AED5DF}" srcId="{1C845627-3C9D-49E8-8917-90985C16D596}" destId="{F3FC77D1-86A8-4B8C-A877-E039838D3CF6}" srcOrd="0" destOrd="0" parTransId="{CEA81FCA-E497-41B6-A41C-3AAD4408AD9D}" sibTransId="{9B52BF31-DA07-48F7-8BD4-BFA9293AE6F3}"/>
    <dgm:cxn modelId="{454FEB93-3D5F-4D65-9447-2413A572E615}" srcId="{1C845627-3C9D-49E8-8917-90985C16D596}" destId="{7772887C-B3C5-4796-8534-84054D66296B}" srcOrd="2" destOrd="0" parTransId="{E0238C4E-CD56-45C8-A814-725525306576}" sibTransId="{1013F4E1-2BDA-4003-9C5A-80AE31694D4D}"/>
    <dgm:cxn modelId="{10DA6E95-2E89-4716-9E0F-66DEDD5B0917}" type="presOf" srcId="{7772887C-B3C5-4796-8534-84054D66296B}" destId="{5A3A1D94-3BC1-4EA7-99FD-9937067C82C5}" srcOrd="0" destOrd="0" presId="urn:microsoft.com/office/officeart/2005/8/layout/hProcess9"/>
    <dgm:cxn modelId="{9A41CEB8-2234-4044-9D66-DC4A30FDCA19}" type="presOf" srcId="{F3FC77D1-86A8-4B8C-A877-E039838D3CF6}" destId="{EECA0856-5B18-46AD-9550-2083FF1B39CD}" srcOrd="0" destOrd="0" presId="urn:microsoft.com/office/officeart/2005/8/layout/hProcess9"/>
    <dgm:cxn modelId="{D40296D8-B2B2-4C06-A480-EC6BBE1CE622}" type="presOf" srcId="{1C845627-3C9D-49E8-8917-90985C16D596}" destId="{EB02CE10-BA02-4860-8449-1A90DDFD56DD}" srcOrd="0" destOrd="0" presId="urn:microsoft.com/office/officeart/2005/8/layout/hProcess9"/>
    <dgm:cxn modelId="{B1BF29F8-6FF6-4370-B253-FB9F8ED24789}" srcId="{1C845627-3C9D-49E8-8917-90985C16D596}" destId="{B99D7638-868E-48B8-8D3E-020690871D62}" srcOrd="1" destOrd="0" parTransId="{7F949ABD-1B0D-4701-8DB7-D9CF80DB3DB3}" sibTransId="{A05BC4E9-AE81-45DF-A661-36DCC1BA2091}"/>
    <dgm:cxn modelId="{58B9896F-6B9D-4DDE-B470-C7F9120BC96F}" type="presParOf" srcId="{EB02CE10-BA02-4860-8449-1A90DDFD56DD}" destId="{283A98AA-6119-4A97-B27E-D1C5D0060D04}" srcOrd="0" destOrd="0" presId="urn:microsoft.com/office/officeart/2005/8/layout/hProcess9"/>
    <dgm:cxn modelId="{4CF866AA-97EE-40AF-B55E-DAC54216DD62}" type="presParOf" srcId="{EB02CE10-BA02-4860-8449-1A90DDFD56DD}" destId="{20778154-C55F-4F27-BFD5-9C93897264A5}" srcOrd="1" destOrd="0" presId="urn:microsoft.com/office/officeart/2005/8/layout/hProcess9"/>
    <dgm:cxn modelId="{B2297655-FD30-4068-A476-D78F02BBB90E}" type="presParOf" srcId="{20778154-C55F-4F27-BFD5-9C93897264A5}" destId="{EECA0856-5B18-46AD-9550-2083FF1B39CD}" srcOrd="0" destOrd="0" presId="urn:microsoft.com/office/officeart/2005/8/layout/hProcess9"/>
    <dgm:cxn modelId="{EB5AF096-4588-4E51-8A2F-35604D80C4B8}" type="presParOf" srcId="{20778154-C55F-4F27-BFD5-9C93897264A5}" destId="{3F255BAD-48AC-4CA9-9A08-EE11D2E0BF65}" srcOrd="1" destOrd="0" presId="urn:microsoft.com/office/officeart/2005/8/layout/hProcess9"/>
    <dgm:cxn modelId="{512A7849-7A9D-428A-8A59-C9713BA53450}" type="presParOf" srcId="{20778154-C55F-4F27-BFD5-9C93897264A5}" destId="{035909D5-7537-41F5-90C6-189DB1DEE070}" srcOrd="2" destOrd="0" presId="urn:microsoft.com/office/officeart/2005/8/layout/hProcess9"/>
    <dgm:cxn modelId="{B3832BAB-3291-4B91-9BFC-6B59E66A4FD5}" type="presParOf" srcId="{20778154-C55F-4F27-BFD5-9C93897264A5}" destId="{E7A6E840-F86C-4905-AA46-54FDAE7ACB9D}" srcOrd="3" destOrd="0" presId="urn:microsoft.com/office/officeart/2005/8/layout/hProcess9"/>
    <dgm:cxn modelId="{95E36618-C3CB-44F8-AF56-58A419923EB9}" type="presParOf" srcId="{20778154-C55F-4F27-BFD5-9C93897264A5}" destId="{5A3A1D94-3BC1-4EA7-99FD-9937067C82C5}" srcOrd="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70BE27-5BA7-4B96-B15D-271ACA07B816}" type="doc">
      <dgm:prSet loTypeId="urn:microsoft.com/office/officeart/2005/8/layout/cycle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4DED5370-3804-4319-B1D8-B7E07C9E3923}">
      <dgm:prSet phldrT="[Text]"/>
      <dgm:spPr/>
      <dgm:t>
        <a:bodyPr/>
        <a:lstStyle/>
        <a:p>
          <a:endParaRPr lang="en-ID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9E4DC7D-5C60-4A6B-AFBC-5513FDC5D6E9}" type="parTrans" cxnId="{DD63E1C5-CF57-4A61-91F2-14DEDE962455}">
      <dgm:prSet/>
      <dgm:spPr/>
      <dgm:t>
        <a:bodyPr/>
        <a:lstStyle/>
        <a:p>
          <a:endParaRPr lang="en-ID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0A65C22-49FB-4C1C-A700-043E442AD5F7}" type="sibTrans" cxnId="{DD63E1C5-CF57-4A61-91F2-14DEDE962455}">
      <dgm:prSet/>
      <dgm:spPr/>
      <dgm:t>
        <a:bodyPr/>
        <a:lstStyle/>
        <a:p>
          <a:endParaRPr lang="en-ID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71E0480-494E-44F5-83C1-3BC8A9DD73D2}">
      <dgm:prSet phldrT="[Text]"/>
      <dgm:spPr/>
      <dgm:t>
        <a:bodyPr/>
        <a:lstStyle/>
        <a:p>
          <a:r>
            <a:rPr lang="en-US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Permodalan</a:t>
          </a:r>
          <a:endParaRPr lang="en-ID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65A37C1-2CAF-430B-90B6-8013BA76F163}" type="parTrans" cxnId="{2B04FADE-0972-4A6E-8541-7E3178D66ABA}">
      <dgm:prSet/>
      <dgm:spPr/>
      <dgm:t>
        <a:bodyPr/>
        <a:lstStyle/>
        <a:p>
          <a:endParaRPr lang="en-ID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69EFBC6-402A-4304-9583-826E5405B220}" type="sibTrans" cxnId="{2B04FADE-0972-4A6E-8541-7E3178D66ABA}">
      <dgm:prSet/>
      <dgm:spPr/>
      <dgm:t>
        <a:bodyPr/>
        <a:lstStyle/>
        <a:p>
          <a:endParaRPr lang="en-ID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40F738C-6634-40E6-AAAD-0BCDF96A18C2}">
      <dgm:prSet phldrT="[Text]"/>
      <dgm:spPr/>
      <dgm:t>
        <a:bodyPr/>
        <a:lstStyle/>
        <a:p>
          <a:endParaRPr lang="en-ID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3BB2154-218E-48C4-809D-8575F4518D89}" type="parTrans" cxnId="{C5A8C382-79D6-46CC-97CB-8807F24CBEB2}">
      <dgm:prSet/>
      <dgm:spPr/>
      <dgm:t>
        <a:bodyPr/>
        <a:lstStyle/>
        <a:p>
          <a:endParaRPr lang="en-ID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3650028-A536-41B8-B007-DC74581B1A81}" type="sibTrans" cxnId="{C5A8C382-79D6-46CC-97CB-8807F24CBEB2}">
      <dgm:prSet/>
      <dgm:spPr/>
      <dgm:t>
        <a:bodyPr/>
        <a:lstStyle/>
        <a:p>
          <a:endParaRPr lang="en-ID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4A45BB7-2996-4CC8-A8B4-1DB3BCC0ABC8}">
      <dgm:prSet phldrT="[Text]"/>
      <dgm:spPr/>
      <dgm:t>
        <a:bodyPr/>
        <a:lstStyle/>
        <a:p>
          <a:endParaRPr lang="en-ID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98EE3D5-F8F1-4932-8272-B2A2A2524B0A}" type="parTrans" cxnId="{B3DCDB47-B3A6-4434-A05C-CED0587FAE10}">
      <dgm:prSet/>
      <dgm:spPr/>
      <dgm:t>
        <a:bodyPr/>
        <a:lstStyle/>
        <a:p>
          <a:endParaRPr lang="en-ID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B28F25A-0411-4D9E-A727-9F8B3AF2DBEC}" type="sibTrans" cxnId="{B3DCDB47-B3A6-4434-A05C-CED0587FAE10}">
      <dgm:prSet/>
      <dgm:spPr/>
      <dgm:t>
        <a:bodyPr/>
        <a:lstStyle/>
        <a:p>
          <a:endParaRPr lang="en-ID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73DA491-FBD6-4D39-8414-B1BED857E93D}">
      <dgm:prSet phldrT="[Text]" custT="1"/>
      <dgm:spPr/>
      <dgm:t>
        <a:bodyPr/>
        <a:lstStyle/>
        <a:p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Produk</a:t>
          </a:r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Olahan</a:t>
          </a:r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Horti</a:t>
          </a:r>
          <a:endParaRPr lang="en-ID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0DBB3AF-F62A-4576-B9B1-FF5B329651C6}" type="sibTrans" cxnId="{D697B246-3B0D-4213-B267-914033E64803}">
      <dgm:prSet/>
      <dgm:spPr/>
      <dgm:t>
        <a:bodyPr/>
        <a:lstStyle/>
        <a:p>
          <a:endParaRPr lang="en-ID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9E8065B-05D0-49AC-87D0-1B5A5B8B179D}" type="parTrans" cxnId="{D697B246-3B0D-4213-B267-914033E64803}">
      <dgm:prSet/>
      <dgm:spPr/>
      <dgm:t>
        <a:bodyPr/>
        <a:lstStyle/>
        <a:p>
          <a:endParaRPr lang="en-ID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8906CDD-FF20-41AD-898B-5FA8FD1DF1AD}" type="pres">
      <dgm:prSet presAssocID="{2D70BE27-5BA7-4B96-B15D-271ACA07B816}" presName="cycle" presStyleCnt="0">
        <dgm:presLayoutVars>
          <dgm:dir/>
          <dgm:resizeHandles val="exact"/>
        </dgm:presLayoutVars>
      </dgm:prSet>
      <dgm:spPr/>
    </dgm:pt>
    <dgm:pt modelId="{9CB51859-1D5D-41E8-8385-74ED01C39F81}" type="pres">
      <dgm:prSet presAssocID="{4DED5370-3804-4319-B1D8-B7E07C9E3923}" presName="dummy" presStyleCnt="0"/>
      <dgm:spPr/>
    </dgm:pt>
    <dgm:pt modelId="{74E4B999-E8BB-4833-B97E-6A9991235767}" type="pres">
      <dgm:prSet presAssocID="{4DED5370-3804-4319-B1D8-B7E07C9E3923}" presName="node" presStyleLbl="revTx" presStyleIdx="0" presStyleCnt="5">
        <dgm:presLayoutVars>
          <dgm:bulletEnabled val="1"/>
        </dgm:presLayoutVars>
      </dgm:prSet>
      <dgm:spPr/>
    </dgm:pt>
    <dgm:pt modelId="{176E24E7-0E6A-457C-8AC2-7FB116C56795}" type="pres">
      <dgm:prSet presAssocID="{D0A65C22-49FB-4C1C-A700-043E442AD5F7}" presName="sibTrans" presStyleLbl="node1" presStyleIdx="0" presStyleCnt="5"/>
      <dgm:spPr/>
    </dgm:pt>
    <dgm:pt modelId="{6EDBE9DC-4104-43A8-8A0C-2CD8015C93CC}" type="pres">
      <dgm:prSet presAssocID="{B73DA491-FBD6-4D39-8414-B1BED857E93D}" presName="dummy" presStyleCnt="0"/>
      <dgm:spPr/>
    </dgm:pt>
    <dgm:pt modelId="{11BB54FF-2818-42A1-9CB2-49D4F76EB40A}" type="pres">
      <dgm:prSet presAssocID="{B73DA491-FBD6-4D39-8414-B1BED857E93D}" presName="node" presStyleLbl="revTx" presStyleIdx="1" presStyleCnt="5">
        <dgm:presLayoutVars>
          <dgm:bulletEnabled val="1"/>
        </dgm:presLayoutVars>
      </dgm:prSet>
      <dgm:spPr/>
    </dgm:pt>
    <dgm:pt modelId="{B1A713E9-1FE1-42FD-BBD4-47AC10084D1A}" type="pres">
      <dgm:prSet presAssocID="{F0DBB3AF-F62A-4576-B9B1-FF5B329651C6}" presName="sibTrans" presStyleLbl="node1" presStyleIdx="1" presStyleCnt="5"/>
      <dgm:spPr/>
    </dgm:pt>
    <dgm:pt modelId="{F31AA2F7-9C9C-431D-91CB-B705E4A0715F}" type="pres">
      <dgm:prSet presAssocID="{671E0480-494E-44F5-83C1-3BC8A9DD73D2}" presName="dummy" presStyleCnt="0"/>
      <dgm:spPr/>
    </dgm:pt>
    <dgm:pt modelId="{B8B2A7D0-AA9E-4590-B8E5-7454CC262B8A}" type="pres">
      <dgm:prSet presAssocID="{671E0480-494E-44F5-83C1-3BC8A9DD73D2}" presName="node" presStyleLbl="revTx" presStyleIdx="2" presStyleCnt="5">
        <dgm:presLayoutVars>
          <dgm:bulletEnabled val="1"/>
        </dgm:presLayoutVars>
      </dgm:prSet>
      <dgm:spPr/>
    </dgm:pt>
    <dgm:pt modelId="{0BDCAFEF-8860-47D9-B6F9-37130A2AFBDA}" type="pres">
      <dgm:prSet presAssocID="{269EFBC6-402A-4304-9583-826E5405B220}" presName="sibTrans" presStyleLbl="node1" presStyleIdx="2" presStyleCnt="5"/>
      <dgm:spPr/>
    </dgm:pt>
    <dgm:pt modelId="{FF124FAB-0A7F-4213-9C25-4544FBA2B30D}" type="pres">
      <dgm:prSet presAssocID="{940F738C-6634-40E6-AAAD-0BCDF96A18C2}" presName="dummy" presStyleCnt="0"/>
      <dgm:spPr/>
    </dgm:pt>
    <dgm:pt modelId="{8D20F28F-76EC-41CA-B8F3-3D7A1ED9C339}" type="pres">
      <dgm:prSet presAssocID="{940F738C-6634-40E6-AAAD-0BCDF96A18C2}" presName="node" presStyleLbl="revTx" presStyleIdx="3" presStyleCnt="5">
        <dgm:presLayoutVars>
          <dgm:bulletEnabled val="1"/>
        </dgm:presLayoutVars>
      </dgm:prSet>
      <dgm:spPr/>
    </dgm:pt>
    <dgm:pt modelId="{7D904E8F-3566-4697-8C64-BB25676D1E95}" type="pres">
      <dgm:prSet presAssocID="{F3650028-A536-41B8-B007-DC74581B1A81}" presName="sibTrans" presStyleLbl="node1" presStyleIdx="3" presStyleCnt="5"/>
      <dgm:spPr/>
    </dgm:pt>
    <dgm:pt modelId="{C70982D9-B59E-40B6-B6C3-43E89AB211C0}" type="pres">
      <dgm:prSet presAssocID="{C4A45BB7-2996-4CC8-A8B4-1DB3BCC0ABC8}" presName="dummy" presStyleCnt="0"/>
      <dgm:spPr/>
    </dgm:pt>
    <dgm:pt modelId="{74005D20-E08D-4679-B4DD-AE7BEFB4CB66}" type="pres">
      <dgm:prSet presAssocID="{C4A45BB7-2996-4CC8-A8B4-1DB3BCC0ABC8}" presName="node" presStyleLbl="revTx" presStyleIdx="4" presStyleCnt="5">
        <dgm:presLayoutVars>
          <dgm:bulletEnabled val="1"/>
        </dgm:presLayoutVars>
      </dgm:prSet>
      <dgm:spPr/>
    </dgm:pt>
    <dgm:pt modelId="{961AD7CF-F864-4BDE-A2CF-26756889ED4E}" type="pres">
      <dgm:prSet presAssocID="{2B28F25A-0411-4D9E-A727-9F8B3AF2DBEC}" presName="sibTrans" presStyleLbl="node1" presStyleIdx="4" presStyleCnt="5"/>
      <dgm:spPr/>
    </dgm:pt>
  </dgm:ptLst>
  <dgm:cxnLst>
    <dgm:cxn modelId="{FD9D1901-B15B-4B2F-BBEC-259910828DF0}" type="presOf" srcId="{2D70BE27-5BA7-4B96-B15D-271ACA07B816}" destId="{08906CDD-FF20-41AD-898B-5FA8FD1DF1AD}" srcOrd="0" destOrd="0" presId="urn:microsoft.com/office/officeart/2005/8/layout/cycle1"/>
    <dgm:cxn modelId="{D8A6BA42-385A-4ED8-8A45-EC3A30E151C7}" type="presOf" srcId="{B73DA491-FBD6-4D39-8414-B1BED857E93D}" destId="{11BB54FF-2818-42A1-9CB2-49D4F76EB40A}" srcOrd="0" destOrd="0" presId="urn:microsoft.com/office/officeart/2005/8/layout/cycle1"/>
    <dgm:cxn modelId="{72377943-D77A-4EDB-9E91-AEEDC507323D}" type="presOf" srcId="{269EFBC6-402A-4304-9583-826E5405B220}" destId="{0BDCAFEF-8860-47D9-B6F9-37130A2AFBDA}" srcOrd="0" destOrd="0" presId="urn:microsoft.com/office/officeart/2005/8/layout/cycle1"/>
    <dgm:cxn modelId="{D697B246-3B0D-4213-B267-914033E64803}" srcId="{2D70BE27-5BA7-4B96-B15D-271ACA07B816}" destId="{B73DA491-FBD6-4D39-8414-B1BED857E93D}" srcOrd="1" destOrd="0" parTransId="{E9E8065B-05D0-49AC-87D0-1B5A5B8B179D}" sibTransId="{F0DBB3AF-F62A-4576-B9B1-FF5B329651C6}"/>
    <dgm:cxn modelId="{B3DCDB47-B3A6-4434-A05C-CED0587FAE10}" srcId="{2D70BE27-5BA7-4B96-B15D-271ACA07B816}" destId="{C4A45BB7-2996-4CC8-A8B4-1DB3BCC0ABC8}" srcOrd="4" destOrd="0" parTransId="{898EE3D5-F8F1-4932-8272-B2A2A2524B0A}" sibTransId="{2B28F25A-0411-4D9E-A727-9F8B3AF2DBEC}"/>
    <dgm:cxn modelId="{809BA74D-3970-4CA8-B3B1-24FEA4A76845}" type="presOf" srcId="{F3650028-A536-41B8-B007-DC74581B1A81}" destId="{7D904E8F-3566-4697-8C64-BB25676D1E95}" srcOrd="0" destOrd="0" presId="urn:microsoft.com/office/officeart/2005/8/layout/cycle1"/>
    <dgm:cxn modelId="{8FC9865A-E1B5-4648-8E5A-BD4D2BEC86A4}" type="presOf" srcId="{940F738C-6634-40E6-AAAD-0BCDF96A18C2}" destId="{8D20F28F-76EC-41CA-B8F3-3D7A1ED9C339}" srcOrd="0" destOrd="0" presId="urn:microsoft.com/office/officeart/2005/8/layout/cycle1"/>
    <dgm:cxn modelId="{A370057D-7F0E-441C-8A32-16BC51CD1C9B}" type="presOf" srcId="{2B28F25A-0411-4D9E-A727-9F8B3AF2DBEC}" destId="{961AD7CF-F864-4BDE-A2CF-26756889ED4E}" srcOrd="0" destOrd="0" presId="urn:microsoft.com/office/officeart/2005/8/layout/cycle1"/>
    <dgm:cxn modelId="{C5A8C382-79D6-46CC-97CB-8807F24CBEB2}" srcId="{2D70BE27-5BA7-4B96-B15D-271ACA07B816}" destId="{940F738C-6634-40E6-AAAD-0BCDF96A18C2}" srcOrd="3" destOrd="0" parTransId="{D3BB2154-218E-48C4-809D-8575F4518D89}" sibTransId="{F3650028-A536-41B8-B007-DC74581B1A81}"/>
    <dgm:cxn modelId="{C72E9B90-CB5C-4C52-BD14-E6C024EC0DCF}" type="presOf" srcId="{D0A65C22-49FB-4C1C-A700-043E442AD5F7}" destId="{176E24E7-0E6A-457C-8AC2-7FB116C56795}" srcOrd="0" destOrd="0" presId="urn:microsoft.com/office/officeart/2005/8/layout/cycle1"/>
    <dgm:cxn modelId="{3D7DC6A4-3DF6-428A-9978-82DCDA51D8D3}" type="presOf" srcId="{671E0480-494E-44F5-83C1-3BC8A9DD73D2}" destId="{B8B2A7D0-AA9E-4590-B8E5-7454CC262B8A}" srcOrd="0" destOrd="0" presId="urn:microsoft.com/office/officeart/2005/8/layout/cycle1"/>
    <dgm:cxn modelId="{F564B4B8-10CE-44C7-B289-D3DD47B25317}" type="presOf" srcId="{F0DBB3AF-F62A-4576-B9B1-FF5B329651C6}" destId="{B1A713E9-1FE1-42FD-BBD4-47AC10084D1A}" srcOrd="0" destOrd="0" presId="urn:microsoft.com/office/officeart/2005/8/layout/cycle1"/>
    <dgm:cxn modelId="{DD63E1C5-CF57-4A61-91F2-14DEDE962455}" srcId="{2D70BE27-5BA7-4B96-B15D-271ACA07B816}" destId="{4DED5370-3804-4319-B1D8-B7E07C9E3923}" srcOrd="0" destOrd="0" parTransId="{79E4DC7D-5C60-4A6B-AFBC-5513FDC5D6E9}" sibTransId="{D0A65C22-49FB-4C1C-A700-043E442AD5F7}"/>
    <dgm:cxn modelId="{5B7F0ED0-A64C-4FAC-906D-CBC285982FF5}" type="presOf" srcId="{C4A45BB7-2996-4CC8-A8B4-1DB3BCC0ABC8}" destId="{74005D20-E08D-4679-B4DD-AE7BEFB4CB66}" srcOrd="0" destOrd="0" presId="urn:microsoft.com/office/officeart/2005/8/layout/cycle1"/>
    <dgm:cxn modelId="{2B04FADE-0972-4A6E-8541-7E3178D66ABA}" srcId="{2D70BE27-5BA7-4B96-B15D-271ACA07B816}" destId="{671E0480-494E-44F5-83C1-3BC8A9DD73D2}" srcOrd="2" destOrd="0" parTransId="{765A37C1-2CAF-430B-90B6-8013BA76F163}" sibTransId="{269EFBC6-402A-4304-9583-826E5405B220}"/>
    <dgm:cxn modelId="{2AB205EF-C919-411C-A082-07B1FC5987DC}" type="presOf" srcId="{4DED5370-3804-4319-B1D8-B7E07C9E3923}" destId="{74E4B999-E8BB-4833-B97E-6A9991235767}" srcOrd="0" destOrd="0" presId="urn:microsoft.com/office/officeart/2005/8/layout/cycle1"/>
    <dgm:cxn modelId="{F208027D-A07A-4492-A650-CD75B5FF16A3}" type="presParOf" srcId="{08906CDD-FF20-41AD-898B-5FA8FD1DF1AD}" destId="{9CB51859-1D5D-41E8-8385-74ED01C39F81}" srcOrd="0" destOrd="0" presId="urn:microsoft.com/office/officeart/2005/8/layout/cycle1"/>
    <dgm:cxn modelId="{E5AF46EC-FF50-4B5E-88B0-1FD4EE617697}" type="presParOf" srcId="{08906CDD-FF20-41AD-898B-5FA8FD1DF1AD}" destId="{74E4B999-E8BB-4833-B97E-6A9991235767}" srcOrd="1" destOrd="0" presId="urn:microsoft.com/office/officeart/2005/8/layout/cycle1"/>
    <dgm:cxn modelId="{320966D4-23C2-4320-8BF7-A598CB7A597D}" type="presParOf" srcId="{08906CDD-FF20-41AD-898B-5FA8FD1DF1AD}" destId="{176E24E7-0E6A-457C-8AC2-7FB116C56795}" srcOrd="2" destOrd="0" presId="urn:microsoft.com/office/officeart/2005/8/layout/cycle1"/>
    <dgm:cxn modelId="{E8BE7EC2-330B-41B3-8CB8-0CCF3BA31927}" type="presParOf" srcId="{08906CDD-FF20-41AD-898B-5FA8FD1DF1AD}" destId="{6EDBE9DC-4104-43A8-8A0C-2CD8015C93CC}" srcOrd="3" destOrd="0" presId="urn:microsoft.com/office/officeart/2005/8/layout/cycle1"/>
    <dgm:cxn modelId="{1B6B64BF-89FB-416F-8207-78BC535D3C65}" type="presParOf" srcId="{08906CDD-FF20-41AD-898B-5FA8FD1DF1AD}" destId="{11BB54FF-2818-42A1-9CB2-49D4F76EB40A}" srcOrd="4" destOrd="0" presId="urn:microsoft.com/office/officeart/2005/8/layout/cycle1"/>
    <dgm:cxn modelId="{557ADCF0-2F68-4357-A9FC-013B4523FEC6}" type="presParOf" srcId="{08906CDD-FF20-41AD-898B-5FA8FD1DF1AD}" destId="{B1A713E9-1FE1-42FD-BBD4-47AC10084D1A}" srcOrd="5" destOrd="0" presId="urn:microsoft.com/office/officeart/2005/8/layout/cycle1"/>
    <dgm:cxn modelId="{AD185B7F-2236-4100-8EBB-704CD285FDB0}" type="presParOf" srcId="{08906CDD-FF20-41AD-898B-5FA8FD1DF1AD}" destId="{F31AA2F7-9C9C-431D-91CB-B705E4A0715F}" srcOrd="6" destOrd="0" presId="urn:microsoft.com/office/officeart/2005/8/layout/cycle1"/>
    <dgm:cxn modelId="{F665E243-B1B2-4CD2-88D8-0361E614E733}" type="presParOf" srcId="{08906CDD-FF20-41AD-898B-5FA8FD1DF1AD}" destId="{B8B2A7D0-AA9E-4590-B8E5-7454CC262B8A}" srcOrd="7" destOrd="0" presId="urn:microsoft.com/office/officeart/2005/8/layout/cycle1"/>
    <dgm:cxn modelId="{B42DD80C-DBC8-47AA-84C1-0BB897EFD0C4}" type="presParOf" srcId="{08906CDD-FF20-41AD-898B-5FA8FD1DF1AD}" destId="{0BDCAFEF-8860-47D9-B6F9-37130A2AFBDA}" srcOrd="8" destOrd="0" presId="urn:microsoft.com/office/officeart/2005/8/layout/cycle1"/>
    <dgm:cxn modelId="{5D9B664E-AD86-445B-BE58-E496D578E208}" type="presParOf" srcId="{08906CDD-FF20-41AD-898B-5FA8FD1DF1AD}" destId="{FF124FAB-0A7F-4213-9C25-4544FBA2B30D}" srcOrd="9" destOrd="0" presId="urn:microsoft.com/office/officeart/2005/8/layout/cycle1"/>
    <dgm:cxn modelId="{B5528520-A2A6-4E24-AC7B-1CAE1D10E2B3}" type="presParOf" srcId="{08906CDD-FF20-41AD-898B-5FA8FD1DF1AD}" destId="{8D20F28F-76EC-41CA-B8F3-3D7A1ED9C339}" srcOrd="10" destOrd="0" presId="urn:microsoft.com/office/officeart/2005/8/layout/cycle1"/>
    <dgm:cxn modelId="{E1DFB494-598E-4BE0-BB28-6DCF7DEEAA0F}" type="presParOf" srcId="{08906CDD-FF20-41AD-898B-5FA8FD1DF1AD}" destId="{7D904E8F-3566-4697-8C64-BB25676D1E95}" srcOrd="11" destOrd="0" presId="urn:microsoft.com/office/officeart/2005/8/layout/cycle1"/>
    <dgm:cxn modelId="{98DBC0C8-0C85-49EF-97B5-FB3336556EE7}" type="presParOf" srcId="{08906CDD-FF20-41AD-898B-5FA8FD1DF1AD}" destId="{C70982D9-B59E-40B6-B6C3-43E89AB211C0}" srcOrd="12" destOrd="0" presId="urn:microsoft.com/office/officeart/2005/8/layout/cycle1"/>
    <dgm:cxn modelId="{67C94600-DE3D-44AF-ABF1-A3FE5814EF9B}" type="presParOf" srcId="{08906CDD-FF20-41AD-898B-5FA8FD1DF1AD}" destId="{74005D20-E08D-4679-B4DD-AE7BEFB4CB66}" srcOrd="13" destOrd="0" presId="urn:microsoft.com/office/officeart/2005/8/layout/cycle1"/>
    <dgm:cxn modelId="{5EB6D31F-9F68-4442-9B9B-3B7426D3BC37}" type="presParOf" srcId="{08906CDD-FF20-41AD-898B-5FA8FD1DF1AD}" destId="{961AD7CF-F864-4BDE-A2CF-26756889ED4E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F1E517-D705-474D-8F2B-205B1970491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94C559-858F-43D8-BB0E-F48EBC6B78DC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Sambel</a:t>
          </a:r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Chilia</a:t>
          </a:r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</a:t>
          </a:r>
          <a:r>
            <a:rPr lang="en-US" sz="16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Grobogan</a:t>
          </a:r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</a:t>
          </a:r>
          <a:r>
            <a:rPr lang="en-US" sz="16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Jawa</a:t>
          </a:r>
          <a:r>
            <a: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Tengah </a:t>
          </a:r>
        </a:p>
      </dgm:t>
    </dgm:pt>
    <dgm:pt modelId="{F1A82AF4-88D4-4586-9559-1CF005403017}" type="parTrans" cxnId="{4F1271F4-03EA-4BE5-9BE8-18A27CB62A35}">
      <dgm:prSet/>
      <dgm:spPr/>
      <dgm:t>
        <a:bodyPr/>
        <a:lstStyle/>
        <a:p>
          <a:endParaRPr lang="en-US"/>
        </a:p>
      </dgm:t>
    </dgm:pt>
    <dgm:pt modelId="{8CAE1022-DECF-4158-813A-6EEE77CDFE68}" type="sibTrans" cxnId="{4F1271F4-03EA-4BE5-9BE8-18A27CB62A35}">
      <dgm:prSet/>
      <dgm:spPr/>
      <dgm:t>
        <a:bodyPr/>
        <a:lstStyle/>
        <a:p>
          <a:endParaRPr lang="en-US"/>
        </a:p>
      </dgm:t>
    </dgm:pt>
    <dgm:pt modelId="{E43DC99D-3669-45F7-9FF5-72A95AE6865E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1600" dirty="0"/>
            <a:t>Abon Cabe Nurmi, </a:t>
          </a:r>
          <a:r>
            <a:rPr lang="en-US" sz="1600" dirty="0" err="1"/>
            <a:t>Temanggung</a:t>
          </a:r>
          <a:r>
            <a:rPr lang="en-US" sz="1600" dirty="0"/>
            <a:t>, </a:t>
          </a:r>
          <a:r>
            <a:rPr lang="en-US" sz="1600" dirty="0" err="1"/>
            <a:t>Jawa</a:t>
          </a:r>
          <a:r>
            <a:rPr lang="en-US" sz="1600" dirty="0"/>
            <a:t> Tengah</a:t>
          </a:r>
          <a:endParaRPr lang="en-US" sz="1800" dirty="0"/>
        </a:p>
      </dgm:t>
    </dgm:pt>
    <dgm:pt modelId="{9FD2E052-2C98-4240-A1E7-E09B0B3B679C}" type="parTrans" cxnId="{04B730D2-70B7-48AF-89F3-7C6EA56DE742}">
      <dgm:prSet/>
      <dgm:spPr/>
      <dgm:t>
        <a:bodyPr/>
        <a:lstStyle/>
        <a:p>
          <a:endParaRPr lang="en-US"/>
        </a:p>
      </dgm:t>
    </dgm:pt>
    <dgm:pt modelId="{6FC09D24-7187-4C9B-BC29-2C40FEF1FD53}" type="sibTrans" cxnId="{04B730D2-70B7-48AF-89F3-7C6EA56DE742}">
      <dgm:prSet/>
      <dgm:spPr/>
      <dgm:t>
        <a:bodyPr/>
        <a:lstStyle/>
        <a:p>
          <a:endParaRPr lang="en-US"/>
        </a:p>
      </dgm:t>
    </dgm:pt>
    <dgm:pt modelId="{8DCF6E50-4E3D-4F27-8A58-E506C5A6CAFB}">
      <dgm:prSet custT="1"/>
      <dgm:spPr>
        <a:solidFill>
          <a:srgbClr val="0070C0"/>
        </a:solidFill>
      </dgm:spPr>
      <dgm:t>
        <a:bodyPr/>
        <a:lstStyle/>
        <a:p>
          <a:r>
            <a:rPr lang="en-US" sz="2000" dirty="0" err="1"/>
            <a:t>Pisuke</a:t>
          </a:r>
          <a:r>
            <a:rPr lang="en-US" sz="2000" dirty="0"/>
            <a:t>, Gorontalo</a:t>
          </a:r>
        </a:p>
      </dgm:t>
    </dgm:pt>
    <dgm:pt modelId="{2563995D-218D-41B9-B9FC-5558A0C6F10D}" type="parTrans" cxnId="{D3B4D560-72A0-44A3-A876-2EC7983FB02C}">
      <dgm:prSet/>
      <dgm:spPr/>
      <dgm:t>
        <a:bodyPr/>
        <a:lstStyle/>
        <a:p>
          <a:endParaRPr lang="en-US"/>
        </a:p>
      </dgm:t>
    </dgm:pt>
    <dgm:pt modelId="{B7563DBD-51A3-4451-9697-16465E8B6BB0}" type="sibTrans" cxnId="{D3B4D560-72A0-44A3-A876-2EC7983FB02C}">
      <dgm:prSet/>
      <dgm:spPr/>
      <dgm:t>
        <a:bodyPr/>
        <a:lstStyle/>
        <a:p>
          <a:endParaRPr lang="en-US"/>
        </a:p>
      </dgm:t>
    </dgm:pt>
    <dgm:pt modelId="{61AAAFD4-43BC-44DE-B6CC-59195A53DCDC}" type="pres">
      <dgm:prSet presAssocID="{B8F1E517-D705-474D-8F2B-205B19704917}" presName="Name0" presStyleCnt="0">
        <dgm:presLayoutVars>
          <dgm:chMax val="7"/>
          <dgm:chPref val="7"/>
          <dgm:dir/>
        </dgm:presLayoutVars>
      </dgm:prSet>
      <dgm:spPr/>
    </dgm:pt>
    <dgm:pt modelId="{013B4D35-B51C-4213-9B6E-B9ECB06E9B5D}" type="pres">
      <dgm:prSet presAssocID="{B8F1E517-D705-474D-8F2B-205B19704917}" presName="Name1" presStyleCnt="0"/>
      <dgm:spPr/>
    </dgm:pt>
    <dgm:pt modelId="{7B6D5AF0-0A00-4E04-AC89-4F1DEC4F20B3}" type="pres">
      <dgm:prSet presAssocID="{B8F1E517-D705-474D-8F2B-205B19704917}" presName="cycle" presStyleCnt="0"/>
      <dgm:spPr/>
    </dgm:pt>
    <dgm:pt modelId="{C5BDF870-9CC5-45C4-A61F-93DF40B2CFF2}" type="pres">
      <dgm:prSet presAssocID="{B8F1E517-D705-474D-8F2B-205B19704917}" presName="srcNode" presStyleLbl="node1" presStyleIdx="0" presStyleCnt="3"/>
      <dgm:spPr/>
    </dgm:pt>
    <dgm:pt modelId="{EC06B5E5-A3CF-4753-93A7-239E9214D1BF}" type="pres">
      <dgm:prSet presAssocID="{B8F1E517-D705-474D-8F2B-205B19704917}" presName="conn" presStyleLbl="parChTrans1D2" presStyleIdx="0" presStyleCnt="1"/>
      <dgm:spPr/>
    </dgm:pt>
    <dgm:pt modelId="{0694E0B8-D1B6-46CB-9790-5933056F0634}" type="pres">
      <dgm:prSet presAssocID="{B8F1E517-D705-474D-8F2B-205B19704917}" presName="extraNode" presStyleLbl="node1" presStyleIdx="0" presStyleCnt="3"/>
      <dgm:spPr/>
    </dgm:pt>
    <dgm:pt modelId="{5E6773F9-145B-4B9D-A86F-59142EF1745F}" type="pres">
      <dgm:prSet presAssocID="{B8F1E517-D705-474D-8F2B-205B19704917}" presName="dstNode" presStyleLbl="node1" presStyleIdx="0" presStyleCnt="3"/>
      <dgm:spPr/>
    </dgm:pt>
    <dgm:pt modelId="{7E96D623-EDEF-49A4-B830-E52D140797AD}" type="pres">
      <dgm:prSet presAssocID="{FB94C559-858F-43D8-BB0E-F48EBC6B78DC}" presName="text_1" presStyleLbl="node1" presStyleIdx="0" presStyleCnt="3" custLinFactNeighborX="1211" custLinFactNeighborY="-3680">
        <dgm:presLayoutVars>
          <dgm:bulletEnabled val="1"/>
        </dgm:presLayoutVars>
      </dgm:prSet>
      <dgm:spPr/>
    </dgm:pt>
    <dgm:pt modelId="{1244246B-D886-4F50-97DD-793962B3706E}" type="pres">
      <dgm:prSet presAssocID="{FB94C559-858F-43D8-BB0E-F48EBC6B78DC}" presName="accent_1" presStyleCnt="0"/>
      <dgm:spPr/>
    </dgm:pt>
    <dgm:pt modelId="{6C4E7715-BB51-410E-8047-F401960310DF}" type="pres">
      <dgm:prSet presAssocID="{FB94C559-858F-43D8-BB0E-F48EBC6B78DC}" presName="accentRepeatNode" presStyleLbl="solidFgAcc1" presStyleIdx="0" presStyleCnt="3" custScaleX="109406" custScaleY="117560"/>
      <dgm:spPr/>
    </dgm:pt>
    <dgm:pt modelId="{1294D687-A412-4926-8331-0E8847FE8192}" type="pres">
      <dgm:prSet presAssocID="{E43DC99D-3669-45F7-9FF5-72A95AE6865E}" presName="text_2" presStyleLbl="node1" presStyleIdx="1" presStyleCnt="3">
        <dgm:presLayoutVars>
          <dgm:bulletEnabled val="1"/>
        </dgm:presLayoutVars>
      </dgm:prSet>
      <dgm:spPr/>
    </dgm:pt>
    <dgm:pt modelId="{4104B25F-C6DA-4EAE-8397-848ABBD1C1C1}" type="pres">
      <dgm:prSet presAssocID="{E43DC99D-3669-45F7-9FF5-72A95AE6865E}" presName="accent_2" presStyleCnt="0"/>
      <dgm:spPr/>
    </dgm:pt>
    <dgm:pt modelId="{FE8E19D0-2A36-4CC0-BC13-5B76427E59E5}" type="pres">
      <dgm:prSet presAssocID="{E43DC99D-3669-45F7-9FF5-72A95AE6865E}" presName="accentRepeatNode" presStyleLbl="solidFgAcc1" presStyleIdx="1" presStyleCnt="3"/>
      <dgm:spPr/>
    </dgm:pt>
    <dgm:pt modelId="{A867DE75-6BA4-4348-B420-6899E1C1547F}" type="pres">
      <dgm:prSet presAssocID="{8DCF6E50-4E3D-4F27-8A58-E506C5A6CAFB}" presName="text_3" presStyleLbl="node1" presStyleIdx="2" presStyleCnt="3">
        <dgm:presLayoutVars>
          <dgm:bulletEnabled val="1"/>
        </dgm:presLayoutVars>
      </dgm:prSet>
      <dgm:spPr/>
    </dgm:pt>
    <dgm:pt modelId="{329F12D7-B7D8-4BD9-AE6E-ECFC261A0446}" type="pres">
      <dgm:prSet presAssocID="{8DCF6E50-4E3D-4F27-8A58-E506C5A6CAFB}" presName="accent_3" presStyleCnt="0"/>
      <dgm:spPr/>
    </dgm:pt>
    <dgm:pt modelId="{D63C0A66-5704-419E-A036-ABEE0F283E5C}" type="pres">
      <dgm:prSet presAssocID="{8DCF6E50-4E3D-4F27-8A58-E506C5A6CAFB}" presName="accentRepeatNode" presStyleLbl="solidFgAcc1" presStyleIdx="2" presStyleCnt="3"/>
      <dgm:spPr/>
    </dgm:pt>
  </dgm:ptLst>
  <dgm:cxnLst>
    <dgm:cxn modelId="{276B340F-C7FD-431A-A38D-27B98BABA796}" type="presOf" srcId="{B8F1E517-D705-474D-8F2B-205B19704917}" destId="{61AAAFD4-43BC-44DE-B6CC-59195A53DCDC}" srcOrd="0" destOrd="0" presId="urn:microsoft.com/office/officeart/2008/layout/VerticalCurvedList"/>
    <dgm:cxn modelId="{D3B4D560-72A0-44A3-A876-2EC7983FB02C}" srcId="{B8F1E517-D705-474D-8F2B-205B19704917}" destId="{8DCF6E50-4E3D-4F27-8A58-E506C5A6CAFB}" srcOrd="2" destOrd="0" parTransId="{2563995D-218D-41B9-B9FC-5558A0C6F10D}" sibTransId="{B7563DBD-51A3-4451-9697-16465E8B6BB0}"/>
    <dgm:cxn modelId="{73F9BE55-371E-4930-A532-F0489FEBB88E}" type="presOf" srcId="{FB94C559-858F-43D8-BB0E-F48EBC6B78DC}" destId="{7E96D623-EDEF-49A4-B830-E52D140797AD}" srcOrd="0" destOrd="0" presId="urn:microsoft.com/office/officeart/2008/layout/VerticalCurvedList"/>
    <dgm:cxn modelId="{6596668C-6D3C-4ADD-88D8-D36F0BA6F200}" type="presOf" srcId="{8DCF6E50-4E3D-4F27-8A58-E506C5A6CAFB}" destId="{A867DE75-6BA4-4348-B420-6899E1C1547F}" srcOrd="0" destOrd="0" presId="urn:microsoft.com/office/officeart/2008/layout/VerticalCurvedList"/>
    <dgm:cxn modelId="{3617CDB1-569C-4652-9614-E3A27408BCAD}" type="presOf" srcId="{8CAE1022-DECF-4158-813A-6EEE77CDFE68}" destId="{EC06B5E5-A3CF-4753-93A7-239E9214D1BF}" srcOrd="0" destOrd="0" presId="urn:microsoft.com/office/officeart/2008/layout/VerticalCurvedList"/>
    <dgm:cxn modelId="{90A27CBD-64E6-421B-9B03-02252BC1B9E6}" type="presOf" srcId="{E43DC99D-3669-45F7-9FF5-72A95AE6865E}" destId="{1294D687-A412-4926-8331-0E8847FE8192}" srcOrd="0" destOrd="0" presId="urn:microsoft.com/office/officeart/2008/layout/VerticalCurvedList"/>
    <dgm:cxn modelId="{04B730D2-70B7-48AF-89F3-7C6EA56DE742}" srcId="{B8F1E517-D705-474D-8F2B-205B19704917}" destId="{E43DC99D-3669-45F7-9FF5-72A95AE6865E}" srcOrd="1" destOrd="0" parTransId="{9FD2E052-2C98-4240-A1E7-E09B0B3B679C}" sibTransId="{6FC09D24-7187-4C9B-BC29-2C40FEF1FD53}"/>
    <dgm:cxn modelId="{4F1271F4-03EA-4BE5-9BE8-18A27CB62A35}" srcId="{B8F1E517-D705-474D-8F2B-205B19704917}" destId="{FB94C559-858F-43D8-BB0E-F48EBC6B78DC}" srcOrd="0" destOrd="0" parTransId="{F1A82AF4-88D4-4586-9559-1CF005403017}" sibTransId="{8CAE1022-DECF-4158-813A-6EEE77CDFE68}"/>
    <dgm:cxn modelId="{002B4A8C-0FC4-4C64-A9AC-ED7DD7713746}" type="presParOf" srcId="{61AAAFD4-43BC-44DE-B6CC-59195A53DCDC}" destId="{013B4D35-B51C-4213-9B6E-B9ECB06E9B5D}" srcOrd="0" destOrd="0" presId="urn:microsoft.com/office/officeart/2008/layout/VerticalCurvedList"/>
    <dgm:cxn modelId="{EFE6EA4F-A073-4F0D-9B57-A6E3C121627B}" type="presParOf" srcId="{013B4D35-B51C-4213-9B6E-B9ECB06E9B5D}" destId="{7B6D5AF0-0A00-4E04-AC89-4F1DEC4F20B3}" srcOrd="0" destOrd="0" presId="urn:microsoft.com/office/officeart/2008/layout/VerticalCurvedList"/>
    <dgm:cxn modelId="{451504FE-2AEB-42EC-AF54-6C137F79DC98}" type="presParOf" srcId="{7B6D5AF0-0A00-4E04-AC89-4F1DEC4F20B3}" destId="{C5BDF870-9CC5-45C4-A61F-93DF40B2CFF2}" srcOrd="0" destOrd="0" presId="urn:microsoft.com/office/officeart/2008/layout/VerticalCurvedList"/>
    <dgm:cxn modelId="{B670803B-C1E7-4862-8B51-7780FE6847CD}" type="presParOf" srcId="{7B6D5AF0-0A00-4E04-AC89-4F1DEC4F20B3}" destId="{EC06B5E5-A3CF-4753-93A7-239E9214D1BF}" srcOrd="1" destOrd="0" presId="urn:microsoft.com/office/officeart/2008/layout/VerticalCurvedList"/>
    <dgm:cxn modelId="{9D8117C2-9553-4816-8981-6B6CAC7EC090}" type="presParOf" srcId="{7B6D5AF0-0A00-4E04-AC89-4F1DEC4F20B3}" destId="{0694E0B8-D1B6-46CB-9790-5933056F0634}" srcOrd="2" destOrd="0" presId="urn:microsoft.com/office/officeart/2008/layout/VerticalCurvedList"/>
    <dgm:cxn modelId="{B7DA6E84-B63C-4327-A07E-6F5241D4334F}" type="presParOf" srcId="{7B6D5AF0-0A00-4E04-AC89-4F1DEC4F20B3}" destId="{5E6773F9-145B-4B9D-A86F-59142EF1745F}" srcOrd="3" destOrd="0" presId="urn:microsoft.com/office/officeart/2008/layout/VerticalCurvedList"/>
    <dgm:cxn modelId="{9AB7D973-AA51-45C3-B824-BD5705966E2F}" type="presParOf" srcId="{013B4D35-B51C-4213-9B6E-B9ECB06E9B5D}" destId="{7E96D623-EDEF-49A4-B830-E52D140797AD}" srcOrd="1" destOrd="0" presId="urn:microsoft.com/office/officeart/2008/layout/VerticalCurvedList"/>
    <dgm:cxn modelId="{07EF4439-4C68-47E5-AD4E-342A9B5E4280}" type="presParOf" srcId="{013B4D35-B51C-4213-9B6E-B9ECB06E9B5D}" destId="{1244246B-D886-4F50-97DD-793962B3706E}" srcOrd="2" destOrd="0" presId="urn:microsoft.com/office/officeart/2008/layout/VerticalCurvedList"/>
    <dgm:cxn modelId="{59DCDB6A-A2A9-4A3F-9E74-84BE15720027}" type="presParOf" srcId="{1244246B-D886-4F50-97DD-793962B3706E}" destId="{6C4E7715-BB51-410E-8047-F401960310DF}" srcOrd="0" destOrd="0" presId="urn:microsoft.com/office/officeart/2008/layout/VerticalCurvedList"/>
    <dgm:cxn modelId="{F007F66F-15A4-4920-AF8B-8401595A80CB}" type="presParOf" srcId="{013B4D35-B51C-4213-9B6E-B9ECB06E9B5D}" destId="{1294D687-A412-4926-8331-0E8847FE8192}" srcOrd="3" destOrd="0" presId="urn:microsoft.com/office/officeart/2008/layout/VerticalCurvedList"/>
    <dgm:cxn modelId="{FBD750A1-9A8B-4DD1-AD1E-AA40C8BBBA9A}" type="presParOf" srcId="{013B4D35-B51C-4213-9B6E-B9ECB06E9B5D}" destId="{4104B25F-C6DA-4EAE-8397-848ABBD1C1C1}" srcOrd="4" destOrd="0" presId="urn:microsoft.com/office/officeart/2008/layout/VerticalCurvedList"/>
    <dgm:cxn modelId="{9BCE00FD-DF17-4922-A4AF-8B55FFF9A470}" type="presParOf" srcId="{4104B25F-C6DA-4EAE-8397-848ABBD1C1C1}" destId="{FE8E19D0-2A36-4CC0-BC13-5B76427E59E5}" srcOrd="0" destOrd="0" presId="urn:microsoft.com/office/officeart/2008/layout/VerticalCurvedList"/>
    <dgm:cxn modelId="{61D27D33-BE90-41D7-BCE4-94F00D3E2D4F}" type="presParOf" srcId="{013B4D35-B51C-4213-9B6E-B9ECB06E9B5D}" destId="{A867DE75-6BA4-4348-B420-6899E1C1547F}" srcOrd="5" destOrd="0" presId="urn:microsoft.com/office/officeart/2008/layout/VerticalCurvedList"/>
    <dgm:cxn modelId="{87D15CB7-C701-47AA-8AFD-123E941BAD77}" type="presParOf" srcId="{013B4D35-B51C-4213-9B6E-B9ECB06E9B5D}" destId="{329F12D7-B7D8-4BD9-AE6E-ECFC261A0446}" srcOrd="6" destOrd="0" presId="urn:microsoft.com/office/officeart/2008/layout/VerticalCurvedList"/>
    <dgm:cxn modelId="{DD3AAEC6-5366-4079-AD0A-9E9970BFC599}" type="presParOf" srcId="{329F12D7-B7D8-4BD9-AE6E-ECFC261A0446}" destId="{D63C0A66-5704-419E-A036-ABEE0F283E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F1E517-D705-474D-8F2B-205B1970491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94C559-858F-43D8-BB0E-F48EBC6B78DC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dirty="0" err="1"/>
            <a:t>Rumpun</a:t>
          </a:r>
          <a:r>
            <a:rPr lang="en-US" sz="1600" dirty="0"/>
            <a:t> </a:t>
          </a:r>
          <a:r>
            <a:rPr lang="en-US" sz="1600" dirty="0" err="1"/>
            <a:t>Padi</a:t>
          </a:r>
          <a:r>
            <a:rPr lang="en-US" sz="1600" dirty="0"/>
            <a:t>, </a:t>
          </a:r>
          <a:r>
            <a:rPr lang="en-US" sz="1600" dirty="0" err="1"/>
            <a:t>Wonosobo</a:t>
          </a:r>
          <a:r>
            <a:rPr lang="en-US" sz="1600" dirty="0"/>
            <a:t>, </a:t>
          </a:r>
          <a:r>
            <a:rPr lang="en-US" sz="1600" dirty="0" err="1"/>
            <a:t>Jawa</a:t>
          </a:r>
          <a:r>
            <a:rPr lang="en-US" sz="1600" dirty="0"/>
            <a:t> Tengah</a:t>
          </a:r>
        </a:p>
      </dgm:t>
    </dgm:pt>
    <dgm:pt modelId="{F1A82AF4-88D4-4586-9559-1CF005403017}" type="parTrans" cxnId="{4F1271F4-03EA-4BE5-9BE8-18A27CB62A35}">
      <dgm:prSet/>
      <dgm:spPr/>
      <dgm:t>
        <a:bodyPr/>
        <a:lstStyle/>
        <a:p>
          <a:endParaRPr lang="en-US"/>
        </a:p>
      </dgm:t>
    </dgm:pt>
    <dgm:pt modelId="{8CAE1022-DECF-4158-813A-6EEE77CDFE68}" type="sibTrans" cxnId="{4F1271F4-03EA-4BE5-9BE8-18A27CB62A35}">
      <dgm:prSet/>
      <dgm:spPr/>
      <dgm:t>
        <a:bodyPr/>
        <a:lstStyle/>
        <a:p>
          <a:endParaRPr lang="en-US"/>
        </a:p>
      </dgm:t>
    </dgm:pt>
    <dgm:pt modelId="{8CA05A76-78A9-43CE-A4CC-A3A956C67C29}">
      <dgm:prSet phldrT="[Text]" custT="1"/>
      <dgm:spPr>
        <a:solidFill>
          <a:srgbClr val="FFFF00"/>
        </a:solidFill>
      </dgm:spPr>
      <dgm:t>
        <a:bodyPr/>
        <a:lstStyle/>
        <a:p>
          <a:pPr marL="0" indent="0"/>
          <a:r>
            <a:rPr lang="en-US" sz="1800" dirty="0" err="1">
              <a:solidFill>
                <a:schemeClr val="tx1"/>
              </a:solidFill>
            </a:rPr>
            <a:t>Bawang</a:t>
          </a:r>
          <a:r>
            <a:rPr lang="en-US" sz="1800" dirty="0">
              <a:solidFill>
                <a:schemeClr val="tx1"/>
              </a:solidFill>
            </a:rPr>
            <a:t> Goreng </a:t>
          </a:r>
          <a:r>
            <a:rPr lang="en-US" sz="1800" dirty="0" err="1">
              <a:solidFill>
                <a:schemeClr val="tx1"/>
              </a:solidFill>
            </a:rPr>
            <a:t>Superbram</a:t>
          </a:r>
          <a:r>
            <a:rPr lang="en-US" sz="1800" dirty="0">
              <a:solidFill>
                <a:schemeClr val="tx1"/>
              </a:solidFill>
            </a:rPr>
            <a:t>, </a:t>
          </a:r>
        </a:p>
        <a:p>
          <a:pPr marL="0" indent="0"/>
          <a:r>
            <a:rPr lang="en-US" sz="1800" dirty="0" err="1">
              <a:solidFill>
                <a:schemeClr val="tx1"/>
              </a:solidFill>
            </a:rPr>
            <a:t>Kulon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Progo</a:t>
          </a:r>
          <a:r>
            <a:rPr lang="en-US" sz="1800" dirty="0">
              <a:solidFill>
                <a:schemeClr val="tx1"/>
              </a:solidFill>
            </a:rPr>
            <a:t>, DIY</a:t>
          </a:r>
        </a:p>
      </dgm:t>
    </dgm:pt>
    <dgm:pt modelId="{94430171-25BB-4A27-8712-EECFCADFFE60}" type="parTrans" cxnId="{E0D800CD-3178-4444-BA2A-B2D240784C1A}">
      <dgm:prSet/>
      <dgm:spPr/>
      <dgm:t>
        <a:bodyPr/>
        <a:lstStyle/>
        <a:p>
          <a:endParaRPr lang="en-US"/>
        </a:p>
      </dgm:t>
    </dgm:pt>
    <dgm:pt modelId="{0D5D72D4-1FDA-42C5-9D1B-F3B456C264E7}" type="sibTrans" cxnId="{E0D800CD-3178-4444-BA2A-B2D240784C1A}">
      <dgm:prSet/>
      <dgm:spPr/>
      <dgm:t>
        <a:bodyPr/>
        <a:lstStyle/>
        <a:p>
          <a:endParaRPr lang="en-US"/>
        </a:p>
      </dgm:t>
    </dgm:pt>
    <dgm:pt modelId="{61AAAFD4-43BC-44DE-B6CC-59195A53DCDC}" type="pres">
      <dgm:prSet presAssocID="{B8F1E517-D705-474D-8F2B-205B19704917}" presName="Name0" presStyleCnt="0">
        <dgm:presLayoutVars>
          <dgm:chMax val="7"/>
          <dgm:chPref val="7"/>
          <dgm:dir/>
        </dgm:presLayoutVars>
      </dgm:prSet>
      <dgm:spPr/>
    </dgm:pt>
    <dgm:pt modelId="{013B4D35-B51C-4213-9B6E-B9ECB06E9B5D}" type="pres">
      <dgm:prSet presAssocID="{B8F1E517-D705-474D-8F2B-205B19704917}" presName="Name1" presStyleCnt="0"/>
      <dgm:spPr/>
    </dgm:pt>
    <dgm:pt modelId="{7B6D5AF0-0A00-4E04-AC89-4F1DEC4F20B3}" type="pres">
      <dgm:prSet presAssocID="{B8F1E517-D705-474D-8F2B-205B19704917}" presName="cycle" presStyleCnt="0"/>
      <dgm:spPr/>
    </dgm:pt>
    <dgm:pt modelId="{C5BDF870-9CC5-45C4-A61F-93DF40B2CFF2}" type="pres">
      <dgm:prSet presAssocID="{B8F1E517-D705-474D-8F2B-205B19704917}" presName="srcNode" presStyleLbl="node1" presStyleIdx="0" presStyleCnt="2"/>
      <dgm:spPr/>
    </dgm:pt>
    <dgm:pt modelId="{EC06B5E5-A3CF-4753-93A7-239E9214D1BF}" type="pres">
      <dgm:prSet presAssocID="{B8F1E517-D705-474D-8F2B-205B19704917}" presName="conn" presStyleLbl="parChTrans1D2" presStyleIdx="0" presStyleCnt="1"/>
      <dgm:spPr/>
    </dgm:pt>
    <dgm:pt modelId="{0694E0B8-D1B6-46CB-9790-5933056F0634}" type="pres">
      <dgm:prSet presAssocID="{B8F1E517-D705-474D-8F2B-205B19704917}" presName="extraNode" presStyleLbl="node1" presStyleIdx="0" presStyleCnt="2"/>
      <dgm:spPr/>
    </dgm:pt>
    <dgm:pt modelId="{5E6773F9-145B-4B9D-A86F-59142EF1745F}" type="pres">
      <dgm:prSet presAssocID="{B8F1E517-D705-474D-8F2B-205B19704917}" presName="dstNode" presStyleLbl="node1" presStyleIdx="0" presStyleCnt="2"/>
      <dgm:spPr/>
    </dgm:pt>
    <dgm:pt modelId="{7E96D623-EDEF-49A4-B830-E52D140797AD}" type="pres">
      <dgm:prSet presAssocID="{FB94C559-858F-43D8-BB0E-F48EBC6B78DC}" presName="text_1" presStyleLbl="node1" presStyleIdx="0" presStyleCnt="2">
        <dgm:presLayoutVars>
          <dgm:bulletEnabled val="1"/>
        </dgm:presLayoutVars>
      </dgm:prSet>
      <dgm:spPr/>
    </dgm:pt>
    <dgm:pt modelId="{1244246B-D886-4F50-97DD-793962B3706E}" type="pres">
      <dgm:prSet presAssocID="{FB94C559-858F-43D8-BB0E-F48EBC6B78DC}" presName="accent_1" presStyleCnt="0"/>
      <dgm:spPr/>
    </dgm:pt>
    <dgm:pt modelId="{6C4E7715-BB51-410E-8047-F401960310DF}" type="pres">
      <dgm:prSet presAssocID="{FB94C559-858F-43D8-BB0E-F48EBC6B78DC}" presName="accentRepeatNode" presStyleLbl="solidFgAcc1" presStyleIdx="0" presStyleCnt="2"/>
      <dgm:spPr/>
    </dgm:pt>
    <dgm:pt modelId="{219F6BD0-08C0-4E2E-B67D-00C18245549F}" type="pres">
      <dgm:prSet presAssocID="{8CA05A76-78A9-43CE-A4CC-A3A956C67C29}" presName="text_2" presStyleLbl="node1" presStyleIdx="1" presStyleCnt="2">
        <dgm:presLayoutVars>
          <dgm:bulletEnabled val="1"/>
        </dgm:presLayoutVars>
      </dgm:prSet>
      <dgm:spPr/>
    </dgm:pt>
    <dgm:pt modelId="{8E8EEAF4-425B-43F2-894A-3CE5315A3FDF}" type="pres">
      <dgm:prSet presAssocID="{8CA05A76-78A9-43CE-A4CC-A3A956C67C29}" presName="accent_2" presStyleCnt="0"/>
      <dgm:spPr/>
    </dgm:pt>
    <dgm:pt modelId="{8CCB0064-3757-48E2-B937-E0685CF42646}" type="pres">
      <dgm:prSet presAssocID="{8CA05A76-78A9-43CE-A4CC-A3A956C67C29}" presName="accentRepeatNode" presStyleLbl="solidFgAcc1" presStyleIdx="1" presStyleCnt="2"/>
      <dgm:spPr/>
    </dgm:pt>
  </dgm:ptLst>
  <dgm:cxnLst>
    <dgm:cxn modelId="{276B340F-C7FD-431A-A38D-27B98BABA796}" type="presOf" srcId="{B8F1E517-D705-474D-8F2B-205B19704917}" destId="{61AAAFD4-43BC-44DE-B6CC-59195A53DCDC}" srcOrd="0" destOrd="0" presId="urn:microsoft.com/office/officeart/2008/layout/VerticalCurvedList"/>
    <dgm:cxn modelId="{73F9BE55-371E-4930-A532-F0489FEBB88E}" type="presOf" srcId="{FB94C559-858F-43D8-BB0E-F48EBC6B78DC}" destId="{7E96D623-EDEF-49A4-B830-E52D140797AD}" srcOrd="0" destOrd="0" presId="urn:microsoft.com/office/officeart/2008/layout/VerticalCurvedList"/>
    <dgm:cxn modelId="{71582B7E-EB1F-4696-BF75-F2114D049B0E}" type="presOf" srcId="{8CA05A76-78A9-43CE-A4CC-A3A956C67C29}" destId="{219F6BD0-08C0-4E2E-B67D-00C18245549F}" srcOrd="0" destOrd="0" presId="urn:microsoft.com/office/officeart/2008/layout/VerticalCurvedList"/>
    <dgm:cxn modelId="{3617CDB1-569C-4652-9614-E3A27408BCAD}" type="presOf" srcId="{8CAE1022-DECF-4158-813A-6EEE77CDFE68}" destId="{EC06B5E5-A3CF-4753-93A7-239E9214D1BF}" srcOrd="0" destOrd="0" presId="urn:microsoft.com/office/officeart/2008/layout/VerticalCurvedList"/>
    <dgm:cxn modelId="{E0D800CD-3178-4444-BA2A-B2D240784C1A}" srcId="{B8F1E517-D705-474D-8F2B-205B19704917}" destId="{8CA05A76-78A9-43CE-A4CC-A3A956C67C29}" srcOrd="1" destOrd="0" parTransId="{94430171-25BB-4A27-8712-EECFCADFFE60}" sibTransId="{0D5D72D4-1FDA-42C5-9D1B-F3B456C264E7}"/>
    <dgm:cxn modelId="{4F1271F4-03EA-4BE5-9BE8-18A27CB62A35}" srcId="{B8F1E517-D705-474D-8F2B-205B19704917}" destId="{FB94C559-858F-43D8-BB0E-F48EBC6B78DC}" srcOrd="0" destOrd="0" parTransId="{F1A82AF4-88D4-4586-9559-1CF005403017}" sibTransId="{8CAE1022-DECF-4158-813A-6EEE77CDFE68}"/>
    <dgm:cxn modelId="{002B4A8C-0FC4-4C64-A9AC-ED7DD7713746}" type="presParOf" srcId="{61AAAFD4-43BC-44DE-B6CC-59195A53DCDC}" destId="{013B4D35-B51C-4213-9B6E-B9ECB06E9B5D}" srcOrd="0" destOrd="0" presId="urn:microsoft.com/office/officeart/2008/layout/VerticalCurvedList"/>
    <dgm:cxn modelId="{EFE6EA4F-A073-4F0D-9B57-A6E3C121627B}" type="presParOf" srcId="{013B4D35-B51C-4213-9B6E-B9ECB06E9B5D}" destId="{7B6D5AF0-0A00-4E04-AC89-4F1DEC4F20B3}" srcOrd="0" destOrd="0" presId="urn:microsoft.com/office/officeart/2008/layout/VerticalCurvedList"/>
    <dgm:cxn modelId="{451504FE-2AEB-42EC-AF54-6C137F79DC98}" type="presParOf" srcId="{7B6D5AF0-0A00-4E04-AC89-4F1DEC4F20B3}" destId="{C5BDF870-9CC5-45C4-A61F-93DF40B2CFF2}" srcOrd="0" destOrd="0" presId="urn:microsoft.com/office/officeart/2008/layout/VerticalCurvedList"/>
    <dgm:cxn modelId="{B670803B-C1E7-4862-8B51-7780FE6847CD}" type="presParOf" srcId="{7B6D5AF0-0A00-4E04-AC89-4F1DEC4F20B3}" destId="{EC06B5E5-A3CF-4753-93A7-239E9214D1BF}" srcOrd="1" destOrd="0" presId="urn:microsoft.com/office/officeart/2008/layout/VerticalCurvedList"/>
    <dgm:cxn modelId="{9D8117C2-9553-4816-8981-6B6CAC7EC090}" type="presParOf" srcId="{7B6D5AF0-0A00-4E04-AC89-4F1DEC4F20B3}" destId="{0694E0B8-D1B6-46CB-9790-5933056F0634}" srcOrd="2" destOrd="0" presId="urn:microsoft.com/office/officeart/2008/layout/VerticalCurvedList"/>
    <dgm:cxn modelId="{B7DA6E84-B63C-4327-A07E-6F5241D4334F}" type="presParOf" srcId="{7B6D5AF0-0A00-4E04-AC89-4F1DEC4F20B3}" destId="{5E6773F9-145B-4B9D-A86F-59142EF1745F}" srcOrd="3" destOrd="0" presId="urn:microsoft.com/office/officeart/2008/layout/VerticalCurvedList"/>
    <dgm:cxn modelId="{9AB7D973-AA51-45C3-B824-BD5705966E2F}" type="presParOf" srcId="{013B4D35-B51C-4213-9B6E-B9ECB06E9B5D}" destId="{7E96D623-EDEF-49A4-B830-E52D140797AD}" srcOrd="1" destOrd="0" presId="urn:microsoft.com/office/officeart/2008/layout/VerticalCurvedList"/>
    <dgm:cxn modelId="{07EF4439-4C68-47E5-AD4E-342A9B5E4280}" type="presParOf" srcId="{013B4D35-B51C-4213-9B6E-B9ECB06E9B5D}" destId="{1244246B-D886-4F50-97DD-793962B3706E}" srcOrd="2" destOrd="0" presId="urn:microsoft.com/office/officeart/2008/layout/VerticalCurvedList"/>
    <dgm:cxn modelId="{59DCDB6A-A2A9-4A3F-9E74-84BE15720027}" type="presParOf" srcId="{1244246B-D886-4F50-97DD-793962B3706E}" destId="{6C4E7715-BB51-410E-8047-F401960310DF}" srcOrd="0" destOrd="0" presId="urn:microsoft.com/office/officeart/2008/layout/VerticalCurvedList"/>
    <dgm:cxn modelId="{F319B9FE-A0F3-47DA-871F-EBF2878984B4}" type="presParOf" srcId="{013B4D35-B51C-4213-9B6E-B9ECB06E9B5D}" destId="{219F6BD0-08C0-4E2E-B67D-00C18245549F}" srcOrd="3" destOrd="0" presId="urn:microsoft.com/office/officeart/2008/layout/VerticalCurvedList"/>
    <dgm:cxn modelId="{F00F85BC-207C-4814-B0C4-EE81953A5BC3}" type="presParOf" srcId="{013B4D35-B51C-4213-9B6E-B9ECB06E9B5D}" destId="{8E8EEAF4-425B-43F2-894A-3CE5315A3FDF}" srcOrd="4" destOrd="0" presId="urn:microsoft.com/office/officeart/2008/layout/VerticalCurvedList"/>
    <dgm:cxn modelId="{7CD6B606-E56D-45FA-85BC-FD5AA0E460A8}" type="presParOf" srcId="{8E8EEAF4-425B-43F2-894A-3CE5315A3FDF}" destId="{8CCB0064-3757-48E2-B937-E0685CF4264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A98AA-6119-4A97-B27E-D1C5D0060D04}">
      <dsp:nvSpPr>
        <dsp:cNvPr id="0" name=""/>
        <dsp:cNvSpPr/>
      </dsp:nvSpPr>
      <dsp:spPr>
        <a:xfrm>
          <a:off x="839390" y="0"/>
          <a:ext cx="9513093" cy="4514850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A0856-5B18-46AD-9550-2083FF1B39CD}">
      <dsp:nvSpPr>
        <dsp:cNvPr id="0" name=""/>
        <dsp:cNvSpPr/>
      </dsp:nvSpPr>
      <dsp:spPr>
        <a:xfrm>
          <a:off x="379255" y="1354455"/>
          <a:ext cx="3357562" cy="180594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Produk</a:t>
          </a:r>
          <a:r>
            <a:rPr lang="en-US" sz="2500" kern="1200" dirty="0"/>
            <a:t> </a:t>
          </a:r>
          <a:r>
            <a:rPr lang="en-US" sz="2500" kern="1200" dirty="0" err="1"/>
            <a:t>hortikultura</a:t>
          </a:r>
          <a:r>
            <a:rPr lang="en-US" sz="2500" kern="1200" dirty="0"/>
            <a:t> </a:t>
          </a:r>
          <a:r>
            <a:rPr lang="en-US" sz="2500" kern="1200" dirty="0" err="1"/>
            <a:t>mudah</a:t>
          </a:r>
          <a:r>
            <a:rPr lang="en-US" sz="2500" kern="1200" dirty="0"/>
            <a:t> </a:t>
          </a:r>
          <a:r>
            <a:rPr lang="en-US" sz="2500" kern="1200" dirty="0" err="1"/>
            <a:t>rusak</a:t>
          </a:r>
          <a:r>
            <a:rPr lang="en-US" sz="2500" kern="1200" dirty="0"/>
            <a:t>, dan </a:t>
          </a:r>
          <a:r>
            <a:rPr lang="en-US" sz="2500" kern="1200" dirty="0" err="1"/>
            <a:t>musiman</a:t>
          </a:r>
          <a:endParaRPr lang="en-ID" sz="2500" kern="1200" dirty="0"/>
        </a:p>
      </dsp:txBody>
      <dsp:txXfrm>
        <a:off x="467414" y="1442614"/>
        <a:ext cx="3181244" cy="1629622"/>
      </dsp:txXfrm>
    </dsp:sp>
    <dsp:sp modelId="{035909D5-7537-41F5-90C6-189DB1DEE070}">
      <dsp:nvSpPr>
        <dsp:cNvPr id="0" name=""/>
        <dsp:cNvSpPr/>
      </dsp:nvSpPr>
      <dsp:spPr>
        <a:xfrm>
          <a:off x="3917156" y="1354455"/>
          <a:ext cx="3357562" cy="180594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Akibatnya</a:t>
          </a:r>
          <a:r>
            <a:rPr lang="en-US" sz="2500" kern="1200" dirty="0"/>
            <a:t> </a:t>
          </a:r>
          <a:r>
            <a:rPr lang="en-US" sz="2500" kern="1200" dirty="0" err="1"/>
            <a:t>disaat</a:t>
          </a:r>
          <a:r>
            <a:rPr lang="en-US" sz="2500" kern="1200" dirty="0"/>
            <a:t> </a:t>
          </a:r>
          <a:r>
            <a:rPr lang="en-US" sz="2500" kern="1200" dirty="0" err="1"/>
            <a:t>panen</a:t>
          </a:r>
          <a:r>
            <a:rPr lang="en-US" sz="2500" kern="1200" dirty="0"/>
            <a:t> </a:t>
          </a:r>
          <a:r>
            <a:rPr lang="en-US" sz="2500" kern="1200" dirty="0" err="1"/>
            <a:t>raya</a:t>
          </a:r>
          <a:r>
            <a:rPr lang="en-US" sz="2500" kern="1200" dirty="0"/>
            <a:t> </a:t>
          </a:r>
          <a:r>
            <a:rPr lang="en-US" sz="2500" kern="1200" dirty="0" err="1"/>
            <a:t>harga</a:t>
          </a:r>
          <a:r>
            <a:rPr lang="en-US" sz="2500" kern="1200" dirty="0"/>
            <a:t> </a:t>
          </a:r>
          <a:r>
            <a:rPr lang="en-US" sz="2500" kern="1200" dirty="0" err="1"/>
            <a:t>jatuh</a:t>
          </a:r>
          <a:r>
            <a:rPr lang="en-US" sz="2500" kern="1200" dirty="0"/>
            <a:t> </a:t>
          </a:r>
          <a:r>
            <a:rPr lang="en-US" sz="2500" kern="1200" dirty="0" err="1"/>
            <a:t>karena</a:t>
          </a:r>
          <a:r>
            <a:rPr lang="en-US" sz="2500" kern="1200" dirty="0"/>
            <a:t> </a:t>
          </a:r>
          <a:r>
            <a:rPr lang="en-US" sz="2500" kern="1200" dirty="0" err="1"/>
            <a:t>konsumsi</a:t>
          </a:r>
          <a:r>
            <a:rPr lang="en-US" sz="2500" kern="1200" dirty="0"/>
            <a:t> </a:t>
          </a:r>
          <a:r>
            <a:rPr lang="en-US" sz="2500" kern="1200" dirty="0" err="1"/>
            <a:t>dalam</a:t>
          </a:r>
          <a:r>
            <a:rPr lang="en-US" sz="2500" kern="1200" dirty="0"/>
            <a:t> </a:t>
          </a:r>
          <a:r>
            <a:rPr lang="en-US" sz="2500" kern="1200" dirty="0" err="1"/>
            <a:t>bentuk</a:t>
          </a:r>
          <a:r>
            <a:rPr lang="en-US" sz="2500" kern="1200" dirty="0"/>
            <a:t> segar </a:t>
          </a:r>
          <a:endParaRPr lang="en-ID" sz="2500" kern="1200" dirty="0"/>
        </a:p>
      </dsp:txBody>
      <dsp:txXfrm>
        <a:off x="4005315" y="1442614"/>
        <a:ext cx="3181244" cy="1629622"/>
      </dsp:txXfrm>
    </dsp:sp>
    <dsp:sp modelId="{5A3A1D94-3BC1-4EA7-99FD-9937067C82C5}">
      <dsp:nvSpPr>
        <dsp:cNvPr id="0" name=""/>
        <dsp:cNvSpPr/>
      </dsp:nvSpPr>
      <dsp:spPr>
        <a:xfrm>
          <a:off x="7455056" y="1354455"/>
          <a:ext cx="3357562" cy="180594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Sebaliknya</a:t>
          </a:r>
          <a:r>
            <a:rPr lang="en-US" sz="2500" kern="1200" dirty="0"/>
            <a:t>, </a:t>
          </a:r>
          <a:r>
            <a:rPr lang="en-US" sz="2500" kern="1200" dirty="0" err="1"/>
            <a:t>disaat</a:t>
          </a:r>
          <a:r>
            <a:rPr lang="en-US" sz="2500" kern="1200" dirty="0"/>
            <a:t> off season </a:t>
          </a:r>
          <a:r>
            <a:rPr lang="en-US" sz="2500" kern="1200" dirty="0" err="1"/>
            <a:t>harga</a:t>
          </a:r>
          <a:r>
            <a:rPr lang="en-US" sz="2500" kern="1200" dirty="0"/>
            <a:t> </a:t>
          </a:r>
          <a:r>
            <a:rPr lang="en-US" sz="2500" kern="1200" dirty="0" err="1"/>
            <a:t>melonjak</a:t>
          </a:r>
          <a:endParaRPr lang="en-ID" sz="2500" kern="1200" dirty="0"/>
        </a:p>
      </dsp:txBody>
      <dsp:txXfrm>
        <a:off x="7543215" y="1442614"/>
        <a:ext cx="3181244" cy="16296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4B999-E8BB-4833-B97E-6A9991235767}">
      <dsp:nvSpPr>
        <dsp:cNvPr id="0" name=""/>
        <dsp:cNvSpPr/>
      </dsp:nvSpPr>
      <dsp:spPr>
        <a:xfrm>
          <a:off x="3059191" y="34090"/>
          <a:ext cx="1132367" cy="1132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059191" y="34090"/>
        <a:ext cx="1132367" cy="1132367"/>
      </dsp:txXfrm>
    </dsp:sp>
    <dsp:sp modelId="{176E24E7-0E6A-457C-8AC2-7FB116C56795}">
      <dsp:nvSpPr>
        <dsp:cNvPr id="0" name=""/>
        <dsp:cNvSpPr/>
      </dsp:nvSpPr>
      <dsp:spPr>
        <a:xfrm>
          <a:off x="394839" y="1257"/>
          <a:ext cx="4246344" cy="4246344"/>
        </a:xfrm>
        <a:prstGeom prst="circularArrow">
          <a:avLst>
            <a:gd name="adj1" fmla="val 5200"/>
            <a:gd name="adj2" fmla="val 335905"/>
            <a:gd name="adj3" fmla="val 21293276"/>
            <a:gd name="adj4" fmla="val 19766209"/>
            <a:gd name="adj5" fmla="val 606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B54FF-2818-42A1-9CB2-49D4F76EB40A}">
      <dsp:nvSpPr>
        <dsp:cNvPr id="0" name=""/>
        <dsp:cNvSpPr/>
      </dsp:nvSpPr>
      <dsp:spPr>
        <a:xfrm>
          <a:off x="3743579" y="2140420"/>
          <a:ext cx="1132367" cy="1132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Produk</a:t>
          </a: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Olahan</a:t>
          </a: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Horti</a:t>
          </a:r>
          <a:endParaRPr lang="en-ID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743579" y="2140420"/>
        <a:ext cx="1132367" cy="1132367"/>
      </dsp:txXfrm>
    </dsp:sp>
    <dsp:sp modelId="{B1A713E9-1FE1-42FD-BBD4-47AC10084D1A}">
      <dsp:nvSpPr>
        <dsp:cNvPr id="0" name=""/>
        <dsp:cNvSpPr/>
      </dsp:nvSpPr>
      <dsp:spPr>
        <a:xfrm>
          <a:off x="394839" y="1257"/>
          <a:ext cx="4246344" cy="4246344"/>
        </a:xfrm>
        <a:prstGeom prst="circularArrow">
          <a:avLst>
            <a:gd name="adj1" fmla="val 5200"/>
            <a:gd name="adj2" fmla="val 335905"/>
            <a:gd name="adj3" fmla="val 4014734"/>
            <a:gd name="adj4" fmla="val 2253400"/>
            <a:gd name="adj5" fmla="val 606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B2A7D0-AA9E-4590-B8E5-7454CC262B8A}">
      <dsp:nvSpPr>
        <dsp:cNvPr id="0" name=""/>
        <dsp:cNvSpPr/>
      </dsp:nvSpPr>
      <dsp:spPr>
        <a:xfrm>
          <a:off x="1951828" y="3442204"/>
          <a:ext cx="1132367" cy="1132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Permodalan</a:t>
          </a:r>
          <a:endParaRPr lang="en-ID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951828" y="3442204"/>
        <a:ext cx="1132367" cy="1132367"/>
      </dsp:txXfrm>
    </dsp:sp>
    <dsp:sp modelId="{0BDCAFEF-8860-47D9-B6F9-37130A2AFBDA}">
      <dsp:nvSpPr>
        <dsp:cNvPr id="0" name=""/>
        <dsp:cNvSpPr/>
      </dsp:nvSpPr>
      <dsp:spPr>
        <a:xfrm>
          <a:off x="394839" y="1257"/>
          <a:ext cx="4246344" cy="4246344"/>
        </a:xfrm>
        <a:prstGeom prst="circularArrow">
          <a:avLst>
            <a:gd name="adj1" fmla="val 5200"/>
            <a:gd name="adj2" fmla="val 335905"/>
            <a:gd name="adj3" fmla="val 8210696"/>
            <a:gd name="adj4" fmla="val 6449362"/>
            <a:gd name="adj5" fmla="val 606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0F28F-76EC-41CA-B8F3-3D7A1ED9C339}">
      <dsp:nvSpPr>
        <dsp:cNvPr id="0" name=""/>
        <dsp:cNvSpPr/>
      </dsp:nvSpPr>
      <dsp:spPr>
        <a:xfrm>
          <a:off x="160076" y="2140420"/>
          <a:ext cx="1132367" cy="1132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60076" y="2140420"/>
        <a:ext cx="1132367" cy="1132367"/>
      </dsp:txXfrm>
    </dsp:sp>
    <dsp:sp modelId="{7D904E8F-3566-4697-8C64-BB25676D1E95}">
      <dsp:nvSpPr>
        <dsp:cNvPr id="0" name=""/>
        <dsp:cNvSpPr/>
      </dsp:nvSpPr>
      <dsp:spPr>
        <a:xfrm>
          <a:off x="394839" y="1257"/>
          <a:ext cx="4246344" cy="4246344"/>
        </a:xfrm>
        <a:prstGeom prst="circularArrow">
          <a:avLst>
            <a:gd name="adj1" fmla="val 5200"/>
            <a:gd name="adj2" fmla="val 335905"/>
            <a:gd name="adj3" fmla="val 12297887"/>
            <a:gd name="adj4" fmla="val 10770819"/>
            <a:gd name="adj5" fmla="val 606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05D20-E08D-4679-B4DD-AE7BEFB4CB66}">
      <dsp:nvSpPr>
        <dsp:cNvPr id="0" name=""/>
        <dsp:cNvSpPr/>
      </dsp:nvSpPr>
      <dsp:spPr>
        <a:xfrm>
          <a:off x="844464" y="34090"/>
          <a:ext cx="1132367" cy="1132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6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44464" y="34090"/>
        <a:ext cx="1132367" cy="1132367"/>
      </dsp:txXfrm>
    </dsp:sp>
    <dsp:sp modelId="{961AD7CF-F864-4BDE-A2CF-26756889ED4E}">
      <dsp:nvSpPr>
        <dsp:cNvPr id="0" name=""/>
        <dsp:cNvSpPr/>
      </dsp:nvSpPr>
      <dsp:spPr>
        <a:xfrm>
          <a:off x="394839" y="1257"/>
          <a:ext cx="4246344" cy="4246344"/>
        </a:xfrm>
        <a:prstGeom prst="circularArrow">
          <a:avLst>
            <a:gd name="adj1" fmla="val 5200"/>
            <a:gd name="adj2" fmla="val 335905"/>
            <a:gd name="adj3" fmla="val 16865722"/>
            <a:gd name="adj4" fmla="val 15198373"/>
            <a:gd name="adj5" fmla="val 606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6B5E5-A3CF-4753-93A7-239E9214D1BF}">
      <dsp:nvSpPr>
        <dsp:cNvPr id="0" name=""/>
        <dsp:cNvSpPr/>
      </dsp:nvSpPr>
      <dsp:spPr>
        <a:xfrm>
          <a:off x="-5880932" y="-904895"/>
          <a:ext cx="7039417" cy="7039417"/>
        </a:xfrm>
        <a:prstGeom prst="blockArc">
          <a:avLst>
            <a:gd name="adj1" fmla="val 18900000"/>
            <a:gd name="adj2" fmla="val 2700000"/>
            <a:gd name="adj3" fmla="val 30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6D623-EDEF-49A4-B830-E52D140797AD}">
      <dsp:nvSpPr>
        <dsp:cNvPr id="0" name=""/>
        <dsp:cNvSpPr/>
      </dsp:nvSpPr>
      <dsp:spPr>
        <a:xfrm>
          <a:off x="798040" y="484472"/>
          <a:ext cx="5085082" cy="1045925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203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Sambel</a:t>
          </a: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6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Chilia</a:t>
          </a: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</a:t>
          </a:r>
          <a:r>
            <a:rPr lang="en-US" sz="16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Grobogan</a:t>
          </a: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</a:t>
          </a:r>
          <a:r>
            <a:rPr lang="en-US" sz="16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Jawa</a:t>
          </a:r>
          <a:r>
            <a:rPr lang="en-US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Tengah </a:t>
          </a:r>
        </a:p>
      </dsp:txBody>
      <dsp:txXfrm>
        <a:off x="798040" y="484472"/>
        <a:ext cx="5085082" cy="1045925"/>
      </dsp:txXfrm>
    </dsp:sp>
    <dsp:sp modelId="{6C4E7715-BB51-410E-8047-F401960310DF}">
      <dsp:nvSpPr>
        <dsp:cNvPr id="0" name=""/>
        <dsp:cNvSpPr/>
      </dsp:nvSpPr>
      <dsp:spPr>
        <a:xfrm>
          <a:off x="41425" y="277431"/>
          <a:ext cx="1430381" cy="15369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4D687-A412-4926-8331-0E8847FE8192}">
      <dsp:nvSpPr>
        <dsp:cNvPr id="0" name=""/>
        <dsp:cNvSpPr/>
      </dsp:nvSpPr>
      <dsp:spPr>
        <a:xfrm>
          <a:off x="1136809" y="2091850"/>
          <a:ext cx="4704888" cy="1045925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203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Abon Cabe Nurmi, </a:t>
          </a:r>
          <a:r>
            <a:rPr lang="en-US" sz="1600" kern="1200" dirty="0" err="1"/>
            <a:t>Temanggung</a:t>
          </a:r>
          <a:r>
            <a:rPr lang="en-US" sz="1600" kern="1200" dirty="0"/>
            <a:t>, </a:t>
          </a:r>
          <a:r>
            <a:rPr lang="en-US" sz="1600" kern="1200" dirty="0" err="1"/>
            <a:t>Jawa</a:t>
          </a:r>
          <a:r>
            <a:rPr lang="en-US" sz="1600" kern="1200" dirty="0"/>
            <a:t> Tengah</a:t>
          </a:r>
          <a:endParaRPr lang="en-US" sz="1800" kern="1200" dirty="0"/>
        </a:p>
      </dsp:txBody>
      <dsp:txXfrm>
        <a:off x="1136809" y="2091850"/>
        <a:ext cx="4704888" cy="1045925"/>
      </dsp:txXfrm>
    </dsp:sp>
    <dsp:sp modelId="{FE8E19D0-2A36-4CC0-BC13-5B76427E59E5}">
      <dsp:nvSpPr>
        <dsp:cNvPr id="0" name=""/>
        <dsp:cNvSpPr/>
      </dsp:nvSpPr>
      <dsp:spPr>
        <a:xfrm>
          <a:off x="483106" y="1961109"/>
          <a:ext cx="1307406" cy="13074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7DE75-6BA4-4348-B420-6899E1C1547F}">
      <dsp:nvSpPr>
        <dsp:cNvPr id="0" name=""/>
        <dsp:cNvSpPr/>
      </dsp:nvSpPr>
      <dsp:spPr>
        <a:xfrm>
          <a:off x="756615" y="3660738"/>
          <a:ext cx="5085082" cy="1045925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2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Pisuke</a:t>
          </a:r>
          <a:r>
            <a:rPr lang="en-US" sz="2000" kern="1200" dirty="0"/>
            <a:t>, Gorontalo</a:t>
          </a:r>
        </a:p>
      </dsp:txBody>
      <dsp:txXfrm>
        <a:off x="756615" y="3660738"/>
        <a:ext cx="5085082" cy="1045925"/>
      </dsp:txXfrm>
    </dsp:sp>
    <dsp:sp modelId="{D63C0A66-5704-419E-A036-ABEE0F283E5C}">
      <dsp:nvSpPr>
        <dsp:cNvPr id="0" name=""/>
        <dsp:cNvSpPr/>
      </dsp:nvSpPr>
      <dsp:spPr>
        <a:xfrm>
          <a:off x="102912" y="3529997"/>
          <a:ext cx="1307406" cy="13074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6B5E5-A3CF-4753-93A7-239E9214D1BF}">
      <dsp:nvSpPr>
        <dsp:cNvPr id="0" name=""/>
        <dsp:cNvSpPr/>
      </dsp:nvSpPr>
      <dsp:spPr>
        <a:xfrm>
          <a:off x="-5867093" y="-904895"/>
          <a:ext cx="7039417" cy="7039417"/>
        </a:xfrm>
        <a:prstGeom prst="blockArc">
          <a:avLst>
            <a:gd name="adj1" fmla="val 18900000"/>
            <a:gd name="adj2" fmla="val 2700000"/>
            <a:gd name="adj3" fmla="val 30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6D623-EDEF-49A4-B830-E52D140797AD}">
      <dsp:nvSpPr>
        <dsp:cNvPr id="0" name=""/>
        <dsp:cNvSpPr/>
      </dsp:nvSpPr>
      <dsp:spPr>
        <a:xfrm>
          <a:off x="961335" y="747104"/>
          <a:ext cx="4767078" cy="1493999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586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Rumpun</a:t>
          </a:r>
          <a:r>
            <a:rPr lang="en-US" sz="1600" kern="1200" dirty="0"/>
            <a:t> </a:t>
          </a:r>
          <a:r>
            <a:rPr lang="en-US" sz="1600" kern="1200" dirty="0" err="1"/>
            <a:t>Padi</a:t>
          </a:r>
          <a:r>
            <a:rPr lang="en-US" sz="1600" kern="1200" dirty="0"/>
            <a:t>, </a:t>
          </a:r>
          <a:r>
            <a:rPr lang="en-US" sz="1600" kern="1200" dirty="0" err="1"/>
            <a:t>Wonosobo</a:t>
          </a:r>
          <a:r>
            <a:rPr lang="en-US" sz="1600" kern="1200" dirty="0"/>
            <a:t>, </a:t>
          </a:r>
          <a:r>
            <a:rPr lang="en-US" sz="1600" kern="1200" dirty="0" err="1"/>
            <a:t>Jawa</a:t>
          </a:r>
          <a:r>
            <a:rPr lang="en-US" sz="1600" kern="1200" dirty="0"/>
            <a:t> Tengah</a:t>
          </a:r>
        </a:p>
      </dsp:txBody>
      <dsp:txXfrm>
        <a:off x="961335" y="747104"/>
        <a:ext cx="4767078" cy="1493999"/>
      </dsp:txXfrm>
    </dsp:sp>
    <dsp:sp modelId="{6C4E7715-BB51-410E-8047-F401960310DF}">
      <dsp:nvSpPr>
        <dsp:cNvPr id="0" name=""/>
        <dsp:cNvSpPr/>
      </dsp:nvSpPr>
      <dsp:spPr>
        <a:xfrm>
          <a:off x="27586" y="560354"/>
          <a:ext cx="1867499" cy="18674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F6BD0-08C0-4E2E-B67D-00C18245549F}">
      <dsp:nvSpPr>
        <dsp:cNvPr id="0" name=""/>
        <dsp:cNvSpPr/>
      </dsp:nvSpPr>
      <dsp:spPr>
        <a:xfrm>
          <a:off x="961335" y="2988522"/>
          <a:ext cx="4767078" cy="1493999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586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tx1"/>
              </a:solidFill>
            </a:rPr>
            <a:t>Bawang</a:t>
          </a:r>
          <a:r>
            <a:rPr lang="en-US" sz="1800" kern="1200" dirty="0">
              <a:solidFill>
                <a:schemeClr val="tx1"/>
              </a:solidFill>
            </a:rPr>
            <a:t> Goreng </a:t>
          </a:r>
          <a:r>
            <a:rPr lang="en-US" sz="1800" kern="1200" dirty="0" err="1">
              <a:solidFill>
                <a:schemeClr val="tx1"/>
              </a:solidFill>
            </a:rPr>
            <a:t>Superbram</a:t>
          </a:r>
          <a:r>
            <a:rPr lang="en-US" sz="1800" kern="1200" dirty="0">
              <a:solidFill>
                <a:schemeClr val="tx1"/>
              </a:solidFill>
            </a:rPr>
            <a:t>,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tx1"/>
              </a:solidFill>
            </a:rPr>
            <a:t>Kulon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Progo</a:t>
          </a:r>
          <a:r>
            <a:rPr lang="en-US" sz="1800" kern="1200" dirty="0">
              <a:solidFill>
                <a:schemeClr val="tx1"/>
              </a:solidFill>
            </a:rPr>
            <a:t>, DIY</a:t>
          </a:r>
        </a:p>
      </dsp:txBody>
      <dsp:txXfrm>
        <a:off x="961335" y="2988522"/>
        <a:ext cx="4767078" cy="1493999"/>
      </dsp:txXfrm>
    </dsp:sp>
    <dsp:sp modelId="{8CCB0064-3757-48E2-B937-E0685CF42646}">
      <dsp:nvSpPr>
        <dsp:cNvPr id="0" name=""/>
        <dsp:cNvSpPr/>
      </dsp:nvSpPr>
      <dsp:spPr>
        <a:xfrm>
          <a:off x="27586" y="2801772"/>
          <a:ext cx="1867499" cy="18674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8CDEA9-AD81-447A-BB93-EA1F89F89F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7183" cy="4673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B8971-A9C5-49C6-B7A0-6A4DE185EA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1710"/>
            <a:ext cx="3057183" cy="4673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81F30-CBD3-4A11-A48F-C483AAFBFE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94434" y="8841710"/>
            <a:ext cx="3057183" cy="4673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F8995-2F19-4D37-90E5-3604500D897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965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56414" cy="4670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1"/>
            <a:ext cx="3056414" cy="4670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B41DE-1A07-4D61-9B9C-67014310646D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127B4-478B-49A2-A250-CEE506065A4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7057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878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24658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58724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38064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17122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665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805234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8226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69579" y="179542"/>
            <a:ext cx="3831167" cy="553357"/>
          </a:xfrm>
        </p:spPr>
        <p:txBody>
          <a:bodyPr lIns="0" tIns="0" rIns="0" bIns="0"/>
          <a:lstStyle>
            <a:lvl1pPr>
              <a:defRPr sz="3596" b="1" i="0">
                <a:solidFill>
                  <a:srgbClr val="F1F1F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57465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FCBEA3-BCB9-49EB-A458-3912918E67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-5544"/>
            <a:ext cx="12192000" cy="6869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E13A7-DB2D-4778-AD36-D8E2A91B4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45" y="32"/>
            <a:ext cx="8103579" cy="738627"/>
          </a:xfrm>
        </p:spPr>
        <p:txBody>
          <a:bodyPr>
            <a:normAutofit/>
          </a:bodyPr>
          <a:lstStyle>
            <a:lvl1pPr>
              <a:defRPr sz="2797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787DD-6B37-46FE-BBD0-EB4545681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3B86D0DB-0F9A-4EB1-9D7D-F40505B4111F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09/08/2021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31AC-A338-4B5A-926A-51C1C821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E1255-B45A-4489-AB89-E2A3F346F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764" y="6492910"/>
            <a:ext cx="2743200" cy="276999"/>
          </a:xfrm>
        </p:spPr>
        <p:txBody>
          <a:bodyPr/>
          <a:lstStyle/>
          <a:p>
            <a:fld id="{AB17B7FE-06B6-4511-902B-8E3945FB53E7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1" y="328149"/>
            <a:ext cx="11573197" cy="746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54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6DD9-9A8F-411D-B597-946818B71DE8}"/>
              </a:ext>
            </a:extLst>
          </p:cNvPr>
          <p:cNvGrpSpPr/>
          <p:nvPr userDrawn="1"/>
        </p:nvGrpSpPr>
        <p:grpSpPr>
          <a:xfrm>
            <a:off x="0" y="6597855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57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57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57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57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57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03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2814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3651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37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07710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95941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623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865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C361CA6E-DF98-410B-AE4A-CF150AEDFA48}"/>
              </a:ext>
            </a:extLst>
          </p:cNvPr>
          <p:cNvSpPr/>
          <p:nvPr userDrawn="1"/>
        </p:nvSpPr>
        <p:spPr>
          <a:xfrm>
            <a:off x="0" y="3860800"/>
            <a:ext cx="12192000" cy="2997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331BA6B-1160-4C94-BC99-AB76FE08144D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90569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B8889A1-D69F-4C43-A703-CC4EF052920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615156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0EC9CBA-4BCB-4A15-B763-91D632F27CA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2462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2E1E747-451E-4658-99BF-493DECCD680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034358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1621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3A78E6-F71D-4312-BDB2-FA26CAF574B4}"/>
              </a:ext>
            </a:extLst>
          </p:cNvPr>
          <p:cNvSpPr/>
          <p:nvPr userDrawn="1"/>
        </p:nvSpPr>
        <p:spPr>
          <a:xfrm flipH="1" flipV="1">
            <a:off x="5119026" y="0"/>
            <a:ext cx="7072972" cy="6858000"/>
          </a:xfrm>
          <a:custGeom>
            <a:avLst/>
            <a:gdLst>
              <a:gd name="connsiteX0" fmla="*/ 0 w 7072972"/>
              <a:gd name="connsiteY0" fmla="*/ 0 h 6858000"/>
              <a:gd name="connsiteX1" fmla="*/ 7072972 w 7072972"/>
              <a:gd name="connsiteY1" fmla="*/ 1890052 h 6858000"/>
              <a:gd name="connsiteX2" fmla="*/ 3307176 w 7072972"/>
              <a:gd name="connsiteY2" fmla="*/ 6858000 h 6858000"/>
              <a:gd name="connsiteX3" fmla="*/ 0 w 70729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2972" h="6858000">
                <a:moveTo>
                  <a:pt x="0" y="0"/>
                </a:moveTo>
                <a:lnTo>
                  <a:pt x="7072972" y="1890052"/>
                </a:lnTo>
                <a:lnTo>
                  <a:pt x="33071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C75BF01-2621-417D-9B96-39DD8D0867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0"/>
            <a:ext cx="7072972" cy="6858000"/>
          </a:xfrm>
          <a:custGeom>
            <a:avLst/>
            <a:gdLst>
              <a:gd name="connsiteX0" fmla="*/ 0 w 6200775"/>
              <a:gd name="connsiteY0" fmla="*/ 0 h 6858000"/>
              <a:gd name="connsiteX1" fmla="*/ 2158503 w 6200775"/>
              <a:gd name="connsiteY1" fmla="*/ 0 h 6858000"/>
              <a:gd name="connsiteX2" fmla="*/ 6200775 w 6200775"/>
              <a:gd name="connsiteY2" fmla="*/ 3676650 h 6858000"/>
              <a:gd name="connsiteX3" fmla="*/ 3307176 w 6200775"/>
              <a:gd name="connsiteY3" fmla="*/ 6858000 h 6858000"/>
              <a:gd name="connsiteX4" fmla="*/ 0 w 6200775"/>
              <a:gd name="connsiteY4" fmla="*/ 6858000 h 6858000"/>
              <a:gd name="connsiteX0" fmla="*/ 0 w 7424664"/>
              <a:gd name="connsiteY0" fmla="*/ 0 h 6858000"/>
              <a:gd name="connsiteX1" fmla="*/ 2158503 w 7424664"/>
              <a:gd name="connsiteY1" fmla="*/ 0 h 6858000"/>
              <a:gd name="connsiteX2" fmla="*/ 7424664 w 7424664"/>
              <a:gd name="connsiteY2" fmla="*/ 2326151 h 6858000"/>
              <a:gd name="connsiteX3" fmla="*/ 3307176 w 7424664"/>
              <a:gd name="connsiteY3" fmla="*/ 6858000 h 6858000"/>
              <a:gd name="connsiteX4" fmla="*/ 0 w 7424664"/>
              <a:gd name="connsiteY4" fmla="*/ 6858000 h 6858000"/>
              <a:gd name="connsiteX5" fmla="*/ 0 w 7424664"/>
              <a:gd name="connsiteY5" fmla="*/ 0 h 6858000"/>
              <a:gd name="connsiteX0" fmla="*/ 0 w 7424664"/>
              <a:gd name="connsiteY0" fmla="*/ 0 h 6858000"/>
              <a:gd name="connsiteX1" fmla="*/ 7424664 w 7424664"/>
              <a:gd name="connsiteY1" fmla="*/ 2326151 h 6858000"/>
              <a:gd name="connsiteX2" fmla="*/ 3307176 w 7424664"/>
              <a:gd name="connsiteY2" fmla="*/ 6858000 h 6858000"/>
              <a:gd name="connsiteX3" fmla="*/ 0 w 7424664"/>
              <a:gd name="connsiteY3" fmla="*/ 6858000 h 6858000"/>
              <a:gd name="connsiteX4" fmla="*/ 0 w 7424664"/>
              <a:gd name="connsiteY4" fmla="*/ 0 h 6858000"/>
              <a:gd name="connsiteX0" fmla="*/ 0 w 6904159"/>
              <a:gd name="connsiteY0" fmla="*/ 0 h 6858000"/>
              <a:gd name="connsiteX1" fmla="*/ 6904159 w 6904159"/>
              <a:gd name="connsiteY1" fmla="*/ 1805646 h 6858000"/>
              <a:gd name="connsiteX2" fmla="*/ 3307176 w 6904159"/>
              <a:gd name="connsiteY2" fmla="*/ 6858000 h 6858000"/>
              <a:gd name="connsiteX3" fmla="*/ 0 w 6904159"/>
              <a:gd name="connsiteY3" fmla="*/ 6858000 h 6858000"/>
              <a:gd name="connsiteX4" fmla="*/ 0 w 6904159"/>
              <a:gd name="connsiteY4" fmla="*/ 0 h 6858000"/>
              <a:gd name="connsiteX0" fmla="*/ 0 w 7072972"/>
              <a:gd name="connsiteY0" fmla="*/ 0 h 6858000"/>
              <a:gd name="connsiteX1" fmla="*/ 7072972 w 7072972"/>
              <a:gd name="connsiteY1" fmla="*/ 1890052 h 6858000"/>
              <a:gd name="connsiteX2" fmla="*/ 3307176 w 7072972"/>
              <a:gd name="connsiteY2" fmla="*/ 6858000 h 6858000"/>
              <a:gd name="connsiteX3" fmla="*/ 0 w 7072972"/>
              <a:gd name="connsiteY3" fmla="*/ 6858000 h 6858000"/>
              <a:gd name="connsiteX4" fmla="*/ 0 w 70729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972" h="6858000">
                <a:moveTo>
                  <a:pt x="0" y="0"/>
                </a:moveTo>
                <a:lnTo>
                  <a:pt x="7072972" y="1890052"/>
                </a:lnTo>
                <a:lnTo>
                  <a:pt x="330717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8824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30259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340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2337EED-6D2F-4724-A299-87463BE129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9480" y="1157591"/>
            <a:ext cx="10893040" cy="454281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82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76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1">
            <a:extLst>
              <a:ext uri="{FF2B5EF4-FFF2-40B4-BE49-F238E27FC236}">
                <a16:creationId xmlns:a16="http://schemas.microsoft.com/office/drawing/2014/main" id="{77AD5811-8B10-4A18-BA32-8144882C8B8D}"/>
              </a:ext>
            </a:extLst>
          </p:cNvPr>
          <p:cNvSpPr/>
          <p:nvPr userDrawn="1"/>
        </p:nvSpPr>
        <p:spPr>
          <a:xfrm>
            <a:off x="-193558" y="5896949"/>
            <a:ext cx="4213467" cy="46211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7C2DD62-F562-44BC-8DC5-CD24F462EC2B}"/>
              </a:ext>
            </a:extLst>
          </p:cNvPr>
          <p:cNvGrpSpPr/>
          <p:nvPr userDrawn="1"/>
        </p:nvGrpSpPr>
        <p:grpSpPr>
          <a:xfrm>
            <a:off x="729449" y="1780758"/>
            <a:ext cx="2449180" cy="4305530"/>
            <a:chOff x="445712" y="1449040"/>
            <a:chExt cx="2113018" cy="3924176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13ED9BF4-3596-46CF-948D-E5CA4F84DE0D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73A90BBD-9CAC-486E-90F1-F4401C79A49D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B252DE8D-4114-4F7D-80AB-E3712C4BA30C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6" name="Oval 7">
                <a:extLst>
                  <a:ext uri="{FF2B5EF4-FFF2-40B4-BE49-F238E27FC236}">
                    <a16:creationId xmlns:a16="http://schemas.microsoft.com/office/drawing/2014/main" id="{25800E6A-D7A2-4EA1-84E5-2491FEE4D1B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7" name="Rounded Rectangle 8">
                <a:extLst>
                  <a:ext uri="{FF2B5EF4-FFF2-40B4-BE49-F238E27FC236}">
                    <a16:creationId xmlns:a16="http://schemas.microsoft.com/office/drawing/2014/main" id="{41976814-8139-480A-9A89-A20E2DBAD555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22C7D85-AA75-4769-946B-5FA09B305B5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73465" y="2174930"/>
            <a:ext cx="2152765" cy="33487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800141E-204B-473B-BCD6-49EA2F7C9A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91549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98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E91885E6-71E1-4B29-B5D5-E0A96B7D5D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12192000" cy="39508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1570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90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23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21">
            <a:extLst>
              <a:ext uri="{FF2B5EF4-FFF2-40B4-BE49-F238E27FC236}">
                <a16:creationId xmlns:a16="http://schemas.microsoft.com/office/drawing/2014/main" id="{46507200-3EDD-4D8D-9F50-FC196694D5CC}"/>
              </a:ext>
            </a:extLst>
          </p:cNvPr>
          <p:cNvSpPr/>
          <p:nvPr userDrawn="1"/>
        </p:nvSpPr>
        <p:spPr>
          <a:xfrm>
            <a:off x="639929" y="39840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3" name="Oval 21">
            <a:extLst>
              <a:ext uri="{FF2B5EF4-FFF2-40B4-BE49-F238E27FC236}">
                <a16:creationId xmlns:a16="http://schemas.microsoft.com/office/drawing/2014/main" id="{5088BD0E-3955-462F-A5BA-7ED05FB3154E}"/>
              </a:ext>
            </a:extLst>
          </p:cNvPr>
          <p:cNvSpPr/>
          <p:nvPr userDrawn="1"/>
        </p:nvSpPr>
        <p:spPr>
          <a:xfrm>
            <a:off x="5566673" y="39840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457F8E-EDF2-4C4F-B492-87E3BFA7E8C0}"/>
              </a:ext>
            </a:extLst>
          </p:cNvPr>
          <p:cNvSpPr/>
          <p:nvPr userDrawn="1"/>
        </p:nvSpPr>
        <p:spPr>
          <a:xfrm flipV="1">
            <a:off x="0" y="0"/>
            <a:ext cx="12192000" cy="37890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942ABC2-FBFE-4609-8C63-4B589039B1F6}"/>
              </a:ext>
            </a:extLst>
          </p:cNvPr>
          <p:cNvGrpSpPr/>
          <p:nvPr userDrawn="1"/>
        </p:nvGrpSpPr>
        <p:grpSpPr>
          <a:xfrm>
            <a:off x="1383093" y="1953596"/>
            <a:ext cx="4208251" cy="2312149"/>
            <a:chOff x="-548507" y="477868"/>
            <a:chExt cx="11570449" cy="6357177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F041BF7-41FF-40B4-B33B-4641D1A4A23B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8B60BA-5CD9-4560-8DD3-0DD5C058D24B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35A93CA-5D30-4E69-AB12-E5E859F28084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C9EDDFC-5A02-4164-8827-92F9C196BB93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5B05915-CD80-467F-BC03-C330E9073723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8DF3AE1-CF62-489B-8A1A-CCE9BA02E98B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6B8D752B-1192-4253-BA2B-AEB014E8D13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BD5D8538-AED7-4E28-9E43-86ECCFF43547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5EFA6EB-3734-4D4F-A5E2-0FED76730FC9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82BD1E28-B3A2-4550-8B70-AF1A3F6DFE9E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DA43E1AE-8A0C-488B-BACE-D40B7804D45C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7411320-7C7F-43B6-9A7D-F78F9F41FC20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589858-E4D0-42DC-9AB9-3B2FA8ECAEE1}"/>
              </a:ext>
            </a:extLst>
          </p:cNvPr>
          <p:cNvGrpSpPr/>
          <p:nvPr userDrawn="1"/>
        </p:nvGrpSpPr>
        <p:grpSpPr>
          <a:xfrm>
            <a:off x="6600656" y="1953596"/>
            <a:ext cx="4208251" cy="2312149"/>
            <a:chOff x="-548507" y="477868"/>
            <a:chExt cx="11570449" cy="6357177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564DABB-A8F1-4FB7-BF0E-4C571E83C7BB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A15B9E6-1B13-4F8B-B262-956C998B875E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6A653C8-546E-4578-8CB6-47CAC740FC29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9B510E-C98E-47C0-8668-8A50E24656D1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FFBCBBA-7B36-422E-9F8D-70D45CFF3F7A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51D020C-8285-4C44-ABA1-2ED69883883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504DFE24-F988-4230-B7B5-C3230D4421D7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5E06A7EB-697B-4112-815C-7A28FCCAB1D5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80D9F58-953E-4353-AC85-FE037D9ED6BB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C89A1C36-C42A-49EC-BA04-0C93ED8F1642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A7D8079B-D98C-4D11-92C3-2F925B1010C8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3FB5D2A-EA8C-400A-950C-23C02E14E7E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2" name="그림 개체 틀 2">
            <a:extLst>
              <a:ext uri="{FF2B5EF4-FFF2-40B4-BE49-F238E27FC236}">
                <a16:creationId xmlns:a16="http://schemas.microsoft.com/office/drawing/2014/main" id="{245A962B-0137-486A-93A5-3A40B082B1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96105" y="2089239"/>
            <a:ext cx="2980388" cy="185536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4" name="그림 개체 틀 2">
            <a:extLst>
              <a:ext uri="{FF2B5EF4-FFF2-40B4-BE49-F238E27FC236}">
                <a16:creationId xmlns:a16="http://schemas.microsoft.com/office/drawing/2014/main" id="{986E4C31-6D41-4D51-878E-8A0B74ADD6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14587" y="2089239"/>
            <a:ext cx="2980388" cy="185536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D64EB21-C959-498F-AD9F-59605CE442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42599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67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7720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1618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585172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735402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503EB-EC43-4300-8BDF-D2B4ABB20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D3445-B177-4681-9C13-0CA8F73EA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76CF5-A98C-4BDC-B432-905F3A43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06A38-1D7A-43DE-8599-24F5D97C5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403D-594A-4F9D-8770-B3228187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25647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20F9-BA86-47B7-BE1F-C7B4F475F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30AB2-14BE-4729-81D7-A9EB0F7FD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74CE4-A436-4788-9405-C44CD6D9C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FDF13-96B3-4068-A66E-E2BB46B49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8443C-8A05-46EB-95C4-B4E1D256C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13199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5051C-5D98-4BA3-A6BC-692860A84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A23F6-6186-49D6-8243-EDBC3CBA4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E3868-0F4A-4472-AE89-49B3B14D7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5E9BD-A732-4D2C-825E-2F6777AB5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4399E-10AD-4177-AE05-3E12F824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8569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DC4E-8369-48F2-92B5-9CC967D60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73296-CC57-4E96-989D-F9877012AA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CC0FA7-8423-460A-B5D6-8501E8787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69F1D-3E60-4BB9-A310-1D5F413FD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60FC2-4177-4AF0-AB80-4B89881F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D0127-94AF-4073-850E-2C64DCCA0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355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C584B-A0DA-4CBC-AB13-8A59C98B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A0F0B-B39A-447A-BB94-C0D60BAF4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EDA86-BCBE-451E-90D7-D9B80268D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4033F-0F6C-4DAE-A927-224AA1A67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E031BB-6C88-48B0-9D9F-0B4C61DD55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4AE8EA-F448-4E38-9524-4F1464DF4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0016B-E5C3-453A-A036-727363418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E14260-C998-40ED-A974-AD4C1AFCB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4609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F970-C4F7-4723-B478-FFF9598A6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98ABCB-DB83-49A2-88D1-5D1345B9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B3257-774D-4E98-BB2A-D0AA077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35D92-67ED-4181-B9DF-D8B3A2E59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9643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325858-FFE4-493E-BE2E-90240C886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C0248E-5EA3-4AF8-8598-00723D46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EF72A-9509-4796-8A6A-402B7C01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99028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60491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5C261-D1F6-4E91-A27E-DF1517613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0BFC0-FAA2-4754-A3D9-C34608A90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0EBD1-7133-4484-ADD0-46FCF7639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D6E7D-CDA6-40E3-BC50-3F04DE177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A4E4E-D839-44DD-82AE-7450FA5BB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4942B-B1B3-4B35-8300-24212AA1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90653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0C13A-A313-49C8-AB67-17E65EDDD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7E32C-2EA5-4AA1-95B9-7AEDBB3DB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6672F-F5DB-45CE-955C-906149B9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A12ED-31AC-470A-8435-A8D0AEE8A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BFF0B-629B-43C8-8368-3A1C17B5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8D678-F83A-4DD0-A11B-4042F5C5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5851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52CE-9838-4358-A681-23D40E98A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77E616-E459-434E-87C9-469503D04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3FDEC-B188-4168-9D13-88232DAC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8DF4A-1C31-4C64-9022-536F4521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81D1F-4581-44B2-8C5E-48895A4D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9420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284907-9FBC-4E20-A65A-B6AC092D48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8E3DE6-37D9-440A-9E09-8B650A4C6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564F5-078B-4C20-9F2D-CF3D9317F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74A42-7C6E-48A1-8D49-3AB356A94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E58E4-0D8B-4217-928A-294C36D4D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251092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370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0128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512165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57043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954938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8372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32081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27441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37496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ID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93645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8810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6134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79762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36825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920068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685174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4031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241032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019211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99972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02232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06583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89025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162889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48899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473495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92869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489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45406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6164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94253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8487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93177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649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387012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092240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231987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552671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8038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92562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0279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44094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7861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04643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23150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83734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008654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61977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750330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1364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84406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35267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55597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09048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713655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69579" y="179542"/>
            <a:ext cx="3831167" cy="553357"/>
          </a:xfrm>
        </p:spPr>
        <p:txBody>
          <a:bodyPr lIns="0" tIns="0" rIns="0" bIns="0"/>
          <a:lstStyle>
            <a:lvl1pPr>
              <a:defRPr sz="3596" b="1" i="0">
                <a:solidFill>
                  <a:srgbClr val="F1F1F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8362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27863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1142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749195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711387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88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290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7" r:id="rId12"/>
    <p:sldLayoutId id="2147483718" r:id="rId13"/>
    <p:sldLayoutId id="214748374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96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B8626-BDF6-4341-ABDC-559E84BD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1200F-53EC-49D6-9F15-B2BFE869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764FD-FBB8-4951-906F-527DC8752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C6695-2DAF-433C-A7CB-5D8FC7432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D55A6-6907-40A5-944C-0F482C3AA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6143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2002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BCD8D-FFD9-44F7-AC91-B3209FB61252}" type="datetimeFigureOut">
              <a:rPr lang="en-ID" smtClean="0"/>
              <a:t>09/08/2021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125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D951F27F-98F9-A147-8986-34441C7B752D}" type="datetime1">
              <a:rPr lang="en-US" noProof="0" smtClean="0"/>
              <a:t>8/9/2021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47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8/9/2021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900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951F27F-98F9-A147-8986-34441C7B752D}" type="datetime1">
              <a:rPr lang="en-US" noProof="0" smtClean="0"/>
              <a:t>8/9/2021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78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microsoft.com/office/2007/relationships/hdphoto" Target="../media/hdphoto1.wdp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50.jpg"/><Relationship Id="rId18" Type="http://schemas.openxmlformats.org/officeDocument/2006/relationships/image" Target="../media/image66.png"/><Relationship Id="rId26" Type="http://schemas.openxmlformats.org/officeDocument/2006/relationships/image" Target="../media/image71.png"/><Relationship Id="rId3" Type="http://schemas.openxmlformats.org/officeDocument/2006/relationships/diagramData" Target="../diagrams/data2.xml"/><Relationship Id="rId21" Type="http://schemas.openxmlformats.org/officeDocument/2006/relationships/image" Target="../media/image48.jpeg"/><Relationship Id="rId7" Type="http://schemas.microsoft.com/office/2007/relationships/diagramDrawing" Target="../diagrams/drawing2.xml"/><Relationship Id="rId12" Type="http://schemas.openxmlformats.org/officeDocument/2006/relationships/image" Target="../media/image62.png"/><Relationship Id="rId17" Type="http://schemas.openxmlformats.org/officeDocument/2006/relationships/image" Target="../media/image65.png"/><Relationship Id="rId25" Type="http://schemas.openxmlformats.org/officeDocument/2006/relationships/image" Target="../media/image70.png"/><Relationship Id="rId2" Type="http://schemas.openxmlformats.org/officeDocument/2006/relationships/image" Target="../media/image44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61.jpg"/><Relationship Id="rId24" Type="http://schemas.openxmlformats.org/officeDocument/2006/relationships/image" Target="../media/image69.jp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46.png"/><Relationship Id="rId23" Type="http://schemas.openxmlformats.org/officeDocument/2006/relationships/image" Target="../media/image24.png"/><Relationship Id="rId10" Type="http://schemas.openxmlformats.org/officeDocument/2006/relationships/image" Target="../media/image60.png"/><Relationship Id="rId19" Type="http://schemas.openxmlformats.org/officeDocument/2006/relationships/image" Target="../media/image6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9.png"/><Relationship Id="rId14" Type="http://schemas.openxmlformats.org/officeDocument/2006/relationships/image" Target="../media/image63.png"/><Relationship Id="rId2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3.png"/><Relationship Id="rId7" Type="http://schemas.openxmlformats.org/officeDocument/2006/relationships/image" Target="../media/image7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18" Type="http://schemas.openxmlformats.org/officeDocument/2006/relationships/image" Target="../media/image79.png"/><Relationship Id="rId3" Type="http://schemas.openxmlformats.org/officeDocument/2006/relationships/image" Target="../media/image25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image" Target="../media/image78.png"/><Relationship Id="rId2" Type="http://schemas.openxmlformats.org/officeDocument/2006/relationships/image" Target="../media/image43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33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image" Target="../media/image76.png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sv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jpeg"/><Relationship Id="rId11" Type="http://schemas.openxmlformats.org/officeDocument/2006/relationships/image" Target="../media/image50.jp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A3E5561-6000-4616-B799-A875A0E16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01" y="0"/>
            <a:ext cx="12250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E03FED-882C-43B3-A1E9-5D371A31DD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57859" r="19755"/>
          <a:stretch/>
        </p:blipFill>
        <p:spPr>
          <a:xfrm>
            <a:off x="251531" y="6047522"/>
            <a:ext cx="5844470" cy="5067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8F8E28-1507-4E76-A03B-7E8514A7DF75}"/>
              </a:ext>
            </a:extLst>
          </p:cNvPr>
          <p:cNvSpPr/>
          <p:nvPr/>
        </p:nvSpPr>
        <p:spPr>
          <a:xfrm>
            <a:off x="-1785089" y="6070567"/>
            <a:ext cx="12193979" cy="48366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809505" marR="0" lvl="0" indent="0" algn="l" defTabSz="685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KEMENTERIAN PERTANIAN   |   DIREKTORAT JENDERAL HORTIKULTURA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E638D7-ED53-4FA2-AC07-823CD96EB1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9" y="350087"/>
            <a:ext cx="787521" cy="80154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942196D-1EAA-4DF9-8B75-5757552ADAFE}"/>
              </a:ext>
            </a:extLst>
          </p:cNvPr>
          <p:cNvSpPr txBox="1"/>
          <p:nvPr/>
        </p:nvSpPr>
        <p:spPr>
          <a:xfrm>
            <a:off x="401469" y="1792956"/>
            <a:ext cx="108282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badi" panose="020B0604020104020204" pitchFamily="34" charset="0"/>
              </a:rPr>
              <a:t>Menjadi</a:t>
            </a:r>
            <a:r>
              <a:rPr lang="en-US" sz="4000" b="1" dirty="0">
                <a:latin typeface="Abadi" panose="020B0604020104020204" pitchFamily="34" charset="0"/>
              </a:rPr>
              <a:t> UMKM </a:t>
            </a:r>
            <a:r>
              <a:rPr lang="en-US" sz="4000" b="1" dirty="0" err="1">
                <a:latin typeface="Abadi" panose="020B0604020104020204" pitchFamily="34" charset="0"/>
              </a:rPr>
              <a:t>Olahan</a:t>
            </a:r>
            <a:r>
              <a:rPr lang="en-US" sz="4000" b="1" dirty="0">
                <a:latin typeface="Abadi" panose="020B0604020104020204" pitchFamily="34" charset="0"/>
              </a:rPr>
              <a:t> </a:t>
            </a:r>
            <a:r>
              <a:rPr lang="en-US" sz="4000" b="1" dirty="0" err="1">
                <a:latin typeface="Abadi" panose="020B0604020104020204" pitchFamily="34" charset="0"/>
              </a:rPr>
              <a:t>Hortikultura</a:t>
            </a:r>
            <a:r>
              <a:rPr lang="en-US" sz="4000" b="1" dirty="0">
                <a:latin typeface="Abadi" panose="020B0604020104020204" pitchFamily="34" charset="0"/>
              </a:rPr>
              <a:t> </a:t>
            </a:r>
          </a:p>
          <a:p>
            <a:r>
              <a:rPr lang="en-US" sz="4000" b="1" dirty="0">
                <a:latin typeface="Abadi" panose="020B0604020104020204" pitchFamily="34" charset="0"/>
              </a:rPr>
              <a:t>Tangguh dan Go </a:t>
            </a:r>
            <a:r>
              <a:rPr lang="en-US" sz="4000" b="1" dirty="0" err="1">
                <a:latin typeface="Abadi" panose="020B0604020104020204" pitchFamily="34" charset="0"/>
              </a:rPr>
              <a:t>Internasional</a:t>
            </a:r>
            <a:endParaRPr lang="en-US" sz="4000" b="1" dirty="0">
              <a:latin typeface="Abadi" panose="020B0604020104020204" pitchFamily="34" charset="0"/>
            </a:endParaRPr>
          </a:p>
          <a:p>
            <a:r>
              <a:rPr lang="en-US" sz="4000" b="1" dirty="0">
                <a:latin typeface="Abadi" panose="020B0604020104020204" pitchFamily="34" charset="0"/>
              </a:rPr>
              <a:t> 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6907444-547C-4214-ADB2-345E68900D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233" y="142821"/>
            <a:ext cx="1441271" cy="1216072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C0F82EB5-6B3F-4CD2-AD8C-F67C71CB0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72" y="4195897"/>
            <a:ext cx="10515600" cy="1325563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badi" panose="020B0604020104020204" pitchFamily="34" charset="0"/>
              </a:rPr>
              <a:t>Oleh:</a:t>
            </a:r>
            <a:br>
              <a:rPr lang="en-US" sz="2400" b="1" dirty="0">
                <a:latin typeface="Abadi" panose="020B0604020104020204" pitchFamily="34" charset="0"/>
              </a:rPr>
            </a:br>
            <a:br>
              <a:rPr lang="en-US" sz="2400" b="1" dirty="0">
                <a:latin typeface="Abadi" panose="020B0604020104020204" pitchFamily="34" charset="0"/>
              </a:rPr>
            </a:br>
            <a:r>
              <a:rPr lang="en-US" sz="2400" b="1" dirty="0" err="1">
                <a:latin typeface="Abadi" panose="020B0604020104020204" pitchFamily="34" charset="0"/>
              </a:rPr>
              <a:t>Direktur</a:t>
            </a:r>
            <a:r>
              <a:rPr lang="en-US" sz="2400" b="1" dirty="0">
                <a:latin typeface="Abadi" panose="020B0604020104020204" pitchFamily="34" charset="0"/>
              </a:rPr>
              <a:t> </a:t>
            </a:r>
            <a:r>
              <a:rPr lang="en-US" sz="2400" b="1" dirty="0" err="1">
                <a:latin typeface="Abadi" panose="020B0604020104020204" pitchFamily="34" charset="0"/>
              </a:rPr>
              <a:t>Jenderal</a:t>
            </a:r>
            <a:r>
              <a:rPr lang="en-US" sz="2400" b="1" dirty="0">
                <a:latin typeface="Abadi" panose="020B0604020104020204" pitchFamily="34" charset="0"/>
              </a:rPr>
              <a:t> </a:t>
            </a:r>
            <a:r>
              <a:rPr lang="en-US" sz="2400" b="1" dirty="0" err="1">
                <a:latin typeface="Abadi" panose="020B0604020104020204" pitchFamily="34" charset="0"/>
              </a:rPr>
              <a:t>Hortikultura</a:t>
            </a:r>
            <a:br>
              <a:rPr lang="en-US" sz="2400" b="1" dirty="0">
                <a:latin typeface="Abadi" panose="020B0604020104020204" pitchFamily="34" charset="0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3741034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E3D30FB5-950B-4739-A186-3AF5F9089F63}"/>
              </a:ext>
            </a:extLst>
          </p:cNvPr>
          <p:cNvSpPr/>
          <p:nvPr/>
        </p:nvSpPr>
        <p:spPr>
          <a:xfrm>
            <a:off x="7448839" y="909874"/>
            <a:ext cx="4494195" cy="13941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B18069D1-F6EF-4714-A632-8DCF3CE62313}"/>
              </a:ext>
            </a:extLst>
          </p:cNvPr>
          <p:cNvSpPr/>
          <p:nvPr/>
        </p:nvSpPr>
        <p:spPr>
          <a:xfrm>
            <a:off x="8582509" y="2660889"/>
            <a:ext cx="3292510" cy="159983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E83EB0CF-F914-4B26-9172-D6D2BB4B805F}"/>
              </a:ext>
            </a:extLst>
          </p:cNvPr>
          <p:cNvSpPr/>
          <p:nvPr/>
        </p:nvSpPr>
        <p:spPr>
          <a:xfrm>
            <a:off x="572564" y="5097374"/>
            <a:ext cx="2902415" cy="14261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2673B9E-5A13-4B8B-A35E-F1DE24C02006}"/>
              </a:ext>
            </a:extLst>
          </p:cNvPr>
          <p:cNvSpPr/>
          <p:nvPr/>
        </p:nvSpPr>
        <p:spPr>
          <a:xfrm>
            <a:off x="8320714" y="4812362"/>
            <a:ext cx="2902415" cy="1288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3261EB6F-7A54-4901-905D-D96378439CD5}"/>
              </a:ext>
            </a:extLst>
          </p:cNvPr>
          <p:cNvSpPr/>
          <p:nvPr/>
        </p:nvSpPr>
        <p:spPr>
          <a:xfrm>
            <a:off x="329447" y="2301041"/>
            <a:ext cx="2902415" cy="15998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44AFED9-1E95-4363-AAF6-9712155F6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0" y="463400"/>
            <a:ext cx="1112838" cy="111283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AD26BEC-7408-4F96-B748-81AC725BD1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7" b="89738" l="4739" r="92575">
                        <a14:foregroundMark x1="13270" y1="47162" x2="13270" y2="47162"/>
                        <a14:foregroundMark x1="9953" y1="80568" x2="7283" y2="64427"/>
                        <a14:foregroundMark x1="6288" y1="44541" x2="12796" y2="18996"/>
                        <a14:foregroundMark x1="6010" y1="45633" x2="6288" y2="44541"/>
                        <a14:foregroundMark x1="5909" y1="46028" x2="6010" y2="45633"/>
                        <a14:foregroundMark x1="12796" y1="18996" x2="34597" y2="20742"/>
                        <a14:foregroundMark x1="34597" y1="20742" x2="36809" y2="22707"/>
                        <a14:foregroundMark x1="18167" y1="81223" x2="11374" y2="81223"/>
                        <a14:foregroundMark x1="16272" y1="82314" x2="9953" y2="78603"/>
                        <a14:foregroundMark x1="90363" y1="17467" x2="92575" y2="68559"/>
                        <a14:foregroundMark x1="92575" y1="68559" x2="73144" y2="81441"/>
                        <a14:foregroundMark x1="73144" y1="81441" x2="67299" y2="77948"/>
                        <a14:backgroundMark x1="6161" y1="46070" x2="4581" y2="63974"/>
                        <a14:backgroundMark x1="5371" y1="44541" x2="5371" y2="44541"/>
                        <a14:backgroundMark x1="6161" y1="46070" x2="6161" y2="46070"/>
                        <a14:backgroundMark x1="5371" y1="46070" x2="5371" y2="46070"/>
                        <a14:backgroundMark x1="6161" y1="44541" x2="6161" y2="44541"/>
                        <a14:backgroundMark x1="5687" y1="45633" x2="5687" y2="45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889" y="-172578"/>
            <a:ext cx="2609204" cy="188699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1073" y="133104"/>
            <a:ext cx="5766141" cy="66059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badi" panose="020B0604020104020204" pitchFamily="34" charset="0"/>
              </a:rPr>
              <a:t>BIMTEK UMKM HORTIKULTURA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B073BE-9C34-4EE1-9CD8-C84D29D0A274}"/>
              </a:ext>
            </a:extLst>
          </p:cNvPr>
          <p:cNvGrpSpPr/>
          <p:nvPr/>
        </p:nvGrpSpPr>
        <p:grpSpPr>
          <a:xfrm>
            <a:off x="7476006" y="1009264"/>
            <a:ext cx="4438769" cy="1246067"/>
            <a:chOff x="240333" y="4406539"/>
            <a:chExt cx="4397461" cy="124606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FC6E87-763D-40C0-94F0-B41C72AB4E84}"/>
                </a:ext>
              </a:extLst>
            </p:cNvPr>
            <p:cNvSpPr txBox="1"/>
            <p:nvPr/>
          </p:nvSpPr>
          <p:spPr>
            <a:xfrm>
              <a:off x="245429" y="4729276"/>
              <a:ext cx="43342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en-US" altLang="ko-KR" dirty="0">
                  <a:latin typeface="Consolas" panose="020B0609020204030204" pitchFamily="49" charset="0"/>
                  <a:cs typeface="Arial" pitchFamily="34" charset="0"/>
                </a:rPr>
                <a:t>Traceability</a:t>
              </a:r>
            </a:p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Sertifikasi</a:t>
              </a:r>
              <a:r>
                <a:rPr lang="en-US" altLang="ko-KR" dirty="0">
                  <a:latin typeface="Consolas" panose="020B0609020204030204" pitchFamily="49" charset="0"/>
                  <a:cs typeface="Arial" pitchFamily="34" charset="0"/>
                </a:rPr>
                <a:t> </a:t>
              </a: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produk</a:t>
              </a:r>
              <a:r>
                <a:rPr lang="en-US" altLang="ko-KR" dirty="0">
                  <a:latin typeface="Consolas" panose="020B0609020204030204" pitchFamily="49" charset="0"/>
                  <a:cs typeface="Arial" pitchFamily="34" charset="0"/>
                </a:rPr>
                <a:t> (BPOM, Halal)</a:t>
              </a:r>
            </a:p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Registrasi</a:t>
              </a:r>
              <a:r>
                <a:rPr lang="en-US" altLang="ko-KR" dirty="0">
                  <a:latin typeface="Consolas" panose="020B0609020204030204" pitchFamily="49" charset="0"/>
                  <a:cs typeface="Arial" pitchFamily="34" charset="0"/>
                </a:rPr>
                <a:t> </a:t>
              </a: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bangsal</a:t>
              </a:r>
              <a:r>
                <a:rPr lang="en-US" altLang="ko-KR" dirty="0">
                  <a:latin typeface="Consolas" panose="020B0609020204030204" pitchFamily="49" charset="0"/>
                  <a:cs typeface="Arial" pitchFamily="34" charset="0"/>
                </a:rPr>
                <a:t> </a:t>
              </a: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pascapanen</a:t>
              </a:r>
              <a:endParaRPr lang="en-US" altLang="ko-KR" dirty="0">
                <a:latin typeface="Consolas" panose="020B0609020204030204" pitchFamily="49" charset="0"/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74C5A4-F153-439B-A4DA-063715F3A64C}"/>
                </a:ext>
              </a:extLst>
            </p:cNvPr>
            <p:cNvSpPr txBox="1"/>
            <p:nvPr/>
          </p:nvSpPr>
          <p:spPr>
            <a:xfrm>
              <a:off x="240333" y="4406539"/>
              <a:ext cx="43974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onsolas" panose="020B0609020204030204" pitchFamily="49" charset="0"/>
                </a:rPr>
                <a:t>MANAJEMEN MUTU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D06F5-0251-46C1-9960-326CD639FFA9}"/>
              </a:ext>
            </a:extLst>
          </p:cNvPr>
          <p:cNvGrpSpPr/>
          <p:nvPr/>
        </p:nvGrpSpPr>
        <p:grpSpPr>
          <a:xfrm>
            <a:off x="8657708" y="2708863"/>
            <a:ext cx="3478868" cy="1520929"/>
            <a:chOff x="199352" y="4397990"/>
            <a:chExt cx="2456356" cy="152092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04BBD6-3505-4C2E-8565-D1EB19784F1C}"/>
                </a:ext>
              </a:extLst>
            </p:cNvPr>
            <p:cNvSpPr txBox="1"/>
            <p:nvPr/>
          </p:nvSpPr>
          <p:spPr>
            <a:xfrm>
              <a:off x="238710" y="4718590"/>
              <a:ext cx="24169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Manajerial</a:t>
              </a:r>
              <a:r>
                <a:rPr lang="en-US" altLang="ko-KR" dirty="0">
                  <a:latin typeface="Consolas" panose="020B0609020204030204" pitchFamily="49" charset="0"/>
                  <a:cs typeface="Arial" pitchFamily="34" charset="0"/>
                </a:rPr>
                <a:t> </a:t>
              </a: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kelompok</a:t>
              </a:r>
              <a:endParaRPr lang="en-US" altLang="ko-KR" dirty="0">
                <a:latin typeface="Consolas" panose="020B0609020204030204" pitchFamily="49" charset="0"/>
                <a:cs typeface="Arial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Kemitraan</a:t>
              </a:r>
              <a:r>
                <a:rPr lang="en-US" altLang="ko-KR" dirty="0">
                  <a:latin typeface="Consolas" panose="020B0609020204030204" pitchFamily="49" charset="0"/>
                  <a:cs typeface="Arial" pitchFamily="34" charset="0"/>
                </a:rPr>
                <a:t> &amp; </a:t>
              </a: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pemasaran</a:t>
              </a:r>
              <a:r>
                <a:rPr lang="en-US" altLang="ko-KR" dirty="0">
                  <a:latin typeface="Consolas" panose="020B0609020204030204" pitchFamily="49" charset="0"/>
                  <a:cs typeface="Arial" pitchFamily="34" charset="0"/>
                </a:rPr>
                <a:t> (online dan offline)</a:t>
              </a:r>
            </a:p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en-US" altLang="ko-KR" dirty="0">
                  <a:latin typeface="Consolas" panose="020B0609020204030204" pitchFamily="49" charset="0"/>
                  <a:cs typeface="Arial" pitchFamily="34" charset="0"/>
                </a:rPr>
                <a:t>Product branding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FF5AC7-AD4E-499D-9E4C-AA714C1CB5B0}"/>
                </a:ext>
              </a:extLst>
            </p:cNvPr>
            <p:cNvSpPr txBox="1"/>
            <p:nvPr/>
          </p:nvSpPr>
          <p:spPr>
            <a:xfrm>
              <a:off x="199352" y="4397990"/>
              <a:ext cx="24522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latin typeface="Consolas" panose="020B0609020204030204" pitchFamily="49" charset="0"/>
                  <a:cs typeface="Arial" pitchFamily="34" charset="0"/>
                </a:rPr>
                <a:t>PENINGKATAN KAPASITAS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1C9A293-E636-4983-B6ED-625E86C20495}"/>
              </a:ext>
            </a:extLst>
          </p:cNvPr>
          <p:cNvGrpSpPr/>
          <p:nvPr/>
        </p:nvGrpSpPr>
        <p:grpSpPr>
          <a:xfrm>
            <a:off x="8538957" y="4910587"/>
            <a:ext cx="3043534" cy="1176494"/>
            <a:chOff x="200945" y="4307149"/>
            <a:chExt cx="3108762" cy="11764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089794-9B3E-4243-8556-AEED49720D4C}"/>
                </a:ext>
              </a:extLst>
            </p:cNvPr>
            <p:cNvSpPr txBox="1"/>
            <p:nvPr/>
          </p:nvSpPr>
          <p:spPr>
            <a:xfrm>
              <a:off x="245430" y="4560313"/>
              <a:ext cx="30640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Perbankan</a:t>
              </a:r>
              <a:r>
                <a:rPr lang="en-US" altLang="ko-KR" dirty="0">
                  <a:latin typeface="Consolas" panose="020B0609020204030204" pitchFamily="49" charset="0"/>
                  <a:cs typeface="Arial" pitchFamily="34" charset="0"/>
                </a:rPr>
                <a:t> (KUR)</a:t>
              </a:r>
            </a:p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Asuransi</a:t>
              </a:r>
              <a:endParaRPr lang="en-US" altLang="ko-KR" dirty="0">
                <a:latin typeface="Consolas" panose="020B0609020204030204" pitchFamily="49" charset="0"/>
                <a:cs typeface="Arial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en-US" altLang="ko-KR" dirty="0">
                  <a:latin typeface="Consolas" panose="020B0609020204030204" pitchFamily="49" charset="0"/>
                  <a:cs typeface="Arial" pitchFamily="34" charset="0"/>
                </a:rPr>
                <a:t>Join cooperation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865AF5-A241-4376-B848-C41B6107B8C2}"/>
                </a:ext>
              </a:extLst>
            </p:cNvPr>
            <p:cNvSpPr txBox="1"/>
            <p:nvPr/>
          </p:nvSpPr>
          <p:spPr>
            <a:xfrm>
              <a:off x="200945" y="4307149"/>
              <a:ext cx="3108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latin typeface="Consolas" panose="020B0609020204030204" pitchFamily="49" charset="0"/>
                  <a:cs typeface="Arial" pitchFamily="34" charset="0"/>
                </a:rPr>
                <a:t>AKSES PENDANAAN</a:t>
              </a:r>
              <a:endParaRPr lang="ko-KR" altLang="en-US" b="1" dirty="0">
                <a:latin typeface="Consolas" panose="020B0609020204030204" pitchFamily="49" charset="0"/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00B5AC-6E9D-4DD8-9F5F-5AD15EEC389A}"/>
              </a:ext>
            </a:extLst>
          </p:cNvPr>
          <p:cNvGrpSpPr/>
          <p:nvPr/>
        </p:nvGrpSpPr>
        <p:grpSpPr>
          <a:xfrm>
            <a:off x="329447" y="5178891"/>
            <a:ext cx="3046574" cy="1176494"/>
            <a:chOff x="200945" y="4307149"/>
            <a:chExt cx="3108762" cy="117649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5CD6A3-2536-4CC6-93BC-A517911951A5}"/>
                </a:ext>
              </a:extLst>
            </p:cNvPr>
            <p:cNvSpPr txBox="1"/>
            <p:nvPr/>
          </p:nvSpPr>
          <p:spPr>
            <a:xfrm>
              <a:off x="245627" y="4560313"/>
              <a:ext cx="30640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r">
                <a:buFont typeface="Wingdings" panose="05000000000000000000" pitchFamily="2" charset="2"/>
                <a:buChar char="ü"/>
              </a:pPr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nsolas" panose="020B0609020204030204" pitchFamily="49" charset="0"/>
                  <a:cs typeface="Arial" pitchFamily="34" charset="0"/>
                </a:rPr>
                <a:t>Pascapanen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nsolas" panose="020B0609020204030204" pitchFamily="49" charset="0"/>
                  <a:cs typeface="Arial" pitchFamily="34" charset="0"/>
                </a:rPr>
                <a:t> </a:t>
              </a:r>
            </a:p>
            <a:p>
              <a:pPr marL="171450" indent="-171450" algn="r">
                <a:buFont typeface="Wingdings" panose="05000000000000000000" pitchFamily="2" charset="2"/>
                <a:buChar char="ü"/>
              </a:pP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nsolas" panose="020B0609020204030204" pitchFamily="49" charset="0"/>
                  <a:cs typeface="Arial" pitchFamily="34" charset="0"/>
                </a:rPr>
                <a:t>Packing</a:t>
              </a:r>
            </a:p>
            <a:p>
              <a:pPr marL="171450" indent="-171450" algn="r">
                <a:buFont typeface="Wingdings" panose="05000000000000000000" pitchFamily="2" charset="2"/>
                <a:buChar char="ü"/>
              </a:pP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nsolas" panose="020B0609020204030204" pitchFamily="49" charset="0"/>
                  <a:cs typeface="Arial" pitchFamily="34" charset="0"/>
                </a:rPr>
                <a:t>Labeling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F66E54-D3BE-4308-897B-3841DC4F6086}"/>
                </a:ext>
              </a:extLst>
            </p:cNvPr>
            <p:cNvSpPr txBox="1"/>
            <p:nvPr/>
          </p:nvSpPr>
          <p:spPr>
            <a:xfrm>
              <a:off x="200945" y="4307149"/>
              <a:ext cx="3108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nsolas" panose="020B0609020204030204" pitchFamily="49" charset="0"/>
                  <a:cs typeface="Arial" pitchFamily="34" charset="0"/>
                </a:rPr>
                <a:t>PELATIHAN PENANGANAN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632C0C-B1E9-4894-BEC1-672E4327631A}"/>
              </a:ext>
            </a:extLst>
          </p:cNvPr>
          <p:cNvGrpSpPr/>
          <p:nvPr/>
        </p:nvGrpSpPr>
        <p:grpSpPr>
          <a:xfrm>
            <a:off x="86681" y="2301042"/>
            <a:ext cx="3046574" cy="1453493"/>
            <a:chOff x="200945" y="4307149"/>
            <a:chExt cx="2461483" cy="145349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6991E6-08EB-4241-89E0-91C445EACF04}"/>
                </a:ext>
              </a:extLst>
            </p:cNvPr>
            <p:cNvSpPr txBox="1"/>
            <p:nvPr/>
          </p:nvSpPr>
          <p:spPr>
            <a:xfrm>
              <a:off x="245430" y="4560313"/>
              <a:ext cx="24169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r">
                <a:buFont typeface="Wingdings" panose="05000000000000000000" pitchFamily="2" charset="2"/>
                <a:buChar char="ü"/>
              </a:pP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Cabai</a:t>
              </a:r>
              <a:endParaRPr lang="en-US" altLang="ko-KR" dirty="0">
                <a:latin typeface="Consolas" panose="020B0609020204030204" pitchFamily="49" charset="0"/>
                <a:cs typeface="Arial" pitchFamily="34" charset="0"/>
              </a:endParaRPr>
            </a:p>
            <a:p>
              <a:pPr marL="171450" indent="-171450" algn="r">
                <a:buFont typeface="Wingdings" panose="05000000000000000000" pitchFamily="2" charset="2"/>
                <a:buChar char="ü"/>
              </a:pP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Bawang</a:t>
              </a:r>
              <a:r>
                <a:rPr lang="en-US" altLang="ko-KR" dirty="0">
                  <a:latin typeface="Consolas" panose="020B0609020204030204" pitchFamily="49" charset="0"/>
                  <a:cs typeface="Arial" pitchFamily="34" charset="0"/>
                </a:rPr>
                <a:t> </a:t>
              </a: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merah</a:t>
              </a:r>
              <a:endParaRPr lang="en-US" altLang="ko-KR" dirty="0">
                <a:latin typeface="Consolas" panose="020B0609020204030204" pitchFamily="49" charset="0"/>
                <a:cs typeface="Arial" pitchFamily="34" charset="0"/>
              </a:endParaRPr>
            </a:p>
            <a:p>
              <a:pPr marL="171450" indent="-171450" algn="r">
                <a:buFont typeface="Wingdings" panose="05000000000000000000" pitchFamily="2" charset="2"/>
                <a:buChar char="ü"/>
              </a:pP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Buah-buahan</a:t>
              </a:r>
              <a:endParaRPr lang="en-US" altLang="ko-KR" dirty="0">
                <a:latin typeface="Consolas" panose="020B0609020204030204" pitchFamily="49" charset="0"/>
                <a:cs typeface="Arial" pitchFamily="34" charset="0"/>
              </a:endParaRPr>
            </a:p>
            <a:p>
              <a:pPr marL="171450" indent="-171450" algn="r">
                <a:buFont typeface="Wingdings" panose="05000000000000000000" pitchFamily="2" charset="2"/>
                <a:buChar char="ü"/>
              </a:pP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Tanaman</a:t>
              </a:r>
              <a:r>
                <a:rPr lang="en-US" altLang="ko-KR" dirty="0">
                  <a:latin typeface="Consolas" panose="020B0609020204030204" pitchFamily="49" charset="0"/>
                  <a:cs typeface="Arial" pitchFamily="34" charset="0"/>
                </a:rPr>
                <a:t> </a:t>
              </a:r>
              <a:r>
                <a:rPr lang="en-US" altLang="ko-KR" dirty="0" err="1">
                  <a:latin typeface="Consolas" panose="020B0609020204030204" pitchFamily="49" charset="0"/>
                  <a:cs typeface="Arial" pitchFamily="34" charset="0"/>
                </a:rPr>
                <a:t>obat</a:t>
              </a:r>
              <a:endParaRPr lang="en-US" altLang="ko-KR" dirty="0">
                <a:latin typeface="Consolas" panose="020B0609020204030204" pitchFamily="49" charset="0"/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1E90CA-D192-41C5-8221-C312CCA79A1D}"/>
                </a:ext>
              </a:extLst>
            </p:cNvPr>
            <p:cNvSpPr txBox="1"/>
            <p:nvPr/>
          </p:nvSpPr>
          <p:spPr>
            <a:xfrm>
              <a:off x="200945" y="4307149"/>
              <a:ext cx="24522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b="1" dirty="0">
                  <a:latin typeface="Consolas" panose="020B0609020204030204" pitchFamily="49" charset="0"/>
                  <a:cs typeface="Arial" pitchFamily="34" charset="0"/>
                </a:rPr>
                <a:t>PELATIHAN PENGOLAHAN</a:t>
              </a:r>
              <a:endParaRPr lang="ko-KR" altLang="en-US" b="1" dirty="0">
                <a:latin typeface="Consolas" panose="020B0609020204030204" pitchFamily="49" charset="0"/>
                <a:cs typeface="Arial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95230CC-02CA-4EC9-8D06-283305010D4A}"/>
              </a:ext>
            </a:extLst>
          </p:cNvPr>
          <p:cNvGrpSpPr/>
          <p:nvPr/>
        </p:nvGrpSpPr>
        <p:grpSpPr>
          <a:xfrm>
            <a:off x="3312725" y="1416790"/>
            <a:ext cx="5225484" cy="5122225"/>
            <a:chOff x="2262987" y="2392077"/>
            <a:chExt cx="5225484" cy="512222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B411536-47D9-44DC-8673-59B6AAC016CF}"/>
                </a:ext>
              </a:extLst>
            </p:cNvPr>
            <p:cNvGrpSpPr/>
            <p:nvPr/>
          </p:nvGrpSpPr>
          <p:grpSpPr>
            <a:xfrm>
              <a:off x="2262987" y="2392077"/>
              <a:ext cx="5225484" cy="5122225"/>
              <a:chOff x="1668653" y="1735775"/>
              <a:chExt cx="5225484" cy="5122225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6CBF7936-2306-4169-91AD-50EAD5BC09E5}"/>
                  </a:ext>
                </a:extLst>
              </p:cNvPr>
              <p:cNvGrpSpPr/>
              <p:nvPr/>
            </p:nvGrpSpPr>
            <p:grpSpPr>
              <a:xfrm>
                <a:off x="1668653" y="1735775"/>
                <a:ext cx="5225484" cy="5122225"/>
                <a:chOff x="3918516" y="954157"/>
                <a:chExt cx="5225484" cy="5122225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0A686A0E-F582-4BD5-9E53-3C7175D8680B}"/>
                    </a:ext>
                  </a:extLst>
                </p:cNvPr>
                <p:cNvGrpSpPr/>
                <p:nvPr/>
              </p:nvGrpSpPr>
              <p:grpSpPr>
                <a:xfrm>
                  <a:off x="3918516" y="954157"/>
                  <a:ext cx="5225484" cy="5122225"/>
                  <a:chOff x="2199795" y="1711447"/>
                  <a:chExt cx="4675704" cy="4500743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B8A5D14D-A531-4689-9E2F-BE0F95486647}"/>
                      </a:ext>
                    </a:extLst>
                  </p:cNvPr>
                  <p:cNvGrpSpPr/>
                  <p:nvPr/>
                </p:nvGrpSpPr>
                <p:grpSpPr>
                  <a:xfrm>
                    <a:off x="2199795" y="1711447"/>
                    <a:ext cx="4675704" cy="4500743"/>
                    <a:chOff x="3167910" y="3298829"/>
                    <a:chExt cx="2388871" cy="2299486"/>
                  </a:xfrm>
                </p:grpSpPr>
                <p:sp>
                  <p:nvSpPr>
                    <p:cNvPr id="35" name="Teardrop 34">
                      <a:extLst>
                        <a:ext uri="{FF2B5EF4-FFF2-40B4-BE49-F238E27FC236}">
                          <a16:creationId xmlns:a16="http://schemas.microsoft.com/office/drawing/2014/main" id="{A39C8013-C43D-437B-8432-C0DAA87764F6}"/>
                        </a:ext>
                      </a:extLst>
                    </p:cNvPr>
                    <p:cNvSpPr/>
                    <p:nvPr/>
                  </p:nvSpPr>
                  <p:spPr>
                    <a:xfrm rot="8100000">
                      <a:off x="3903571" y="3298829"/>
                      <a:ext cx="914400" cy="914400"/>
                    </a:xfrm>
                    <a:prstGeom prst="teardrop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ko-KR" altLang="en-US" sz="2700" dirty="0">
                        <a:solidFill>
                          <a:schemeClr val="tx1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6" name="Teardrop 35">
                      <a:extLst>
                        <a:ext uri="{FF2B5EF4-FFF2-40B4-BE49-F238E27FC236}">
                          <a16:creationId xmlns:a16="http://schemas.microsoft.com/office/drawing/2014/main" id="{06F8064D-5D77-41D3-98C8-75789BDBC4C0}"/>
                        </a:ext>
                      </a:extLst>
                    </p:cNvPr>
                    <p:cNvSpPr/>
                    <p:nvPr/>
                  </p:nvSpPr>
                  <p:spPr>
                    <a:xfrm rot="12600000">
                      <a:off x="4642381" y="3830903"/>
                      <a:ext cx="914400" cy="914400"/>
                    </a:xfrm>
                    <a:prstGeom prst="teardrop">
                      <a:avLst/>
                    </a:pr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ko-KR" altLang="en-US" sz="2700">
                        <a:solidFill>
                          <a:schemeClr val="tx1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7" name="Teardrop 36">
                      <a:extLst>
                        <a:ext uri="{FF2B5EF4-FFF2-40B4-BE49-F238E27FC236}">
                          <a16:creationId xmlns:a16="http://schemas.microsoft.com/office/drawing/2014/main" id="{9D7AD15E-C1FC-486D-8680-D096FC3BC118}"/>
                        </a:ext>
                      </a:extLst>
                    </p:cNvPr>
                    <p:cNvSpPr/>
                    <p:nvPr/>
                  </p:nvSpPr>
                  <p:spPr>
                    <a:xfrm rot="16800000">
                      <a:off x="4353171" y="4683915"/>
                      <a:ext cx="914400" cy="914400"/>
                    </a:xfrm>
                    <a:prstGeom prst="teardrop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ko-KR" altLang="en-US" sz="2700" dirty="0">
                        <a:solidFill>
                          <a:schemeClr val="tx1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8" name="Teardrop 37">
                      <a:extLst>
                        <a:ext uri="{FF2B5EF4-FFF2-40B4-BE49-F238E27FC236}">
                          <a16:creationId xmlns:a16="http://schemas.microsoft.com/office/drawing/2014/main" id="{B64192E6-BA90-4587-BB4C-659936611C62}"/>
                        </a:ext>
                      </a:extLst>
                    </p:cNvPr>
                    <p:cNvSpPr/>
                    <p:nvPr/>
                  </p:nvSpPr>
                  <p:spPr>
                    <a:xfrm rot="9000000" flipH="1">
                      <a:off x="3167910" y="3830903"/>
                      <a:ext cx="914400" cy="914400"/>
                    </a:xfrm>
                    <a:prstGeom prst="teardrop">
                      <a:avLst/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ko-KR" altLang="en-US" sz="2700">
                        <a:solidFill>
                          <a:schemeClr val="tx1"/>
                        </a:solidFill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9" name="Teardrop 38">
                      <a:extLst>
                        <a:ext uri="{FF2B5EF4-FFF2-40B4-BE49-F238E27FC236}">
                          <a16:creationId xmlns:a16="http://schemas.microsoft.com/office/drawing/2014/main" id="{797CD315-0963-420D-811A-A8D0C9473A39}"/>
                        </a:ext>
                      </a:extLst>
                    </p:cNvPr>
                    <p:cNvSpPr/>
                    <p:nvPr/>
                  </p:nvSpPr>
                  <p:spPr>
                    <a:xfrm rot="4800000" flipH="1">
                      <a:off x="3442806" y="4683915"/>
                      <a:ext cx="914400" cy="914400"/>
                    </a:xfrm>
                    <a:prstGeom prst="teardrop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ko-KR" altLang="en-US" sz="2700">
                        <a:solidFill>
                          <a:schemeClr val="tx1"/>
                        </a:solidFill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C9CF835E-9313-4BD3-A8CD-BC603611581F}"/>
                      </a:ext>
                    </a:extLst>
                  </p:cNvPr>
                  <p:cNvSpPr txBox="1"/>
                  <p:nvPr/>
                </p:nvSpPr>
                <p:spPr>
                  <a:xfrm>
                    <a:off x="2925817" y="5621297"/>
                    <a:ext cx="1400520" cy="4334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2000" b="1" dirty="0">
                        <a:solidFill>
                          <a:schemeClr val="bg1"/>
                        </a:solidFill>
                        <a:latin typeface="Bradley Hand ITC" panose="03070402050302030203" pitchFamily="66" charset="0"/>
                        <a:cs typeface="Arial" pitchFamily="34" charset="0"/>
                      </a:rPr>
                      <a:t>handling</a:t>
                    </a:r>
                    <a:endParaRPr lang="ko-KR" altLang="en-US" sz="2000" b="1" dirty="0">
                      <a:solidFill>
                        <a:schemeClr val="bg1"/>
                      </a:solidFill>
                      <a:latin typeface="Bradley Hand ITC" panose="03070402050302030203" pitchFamily="66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8927797-B8BE-4695-B36F-DD7DB4B9A997}"/>
                      </a:ext>
                    </a:extLst>
                  </p:cNvPr>
                  <p:cNvSpPr txBox="1"/>
                  <p:nvPr/>
                </p:nvSpPr>
                <p:spPr>
                  <a:xfrm>
                    <a:off x="4714301" y="5621297"/>
                    <a:ext cx="1400520" cy="4334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2000" b="1" dirty="0">
                        <a:solidFill>
                          <a:schemeClr val="bg1"/>
                        </a:solidFill>
                        <a:latin typeface="Bradley Hand ITC" panose="03070402050302030203" pitchFamily="66" charset="0"/>
                        <a:cs typeface="Arial" pitchFamily="34" charset="0"/>
                      </a:rPr>
                      <a:t>funding</a:t>
                    </a:r>
                    <a:endParaRPr lang="ko-KR" altLang="en-US" sz="2000" b="1" dirty="0">
                      <a:solidFill>
                        <a:schemeClr val="bg1"/>
                      </a:solidFill>
                      <a:latin typeface="Bradley Hand ITC" panose="03070402050302030203" pitchFamily="66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5BA1563-AFDD-46B9-B54F-6F487FEC4910}"/>
                      </a:ext>
                    </a:extLst>
                  </p:cNvPr>
                  <p:cNvSpPr txBox="1"/>
                  <p:nvPr/>
                </p:nvSpPr>
                <p:spPr>
                  <a:xfrm>
                    <a:off x="5280366" y="2888749"/>
                    <a:ext cx="1400521" cy="7668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2000" b="1" dirty="0">
                        <a:solidFill>
                          <a:schemeClr val="bg1"/>
                        </a:solidFill>
                        <a:latin typeface="Bradley Hand ITC" panose="03070402050302030203" pitchFamily="66" charset="0"/>
                        <a:cs typeface="Arial" pitchFamily="34" charset="0"/>
                      </a:rPr>
                      <a:t>Capacity building</a:t>
                    </a:r>
                    <a:endParaRPr lang="ko-KR" altLang="en-US" sz="2000" b="1" dirty="0">
                      <a:solidFill>
                        <a:schemeClr val="bg1"/>
                      </a:solidFill>
                      <a:latin typeface="Bradley Hand ITC" panose="03070402050302030203" pitchFamily="66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F9135C78-1719-4C53-842D-8B100FC8E4BD}"/>
                      </a:ext>
                    </a:extLst>
                  </p:cNvPr>
                  <p:cNvSpPr txBox="1"/>
                  <p:nvPr/>
                </p:nvSpPr>
                <p:spPr>
                  <a:xfrm>
                    <a:off x="2362459" y="3862210"/>
                    <a:ext cx="1546514" cy="4334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2000" b="1" dirty="0">
                        <a:solidFill>
                          <a:schemeClr val="bg1"/>
                        </a:solidFill>
                        <a:latin typeface="Bradley Hand ITC" panose="03070402050302030203" pitchFamily="66" charset="0"/>
                        <a:cs typeface="Arial" pitchFamily="34" charset="0"/>
                      </a:rPr>
                      <a:t>processing</a:t>
                    </a:r>
                    <a:endParaRPr lang="ko-KR" altLang="en-US" sz="2000" b="1" dirty="0">
                      <a:solidFill>
                        <a:schemeClr val="bg1"/>
                      </a:solidFill>
                      <a:latin typeface="Bradley Hand ITC" panose="03070402050302030203" pitchFamily="66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50A4D9E2-F5C5-4A57-AEC8-D13DD07FA0F4}"/>
                      </a:ext>
                    </a:extLst>
                  </p:cNvPr>
                  <p:cNvSpPr txBox="1"/>
                  <p:nvPr/>
                </p:nvSpPr>
                <p:spPr>
                  <a:xfrm>
                    <a:off x="3854521" y="1917609"/>
                    <a:ext cx="1400521" cy="4334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2000" b="1" dirty="0">
                        <a:solidFill>
                          <a:schemeClr val="bg1"/>
                        </a:solidFill>
                        <a:latin typeface="Bradley Hand ITC" panose="03070402050302030203" pitchFamily="66" charset="0"/>
                        <a:cs typeface="Arial" pitchFamily="34" charset="0"/>
                      </a:rPr>
                      <a:t>quality</a:t>
                    </a:r>
                    <a:endParaRPr lang="ko-KR" altLang="en-US" sz="2000" b="1" dirty="0">
                      <a:solidFill>
                        <a:schemeClr val="bg1"/>
                      </a:solidFill>
                      <a:latin typeface="Bradley Hand ITC" panose="03070402050302030203" pitchFamily="66" charset="0"/>
                      <a:cs typeface="Arial" pitchFamily="34" charset="0"/>
                    </a:endParaRPr>
                  </a:p>
                </p:txBody>
              </p:sp>
            </p:grpSp>
            <p:pic>
              <p:nvPicPr>
                <p:cNvPr id="46" name="Graphic 45" descr="House">
                  <a:extLst>
                    <a:ext uri="{FF2B5EF4-FFF2-40B4-BE49-F238E27FC236}">
                      <a16:creationId xmlns:a16="http://schemas.microsoft.com/office/drawing/2014/main" id="{D3EB3DBD-B118-4A2E-8D90-58F58BA778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27378" y="4349729"/>
                  <a:ext cx="914709" cy="914709"/>
                </a:xfrm>
                <a:prstGeom prst="rect">
                  <a:avLst/>
                </a:prstGeom>
              </p:spPr>
            </p:pic>
            <p:pic>
              <p:nvPicPr>
                <p:cNvPr id="48" name="Graphic 47" descr="Sign Language">
                  <a:extLst>
                    <a:ext uri="{FF2B5EF4-FFF2-40B4-BE49-F238E27FC236}">
                      <a16:creationId xmlns:a16="http://schemas.microsoft.com/office/drawing/2014/main" id="{C559EFDD-A4A5-4E6B-B862-3931C94B2A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94358" y="2511712"/>
                  <a:ext cx="1045292" cy="1045292"/>
                </a:xfrm>
                <a:prstGeom prst="rect">
                  <a:avLst/>
                </a:prstGeom>
              </p:spPr>
            </p:pic>
            <p:pic>
              <p:nvPicPr>
                <p:cNvPr id="50" name="Graphic 49" descr="Classroom">
                  <a:extLst>
                    <a:ext uri="{FF2B5EF4-FFF2-40B4-BE49-F238E27FC236}">
                      <a16:creationId xmlns:a16="http://schemas.microsoft.com/office/drawing/2014/main" id="{20CF10F1-C5AF-41FB-89B8-19C91F0C2E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39146" y="3020389"/>
                  <a:ext cx="872689" cy="872689"/>
                </a:xfrm>
                <a:prstGeom prst="rect">
                  <a:avLst/>
                </a:prstGeom>
              </p:spPr>
            </p:pic>
          </p:grpSp>
          <p:sp>
            <p:nvSpPr>
              <p:cNvPr id="40" name="Rectangle 30">
                <a:extLst>
                  <a:ext uri="{FF2B5EF4-FFF2-40B4-BE49-F238E27FC236}">
                    <a16:creationId xmlns:a16="http://schemas.microsoft.com/office/drawing/2014/main" id="{9E0F2E95-4352-4D15-9BED-B408247FB993}"/>
                  </a:ext>
                </a:extLst>
              </p:cNvPr>
              <p:cNvSpPr/>
              <p:nvPr/>
            </p:nvSpPr>
            <p:spPr>
              <a:xfrm>
                <a:off x="4860945" y="5212202"/>
                <a:ext cx="691421" cy="870912"/>
              </a:xfrm>
              <a:custGeom>
                <a:avLst/>
                <a:gdLst/>
                <a:ahLst/>
                <a:cxnLst/>
                <a:rect l="l" t="t" r="r" b="b"/>
                <a:pathLst>
                  <a:path w="3240000" h="3230531">
                    <a:moveTo>
                      <a:pt x="720000" y="2697973"/>
                    </a:moveTo>
                    <a:cubicBezTo>
                      <a:pt x="680235" y="2697973"/>
                      <a:pt x="648000" y="2730208"/>
                      <a:pt x="648000" y="2769973"/>
                    </a:cubicBezTo>
                    <a:cubicBezTo>
                      <a:pt x="648000" y="2809738"/>
                      <a:pt x="680235" y="2841973"/>
                      <a:pt x="720000" y="2841973"/>
                    </a:cubicBezTo>
                    <a:lnTo>
                      <a:pt x="2520000" y="2841973"/>
                    </a:lnTo>
                    <a:cubicBezTo>
                      <a:pt x="2559765" y="2841973"/>
                      <a:pt x="2592000" y="2809738"/>
                      <a:pt x="2592000" y="2769973"/>
                    </a:cubicBezTo>
                    <a:cubicBezTo>
                      <a:pt x="2592000" y="2730208"/>
                      <a:pt x="2559765" y="2697973"/>
                      <a:pt x="2520000" y="2697973"/>
                    </a:cubicBezTo>
                    <a:close/>
                    <a:moveTo>
                      <a:pt x="720000" y="2366733"/>
                    </a:moveTo>
                    <a:cubicBezTo>
                      <a:pt x="680235" y="2366733"/>
                      <a:pt x="648000" y="2398968"/>
                      <a:pt x="648000" y="2438733"/>
                    </a:cubicBezTo>
                    <a:cubicBezTo>
                      <a:pt x="648000" y="2478498"/>
                      <a:pt x="680235" y="2510733"/>
                      <a:pt x="720000" y="2510733"/>
                    </a:cubicBezTo>
                    <a:lnTo>
                      <a:pt x="2520000" y="2510733"/>
                    </a:lnTo>
                    <a:cubicBezTo>
                      <a:pt x="2559765" y="2510733"/>
                      <a:pt x="2592000" y="2478498"/>
                      <a:pt x="2592000" y="2438733"/>
                    </a:cubicBezTo>
                    <a:cubicBezTo>
                      <a:pt x="2592000" y="2398968"/>
                      <a:pt x="2559765" y="2366733"/>
                      <a:pt x="2520000" y="2366733"/>
                    </a:cubicBezTo>
                    <a:close/>
                    <a:moveTo>
                      <a:pt x="720000" y="2035493"/>
                    </a:moveTo>
                    <a:cubicBezTo>
                      <a:pt x="680235" y="2035493"/>
                      <a:pt x="648000" y="2067728"/>
                      <a:pt x="648000" y="2107493"/>
                    </a:cubicBezTo>
                    <a:cubicBezTo>
                      <a:pt x="648000" y="2147258"/>
                      <a:pt x="680235" y="2179493"/>
                      <a:pt x="720000" y="2179493"/>
                    </a:cubicBezTo>
                    <a:lnTo>
                      <a:pt x="2520000" y="2179493"/>
                    </a:lnTo>
                    <a:cubicBezTo>
                      <a:pt x="2559765" y="2179493"/>
                      <a:pt x="2592000" y="2147258"/>
                      <a:pt x="2592000" y="2107493"/>
                    </a:cubicBezTo>
                    <a:cubicBezTo>
                      <a:pt x="2592000" y="2067728"/>
                      <a:pt x="2559765" y="2035493"/>
                      <a:pt x="2520000" y="2035493"/>
                    </a:cubicBezTo>
                    <a:close/>
                    <a:moveTo>
                      <a:pt x="720000" y="1704253"/>
                    </a:moveTo>
                    <a:cubicBezTo>
                      <a:pt x="680235" y="1704253"/>
                      <a:pt x="648000" y="1736488"/>
                      <a:pt x="648000" y="1776253"/>
                    </a:cubicBezTo>
                    <a:cubicBezTo>
                      <a:pt x="648000" y="1816018"/>
                      <a:pt x="680235" y="1848253"/>
                      <a:pt x="720000" y="1848253"/>
                    </a:cubicBezTo>
                    <a:lnTo>
                      <a:pt x="2520000" y="1848253"/>
                    </a:lnTo>
                    <a:cubicBezTo>
                      <a:pt x="2559765" y="1848253"/>
                      <a:pt x="2592000" y="1816018"/>
                      <a:pt x="2592000" y="1776253"/>
                    </a:cubicBezTo>
                    <a:cubicBezTo>
                      <a:pt x="2592000" y="1736488"/>
                      <a:pt x="2559765" y="1704253"/>
                      <a:pt x="2520000" y="1704253"/>
                    </a:cubicBezTo>
                    <a:close/>
                    <a:moveTo>
                      <a:pt x="720000" y="1373013"/>
                    </a:moveTo>
                    <a:cubicBezTo>
                      <a:pt x="680235" y="1373013"/>
                      <a:pt x="648000" y="1405248"/>
                      <a:pt x="648000" y="1445013"/>
                    </a:cubicBezTo>
                    <a:cubicBezTo>
                      <a:pt x="648000" y="1484778"/>
                      <a:pt x="680235" y="1517013"/>
                      <a:pt x="720000" y="1517013"/>
                    </a:cubicBezTo>
                    <a:lnTo>
                      <a:pt x="2520000" y="1517013"/>
                    </a:lnTo>
                    <a:cubicBezTo>
                      <a:pt x="2559765" y="1517013"/>
                      <a:pt x="2592000" y="1484778"/>
                      <a:pt x="2592000" y="1445013"/>
                    </a:cubicBezTo>
                    <a:cubicBezTo>
                      <a:pt x="2592000" y="1405248"/>
                      <a:pt x="2559765" y="1373013"/>
                      <a:pt x="2520000" y="1373013"/>
                    </a:cubicBezTo>
                    <a:close/>
                    <a:moveTo>
                      <a:pt x="720000" y="1041773"/>
                    </a:moveTo>
                    <a:cubicBezTo>
                      <a:pt x="680235" y="1041773"/>
                      <a:pt x="648000" y="1074008"/>
                      <a:pt x="648000" y="1113773"/>
                    </a:cubicBezTo>
                    <a:cubicBezTo>
                      <a:pt x="648000" y="1153538"/>
                      <a:pt x="680235" y="1185773"/>
                      <a:pt x="720000" y="1185773"/>
                    </a:cubicBezTo>
                    <a:lnTo>
                      <a:pt x="2520000" y="1185773"/>
                    </a:lnTo>
                    <a:cubicBezTo>
                      <a:pt x="2559765" y="1185773"/>
                      <a:pt x="2592000" y="1153538"/>
                      <a:pt x="2592000" y="1113773"/>
                    </a:cubicBezTo>
                    <a:cubicBezTo>
                      <a:pt x="2592000" y="1074008"/>
                      <a:pt x="2559765" y="1041773"/>
                      <a:pt x="2520000" y="1041773"/>
                    </a:cubicBezTo>
                    <a:close/>
                    <a:moveTo>
                      <a:pt x="0" y="305988"/>
                    </a:moveTo>
                    <a:lnTo>
                      <a:pt x="181957" y="305988"/>
                    </a:lnTo>
                    <a:lnTo>
                      <a:pt x="181957" y="470032"/>
                    </a:lnTo>
                    <a:cubicBezTo>
                      <a:pt x="181957" y="599267"/>
                      <a:pt x="286722" y="704032"/>
                      <a:pt x="415957" y="704032"/>
                    </a:cubicBezTo>
                    <a:cubicBezTo>
                      <a:pt x="545192" y="704032"/>
                      <a:pt x="649957" y="599267"/>
                      <a:pt x="649957" y="470032"/>
                    </a:cubicBezTo>
                    <a:lnTo>
                      <a:pt x="649957" y="305988"/>
                    </a:lnTo>
                    <a:lnTo>
                      <a:pt x="802357" y="305988"/>
                    </a:lnTo>
                    <a:lnTo>
                      <a:pt x="802357" y="470031"/>
                    </a:lnTo>
                    <a:cubicBezTo>
                      <a:pt x="802357" y="599266"/>
                      <a:pt x="907122" y="704031"/>
                      <a:pt x="1036357" y="704031"/>
                    </a:cubicBezTo>
                    <a:cubicBezTo>
                      <a:pt x="1165592" y="704031"/>
                      <a:pt x="1270357" y="599266"/>
                      <a:pt x="1270357" y="470031"/>
                    </a:cubicBezTo>
                    <a:lnTo>
                      <a:pt x="1270357" y="305988"/>
                    </a:lnTo>
                    <a:lnTo>
                      <a:pt x="1422757" y="305988"/>
                    </a:lnTo>
                    <a:lnTo>
                      <a:pt x="1422757" y="470030"/>
                    </a:lnTo>
                    <a:cubicBezTo>
                      <a:pt x="1422757" y="599265"/>
                      <a:pt x="1527522" y="704030"/>
                      <a:pt x="1656757" y="704030"/>
                    </a:cubicBezTo>
                    <a:cubicBezTo>
                      <a:pt x="1785992" y="704030"/>
                      <a:pt x="1890757" y="599265"/>
                      <a:pt x="1890757" y="470030"/>
                    </a:cubicBezTo>
                    <a:lnTo>
                      <a:pt x="1890757" y="305988"/>
                    </a:lnTo>
                    <a:lnTo>
                      <a:pt x="2043157" y="305988"/>
                    </a:lnTo>
                    <a:lnTo>
                      <a:pt x="2043157" y="470029"/>
                    </a:lnTo>
                    <a:cubicBezTo>
                      <a:pt x="2043157" y="599264"/>
                      <a:pt x="2147922" y="704029"/>
                      <a:pt x="2277157" y="704029"/>
                    </a:cubicBezTo>
                    <a:cubicBezTo>
                      <a:pt x="2406392" y="704029"/>
                      <a:pt x="2511157" y="599264"/>
                      <a:pt x="2511157" y="470029"/>
                    </a:cubicBezTo>
                    <a:lnTo>
                      <a:pt x="2511157" y="305988"/>
                    </a:lnTo>
                    <a:lnTo>
                      <a:pt x="2663557" y="305988"/>
                    </a:lnTo>
                    <a:lnTo>
                      <a:pt x="2663557" y="470028"/>
                    </a:lnTo>
                    <a:cubicBezTo>
                      <a:pt x="2663557" y="599263"/>
                      <a:pt x="2768322" y="704028"/>
                      <a:pt x="2897557" y="704028"/>
                    </a:cubicBezTo>
                    <a:cubicBezTo>
                      <a:pt x="3026792" y="704028"/>
                      <a:pt x="3131557" y="599263"/>
                      <a:pt x="3131557" y="470028"/>
                    </a:cubicBezTo>
                    <a:lnTo>
                      <a:pt x="3131557" y="305988"/>
                    </a:lnTo>
                    <a:lnTo>
                      <a:pt x="3240000" y="305988"/>
                    </a:lnTo>
                    <a:lnTo>
                      <a:pt x="3240000" y="3230531"/>
                    </a:lnTo>
                    <a:lnTo>
                      <a:pt x="0" y="3230531"/>
                    </a:lnTo>
                    <a:close/>
                    <a:moveTo>
                      <a:pt x="415957" y="4"/>
                    </a:moveTo>
                    <a:cubicBezTo>
                      <a:pt x="485545" y="4"/>
                      <a:pt x="541957" y="56416"/>
                      <a:pt x="541957" y="126004"/>
                    </a:cubicBezTo>
                    <a:lnTo>
                      <a:pt x="541957" y="485972"/>
                    </a:lnTo>
                    <a:cubicBezTo>
                      <a:pt x="541957" y="555560"/>
                      <a:pt x="485545" y="611972"/>
                      <a:pt x="415957" y="611972"/>
                    </a:cubicBezTo>
                    <a:cubicBezTo>
                      <a:pt x="346369" y="611972"/>
                      <a:pt x="289957" y="555560"/>
                      <a:pt x="289957" y="485972"/>
                    </a:cubicBezTo>
                    <a:lnTo>
                      <a:pt x="289957" y="126004"/>
                    </a:lnTo>
                    <a:cubicBezTo>
                      <a:pt x="289957" y="56416"/>
                      <a:pt x="346369" y="4"/>
                      <a:pt x="415957" y="4"/>
                    </a:cubicBezTo>
                    <a:close/>
                    <a:moveTo>
                      <a:pt x="1036357" y="3"/>
                    </a:moveTo>
                    <a:cubicBezTo>
                      <a:pt x="1105945" y="3"/>
                      <a:pt x="1162357" y="56415"/>
                      <a:pt x="1162357" y="126003"/>
                    </a:cubicBezTo>
                    <a:lnTo>
                      <a:pt x="1162357" y="485971"/>
                    </a:lnTo>
                    <a:cubicBezTo>
                      <a:pt x="1162357" y="555559"/>
                      <a:pt x="1105945" y="611971"/>
                      <a:pt x="1036357" y="611971"/>
                    </a:cubicBezTo>
                    <a:cubicBezTo>
                      <a:pt x="966769" y="611971"/>
                      <a:pt x="910357" y="555559"/>
                      <a:pt x="910357" y="485971"/>
                    </a:cubicBezTo>
                    <a:lnTo>
                      <a:pt x="910357" y="126003"/>
                    </a:lnTo>
                    <a:cubicBezTo>
                      <a:pt x="910357" y="56415"/>
                      <a:pt x="966769" y="3"/>
                      <a:pt x="1036357" y="3"/>
                    </a:cubicBezTo>
                    <a:close/>
                    <a:moveTo>
                      <a:pt x="1656757" y="2"/>
                    </a:moveTo>
                    <a:cubicBezTo>
                      <a:pt x="1726345" y="2"/>
                      <a:pt x="1782757" y="56414"/>
                      <a:pt x="1782757" y="126002"/>
                    </a:cubicBezTo>
                    <a:lnTo>
                      <a:pt x="1782757" y="485970"/>
                    </a:lnTo>
                    <a:cubicBezTo>
                      <a:pt x="1782757" y="555558"/>
                      <a:pt x="1726345" y="611970"/>
                      <a:pt x="1656757" y="611970"/>
                    </a:cubicBezTo>
                    <a:cubicBezTo>
                      <a:pt x="1587169" y="611970"/>
                      <a:pt x="1530757" y="555558"/>
                      <a:pt x="1530757" y="485970"/>
                    </a:cubicBezTo>
                    <a:lnTo>
                      <a:pt x="1530757" y="126002"/>
                    </a:lnTo>
                    <a:cubicBezTo>
                      <a:pt x="1530757" y="56414"/>
                      <a:pt x="1587169" y="2"/>
                      <a:pt x="1656757" y="2"/>
                    </a:cubicBezTo>
                    <a:close/>
                    <a:moveTo>
                      <a:pt x="2277157" y="1"/>
                    </a:moveTo>
                    <a:cubicBezTo>
                      <a:pt x="2346745" y="1"/>
                      <a:pt x="2403157" y="56413"/>
                      <a:pt x="2403157" y="126001"/>
                    </a:cubicBezTo>
                    <a:lnTo>
                      <a:pt x="2403157" y="485969"/>
                    </a:lnTo>
                    <a:cubicBezTo>
                      <a:pt x="2403157" y="555557"/>
                      <a:pt x="2346745" y="611969"/>
                      <a:pt x="2277157" y="611969"/>
                    </a:cubicBezTo>
                    <a:cubicBezTo>
                      <a:pt x="2207569" y="611969"/>
                      <a:pt x="2151157" y="555557"/>
                      <a:pt x="2151157" y="485969"/>
                    </a:cubicBezTo>
                    <a:lnTo>
                      <a:pt x="2151157" y="126001"/>
                    </a:lnTo>
                    <a:cubicBezTo>
                      <a:pt x="2151157" y="56413"/>
                      <a:pt x="2207569" y="1"/>
                      <a:pt x="2277157" y="1"/>
                    </a:cubicBezTo>
                    <a:close/>
                    <a:moveTo>
                      <a:pt x="2897557" y="0"/>
                    </a:moveTo>
                    <a:cubicBezTo>
                      <a:pt x="2967145" y="0"/>
                      <a:pt x="3023557" y="56412"/>
                      <a:pt x="3023557" y="126000"/>
                    </a:cubicBezTo>
                    <a:lnTo>
                      <a:pt x="3023557" y="485968"/>
                    </a:lnTo>
                    <a:cubicBezTo>
                      <a:pt x="3023557" y="555556"/>
                      <a:pt x="2967145" y="611968"/>
                      <a:pt x="2897557" y="611968"/>
                    </a:cubicBezTo>
                    <a:cubicBezTo>
                      <a:pt x="2827969" y="611968"/>
                      <a:pt x="2771557" y="555556"/>
                      <a:pt x="2771557" y="485968"/>
                    </a:cubicBezTo>
                    <a:lnTo>
                      <a:pt x="2771557" y="126000"/>
                    </a:lnTo>
                    <a:cubicBezTo>
                      <a:pt x="2771557" y="56412"/>
                      <a:pt x="2827969" y="0"/>
                      <a:pt x="289755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/>
              </a:p>
            </p:txBody>
          </p:sp>
        </p:grpSp>
        <p:sp>
          <p:nvSpPr>
            <p:cNvPr id="41" name="Frame 17">
              <a:extLst>
                <a:ext uri="{FF2B5EF4-FFF2-40B4-BE49-F238E27FC236}">
                  <a16:creationId xmlns:a16="http://schemas.microsoft.com/office/drawing/2014/main" id="{699A508B-DF31-438F-BF20-8AF972A486DC}"/>
                </a:ext>
              </a:extLst>
            </p:cNvPr>
            <p:cNvSpPr/>
            <p:nvPr/>
          </p:nvSpPr>
          <p:spPr>
            <a:xfrm>
              <a:off x="4501918" y="3276329"/>
              <a:ext cx="754703" cy="673303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708ACB4E-37F3-41BD-9E21-FA5ACF065E1B}"/>
              </a:ext>
            </a:extLst>
          </p:cNvPr>
          <p:cNvCxnSpPr>
            <a:cxnSpLocks/>
            <a:stCxn id="35" idx="3"/>
            <a:endCxn id="5" idx="0"/>
          </p:cNvCxnSpPr>
          <p:nvPr/>
        </p:nvCxnSpPr>
        <p:spPr>
          <a:xfrm rot="5400000" flipH="1" flipV="1">
            <a:off x="7595771" y="-673657"/>
            <a:ext cx="416698" cy="3782541"/>
          </a:xfrm>
          <a:prstGeom prst="bentConnector3">
            <a:avLst>
              <a:gd name="adj1" fmla="val 1548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56FE5348-161D-4721-9513-10F1D6DCA68A}"/>
              </a:ext>
            </a:extLst>
          </p:cNvPr>
          <p:cNvCxnSpPr>
            <a:cxnSpLocks/>
            <a:stCxn id="36" idx="2"/>
            <a:endCxn id="8" idx="0"/>
          </p:cNvCxnSpPr>
          <p:nvPr/>
        </p:nvCxnSpPr>
        <p:spPr>
          <a:xfrm rot="5400000" flipH="1" flipV="1">
            <a:off x="9205986" y="1550214"/>
            <a:ext cx="29595" cy="2346894"/>
          </a:xfrm>
          <a:prstGeom prst="bentConnector3">
            <a:avLst>
              <a:gd name="adj1" fmla="val 12334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50F778CA-9EF8-4275-8617-27DDFA37BDBB}"/>
              </a:ext>
            </a:extLst>
          </p:cNvPr>
          <p:cNvCxnSpPr>
            <a:cxnSpLocks/>
            <a:stCxn id="37" idx="4"/>
            <a:endCxn id="10" idx="2"/>
          </p:cNvCxnSpPr>
          <p:nvPr/>
        </p:nvCxnSpPr>
        <p:spPr>
          <a:xfrm rot="5400000" flipH="1" flipV="1">
            <a:off x="8187291" y="4628430"/>
            <a:ext cx="436462" cy="3353763"/>
          </a:xfrm>
          <a:prstGeom prst="bentConnector3">
            <a:avLst>
              <a:gd name="adj1" fmla="val -5171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75F2774E-6FC0-4F52-8AAB-D7BB4F81F5CE}"/>
              </a:ext>
            </a:extLst>
          </p:cNvPr>
          <p:cNvCxnSpPr>
            <a:cxnSpLocks/>
            <a:stCxn id="38" idx="2"/>
            <a:endCxn id="17" idx="0"/>
          </p:cNvCxnSpPr>
          <p:nvPr/>
        </p:nvCxnSpPr>
        <p:spPr>
          <a:xfrm rot="16200000" flipV="1">
            <a:off x="2485217" y="1420076"/>
            <a:ext cx="437416" cy="2199348"/>
          </a:xfrm>
          <a:prstGeom prst="bentConnector3">
            <a:avLst>
              <a:gd name="adj1" fmla="val 15226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9D6E22BF-6B63-40AF-9A87-AD209ED6407D}"/>
              </a:ext>
            </a:extLst>
          </p:cNvPr>
          <p:cNvCxnSpPr>
            <a:cxnSpLocks/>
            <a:stCxn id="39" idx="1"/>
            <a:endCxn id="14" idx="0"/>
          </p:cNvCxnSpPr>
          <p:nvPr/>
        </p:nvCxnSpPr>
        <p:spPr>
          <a:xfrm rot="10800000" flipV="1">
            <a:off x="1852735" y="4934173"/>
            <a:ext cx="2239919" cy="244717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02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5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16A2568-C512-4BEA-B235-C20750176BB0}"/>
              </a:ext>
            </a:extLst>
          </p:cNvPr>
          <p:cNvSpPr/>
          <p:nvPr/>
        </p:nvSpPr>
        <p:spPr>
          <a:xfrm>
            <a:off x="384312" y="869133"/>
            <a:ext cx="11667988" cy="5459240"/>
          </a:xfrm>
          <a:prstGeom prst="roundRect">
            <a:avLst>
              <a:gd name="adj" fmla="val 7892"/>
            </a:avLst>
          </a:prstGeom>
          <a:solidFill>
            <a:schemeClr val="bg1"/>
          </a:solidFill>
          <a:ln w="381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E008E7C-8B24-4CE3-B88F-3BB318586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637" y="1580822"/>
            <a:ext cx="1152602" cy="1121110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751624A-4765-4EAB-ABB3-DC8BDB9A8CC9}"/>
              </a:ext>
            </a:extLst>
          </p:cNvPr>
          <p:cNvGraphicFramePr/>
          <p:nvPr/>
        </p:nvGraphicFramePr>
        <p:xfrm>
          <a:off x="1982094" y="1749877"/>
          <a:ext cx="5036024" cy="4577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Arrow: Right 11">
            <a:extLst>
              <a:ext uri="{FF2B5EF4-FFF2-40B4-BE49-F238E27FC236}">
                <a16:creationId xmlns:a16="http://schemas.microsoft.com/office/drawing/2014/main" id="{1B147E5C-5279-4F10-9CA4-676863191BD0}"/>
              </a:ext>
            </a:extLst>
          </p:cNvPr>
          <p:cNvSpPr/>
          <p:nvPr/>
        </p:nvSpPr>
        <p:spPr>
          <a:xfrm>
            <a:off x="1364504" y="4031361"/>
            <a:ext cx="749069" cy="505145"/>
          </a:xfrm>
          <a:prstGeom prst="rightArrow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21784D-BE6C-4B87-8531-02CD31038F21}"/>
              </a:ext>
            </a:extLst>
          </p:cNvPr>
          <p:cNvSpPr txBox="1"/>
          <p:nvPr/>
        </p:nvSpPr>
        <p:spPr>
          <a:xfrm>
            <a:off x="565812" y="3305242"/>
            <a:ext cx="150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Komoditas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Hortikultura</a:t>
            </a:r>
            <a:endParaRPr kumimoji="0" lang="en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50BDA9-860E-4307-A9AA-C3E11AA92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27" y="4213084"/>
            <a:ext cx="931512" cy="6463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A55A42-59BE-42DC-9CCC-E620E79CA96B}"/>
              </a:ext>
            </a:extLst>
          </p:cNvPr>
          <p:cNvSpPr txBox="1"/>
          <p:nvPr/>
        </p:nvSpPr>
        <p:spPr>
          <a:xfrm>
            <a:off x="1546113" y="4796570"/>
            <a:ext cx="1415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Prasarana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Pascapanen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Pengolahan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78D5FA-7FE1-461D-933C-9DF8F988AB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196" y="1955573"/>
            <a:ext cx="1006252" cy="7038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9ACED1B-F713-4419-966F-2617D41FF787}"/>
              </a:ext>
            </a:extLst>
          </p:cNvPr>
          <p:cNvGrpSpPr/>
          <p:nvPr/>
        </p:nvGrpSpPr>
        <p:grpSpPr>
          <a:xfrm>
            <a:off x="1546113" y="1479577"/>
            <a:ext cx="1532231" cy="1721029"/>
            <a:chOff x="3059191" y="34090"/>
            <a:chExt cx="1364071" cy="172102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5113D78-2B74-4C0F-9462-6F17A2F6EA17}"/>
                </a:ext>
              </a:extLst>
            </p:cNvPr>
            <p:cNvSpPr/>
            <p:nvPr/>
          </p:nvSpPr>
          <p:spPr>
            <a:xfrm>
              <a:off x="3059191" y="34090"/>
              <a:ext cx="1132367" cy="113236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017A42-8544-4FE1-A8D9-7657BAB00817}"/>
                </a:ext>
              </a:extLst>
            </p:cNvPr>
            <p:cNvSpPr txBox="1"/>
            <p:nvPr/>
          </p:nvSpPr>
          <p:spPr>
            <a:xfrm>
              <a:off x="3290895" y="622752"/>
              <a:ext cx="1132367" cy="1132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Sarana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pascapanen</a:t>
              </a:r>
              <a:endPara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C832F78-3CDB-426A-9941-1B44C7F70C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4361" y="2612692"/>
            <a:ext cx="1006252" cy="5594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58B7B7-A0C8-4553-872B-1EBEAC004D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41" y="4178108"/>
            <a:ext cx="1008759" cy="6494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1EA73F-5F90-423B-802F-D699FB2024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6163" y="2172027"/>
            <a:ext cx="714367" cy="6463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FFEFE36-2105-48EA-9C9C-D1CF3BAB38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696" y="2846329"/>
            <a:ext cx="2277861" cy="1630514"/>
          </a:xfrm>
          <a:prstGeom prst="rect">
            <a:avLst/>
          </a:prstGeom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E7ACDD5B-E0DE-40D6-B9D4-9A30D3F8E2A0}"/>
              </a:ext>
            </a:extLst>
          </p:cNvPr>
          <p:cNvSpPr/>
          <p:nvPr/>
        </p:nvSpPr>
        <p:spPr>
          <a:xfrm>
            <a:off x="9249365" y="3942793"/>
            <a:ext cx="416455" cy="505145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57DA5F-EC8C-46DD-A492-E3455A03B8C0}"/>
              </a:ext>
            </a:extLst>
          </p:cNvPr>
          <p:cNvSpPr/>
          <p:nvPr/>
        </p:nvSpPr>
        <p:spPr>
          <a:xfrm>
            <a:off x="10325359" y="4616295"/>
            <a:ext cx="1482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Cold Storage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DB7C879-C8E3-4835-9BB3-049683A715F3}"/>
              </a:ext>
            </a:extLst>
          </p:cNvPr>
          <p:cNvSpPr/>
          <p:nvPr/>
        </p:nvSpPr>
        <p:spPr>
          <a:xfrm>
            <a:off x="5303505" y="1013424"/>
            <a:ext cx="1229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Sarana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Pengolahan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FC6FFF8F-2CAD-4844-8D8A-80281BBF26FC}"/>
              </a:ext>
            </a:extLst>
          </p:cNvPr>
          <p:cNvSpPr/>
          <p:nvPr/>
        </p:nvSpPr>
        <p:spPr>
          <a:xfrm>
            <a:off x="6747344" y="4209121"/>
            <a:ext cx="501974" cy="505145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13417DC-0293-4C7B-8521-7E03FAD45697}"/>
              </a:ext>
            </a:extLst>
          </p:cNvPr>
          <p:cNvSpPr txBox="1"/>
          <p:nvPr/>
        </p:nvSpPr>
        <p:spPr>
          <a:xfrm>
            <a:off x="8299377" y="4584475"/>
            <a:ext cx="1518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Buah</a:t>
            </a:r>
            <a:endParaRPr kumimoji="0" lang="en-ID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E1E9419-4D19-45BD-AC5C-CDDC42FC309E}"/>
              </a:ext>
            </a:extLst>
          </p:cNvPr>
          <p:cNvSpPr txBox="1"/>
          <p:nvPr/>
        </p:nvSpPr>
        <p:spPr>
          <a:xfrm>
            <a:off x="8244889" y="5374921"/>
            <a:ext cx="1518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Permen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Manisan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641337-DE45-4507-97A6-673744B0382C}"/>
              </a:ext>
            </a:extLst>
          </p:cNvPr>
          <p:cNvGrpSpPr/>
          <p:nvPr/>
        </p:nvGrpSpPr>
        <p:grpSpPr>
          <a:xfrm>
            <a:off x="7299943" y="1156877"/>
            <a:ext cx="1933527" cy="4679709"/>
            <a:chOff x="7212870" y="1375141"/>
            <a:chExt cx="1933527" cy="4679709"/>
          </a:xfrm>
        </p:grpSpPr>
        <p:sp>
          <p:nvSpPr>
            <p:cNvPr id="60" name="Flowchart: Alternate Process 59">
              <a:extLst>
                <a:ext uri="{FF2B5EF4-FFF2-40B4-BE49-F238E27FC236}">
                  <a16:creationId xmlns:a16="http://schemas.microsoft.com/office/drawing/2014/main" id="{62E6750B-C00B-4A9D-990E-95584F9EACC1}"/>
                </a:ext>
              </a:extLst>
            </p:cNvPr>
            <p:cNvSpPr/>
            <p:nvPr/>
          </p:nvSpPr>
          <p:spPr>
            <a:xfrm>
              <a:off x="7212870" y="1375141"/>
              <a:ext cx="1884651" cy="4679709"/>
            </a:xfrm>
            <a:prstGeom prst="flowChartAlternate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370F3AE-E4EA-4B3E-A739-40FDECDFF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" r="8024"/>
            <a:stretch/>
          </p:blipFill>
          <p:spPr>
            <a:xfrm>
              <a:off x="8192075" y="2219653"/>
              <a:ext cx="804709" cy="64048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4FE664E-9A01-4EFF-A488-CAE46D55B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8687"/>
            <a:stretch/>
          </p:blipFill>
          <p:spPr>
            <a:xfrm>
              <a:off x="7294315" y="2223323"/>
              <a:ext cx="850162" cy="63681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7ADE619-1C0B-4180-A859-67EB1BA80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294314" y="3185368"/>
              <a:ext cx="1702469" cy="72816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8911D00-D15F-498A-A3C5-813504F7172D}"/>
                </a:ext>
              </a:extLst>
            </p:cNvPr>
            <p:cNvSpPr txBox="1"/>
            <p:nvPr/>
          </p:nvSpPr>
          <p:spPr>
            <a:xfrm>
              <a:off x="7341453" y="2766779"/>
              <a:ext cx="919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Bawang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Goreng</a:t>
              </a:r>
              <a:endPara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B463EBC-8950-47C1-BA34-7A5B16AD057D}"/>
                </a:ext>
              </a:extLst>
            </p:cNvPr>
            <p:cNvSpPr txBox="1"/>
            <p:nvPr/>
          </p:nvSpPr>
          <p:spPr>
            <a:xfrm>
              <a:off x="8267945" y="2786867"/>
              <a:ext cx="829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Cabai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Bubuk</a:t>
              </a:r>
              <a:endPara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454BB22-7A50-4979-8D65-28BEF4FB60F2}"/>
                </a:ext>
              </a:extLst>
            </p:cNvPr>
            <p:cNvSpPr txBox="1"/>
            <p:nvPr/>
          </p:nvSpPr>
          <p:spPr>
            <a:xfrm>
              <a:off x="7628110" y="3861003"/>
              <a:ext cx="15182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Saos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Cabai</a:t>
              </a:r>
              <a:endPara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954FFDA-F294-4894-9AEB-56D6B9BD9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298177" y="4129370"/>
              <a:ext cx="948990" cy="63118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FA87BE4-F066-4EEB-96D7-F196155197DD}"/>
                </a:ext>
              </a:extLst>
            </p:cNvPr>
            <p:cNvSpPr txBox="1"/>
            <p:nvPr/>
          </p:nvSpPr>
          <p:spPr>
            <a:xfrm>
              <a:off x="7216563" y="4729444"/>
              <a:ext cx="15182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Keripik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Buah</a:t>
              </a:r>
              <a:endParaRPr kumimoji="0" lang="en-ID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A3EFE03-5A5D-4E3B-AFBA-2CD7D34E3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326876" y="4118889"/>
              <a:ext cx="657225" cy="76661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6FB30F2-8E69-42F6-95D2-6C4E586577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r="17342" b="4620"/>
            <a:stretch/>
          </p:blipFill>
          <p:spPr>
            <a:xfrm>
              <a:off x="8325886" y="4965590"/>
              <a:ext cx="656510" cy="664709"/>
            </a:xfrm>
            <a:prstGeom prst="rect">
              <a:avLst/>
            </a:prstGeom>
          </p:spPr>
        </p:pic>
        <p:pic>
          <p:nvPicPr>
            <p:cNvPr id="56" name="Picture 31">
              <a:extLst>
                <a:ext uri="{FF2B5EF4-FFF2-40B4-BE49-F238E27FC236}">
                  <a16:creationId xmlns:a16="http://schemas.microsoft.com/office/drawing/2014/main" id="{B953AA28-C2A9-4210-94CB-6971904B8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64" t="26776" r="42773" b="25955"/>
            <a:stretch>
              <a:fillRect/>
            </a:stretch>
          </p:blipFill>
          <p:spPr bwMode="auto">
            <a:xfrm>
              <a:off x="7877288" y="5010428"/>
              <a:ext cx="365104" cy="619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2" descr="Vegetable Purees - Recipes | Pampered Chef US Site">
              <a:extLst>
                <a:ext uri="{FF2B5EF4-FFF2-40B4-BE49-F238E27FC236}">
                  <a16:creationId xmlns:a16="http://schemas.microsoft.com/office/drawing/2014/main" id="{BAAC88CF-68FF-45AE-91FF-7E21AC144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986" y="5009885"/>
              <a:ext cx="487976" cy="623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27D11DD-5C70-48A4-B59C-FD5C65172052}"/>
                </a:ext>
              </a:extLst>
            </p:cNvPr>
            <p:cNvSpPr txBox="1"/>
            <p:nvPr/>
          </p:nvSpPr>
          <p:spPr>
            <a:xfrm>
              <a:off x="7250747" y="5633741"/>
              <a:ext cx="15182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Puree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Buah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DF51B10-A839-4CA9-835B-625AFAB3E760}"/>
                </a:ext>
              </a:extLst>
            </p:cNvPr>
            <p:cNvSpPr txBox="1"/>
            <p:nvPr/>
          </p:nvSpPr>
          <p:spPr>
            <a:xfrm>
              <a:off x="7311030" y="1406805"/>
              <a:ext cx="16381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CONTOH PRODUK UMKM HORTIKULTURA</a:t>
              </a:r>
              <a:endPara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F9F63C5-4402-40B5-A01F-8B11FBA4E406}"/>
              </a:ext>
            </a:extLst>
          </p:cNvPr>
          <p:cNvSpPr txBox="1"/>
          <p:nvPr/>
        </p:nvSpPr>
        <p:spPr>
          <a:xfrm>
            <a:off x="3103668" y="4793285"/>
            <a:ext cx="1518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dryer dome</a:t>
            </a:r>
            <a:endParaRPr kumimoji="0" lang="en-ID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C029D35-F8DC-4102-B7F6-9E59B6F5D4E3}"/>
              </a:ext>
            </a:extLst>
          </p:cNvPr>
          <p:cNvSpPr txBox="1"/>
          <p:nvPr/>
        </p:nvSpPr>
        <p:spPr>
          <a:xfrm>
            <a:off x="2018890" y="3895907"/>
            <a:ext cx="1518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Bangsal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Pascapanen</a:t>
            </a:r>
            <a:endParaRPr kumimoji="0" lang="en-ID" sz="1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itle 15">
            <a:extLst>
              <a:ext uri="{FF2B5EF4-FFF2-40B4-BE49-F238E27FC236}">
                <a16:creationId xmlns:a16="http://schemas.microsoft.com/office/drawing/2014/main" id="{A6D8C6AE-DAA5-408C-A59B-D5EAB384F511}"/>
              </a:ext>
            </a:extLst>
          </p:cNvPr>
          <p:cNvSpPr txBox="1">
            <a:spLocks/>
          </p:cNvSpPr>
          <p:nvPr/>
        </p:nvSpPr>
        <p:spPr>
          <a:xfrm>
            <a:off x="0" y="164754"/>
            <a:ext cx="12155655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dirty="0">
                <a:latin typeface="Britannic Bold" panose="020B0903060703020204" pitchFamily="34" charset="0"/>
              </a:rPr>
              <a:t>FASILITASI PENUMBUHAN UMKM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E79BB7B-C3F4-44EB-9896-2870800B84F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2" y="175619"/>
            <a:ext cx="561559" cy="56197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3D659A8-8D80-4E58-9D97-6FC9C69F3C0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407"/>
          <a:stretch/>
        </p:blipFill>
        <p:spPr>
          <a:xfrm>
            <a:off x="11175087" y="133798"/>
            <a:ext cx="813996" cy="561975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B9EFA0B-AA70-4C89-8AB0-15E890E4911A}"/>
              </a:ext>
            </a:extLst>
          </p:cNvPr>
          <p:cNvCxnSpPr/>
          <p:nvPr/>
        </p:nvCxnSpPr>
        <p:spPr>
          <a:xfrm>
            <a:off x="945871" y="726729"/>
            <a:ext cx="1052487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DB0647E-12D3-4036-AE37-2B54BE81EA7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285620" y="5882424"/>
            <a:ext cx="588451" cy="35284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FD72F9D-1919-47CB-9C83-E6B6444739D6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t="55738"/>
          <a:stretch/>
        </p:blipFill>
        <p:spPr>
          <a:xfrm>
            <a:off x="0" y="6734653"/>
            <a:ext cx="12201923" cy="137382"/>
          </a:xfrm>
          <a:prstGeom prst="rect">
            <a:avLst/>
          </a:prstGeom>
        </p:spPr>
      </p:pic>
      <p:pic>
        <p:nvPicPr>
          <p:cNvPr id="10" name="Picture 9" descr="A picture containing food, vegetable, arranged, fresh&#10;&#10;Description automatically generated">
            <a:extLst>
              <a:ext uri="{FF2B5EF4-FFF2-40B4-BE49-F238E27FC236}">
                <a16:creationId xmlns:a16="http://schemas.microsoft.com/office/drawing/2014/main" id="{9919E9FA-37E5-4A06-9624-FD77CBD27C6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62249" y="3887121"/>
            <a:ext cx="1367201" cy="729174"/>
          </a:xfrm>
          <a:prstGeom prst="rect">
            <a:avLst/>
          </a:prstGeom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A6831297-9BE6-409F-8593-50C2F2150EC2}"/>
              </a:ext>
            </a:extLst>
          </p:cNvPr>
          <p:cNvSpPr/>
          <p:nvPr/>
        </p:nvSpPr>
        <p:spPr>
          <a:xfrm>
            <a:off x="11762028" y="6500481"/>
            <a:ext cx="324000" cy="32400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prstClr val="white"/>
              </a:solidFill>
            </a:endParaRPr>
          </a:p>
        </p:txBody>
      </p:sp>
      <p:sp>
        <p:nvSpPr>
          <p:cNvPr id="69" name="Slide Number Placeholder 17">
            <a:extLst>
              <a:ext uri="{FF2B5EF4-FFF2-40B4-BE49-F238E27FC236}">
                <a16:creationId xmlns:a16="http://schemas.microsoft.com/office/drawing/2014/main" id="{4E99563C-80B2-4D3B-8CCD-88994C660AA7}"/>
              </a:ext>
            </a:extLst>
          </p:cNvPr>
          <p:cNvSpPr txBox="1">
            <a:spLocks/>
          </p:cNvSpPr>
          <p:nvPr/>
        </p:nvSpPr>
        <p:spPr bwMode="auto">
          <a:xfrm>
            <a:off x="11741995" y="6532116"/>
            <a:ext cx="360782" cy="26073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4630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D7F2A298-B11A-49BB-947D-00C0B304C455}" type="slidenum">
              <a:rPr lang="en-US" altLang="id-ID" sz="1050" b="1" ker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 defTabSz="454630" fontAlgn="base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11</a:t>
            </a:fld>
            <a:endParaRPr lang="en-US" altLang="id-ID" sz="1100" b="1" kern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0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1E2A631-262F-428D-9E9A-D53EF4A43FF5}"/>
              </a:ext>
            </a:extLst>
          </p:cNvPr>
          <p:cNvSpPr/>
          <p:nvPr/>
        </p:nvSpPr>
        <p:spPr>
          <a:xfrm>
            <a:off x="4581525" y="3802063"/>
            <a:ext cx="966788" cy="657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33FC8B-AE44-44F4-B91C-0CCDC79E291F}"/>
              </a:ext>
            </a:extLst>
          </p:cNvPr>
          <p:cNvSpPr/>
          <p:nvPr/>
        </p:nvSpPr>
        <p:spPr>
          <a:xfrm>
            <a:off x="4576763" y="3986213"/>
            <a:ext cx="974725" cy="60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A09597D-EA69-46DC-81C2-67A9C86B6E1C}"/>
              </a:ext>
            </a:extLst>
          </p:cNvPr>
          <p:cNvSpPr/>
          <p:nvPr/>
        </p:nvSpPr>
        <p:spPr>
          <a:xfrm>
            <a:off x="4471988" y="3790950"/>
            <a:ext cx="1060450" cy="739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A300E7F-BD29-4E19-9E54-C912B6066869}"/>
              </a:ext>
            </a:extLst>
          </p:cNvPr>
          <p:cNvSpPr/>
          <p:nvPr/>
        </p:nvSpPr>
        <p:spPr>
          <a:xfrm>
            <a:off x="139700" y="695325"/>
            <a:ext cx="11912600" cy="614680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DE304E-379D-45A1-8403-A5AC8F48EC1A}"/>
              </a:ext>
            </a:extLst>
          </p:cNvPr>
          <p:cNvSpPr txBox="1"/>
          <p:nvPr/>
        </p:nvSpPr>
        <p:spPr>
          <a:xfrm>
            <a:off x="1105849" y="470994"/>
            <a:ext cx="9869853" cy="5051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8825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2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Arial"/>
              </a:rPr>
              <a:t>TARGET PENUMBUHAN UMKM 2021</a:t>
            </a:r>
            <a:endParaRPr lang="en-US" sz="2317" b="1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3559" name="Picture 4">
            <a:extLst>
              <a:ext uri="{FF2B5EF4-FFF2-40B4-BE49-F238E27FC236}">
                <a16:creationId xmlns:a16="http://schemas.microsoft.com/office/drawing/2014/main" id="{1E77266F-7E4F-4018-AD53-803C8CC64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17500"/>
            <a:ext cx="7667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9">
            <a:extLst>
              <a:ext uri="{FF2B5EF4-FFF2-40B4-BE49-F238E27FC236}">
                <a16:creationId xmlns:a16="http://schemas.microsoft.com/office/drawing/2014/main" id="{B4296DDF-3E94-4A3E-B7E6-2971F92CC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0834688" y="250825"/>
            <a:ext cx="992187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2" descr="Vegetable Purees - Recipes | Pampered Chef US Site">
            <a:extLst>
              <a:ext uri="{FF2B5EF4-FFF2-40B4-BE49-F238E27FC236}">
                <a16:creationId xmlns:a16="http://schemas.microsoft.com/office/drawing/2014/main" id="{1DE2098A-A2F3-4B31-9C83-CE5A09144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4838700"/>
            <a:ext cx="12573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50">
            <a:extLst>
              <a:ext uri="{FF2B5EF4-FFF2-40B4-BE49-F238E27FC236}">
                <a16:creationId xmlns:a16="http://schemas.microsoft.com/office/drawing/2014/main" id="{919A824C-DCA6-4F18-851F-DFFD787CCE8D}"/>
              </a:ext>
            </a:extLst>
          </p:cNvPr>
          <p:cNvSpPr txBox="1"/>
          <p:nvPr/>
        </p:nvSpPr>
        <p:spPr>
          <a:xfrm>
            <a:off x="559151" y="5845175"/>
            <a:ext cx="103919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Puree</a:t>
            </a:r>
            <a:r>
              <a:rPr lang="en-US" sz="140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Buah</a:t>
            </a:r>
            <a:endParaRPr lang="en-US" sz="140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3563" name="Picture 25">
            <a:extLst>
              <a:ext uri="{FF2B5EF4-FFF2-40B4-BE49-F238E27FC236}">
                <a16:creationId xmlns:a16="http://schemas.microsoft.com/office/drawing/2014/main" id="{AD71855D-2220-44D9-9F39-DF6B66515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3" t="24576" r="10954" b="47910"/>
          <a:stretch>
            <a:fillRect/>
          </a:stretch>
        </p:blipFill>
        <p:spPr bwMode="auto">
          <a:xfrm>
            <a:off x="6781800" y="4997450"/>
            <a:ext cx="1749425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27">
            <a:extLst>
              <a:ext uri="{FF2B5EF4-FFF2-40B4-BE49-F238E27FC236}">
                <a16:creationId xmlns:a16="http://schemas.microsoft.com/office/drawing/2014/main" id="{5AA62970-27E6-4A37-A8B9-7236B0C61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3" t="15128" r="9935" b="38580"/>
          <a:stretch>
            <a:fillRect/>
          </a:stretch>
        </p:blipFill>
        <p:spPr bwMode="auto">
          <a:xfrm>
            <a:off x="2740025" y="4884738"/>
            <a:ext cx="1354138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61">
            <a:extLst>
              <a:ext uri="{FF2B5EF4-FFF2-40B4-BE49-F238E27FC236}">
                <a16:creationId xmlns:a16="http://schemas.microsoft.com/office/drawing/2014/main" id="{A3400EF9-52FA-47AF-AB67-AEEA08A5A727}"/>
              </a:ext>
            </a:extLst>
          </p:cNvPr>
          <p:cNvSpPr txBox="1"/>
          <p:nvPr/>
        </p:nvSpPr>
        <p:spPr>
          <a:xfrm>
            <a:off x="2919597" y="5928536"/>
            <a:ext cx="924199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Minyak</a:t>
            </a:r>
            <a:r>
              <a:rPr lang="en-US" sz="140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14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Cabai</a:t>
            </a:r>
            <a:endParaRPr lang="en-US" sz="140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3566" name="Picture 29">
            <a:extLst>
              <a:ext uri="{FF2B5EF4-FFF2-40B4-BE49-F238E27FC236}">
                <a16:creationId xmlns:a16="http://schemas.microsoft.com/office/drawing/2014/main" id="{ABFECE01-235D-4A6E-B591-A6A1D38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2" t="15128" r="11063" b="41129"/>
          <a:stretch>
            <a:fillRect/>
          </a:stretch>
        </p:blipFill>
        <p:spPr bwMode="auto">
          <a:xfrm>
            <a:off x="4681538" y="4986338"/>
            <a:ext cx="1497012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31">
            <a:extLst>
              <a:ext uri="{FF2B5EF4-FFF2-40B4-BE49-F238E27FC236}">
                <a16:creationId xmlns:a16="http://schemas.microsoft.com/office/drawing/2014/main" id="{BBD8C95B-F183-40C8-A101-6C6AAC6AB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4" t="26776" r="42773" b="25955"/>
          <a:stretch>
            <a:fillRect/>
          </a:stretch>
        </p:blipFill>
        <p:spPr bwMode="auto">
          <a:xfrm>
            <a:off x="9039225" y="4505325"/>
            <a:ext cx="95726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61">
            <a:extLst>
              <a:ext uri="{FF2B5EF4-FFF2-40B4-BE49-F238E27FC236}">
                <a16:creationId xmlns:a16="http://schemas.microsoft.com/office/drawing/2014/main" id="{D3ADA73F-1F1F-4DA9-AD1B-D5ECE809029C}"/>
              </a:ext>
            </a:extLst>
          </p:cNvPr>
          <p:cNvSpPr txBox="1"/>
          <p:nvPr/>
        </p:nvSpPr>
        <p:spPr>
          <a:xfrm>
            <a:off x="5144728" y="5774648"/>
            <a:ext cx="80663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40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Pasta</a:t>
            </a:r>
            <a:r>
              <a:rPr lang="en-US" sz="140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Bawang</a:t>
            </a:r>
            <a:endParaRPr lang="en-US" sz="140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41" name="TextBox 61">
            <a:extLst>
              <a:ext uri="{FF2B5EF4-FFF2-40B4-BE49-F238E27FC236}">
                <a16:creationId xmlns:a16="http://schemas.microsoft.com/office/drawing/2014/main" id="{27996B0D-2805-4118-A264-DC23FB5A5D5F}"/>
              </a:ext>
            </a:extLst>
          </p:cNvPr>
          <p:cNvSpPr txBox="1"/>
          <p:nvPr/>
        </p:nvSpPr>
        <p:spPr>
          <a:xfrm>
            <a:off x="6692617" y="5765733"/>
            <a:ext cx="1119694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Flakes</a:t>
            </a:r>
          </a:p>
        </p:txBody>
      </p:sp>
      <p:sp>
        <p:nvSpPr>
          <p:cNvPr id="42" name="TextBox 50">
            <a:extLst>
              <a:ext uri="{FF2B5EF4-FFF2-40B4-BE49-F238E27FC236}">
                <a16:creationId xmlns:a16="http://schemas.microsoft.com/office/drawing/2014/main" id="{15736C10-C2FD-461C-A7B8-C9D0E7F4A69B}"/>
              </a:ext>
            </a:extLst>
          </p:cNvPr>
          <p:cNvSpPr txBox="1"/>
          <p:nvPr/>
        </p:nvSpPr>
        <p:spPr>
          <a:xfrm>
            <a:off x="8993916" y="6031098"/>
            <a:ext cx="141459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Manisan</a:t>
            </a:r>
            <a:r>
              <a:rPr lang="en-US" sz="140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14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tanaman</a:t>
            </a:r>
            <a:r>
              <a:rPr lang="en-US" sz="140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14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obat</a:t>
            </a:r>
            <a:endParaRPr lang="en-US" sz="1400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2F132B47-36A1-41FB-AA21-EC2A930AB700}"/>
              </a:ext>
            </a:extLst>
          </p:cNvPr>
          <p:cNvGraphicFramePr>
            <a:graphicFrameLocks noGrp="1"/>
          </p:cNvGraphicFramePr>
          <p:nvPr/>
        </p:nvGraphicFramePr>
        <p:xfrm>
          <a:off x="558800" y="1095375"/>
          <a:ext cx="10877550" cy="343217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674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8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4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9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4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Komoditas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Rencana</a:t>
                      </a:r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UMKM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Diversifikasi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Olahan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Target Branding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002">
                <a:tc>
                  <a:txBody>
                    <a:bodyPr/>
                    <a:lstStyle/>
                    <a:p>
                      <a:r>
                        <a:rPr lang="en-US" sz="1800" b="1" dirty="0"/>
                        <a:t>UMKM </a:t>
                      </a:r>
                      <a:r>
                        <a:rPr lang="en-US" sz="1800" b="1" dirty="0" err="1"/>
                        <a:t>Cabai</a:t>
                      </a:r>
                      <a:endParaRPr lang="en-ID" sz="1800" b="1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60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Pasta </a:t>
                      </a:r>
                      <a:r>
                        <a:rPr lang="en-US" sz="1800" dirty="0" err="1"/>
                        <a:t>cabai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minyak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cabai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43">
                <a:tc>
                  <a:txBody>
                    <a:bodyPr/>
                    <a:lstStyle/>
                    <a:p>
                      <a:r>
                        <a:rPr lang="en-US" sz="1800" b="1" dirty="0"/>
                        <a:t>UMKM </a:t>
                      </a:r>
                      <a:r>
                        <a:rPr lang="en-US" sz="1800" b="1" dirty="0" err="1"/>
                        <a:t>Bawang</a:t>
                      </a:r>
                      <a:endParaRPr lang="en-ID" sz="1800" b="1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60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Pasta </a:t>
                      </a:r>
                      <a:r>
                        <a:rPr lang="en-US" sz="1800" dirty="0" err="1"/>
                        <a:t>bawang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minyak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bawang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43">
                <a:tc>
                  <a:txBody>
                    <a:bodyPr/>
                    <a:lstStyle/>
                    <a:p>
                      <a:r>
                        <a:rPr lang="en-US" sz="1800" b="1" dirty="0"/>
                        <a:t>UMKM </a:t>
                      </a:r>
                      <a:r>
                        <a:rPr lang="en-US" sz="1800" b="1" dirty="0" err="1"/>
                        <a:t>Sayuran</a:t>
                      </a:r>
                      <a:r>
                        <a:rPr lang="en-US" sz="1800" b="1" dirty="0"/>
                        <a:t> / </a:t>
                      </a:r>
                      <a:r>
                        <a:rPr lang="en-US" sz="1800" b="1" dirty="0" err="1"/>
                        <a:t>Tanaman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Obat</a:t>
                      </a:r>
                      <a:endParaRPr lang="en-ID" sz="1800" b="1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35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Manisan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biofarmaka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tepung</a:t>
                      </a:r>
                      <a:r>
                        <a:rPr lang="en-US" sz="1800" dirty="0"/>
                        <a:t>,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43">
                <a:tc>
                  <a:txBody>
                    <a:bodyPr/>
                    <a:lstStyle/>
                    <a:p>
                      <a:r>
                        <a:rPr lang="en-US" sz="1800" b="1" dirty="0"/>
                        <a:t>UMKM </a:t>
                      </a:r>
                      <a:r>
                        <a:rPr lang="en-US" sz="1800" b="1" dirty="0" err="1"/>
                        <a:t>Buah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b="1" dirty="0" err="1"/>
                        <a:t>Buahan</a:t>
                      </a:r>
                      <a:endParaRPr lang="en-ID" sz="1800" b="1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45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Flakes </a:t>
                      </a:r>
                      <a:r>
                        <a:rPr lang="en-US" sz="1800" dirty="0" err="1"/>
                        <a:t>buah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buahan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tepung</a:t>
                      </a:r>
                      <a:r>
                        <a:rPr lang="en-US" sz="1800" dirty="0"/>
                        <a:t>, pure, 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002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Jumlah</a:t>
                      </a:r>
                      <a:endParaRPr lang="en-ID" sz="1800" b="1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200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endParaRPr lang="en-ID" sz="1800" dirty="0"/>
                    </a:p>
                  </a:txBody>
                  <a:tcPr marL="91437" marR="91437" marT="45702" marB="45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50</a:t>
                      </a:r>
                      <a:endParaRPr lang="en-ID" sz="1800" dirty="0"/>
                    </a:p>
                  </a:txBody>
                  <a:tcPr marL="91437" marR="91437" marT="45702" marB="4570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Arrow: Curved Up 5">
            <a:extLst>
              <a:ext uri="{FF2B5EF4-FFF2-40B4-BE49-F238E27FC236}">
                <a16:creationId xmlns:a16="http://schemas.microsoft.com/office/drawing/2014/main" id="{B4AA275B-F4C9-435F-BDD2-E6CF0C6EADD5}"/>
              </a:ext>
            </a:extLst>
          </p:cNvPr>
          <p:cNvSpPr/>
          <p:nvPr/>
        </p:nvSpPr>
        <p:spPr>
          <a:xfrm>
            <a:off x="5313363" y="4487863"/>
            <a:ext cx="5149850" cy="727075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73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5DDC70-74F3-114D-9EAD-A76BEE92B044}"/>
              </a:ext>
            </a:extLst>
          </p:cNvPr>
          <p:cNvGrpSpPr>
            <a:grpSpLocks/>
          </p:cNvGrpSpPr>
          <p:nvPr/>
        </p:nvGrpSpPr>
        <p:grpSpPr bwMode="auto">
          <a:xfrm>
            <a:off x="0" y="1703388"/>
            <a:ext cx="12192000" cy="5164137"/>
            <a:chOff x="-1" y="1690566"/>
            <a:chExt cx="12192001" cy="5163559"/>
          </a:xfrm>
        </p:grpSpPr>
        <p:grpSp>
          <p:nvGrpSpPr>
            <p:cNvPr id="94234" name="Group 4">
              <a:extLst>
                <a:ext uri="{FF2B5EF4-FFF2-40B4-BE49-F238E27FC236}">
                  <a16:creationId xmlns:a16="http://schemas.microsoft.com/office/drawing/2014/main" id="{0BDF7552-951D-F14A-AD41-6FB482E913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6044508"/>
              <a:ext cx="12192001" cy="809617"/>
              <a:chOff x="-1" y="6044508"/>
              <a:chExt cx="12192001" cy="809617"/>
            </a:xfrm>
          </p:grpSpPr>
          <p:sp>
            <p:nvSpPr>
              <p:cNvPr id="36" name="Freeform 5">
                <a:extLst>
                  <a:ext uri="{FF2B5EF4-FFF2-40B4-BE49-F238E27FC236}">
                    <a16:creationId xmlns:a16="http://schemas.microsoft.com/office/drawing/2014/main" id="{0A09D5F2-34BF-7B4A-9131-91E187687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599" y="6044591"/>
                <a:ext cx="6081713" cy="809534"/>
              </a:xfrm>
              <a:custGeom>
                <a:avLst/>
                <a:gdLst>
                  <a:gd name="T0" fmla="*/ 2000 w 2000"/>
                  <a:gd name="T1" fmla="*/ 205 h 266"/>
                  <a:gd name="T2" fmla="*/ 2000 w 2000"/>
                  <a:gd name="T3" fmla="*/ 266 h 266"/>
                  <a:gd name="T4" fmla="*/ 1344 w 2000"/>
                  <a:gd name="T5" fmla="*/ 266 h 266"/>
                  <a:gd name="T6" fmla="*/ 1314 w 2000"/>
                  <a:gd name="T7" fmla="*/ 245 h 266"/>
                  <a:gd name="T8" fmla="*/ 1325 w 2000"/>
                  <a:gd name="T9" fmla="*/ 212 h 266"/>
                  <a:gd name="T10" fmla="*/ 1344 w 2000"/>
                  <a:gd name="T11" fmla="*/ 162 h 266"/>
                  <a:gd name="T12" fmla="*/ 1353 w 2000"/>
                  <a:gd name="T13" fmla="*/ 140 h 266"/>
                  <a:gd name="T14" fmla="*/ 1374 w 2000"/>
                  <a:gd name="T15" fmla="*/ 132 h 266"/>
                  <a:gd name="T16" fmla="*/ 1376 w 2000"/>
                  <a:gd name="T17" fmla="*/ 131 h 266"/>
                  <a:gd name="T18" fmla="*/ 1376 w 2000"/>
                  <a:gd name="T19" fmla="*/ 66 h 266"/>
                  <a:gd name="T20" fmla="*/ 1376 w 2000"/>
                  <a:gd name="T21" fmla="*/ 61 h 266"/>
                  <a:gd name="T22" fmla="*/ 1218 w 2000"/>
                  <a:gd name="T23" fmla="*/ 61 h 266"/>
                  <a:gd name="T24" fmla="*/ 1212 w 2000"/>
                  <a:gd name="T25" fmla="*/ 60 h 266"/>
                  <a:gd name="T26" fmla="*/ 1206 w 2000"/>
                  <a:gd name="T27" fmla="*/ 61 h 266"/>
                  <a:gd name="T28" fmla="*/ 1131 w 2000"/>
                  <a:gd name="T29" fmla="*/ 61 h 266"/>
                  <a:gd name="T30" fmla="*/ 1131 w 2000"/>
                  <a:gd name="T31" fmla="*/ 66 h 266"/>
                  <a:gd name="T32" fmla="*/ 1131 w 2000"/>
                  <a:gd name="T33" fmla="*/ 131 h 266"/>
                  <a:gd name="T34" fmla="*/ 1133 w 2000"/>
                  <a:gd name="T35" fmla="*/ 132 h 266"/>
                  <a:gd name="T36" fmla="*/ 1154 w 2000"/>
                  <a:gd name="T37" fmla="*/ 140 h 266"/>
                  <a:gd name="T38" fmla="*/ 1163 w 2000"/>
                  <a:gd name="T39" fmla="*/ 162 h 266"/>
                  <a:gd name="T40" fmla="*/ 1182 w 2000"/>
                  <a:gd name="T41" fmla="*/ 212 h 266"/>
                  <a:gd name="T42" fmla="*/ 1193 w 2000"/>
                  <a:gd name="T43" fmla="*/ 245 h 266"/>
                  <a:gd name="T44" fmla="*/ 1164 w 2000"/>
                  <a:gd name="T45" fmla="*/ 266 h 266"/>
                  <a:gd name="T46" fmla="*/ 0 w 2000"/>
                  <a:gd name="T47" fmla="*/ 266 h 266"/>
                  <a:gd name="T48" fmla="*/ 0 w 2000"/>
                  <a:gd name="T49" fmla="*/ 205 h 266"/>
                  <a:gd name="T50" fmla="*/ 1109 w 2000"/>
                  <a:gd name="T51" fmla="*/ 205 h 266"/>
                  <a:gd name="T52" fmla="*/ 1104 w 2000"/>
                  <a:gd name="T53" fmla="*/ 186 h 266"/>
                  <a:gd name="T54" fmla="*/ 1070 w 2000"/>
                  <a:gd name="T55" fmla="*/ 133 h 266"/>
                  <a:gd name="T56" fmla="*/ 1070 w 2000"/>
                  <a:gd name="T57" fmla="*/ 68 h 266"/>
                  <a:gd name="T58" fmla="*/ 1082 w 2000"/>
                  <a:gd name="T59" fmla="*/ 20 h 266"/>
                  <a:gd name="T60" fmla="*/ 1127 w 2000"/>
                  <a:gd name="T61" fmla="*/ 0 h 266"/>
                  <a:gd name="T62" fmla="*/ 1206 w 2000"/>
                  <a:gd name="T63" fmla="*/ 0 h 266"/>
                  <a:gd name="T64" fmla="*/ 1212 w 2000"/>
                  <a:gd name="T65" fmla="*/ 1 h 266"/>
                  <a:gd name="T66" fmla="*/ 1218 w 2000"/>
                  <a:gd name="T67" fmla="*/ 0 h 266"/>
                  <a:gd name="T68" fmla="*/ 1380 w 2000"/>
                  <a:gd name="T69" fmla="*/ 0 h 266"/>
                  <a:gd name="T70" fmla="*/ 1425 w 2000"/>
                  <a:gd name="T71" fmla="*/ 20 h 266"/>
                  <a:gd name="T72" fmla="*/ 1437 w 2000"/>
                  <a:gd name="T73" fmla="*/ 68 h 266"/>
                  <a:gd name="T74" fmla="*/ 1437 w 2000"/>
                  <a:gd name="T75" fmla="*/ 133 h 266"/>
                  <a:gd name="T76" fmla="*/ 1403 w 2000"/>
                  <a:gd name="T77" fmla="*/ 186 h 266"/>
                  <a:gd name="T78" fmla="*/ 1398 w 2000"/>
                  <a:gd name="T79" fmla="*/ 205 h 266"/>
                  <a:gd name="T80" fmla="*/ 2000 w 2000"/>
                  <a:gd name="T81" fmla="*/ 205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00" h="266">
                    <a:moveTo>
                      <a:pt x="2000" y="205"/>
                    </a:moveTo>
                    <a:cubicBezTo>
                      <a:pt x="2000" y="266"/>
                      <a:pt x="2000" y="266"/>
                      <a:pt x="2000" y="266"/>
                    </a:cubicBezTo>
                    <a:cubicBezTo>
                      <a:pt x="1344" y="266"/>
                      <a:pt x="1344" y="266"/>
                      <a:pt x="1344" y="266"/>
                    </a:cubicBezTo>
                    <a:cubicBezTo>
                      <a:pt x="1330" y="266"/>
                      <a:pt x="1318" y="258"/>
                      <a:pt x="1314" y="245"/>
                    </a:cubicBezTo>
                    <a:cubicBezTo>
                      <a:pt x="1310" y="233"/>
                      <a:pt x="1314" y="219"/>
                      <a:pt x="1325" y="212"/>
                    </a:cubicBezTo>
                    <a:cubicBezTo>
                      <a:pt x="1327" y="210"/>
                      <a:pt x="1344" y="194"/>
                      <a:pt x="1344" y="162"/>
                    </a:cubicBezTo>
                    <a:cubicBezTo>
                      <a:pt x="1344" y="154"/>
                      <a:pt x="1347" y="146"/>
                      <a:pt x="1353" y="140"/>
                    </a:cubicBezTo>
                    <a:cubicBezTo>
                      <a:pt x="1359" y="134"/>
                      <a:pt x="1366" y="131"/>
                      <a:pt x="1374" y="132"/>
                    </a:cubicBezTo>
                    <a:cubicBezTo>
                      <a:pt x="1375" y="132"/>
                      <a:pt x="1375" y="131"/>
                      <a:pt x="1376" y="131"/>
                    </a:cubicBezTo>
                    <a:cubicBezTo>
                      <a:pt x="1376" y="66"/>
                      <a:pt x="1376" y="66"/>
                      <a:pt x="1376" y="66"/>
                    </a:cubicBezTo>
                    <a:cubicBezTo>
                      <a:pt x="1376" y="64"/>
                      <a:pt x="1376" y="63"/>
                      <a:pt x="1376" y="61"/>
                    </a:cubicBezTo>
                    <a:cubicBezTo>
                      <a:pt x="1218" y="61"/>
                      <a:pt x="1218" y="61"/>
                      <a:pt x="1218" y="61"/>
                    </a:cubicBezTo>
                    <a:cubicBezTo>
                      <a:pt x="1216" y="61"/>
                      <a:pt x="1214" y="61"/>
                      <a:pt x="1212" y="60"/>
                    </a:cubicBezTo>
                    <a:cubicBezTo>
                      <a:pt x="1210" y="61"/>
                      <a:pt x="1208" y="61"/>
                      <a:pt x="1206" y="61"/>
                    </a:cubicBezTo>
                    <a:cubicBezTo>
                      <a:pt x="1131" y="61"/>
                      <a:pt x="1131" y="61"/>
                      <a:pt x="1131" y="61"/>
                    </a:cubicBezTo>
                    <a:cubicBezTo>
                      <a:pt x="1131" y="63"/>
                      <a:pt x="1131" y="64"/>
                      <a:pt x="1131" y="66"/>
                    </a:cubicBezTo>
                    <a:cubicBezTo>
                      <a:pt x="1131" y="131"/>
                      <a:pt x="1131" y="131"/>
                      <a:pt x="1131" y="131"/>
                    </a:cubicBezTo>
                    <a:cubicBezTo>
                      <a:pt x="1132" y="131"/>
                      <a:pt x="1132" y="132"/>
                      <a:pt x="1133" y="132"/>
                    </a:cubicBezTo>
                    <a:cubicBezTo>
                      <a:pt x="1141" y="131"/>
                      <a:pt x="1149" y="134"/>
                      <a:pt x="1154" y="140"/>
                    </a:cubicBezTo>
                    <a:cubicBezTo>
                      <a:pt x="1161" y="146"/>
                      <a:pt x="1163" y="154"/>
                      <a:pt x="1163" y="162"/>
                    </a:cubicBezTo>
                    <a:cubicBezTo>
                      <a:pt x="1163" y="194"/>
                      <a:pt x="1180" y="210"/>
                      <a:pt x="1182" y="212"/>
                    </a:cubicBezTo>
                    <a:cubicBezTo>
                      <a:pt x="1193" y="219"/>
                      <a:pt x="1197" y="233"/>
                      <a:pt x="1193" y="245"/>
                    </a:cubicBezTo>
                    <a:cubicBezTo>
                      <a:pt x="1189" y="258"/>
                      <a:pt x="1177" y="266"/>
                      <a:pt x="1164" y="266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1109" y="205"/>
                      <a:pt x="1109" y="205"/>
                      <a:pt x="1109" y="205"/>
                    </a:cubicBezTo>
                    <a:cubicBezTo>
                      <a:pt x="1107" y="199"/>
                      <a:pt x="1106" y="193"/>
                      <a:pt x="1104" y="186"/>
                    </a:cubicBezTo>
                    <a:cubicBezTo>
                      <a:pt x="1085" y="177"/>
                      <a:pt x="1070" y="159"/>
                      <a:pt x="1070" y="133"/>
                    </a:cubicBezTo>
                    <a:cubicBezTo>
                      <a:pt x="1070" y="68"/>
                      <a:pt x="1070" y="68"/>
                      <a:pt x="1070" y="68"/>
                    </a:cubicBezTo>
                    <a:cubicBezTo>
                      <a:pt x="1069" y="59"/>
                      <a:pt x="1068" y="37"/>
                      <a:pt x="1082" y="20"/>
                    </a:cubicBezTo>
                    <a:cubicBezTo>
                      <a:pt x="1089" y="11"/>
                      <a:pt x="1103" y="0"/>
                      <a:pt x="1127" y="0"/>
                    </a:cubicBezTo>
                    <a:cubicBezTo>
                      <a:pt x="1206" y="0"/>
                      <a:pt x="1206" y="0"/>
                      <a:pt x="1206" y="0"/>
                    </a:cubicBezTo>
                    <a:cubicBezTo>
                      <a:pt x="1208" y="0"/>
                      <a:pt x="1210" y="0"/>
                      <a:pt x="1212" y="1"/>
                    </a:cubicBezTo>
                    <a:cubicBezTo>
                      <a:pt x="1214" y="0"/>
                      <a:pt x="1216" y="0"/>
                      <a:pt x="1218" y="0"/>
                    </a:cubicBezTo>
                    <a:cubicBezTo>
                      <a:pt x="1380" y="0"/>
                      <a:pt x="1380" y="0"/>
                      <a:pt x="1380" y="0"/>
                    </a:cubicBezTo>
                    <a:cubicBezTo>
                      <a:pt x="1404" y="0"/>
                      <a:pt x="1418" y="11"/>
                      <a:pt x="1425" y="20"/>
                    </a:cubicBezTo>
                    <a:cubicBezTo>
                      <a:pt x="1439" y="37"/>
                      <a:pt x="1438" y="59"/>
                      <a:pt x="1437" y="68"/>
                    </a:cubicBezTo>
                    <a:cubicBezTo>
                      <a:pt x="1437" y="133"/>
                      <a:pt x="1437" y="133"/>
                      <a:pt x="1437" y="133"/>
                    </a:cubicBezTo>
                    <a:cubicBezTo>
                      <a:pt x="1437" y="154"/>
                      <a:pt x="1425" y="176"/>
                      <a:pt x="1403" y="186"/>
                    </a:cubicBezTo>
                    <a:cubicBezTo>
                      <a:pt x="1402" y="193"/>
                      <a:pt x="1400" y="199"/>
                      <a:pt x="1398" y="205"/>
                    </a:cubicBezTo>
                    <a:lnTo>
                      <a:pt x="2000" y="205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4A54570-4127-6746-9D59-E837ED249EAD}"/>
                  </a:ext>
                </a:extLst>
              </p:cNvPr>
              <p:cNvSpPr/>
              <p:nvPr/>
            </p:nvSpPr>
            <p:spPr>
              <a:xfrm>
                <a:off x="9232900" y="6668409"/>
                <a:ext cx="2959100" cy="18571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D1BBD24-F173-0341-9D45-08A423D7B91C}"/>
                  </a:ext>
                </a:extLst>
              </p:cNvPr>
              <p:cNvSpPr/>
              <p:nvPr/>
            </p:nvSpPr>
            <p:spPr>
              <a:xfrm>
                <a:off x="-1" y="6668409"/>
                <a:ext cx="7573964" cy="18571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4235" name="Group 5">
              <a:extLst>
                <a:ext uri="{FF2B5EF4-FFF2-40B4-BE49-F238E27FC236}">
                  <a16:creationId xmlns:a16="http://schemas.microsoft.com/office/drawing/2014/main" id="{EA710F2B-B0C5-8D4D-972A-3609031E92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4481" y="1690566"/>
              <a:ext cx="3728095" cy="4336564"/>
              <a:chOff x="6864481" y="1690566"/>
              <a:chExt cx="3728095" cy="4336564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A516D42D-B0D6-4446-8C46-9762AA7A5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000" y="5017594"/>
                <a:ext cx="230188" cy="887313"/>
              </a:xfrm>
              <a:custGeom>
                <a:avLst/>
                <a:gdLst>
                  <a:gd name="T0" fmla="*/ 76 w 76"/>
                  <a:gd name="T1" fmla="*/ 292 h 292"/>
                  <a:gd name="T2" fmla="*/ 53 w 76"/>
                  <a:gd name="T3" fmla="*/ 292 h 292"/>
                  <a:gd name="T4" fmla="*/ 0 w 76"/>
                  <a:gd name="T5" fmla="*/ 10 h 292"/>
                  <a:gd name="T6" fmla="*/ 21 w 76"/>
                  <a:gd name="T7" fmla="*/ 0 h 292"/>
                  <a:gd name="T8" fmla="*/ 76 w 76"/>
                  <a:gd name="T9" fmla="*/ 29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292">
                    <a:moveTo>
                      <a:pt x="76" y="292"/>
                    </a:moveTo>
                    <a:cubicBezTo>
                      <a:pt x="53" y="292"/>
                      <a:pt x="53" y="292"/>
                      <a:pt x="53" y="292"/>
                    </a:cubicBezTo>
                    <a:cubicBezTo>
                      <a:pt x="53" y="118"/>
                      <a:pt x="1" y="11"/>
                      <a:pt x="0" y="1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4" y="4"/>
                      <a:pt x="76" y="112"/>
                      <a:pt x="76" y="29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607ADD56-3FFF-2D4C-ADE5-3A4D21181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7438" y="4990609"/>
                <a:ext cx="230187" cy="887314"/>
              </a:xfrm>
              <a:custGeom>
                <a:avLst/>
                <a:gdLst>
                  <a:gd name="T0" fmla="*/ 24 w 76"/>
                  <a:gd name="T1" fmla="*/ 292 h 292"/>
                  <a:gd name="T2" fmla="*/ 0 w 76"/>
                  <a:gd name="T3" fmla="*/ 292 h 292"/>
                  <a:gd name="T4" fmla="*/ 55 w 76"/>
                  <a:gd name="T5" fmla="*/ 0 h 292"/>
                  <a:gd name="T6" fmla="*/ 76 w 76"/>
                  <a:gd name="T7" fmla="*/ 11 h 292"/>
                  <a:gd name="T8" fmla="*/ 66 w 76"/>
                  <a:gd name="T9" fmla="*/ 6 h 292"/>
                  <a:gd name="T10" fmla="*/ 76 w 76"/>
                  <a:gd name="T11" fmla="*/ 11 h 292"/>
                  <a:gd name="T12" fmla="*/ 24 w 76"/>
                  <a:gd name="T13" fmla="*/ 29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292">
                    <a:moveTo>
                      <a:pt x="24" y="292"/>
                    </a:moveTo>
                    <a:cubicBezTo>
                      <a:pt x="0" y="292"/>
                      <a:pt x="0" y="292"/>
                      <a:pt x="0" y="292"/>
                    </a:cubicBezTo>
                    <a:cubicBezTo>
                      <a:pt x="0" y="113"/>
                      <a:pt x="53" y="5"/>
                      <a:pt x="55" y="0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6" y="12"/>
                      <a:pt x="24" y="119"/>
                      <a:pt x="24" y="29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44451569-83DA-C544-90E3-94E7EB81E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4763" y="2173112"/>
                <a:ext cx="514350" cy="514292"/>
              </a:xfrm>
              <a:custGeom>
                <a:avLst/>
                <a:gdLst>
                  <a:gd name="T0" fmla="*/ 21 w 169"/>
                  <a:gd name="T1" fmla="*/ 46 h 169"/>
                  <a:gd name="T2" fmla="*/ 46 w 169"/>
                  <a:gd name="T3" fmla="*/ 148 h 169"/>
                  <a:gd name="T4" fmla="*/ 148 w 169"/>
                  <a:gd name="T5" fmla="*/ 123 h 169"/>
                  <a:gd name="T6" fmla="*/ 123 w 169"/>
                  <a:gd name="T7" fmla="*/ 21 h 169"/>
                  <a:gd name="T8" fmla="*/ 21 w 169"/>
                  <a:gd name="T9" fmla="*/ 46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169">
                    <a:moveTo>
                      <a:pt x="21" y="46"/>
                    </a:moveTo>
                    <a:cubicBezTo>
                      <a:pt x="0" y="81"/>
                      <a:pt x="11" y="127"/>
                      <a:pt x="46" y="148"/>
                    </a:cubicBezTo>
                    <a:cubicBezTo>
                      <a:pt x="81" y="169"/>
                      <a:pt x="127" y="158"/>
                      <a:pt x="148" y="123"/>
                    </a:cubicBezTo>
                    <a:cubicBezTo>
                      <a:pt x="169" y="88"/>
                      <a:pt x="158" y="43"/>
                      <a:pt x="123" y="21"/>
                    </a:cubicBezTo>
                    <a:cubicBezTo>
                      <a:pt x="88" y="0"/>
                      <a:pt x="43" y="11"/>
                      <a:pt x="21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6C764450-32D6-D747-B83D-820547FDEC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00938" y="2049301"/>
                <a:ext cx="765175" cy="763502"/>
              </a:xfrm>
              <a:custGeom>
                <a:avLst/>
                <a:gdLst>
                  <a:gd name="T0" fmla="*/ 45 w 252"/>
                  <a:gd name="T1" fmla="*/ 64 h 251"/>
                  <a:gd name="T2" fmla="*/ 20 w 252"/>
                  <a:gd name="T3" fmla="*/ 56 h 251"/>
                  <a:gd name="T4" fmla="*/ 29 w 252"/>
                  <a:gd name="T5" fmla="*/ 94 h 251"/>
                  <a:gd name="T6" fmla="*/ 24 w 252"/>
                  <a:gd name="T7" fmla="*/ 110 h 251"/>
                  <a:gd name="T8" fmla="*/ 0 w 252"/>
                  <a:gd name="T9" fmla="*/ 141 h 251"/>
                  <a:gd name="T10" fmla="*/ 30 w 252"/>
                  <a:gd name="T11" fmla="*/ 161 h 251"/>
                  <a:gd name="T12" fmla="*/ 10 w 252"/>
                  <a:gd name="T13" fmla="*/ 177 h 251"/>
                  <a:gd name="T14" fmla="*/ 47 w 252"/>
                  <a:gd name="T15" fmla="*/ 191 h 251"/>
                  <a:gd name="T16" fmla="*/ 59 w 252"/>
                  <a:gd name="T17" fmla="*/ 203 h 251"/>
                  <a:gd name="T18" fmla="*/ 71 w 252"/>
                  <a:gd name="T19" fmla="*/ 239 h 251"/>
                  <a:gd name="T20" fmla="*/ 109 w 252"/>
                  <a:gd name="T21" fmla="*/ 226 h 251"/>
                  <a:gd name="T22" fmla="*/ 113 w 252"/>
                  <a:gd name="T23" fmla="*/ 251 h 251"/>
                  <a:gd name="T24" fmla="*/ 144 w 252"/>
                  <a:gd name="T25" fmla="*/ 226 h 251"/>
                  <a:gd name="T26" fmla="*/ 168 w 252"/>
                  <a:gd name="T27" fmla="*/ 219 h 251"/>
                  <a:gd name="T28" fmla="*/ 206 w 252"/>
                  <a:gd name="T29" fmla="*/ 223 h 251"/>
                  <a:gd name="T30" fmla="*/ 196 w 252"/>
                  <a:gd name="T31" fmla="*/ 199 h 251"/>
                  <a:gd name="T32" fmla="*/ 207 w 252"/>
                  <a:gd name="T33" fmla="*/ 188 h 251"/>
                  <a:gd name="T34" fmla="*/ 243 w 252"/>
                  <a:gd name="T35" fmla="*/ 172 h 251"/>
                  <a:gd name="T36" fmla="*/ 223 w 252"/>
                  <a:gd name="T37" fmla="*/ 156 h 251"/>
                  <a:gd name="T38" fmla="*/ 227 w 252"/>
                  <a:gd name="T39" fmla="*/ 141 h 251"/>
                  <a:gd name="T40" fmla="*/ 251 w 252"/>
                  <a:gd name="T41" fmla="*/ 110 h 251"/>
                  <a:gd name="T42" fmla="*/ 226 w 252"/>
                  <a:gd name="T43" fmla="*/ 106 h 251"/>
                  <a:gd name="T44" fmla="*/ 222 w 252"/>
                  <a:gd name="T45" fmla="*/ 90 h 251"/>
                  <a:gd name="T46" fmla="*/ 228 w 252"/>
                  <a:gd name="T47" fmla="*/ 52 h 251"/>
                  <a:gd name="T48" fmla="*/ 202 w 252"/>
                  <a:gd name="T49" fmla="*/ 59 h 251"/>
                  <a:gd name="T50" fmla="*/ 190 w 252"/>
                  <a:gd name="T51" fmla="*/ 46 h 251"/>
                  <a:gd name="T52" fmla="*/ 179 w 252"/>
                  <a:gd name="T53" fmla="*/ 14 h 251"/>
                  <a:gd name="T54" fmla="*/ 163 w 252"/>
                  <a:gd name="T55" fmla="*/ 32 h 251"/>
                  <a:gd name="T56" fmla="*/ 142 w 252"/>
                  <a:gd name="T57" fmla="*/ 24 h 251"/>
                  <a:gd name="T58" fmla="*/ 113 w 252"/>
                  <a:gd name="T59" fmla="*/ 0 h 251"/>
                  <a:gd name="T60" fmla="*/ 108 w 252"/>
                  <a:gd name="T61" fmla="*/ 25 h 251"/>
                  <a:gd name="T62" fmla="*/ 84 w 252"/>
                  <a:gd name="T63" fmla="*/ 32 h 251"/>
                  <a:gd name="T64" fmla="*/ 46 w 252"/>
                  <a:gd name="T65" fmla="*/ 28 h 251"/>
                  <a:gd name="T66" fmla="*/ 56 w 252"/>
                  <a:gd name="T67" fmla="*/ 52 h 251"/>
                  <a:gd name="T68" fmla="*/ 198 w 252"/>
                  <a:gd name="T69" fmla="*/ 170 h 251"/>
                  <a:gd name="T70" fmla="*/ 53 w 252"/>
                  <a:gd name="T71" fmla="*/ 82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2" h="251">
                    <a:moveTo>
                      <a:pt x="56" y="52"/>
                    </a:moveTo>
                    <a:cubicBezTo>
                      <a:pt x="52" y="55"/>
                      <a:pt x="48" y="59"/>
                      <a:pt x="45" y="64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27" y="100"/>
                      <a:pt x="25" y="105"/>
                      <a:pt x="25" y="110"/>
                    </a:cubicBezTo>
                    <a:cubicBezTo>
                      <a:pt x="24" y="110"/>
                      <a:pt x="24" y="110"/>
                      <a:pt x="24" y="11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25" y="145"/>
                      <a:pt x="25" y="145"/>
                      <a:pt x="25" y="145"/>
                    </a:cubicBezTo>
                    <a:cubicBezTo>
                      <a:pt x="27" y="150"/>
                      <a:pt x="28" y="156"/>
                      <a:pt x="30" y="161"/>
                    </a:cubicBezTo>
                    <a:cubicBezTo>
                      <a:pt x="29" y="161"/>
                      <a:pt x="29" y="161"/>
                      <a:pt x="29" y="161"/>
                    </a:cubicBezTo>
                    <a:cubicBezTo>
                      <a:pt x="10" y="177"/>
                      <a:pt x="10" y="177"/>
                      <a:pt x="10" y="177"/>
                    </a:cubicBezTo>
                    <a:cubicBezTo>
                      <a:pt x="23" y="199"/>
                      <a:pt x="23" y="199"/>
                      <a:pt x="23" y="199"/>
                    </a:cubicBezTo>
                    <a:cubicBezTo>
                      <a:pt x="47" y="191"/>
                      <a:pt x="47" y="191"/>
                      <a:pt x="47" y="191"/>
                    </a:cubicBezTo>
                    <a:cubicBezTo>
                      <a:pt x="51" y="195"/>
                      <a:pt x="52" y="198"/>
                      <a:pt x="59" y="203"/>
                    </a:cubicBezTo>
                    <a:cubicBezTo>
                      <a:pt x="59" y="203"/>
                      <a:pt x="59" y="203"/>
                      <a:pt x="59" y="203"/>
                    </a:cubicBezTo>
                    <a:cubicBezTo>
                      <a:pt x="50" y="226"/>
                      <a:pt x="50" y="226"/>
                      <a:pt x="50" y="226"/>
                    </a:cubicBezTo>
                    <a:cubicBezTo>
                      <a:pt x="71" y="239"/>
                      <a:pt x="71" y="239"/>
                      <a:pt x="71" y="239"/>
                    </a:cubicBezTo>
                    <a:cubicBezTo>
                      <a:pt x="88" y="220"/>
                      <a:pt x="88" y="220"/>
                      <a:pt x="88" y="220"/>
                    </a:cubicBezTo>
                    <a:cubicBezTo>
                      <a:pt x="95" y="223"/>
                      <a:pt x="102" y="225"/>
                      <a:pt x="109" y="226"/>
                    </a:cubicBezTo>
                    <a:cubicBezTo>
                      <a:pt x="109" y="227"/>
                      <a:pt x="109" y="227"/>
                      <a:pt x="109" y="227"/>
                    </a:cubicBezTo>
                    <a:cubicBezTo>
                      <a:pt x="113" y="251"/>
                      <a:pt x="113" y="251"/>
                      <a:pt x="113" y="251"/>
                    </a:cubicBezTo>
                    <a:cubicBezTo>
                      <a:pt x="139" y="251"/>
                      <a:pt x="139" y="251"/>
                      <a:pt x="139" y="251"/>
                    </a:cubicBezTo>
                    <a:cubicBezTo>
                      <a:pt x="144" y="226"/>
                      <a:pt x="144" y="226"/>
                      <a:pt x="144" y="226"/>
                    </a:cubicBezTo>
                    <a:cubicBezTo>
                      <a:pt x="152" y="225"/>
                      <a:pt x="160" y="222"/>
                      <a:pt x="167" y="219"/>
                    </a:cubicBezTo>
                    <a:cubicBezTo>
                      <a:pt x="168" y="219"/>
                      <a:pt x="168" y="219"/>
                      <a:pt x="168" y="219"/>
                    </a:cubicBezTo>
                    <a:cubicBezTo>
                      <a:pt x="185" y="237"/>
                      <a:pt x="185" y="237"/>
                      <a:pt x="185" y="237"/>
                    </a:cubicBezTo>
                    <a:cubicBezTo>
                      <a:pt x="206" y="223"/>
                      <a:pt x="206" y="223"/>
                      <a:pt x="206" y="223"/>
                    </a:cubicBezTo>
                    <a:cubicBezTo>
                      <a:pt x="196" y="199"/>
                      <a:pt x="196" y="199"/>
                      <a:pt x="196" y="199"/>
                    </a:cubicBezTo>
                    <a:cubicBezTo>
                      <a:pt x="196" y="199"/>
                      <a:pt x="196" y="199"/>
                      <a:pt x="196" y="199"/>
                    </a:cubicBezTo>
                    <a:cubicBezTo>
                      <a:pt x="200" y="196"/>
                      <a:pt x="204" y="192"/>
                      <a:pt x="207" y="187"/>
                    </a:cubicBezTo>
                    <a:cubicBezTo>
                      <a:pt x="207" y="188"/>
                      <a:pt x="207" y="188"/>
                      <a:pt x="207" y="188"/>
                    </a:cubicBezTo>
                    <a:cubicBezTo>
                      <a:pt x="231" y="195"/>
                      <a:pt x="231" y="195"/>
                      <a:pt x="231" y="195"/>
                    </a:cubicBezTo>
                    <a:cubicBezTo>
                      <a:pt x="243" y="172"/>
                      <a:pt x="243" y="172"/>
                      <a:pt x="243" y="172"/>
                    </a:cubicBezTo>
                    <a:cubicBezTo>
                      <a:pt x="223" y="157"/>
                      <a:pt x="223" y="157"/>
                      <a:pt x="223" y="157"/>
                    </a:cubicBezTo>
                    <a:cubicBezTo>
                      <a:pt x="223" y="156"/>
                      <a:pt x="223" y="156"/>
                      <a:pt x="223" y="156"/>
                    </a:cubicBezTo>
                    <a:cubicBezTo>
                      <a:pt x="224" y="151"/>
                      <a:pt x="226" y="146"/>
                      <a:pt x="226" y="141"/>
                    </a:cubicBezTo>
                    <a:cubicBezTo>
                      <a:pt x="227" y="141"/>
                      <a:pt x="227" y="141"/>
                      <a:pt x="227" y="141"/>
                    </a:cubicBezTo>
                    <a:cubicBezTo>
                      <a:pt x="252" y="136"/>
                      <a:pt x="252" y="136"/>
                      <a:pt x="252" y="136"/>
                    </a:cubicBezTo>
                    <a:cubicBezTo>
                      <a:pt x="251" y="110"/>
                      <a:pt x="251" y="110"/>
                      <a:pt x="251" y="110"/>
                    </a:cubicBezTo>
                    <a:cubicBezTo>
                      <a:pt x="226" y="106"/>
                      <a:pt x="226" y="106"/>
                      <a:pt x="226" y="106"/>
                    </a:cubicBezTo>
                    <a:cubicBezTo>
                      <a:pt x="226" y="106"/>
                      <a:pt x="226" y="106"/>
                      <a:pt x="226" y="106"/>
                    </a:cubicBezTo>
                    <a:cubicBezTo>
                      <a:pt x="224" y="101"/>
                      <a:pt x="223" y="95"/>
                      <a:pt x="221" y="90"/>
                    </a:cubicBezTo>
                    <a:cubicBezTo>
                      <a:pt x="222" y="90"/>
                      <a:pt x="222" y="90"/>
                      <a:pt x="222" y="90"/>
                    </a:cubicBezTo>
                    <a:cubicBezTo>
                      <a:pt x="241" y="74"/>
                      <a:pt x="241" y="74"/>
                      <a:pt x="241" y="74"/>
                    </a:cubicBezTo>
                    <a:cubicBezTo>
                      <a:pt x="228" y="52"/>
                      <a:pt x="228" y="52"/>
                      <a:pt x="228" y="52"/>
                    </a:cubicBezTo>
                    <a:cubicBezTo>
                      <a:pt x="204" y="60"/>
                      <a:pt x="204" y="60"/>
                      <a:pt x="204" y="60"/>
                    </a:cubicBezTo>
                    <a:cubicBezTo>
                      <a:pt x="202" y="59"/>
                      <a:pt x="202" y="59"/>
                      <a:pt x="202" y="59"/>
                    </a:cubicBezTo>
                    <a:cubicBezTo>
                      <a:pt x="199" y="55"/>
                      <a:pt x="196" y="52"/>
                      <a:pt x="189" y="47"/>
                    </a:cubicBezTo>
                    <a:cubicBezTo>
                      <a:pt x="190" y="46"/>
                      <a:pt x="190" y="46"/>
                      <a:pt x="190" y="46"/>
                    </a:cubicBezTo>
                    <a:cubicBezTo>
                      <a:pt x="200" y="28"/>
                      <a:pt x="200" y="28"/>
                      <a:pt x="200" y="28"/>
                    </a:cubicBezTo>
                    <a:cubicBezTo>
                      <a:pt x="179" y="14"/>
                      <a:pt x="179" y="14"/>
                      <a:pt x="179" y="14"/>
                    </a:cubicBezTo>
                    <a:cubicBezTo>
                      <a:pt x="162" y="32"/>
                      <a:pt x="162" y="32"/>
                      <a:pt x="162" y="32"/>
                    </a:cubicBezTo>
                    <a:cubicBezTo>
                      <a:pt x="163" y="32"/>
                      <a:pt x="163" y="32"/>
                      <a:pt x="163" y="32"/>
                    </a:cubicBezTo>
                    <a:cubicBezTo>
                      <a:pt x="156" y="29"/>
                      <a:pt x="149" y="27"/>
                      <a:pt x="142" y="25"/>
                    </a:cubicBezTo>
                    <a:cubicBezTo>
                      <a:pt x="142" y="24"/>
                      <a:pt x="142" y="24"/>
                      <a:pt x="142" y="24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0" y="27"/>
                      <a:pt x="92" y="29"/>
                      <a:pt x="84" y="32"/>
                    </a:cubicBezTo>
                    <a:cubicBezTo>
                      <a:pt x="84" y="32"/>
                      <a:pt x="84" y="32"/>
                      <a:pt x="84" y="32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55" y="52"/>
                      <a:pt x="55" y="52"/>
                      <a:pt x="55" y="52"/>
                    </a:cubicBezTo>
                    <a:lnTo>
                      <a:pt x="56" y="52"/>
                    </a:lnTo>
                    <a:close/>
                    <a:moveTo>
                      <a:pt x="169" y="53"/>
                    </a:moveTo>
                    <a:cubicBezTo>
                      <a:pt x="209" y="78"/>
                      <a:pt x="222" y="130"/>
                      <a:pt x="198" y="170"/>
                    </a:cubicBezTo>
                    <a:cubicBezTo>
                      <a:pt x="174" y="210"/>
                      <a:pt x="122" y="222"/>
                      <a:pt x="82" y="198"/>
                    </a:cubicBezTo>
                    <a:cubicBezTo>
                      <a:pt x="42" y="174"/>
                      <a:pt x="29" y="122"/>
                      <a:pt x="53" y="82"/>
                    </a:cubicBezTo>
                    <a:cubicBezTo>
                      <a:pt x="77" y="42"/>
                      <a:pt x="129" y="29"/>
                      <a:pt x="169" y="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9A9BE1D-0FB3-B14D-B9EE-7D06A7F7C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0763" y="2241366"/>
                <a:ext cx="1252537" cy="1252398"/>
              </a:xfrm>
              <a:custGeom>
                <a:avLst/>
                <a:gdLst>
                  <a:gd name="T0" fmla="*/ 52 w 412"/>
                  <a:gd name="T1" fmla="*/ 112 h 412"/>
                  <a:gd name="T2" fmla="*/ 112 w 412"/>
                  <a:gd name="T3" fmla="*/ 361 h 412"/>
                  <a:gd name="T4" fmla="*/ 360 w 412"/>
                  <a:gd name="T5" fmla="*/ 300 h 412"/>
                  <a:gd name="T6" fmla="*/ 300 w 412"/>
                  <a:gd name="T7" fmla="*/ 52 h 412"/>
                  <a:gd name="T8" fmla="*/ 52 w 412"/>
                  <a:gd name="T9" fmla="*/ 112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2">
                    <a:moveTo>
                      <a:pt x="52" y="112"/>
                    </a:moveTo>
                    <a:cubicBezTo>
                      <a:pt x="0" y="198"/>
                      <a:pt x="27" y="309"/>
                      <a:pt x="112" y="361"/>
                    </a:cubicBezTo>
                    <a:cubicBezTo>
                      <a:pt x="197" y="412"/>
                      <a:pt x="308" y="385"/>
                      <a:pt x="360" y="300"/>
                    </a:cubicBezTo>
                    <a:cubicBezTo>
                      <a:pt x="412" y="215"/>
                      <a:pt x="385" y="104"/>
                      <a:pt x="300" y="52"/>
                    </a:cubicBezTo>
                    <a:cubicBezTo>
                      <a:pt x="214" y="0"/>
                      <a:pt x="103" y="27"/>
                      <a:pt x="52" y="1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23C1C2BA-A1AB-2448-9A85-39C477F6C0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2788" y="1933426"/>
                <a:ext cx="1870075" cy="1863517"/>
              </a:xfrm>
              <a:custGeom>
                <a:avLst/>
                <a:gdLst>
                  <a:gd name="T0" fmla="*/ 109 w 615"/>
                  <a:gd name="T1" fmla="*/ 156 h 613"/>
                  <a:gd name="T2" fmla="*/ 50 w 615"/>
                  <a:gd name="T3" fmla="*/ 137 h 613"/>
                  <a:gd name="T4" fmla="*/ 70 w 615"/>
                  <a:gd name="T5" fmla="*/ 231 h 613"/>
                  <a:gd name="T6" fmla="*/ 59 w 615"/>
                  <a:gd name="T7" fmla="*/ 270 h 613"/>
                  <a:gd name="T8" fmla="*/ 1 w 615"/>
                  <a:gd name="T9" fmla="*/ 344 h 613"/>
                  <a:gd name="T10" fmla="*/ 73 w 615"/>
                  <a:gd name="T11" fmla="*/ 393 h 613"/>
                  <a:gd name="T12" fmla="*/ 26 w 615"/>
                  <a:gd name="T13" fmla="*/ 432 h 613"/>
                  <a:gd name="T14" fmla="*/ 116 w 615"/>
                  <a:gd name="T15" fmla="*/ 466 h 613"/>
                  <a:gd name="T16" fmla="*/ 144 w 615"/>
                  <a:gd name="T17" fmla="*/ 496 h 613"/>
                  <a:gd name="T18" fmla="*/ 175 w 615"/>
                  <a:gd name="T19" fmla="*/ 583 h 613"/>
                  <a:gd name="T20" fmla="*/ 267 w 615"/>
                  <a:gd name="T21" fmla="*/ 553 h 613"/>
                  <a:gd name="T22" fmla="*/ 277 w 615"/>
                  <a:gd name="T23" fmla="*/ 613 h 613"/>
                  <a:gd name="T24" fmla="*/ 351 w 615"/>
                  <a:gd name="T25" fmla="*/ 552 h 613"/>
                  <a:gd name="T26" fmla="*/ 409 w 615"/>
                  <a:gd name="T27" fmla="*/ 536 h 613"/>
                  <a:gd name="T28" fmla="*/ 503 w 615"/>
                  <a:gd name="T29" fmla="*/ 545 h 613"/>
                  <a:gd name="T30" fmla="*/ 479 w 615"/>
                  <a:gd name="T31" fmla="*/ 487 h 613"/>
                  <a:gd name="T32" fmla="*/ 507 w 615"/>
                  <a:gd name="T33" fmla="*/ 458 h 613"/>
                  <a:gd name="T34" fmla="*/ 593 w 615"/>
                  <a:gd name="T35" fmla="*/ 421 h 613"/>
                  <a:gd name="T36" fmla="*/ 544 w 615"/>
                  <a:gd name="T37" fmla="*/ 382 h 613"/>
                  <a:gd name="T38" fmla="*/ 555 w 615"/>
                  <a:gd name="T39" fmla="*/ 344 h 613"/>
                  <a:gd name="T40" fmla="*/ 613 w 615"/>
                  <a:gd name="T41" fmla="*/ 270 h 613"/>
                  <a:gd name="T42" fmla="*/ 551 w 615"/>
                  <a:gd name="T43" fmla="*/ 259 h 613"/>
                  <a:gd name="T44" fmla="*/ 542 w 615"/>
                  <a:gd name="T45" fmla="*/ 220 h 613"/>
                  <a:gd name="T46" fmla="*/ 558 w 615"/>
                  <a:gd name="T47" fmla="*/ 127 h 613"/>
                  <a:gd name="T48" fmla="*/ 494 w 615"/>
                  <a:gd name="T49" fmla="*/ 145 h 613"/>
                  <a:gd name="T50" fmla="*/ 464 w 615"/>
                  <a:gd name="T51" fmla="*/ 113 h 613"/>
                  <a:gd name="T52" fmla="*/ 437 w 615"/>
                  <a:gd name="T53" fmla="*/ 35 h 613"/>
                  <a:gd name="T54" fmla="*/ 397 w 615"/>
                  <a:gd name="T55" fmla="*/ 77 h 613"/>
                  <a:gd name="T56" fmla="*/ 348 w 615"/>
                  <a:gd name="T57" fmla="*/ 60 h 613"/>
                  <a:gd name="T58" fmla="*/ 275 w 615"/>
                  <a:gd name="T59" fmla="*/ 0 h 613"/>
                  <a:gd name="T60" fmla="*/ 264 w 615"/>
                  <a:gd name="T61" fmla="*/ 62 h 613"/>
                  <a:gd name="T62" fmla="*/ 205 w 615"/>
                  <a:gd name="T63" fmla="*/ 78 h 613"/>
                  <a:gd name="T64" fmla="*/ 112 w 615"/>
                  <a:gd name="T65" fmla="*/ 69 h 613"/>
                  <a:gd name="T66" fmla="*/ 414 w 615"/>
                  <a:gd name="T67" fmla="*/ 131 h 613"/>
                  <a:gd name="T68" fmla="*/ 200 w 615"/>
                  <a:gd name="T69" fmla="*/ 484 h 613"/>
                  <a:gd name="T70" fmla="*/ 414 w 615"/>
                  <a:gd name="T71" fmla="*/ 131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15" h="613">
                    <a:moveTo>
                      <a:pt x="136" y="126"/>
                    </a:moveTo>
                    <a:cubicBezTo>
                      <a:pt x="126" y="135"/>
                      <a:pt x="117" y="145"/>
                      <a:pt x="109" y="156"/>
                    </a:cubicBezTo>
                    <a:cubicBezTo>
                      <a:pt x="108" y="155"/>
                      <a:pt x="108" y="155"/>
                      <a:pt x="108" y="155"/>
                    </a:cubicBezTo>
                    <a:cubicBezTo>
                      <a:pt x="50" y="137"/>
                      <a:pt x="50" y="137"/>
                      <a:pt x="50" y="137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70" y="231"/>
                      <a:pt x="70" y="231"/>
                      <a:pt x="70" y="231"/>
                    </a:cubicBezTo>
                    <a:cubicBezTo>
                      <a:pt x="66" y="244"/>
                      <a:pt x="63" y="257"/>
                      <a:pt x="61" y="270"/>
                    </a:cubicBezTo>
                    <a:cubicBezTo>
                      <a:pt x="59" y="270"/>
                      <a:pt x="59" y="270"/>
                      <a:pt x="59" y="270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1" y="344"/>
                      <a:pt x="1" y="344"/>
                      <a:pt x="1" y="344"/>
                    </a:cubicBezTo>
                    <a:cubicBezTo>
                      <a:pt x="62" y="354"/>
                      <a:pt x="62" y="354"/>
                      <a:pt x="62" y="354"/>
                    </a:cubicBezTo>
                    <a:cubicBezTo>
                      <a:pt x="65" y="367"/>
                      <a:pt x="69" y="380"/>
                      <a:pt x="73" y="393"/>
                    </a:cubicBezTo>
                    <a:cubicBezTo>
                      <a:pt x="72" y="394"/>
                      <a:pt x="72" y="394"/>
                      <a:pt x="72" y="394"/>
                    </a:cubicBezTo>
                    <a:cubicBezTo>
                      <a:pt x="26" y="432"/>
                      <a:pt x="26" y="432"/>
                      <a:pt x="26" y="432"/>
                    </a:cubicBezTo>
                    <a:cubicBezTo>
                      <a:pt x="57" y="486"/>
                      <a:pt x="57" y="486"/>
                      <a:pt x="57" y="486"/>
                    </a:cubicBezTo>
                    <a:cubicBezTo>
                      <a:pt x="116" y="466"/>
                      <a:pt x="116" y="466"/>
                      <a:pt x="116" y="466"/>
                    </a:cubicBezTo>
                    <a:cubicBezTo>
                      <a:pt x="124" y="477"/>
                      <a:pt x="128" y="483"/>
                      <a:pt x="144" y="495"/>
                    </a:cubicBezTo>
                    <a:cubicBezTo>
                      <a:pt x="144" y="496"/>
                      <a:pt x="144" y="496"/>
                      <a:pt x="144" y="496"/>
                    </a:cubicBezTo>
                    <a:cubicBezTo>
                      <a:pt x="122" y="551"/>
                      <a:pt x="122" y="551"/>
                      <a:pt x="122" y="551"/>
                    </a:cubicBezTo>
                    <a:cubicBezTo>
                      <a:pt x="175" y="583"/>
                      <a:pt x="175" y="583"/>
                      <a:pt x="175" y="583"/>
                    </a:cubicBezTo>
                    <a:cubicBezTo>
                      <a:pt x="216" y="538"/>
                      <a:pt x="216" y="538"/>
                      <a:pt x="216" y="538"/>
                    </a:cubicBezTo>
                    <a:cubicBezTo>
                      <a:pt x="233" y="545"/>
                      <a:pt x="249" y="550"/>
                      <a:pt x="267" y="553"/>
                    </a:cubicBezTo>
                    <a:cubicBezTo>
                      <a:pt x="266" y="554"/>
                      <a:pt x="266" y="554"/>
                      <a:pt x="266" y="554"/>
                    </a:cubicBezTo>
                    <a:cubicBezTo>
                      <a:pt x="277" y="613"/>
                      <a:pt x="277" y="613"/>
                      <a:pt x="277" y="613"/>
                    </a:cubicBezTo>
                    <a:cubicBezTo>
                      <a:pt x="339" y="613"/>
                      <a:pt x="339" y="613"/>
                      <a:pt x="339" y="613"/>
                    </a:cubicBezTo>
                    <a:cubicBezTo>
                      <a:pt x="351" y="552"/>
                      <a:pt x="351" y="552"/>
                      <a:pt x="351" y="552"/>
                    </a:cubicBezTo>
                    <a:cubicBezTo>
                      <a:pt x="371" y="549"/>
                      <a:pt x="390" y="543"/>
                      <a:pt x="409" y="534"/>
                    </a:cubicBezTo>
                    <a:cubicBezTo>
                      <a:pt x="409" y="536"/>
                      <a:pt x="409" y="536"/>
                      <a:pt x="409" y="536"/>
                    </a:cubicBezTo>
                    <a:cubicBezTo>
                      <a:pt x="451" y="579"/>
                      <a:pt x="451" y="579"/>
                      <a:pt x="451" y="579"/>
                    </a:cubicBezTo>
                    <a:cubicBezTo>
                      <a:pt x="503" y="545"/>
                      <a:pt x="503" y="545"/>
                      <a:pt x="503" y="545"/>
                    </a:cubicBezTo>
                    <a:cubicBezTo>
                      <a:pt x="479" y="487"/>
                      <a:pt x="479" y="487"/>
                      <a:pt x="479" y="487"/>
                    </a:cubicBezTo>
                    <a:cubicBezTo>
                      <a:pt x="479" y="487"/>
                      <a:pt x="479" y="487"/>
                      <a:pt x="479" y="487"/>
                    </a:cubicBezTo>
                    <a:cubicBezTo>
                      <a:pt x="488" y="478"/>
                      <a:pt x="497" y="468"/>
                      <a:pt x="506" y="458"/>
                    </a:cubicBezTo>
                    <a:cubicBezTo>
                      <a:pt x="507" y="458"/>
                      <a:pt x="507" y="458"/>
                      <a:pt x="507" y="458"/>
                    </a:cubicBezTo>
                    <a:cubicBezTo>
                      <a:pt x="565" y="477"/>
                      <a:pt x="565" y="477"/>
                      <a:pt x="565" y="477"/>
                    </a:cubicBezTo>
                    <a:cubicBezTo>
                      <a:pt x="593" y="421"/>
                      <a:pt x="593" y="421"/>
                      <a:pt x="593" y="421"/>
                    </a:cubicBezTo>
                    <a:cubicBezTo>
                      <a:pt x="545" y="382"/>
                      <a:pt x="545" y="382"/>
                      <a:pt x="545" y="382"/>
                    </a:cubicBezTo>
                    <a:cubicBezTo>
                      <a:pt x="544" y="382"/>
                      <a:pt x="544" y="382"/>
                      <a:pt x="544" y="382"/>
                    </a:cubicBezTo>
                    <a:cubicBezTo>
                      <a:pt x="548" y="370"/>
                      <a:pt x="551" y="357"/>
                      <a:pt x="553" y="344"/>
                    </a:cubicBezTo>
                    <a:cubicBezTo>
                      <a:pt x="555" y="344"/>
                      <a:pt x="555" y="344"/>
                      <a:pt x="555" y="344"/>
                    </a:cubicBezTo>
                    <a:cubicBezTo>
                      <a:pt x="615" y="332"/>
                      <a:pt x="615" y="332"/>
                      <a:pt x="615" y="332"/>
                    </a:cubicBezTo>
                    <a:cubicBezTo>
                      <a:pt x="613" y="270"/>
                      <a:pt x="613" y="270"/>
                      <a:pt x="613" y="270"/>
                    </a:cubicBezTo>
                    <a:cubicBezTo>
                      <a:pt x="552" y="259"/>
                      <a:pt x="552" y="259"/>
                      <a:pt x="552" y="259"/>
                    </a:cubicBezTo>
                    <a:cubicBezTo>
                      <a:pt x="551" y="259"/>
                      <a:pt x="551" y="259"/>
                      <a:pt x="551" y="259"/>
                    </a:cubicBezTo>
                    <a:cubicBezTo>
                      <a:pt x="548" y="246"/>
                      <a:pt x="545" y="233"/>
                      <a:pt x="540" y="221"/>
                    </a:cubicBezTo>
                    <a:cubicBezTo>
                      <a:pt x="542" y="220"/>
                      <a:pt x="542" y="220"/>
                      <a:pt x="542" y="220"/>
                    </a:cubicBezTo>
                    <a:cubicBezTo>
                      <a:pt x="589" y="181"/>
                      <a:pt x="589" y="181"/>
                      <a:pt x="589" y="181"/>
                    </a:cubicBezTo>
                    <a:cubicBezTo>
                      <a:pt x="558" y="127"/>
                      <a:pt x="558" y="127"/>
                      <a:pt x="558" y="127"/>
                    </a:cubicBezTo>
                    <a:cubicBezTo>
                      <a:pt x="499" y="147"/>
                      <a:pt x="499" y="147"/>
                      <a:pt x="499" y="147"/>
                    </a:cubicBezTo>
                    <a:cubicBezTo>
                      <a:pt x="494" y="145"/>
                      <a:pt x="494" y="145"/>
                      <a:pt x="494" y="145"/>
                    </a:cubicBezTo>
                    <a:cubicBezTo>
                      <a:pt x="486" y="135"/>
                      <a:pt x="479" y="127"/>
                      <a:pt x="463" y="115"/>
                    </a:cubicBezTo>
                    <a:cubicBezTo>
                      <a:pt x="464" y="113"/>
                      <a:pt x="464" y="113"/>
                      <a:pt x="464" y="113"/>
                    </a:cubicBezTo>
                    <a:cubicBezTo>
                      <a:pt x="490" y="68"/>
                      <a:pt x="490" y="68"/>
                      <a:pt x="490" y="68"/>
                    </a:cubicBezTo>
                    <a:cubicBezTo>
                      <a:pt x="437" y="35"/>
                      <a:pt x="437" y="35"/>
                      <a:pt x="437" y="35"/>
                    </a:cubicBezTo>
                    <a:cubicBezTo>
                      <a:pt x="396" y="78"/>
                      <a:pt x="396" y="78"/>
                      <a:pt x="396" y="78"/>
                    </a:cubicBezTo>
                    <a:cubicBezTo>
                      <a:pt x="397" y="77"/>
                      <a:pt x="397" y="77"/>
                      <a:pt x="397" y="77"/>
                    </a:cubicBezTo>
                    <a:cubicBezTo>
                      <a:pt x="381" y="71"/>
                      <a:pt x="365" y="65"/>
                      <a:pt x="348" y="62"/>
                    </a:cubicBezTo>
                    <a:cubicBezTo>
                      <a:pt x="348" y="60"/>
                      <a:pt x="348" y="60"/>
                      <a:pt x="348" y="60"/>
                    </a:cubicBezTo>
                    <a:cubicBezTo>
                      <a:pt x="337" y="0"/>
                      <a:pt x="337" y="0"/>
                      <a:pt x="337" y="0"/>
                    </a:cubicBezTo>
                    <a:cubicBezTo>
                      <a:pt x="275" y="0"/>
                      <a:pt x="275" y="0"/>
                      <a:pt x="275" y="0"/>
                    </a:cubicBezTo>
                    <a:cubicBezTo>
                      <a:pt x="264" y="62"/>
                      <a:pt x="264" y="62"/>
                      <a:pt x="264" y="62"/>
                    </a:cubicBezTo>
                    <a:cubicBezTo>
                      <a:pt x="264" y="62"/>
                      <a:pt x="264" y="62"/>
                      <a:pt x="264" y="62"/>
                    </a:cubicBezTo>
                    <a:cubicBezTo>
                      <a:pt x="244" y="66"/>
                      <a:pt x="225" y="71"/>
                      <a:pt x="206" y="79"/>
                    </a:cubicBezTo>
                    <a:cubicBezTo>
                      <a:pt x="205" y="78"/>
                      <a:pt x="205" y="78"/>
                      <a:pt x="205" y="78"/>
                    </a:cubicBezTo>
                    <a:cubicBezTo>
                      <a:pt x="163" y="34"/>
                      <a:pt x="163" y="34"/>
                      <a:pt x="163" y="34"/>
                    </a:cubicBezTo>
                    <a:cubicBezTo>
                      <a:pt x="112" y="69"/>
                      <a:pt x="112" y="69"/>
                      <a:pt x="112" y="69"/>
                    </a:cubicBezTo>
                    <a:cubicBezTo>
                      <a:pt x="136" y="126"/>
                      <a:pt x="136" y="126"/>
                      <a:pt x="136" y="126"/>
                    </a:cubicBezTo>
                    <a:close/>
                    <a:moveTo>
                      <a:pt x="414" y="131"/>
                    </a:moveTo>
                    <a:cubicBezTo>
                      <a:pt x="512" y="190"/>
                      <a:pt x="543" y="317"/>
                      <a:pt x="483" y="414"/>
                    </a:cubicBezTo>
                    <a:cubicBezTo>
                      <a:pt x="424" y="512"/>
                      <a:pt x="297" y="543"/>
                      <a:pt x="200" y="484"/>
                    </a:cubicBezTo>
                    <a:cubicBezTo>
                      <a:pt x="102" y="425"/>
                      <a:pt x="71" y="298"/>
                      <a:pt x="130" y="200"/>
                    </a:cubicBezTo>
                    <a:cubicBezTo>
                      <a:pt x="189" y="102"/>
                      <a:pt x="317" y="71"/>
                      <a:pt x="414" y="1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242" name="Freeform 12">
                <a:extLst>
                  <a:ext uri="{FF2B5EF4-FFF2-40B4-BE49-F238E27FC236}">
                    <a16:creationId xmlns:a16="http://schemas.microsoft.com/office/drawing/2014/main" id="{2DC1CF5F-C212-9B47-8DB4-0585CC420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0635" y="3916371"/>
                <a:ext cx="1119328" cy="1115473"/>
              </a:xfrm>
              <a:custGeom>
                <a:avLst/>
                <a:gdLst>
                  <a:gd name="T0" fmla="*/ 425575806 w 368"/>
                  <a:gd name="T1" fmla="*/ 923818326 h 367"/>
                  <a:gd name="T2" fmla="*/ 934416839 w 368"/>
                  <a:gd name="T3" fmla="*/ 2147483646 h 367"/>
                  <a:gd name="T4" fmla="*/ 2147483646 w 368"/>
                  <a:gd name="T5" fmla="*/ 2147483646 h 367"/>
                  <a:gd name="T6" fmla="*/ 2147483646 w 368"/>
                  <a:gd name="T7" fmla="*/ 424955700 h 367"/>
                  <a:gd name="T8" fmla="*/ 425575806 w 368"/>
                  <a:gd name="T9" fmla="*/ 923818326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8" h="367">
                    <a:moveTo>
                      <a:pt x="46" y="100"/>
                    </a:moveTo>
                    <a:cubicBezTo>
                      <a:pt x="0" y="176"/>
                      <a:pt x="25" y="275"/>
                      <a:pt x="101" y="321"/>
                    </a:cubicBezTo>
                    <a:cubicBezTo>
                      <a:pt x="176" y="367"/>
                      <a:pt x="275" y="343"/>
                      <a:pt x="322" y="267"/>
                    </a:cubicBezTo>
                    <a:cubicBezTo>
                      <a:pt x="368" y="191"/>
                      <a:pt x="343" y="92"/>
                      <a:pt x="267" y="46"/>
                    </a:cubicBezTo>
                    <a:cubicBezTo>
                      <a:pt x="192" y="0"/>
                      <a:pt x="93" y="24"/>
                      <a:pt x="46" y="1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3" name="Freeform 13">
                <a:extLst>
                  <a:ext uri="{FF2B5EF4-FFF2-40B4-BE49-F238E27FC236}">
                    <a16:creationId xmlns:a16="http://schemas.microsoft.com/office/drawing/2014/main" id="{BC5ED83F-E796-BC4E-B417-3CC2C8C296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79477" y="3642643"/>
                <a:ext cx="1664213" cy="1662928"/>
              </a:xfrm>
              <a:custGeom>
                <a:avLst/>
                <a:gdLst>
                  <a:gd name="T0" fmla="*/ 897871817 w 547"/>
                  <a:gd name="T1" fmla="*/ 1284655961 h 547"/>
                  <a:gd name="T2" fmla="*/ 407281904 w 547"/>
                  <a:gd name="T3" fmla="*/ 1127541186 h 547"/>
                  <a:gd name="T4" fmla="*/ 573897920 w 547"/>
                  <a:gd name="T5" fmla="*/ 1903879275 h 547"/>
                  <a:gd name="T6" fmla="*/ 481334819 w 547"/>
                  <a:gd name="T7" fmla="*/ 2147483646 h 547"/>
                  <a:gd name="T8" fmla="*/ 9255093 w 547"/>
                  <a:gd name="T9" fmla="*/ 2147483646 h 547"/>
                  <a:gd name="T10" fmla="*/ 601666242 w 547"/>
                  <a:gd name="T11" fmla="*/ 2147483646 h 547"/>
                  <a:gd name="T12" fmla="*/ 212897567 w 547"/>
                  <a:gd name="T13" fmla="*/ 2147483646 h 547"/>
                  <a:gd name="T14" fmla="*/ 953411503 w 547"/>
                  <a:gd name="T15" fmla="*/ 2147483646 h 547"/>
                  <a:gd name="T16" fmla="*/ 1184822298 w 547"/>
                  <a:gd name="T17" fmla="*/ 2147483646 h 547"/>
                  <a:gd name="T18" fmla="*/ 1434746322 w 547"/>
                  <a:gd name="T19" fmla="*/ 2147483646 h 547"/>
                  <a:gd name="T20" fmla="*/ 2147483646 w 547"/>
                  <a:gd name="T21" fmla="*/ 2147483646 h 547"/>
                  <a:gd name="T22" fmla="*/ 2147483646 w 547"/>
                  <a:gd name="T23" fmla="*/ 2147483646 h 547"/>
                  <a:gd name="T24" fmla="*/ 2147483646 w 547"/>
                  <a:gd name="T25" fmla="*/ 2147483646 h 547"/>
                  <a:gd name="T26" fmla="*/ 2147483646 w 547"/>
                  <a:gd name="T27" fmla="*/ 2147483646 h 547"/>
                  <a:gd name="T28" fmla="*/ 2147483646 w 547"/>
                  <a:gd name="T29" fmla="*/ 2147483646 h 547"/>
                  <a:gd name="T30" fmla="*/ 2147483646 w 547"/>
                  <a:gd name="T31" fmla="*/ 2147483646 h 547"/>
                  <a:gd name="T32" fmla="*/ 2147483646 w 547"/>
                  <a:gd name="T33" fmla="*/ 2147483646 h 547"/>
                  <a:gd name="T34" fmla="*/ 2147483646 w 547"/>
                  <a:gd name="T35" fmla="*/ 2147483646 h 547"/>
                  <a:gd name="T36" fmla="*/ 2147483646 w 547"/>
                  <a:gd name="T37" fmla="*/ 2147483646 h 547"/>
                  <a:gd name="T38" fmla="*/ 2147483646 w 547"/>
                  <a:gd name="T39" fmla="*/ 2147483646 h 547"/>
                  <a:gd name="T40" fmla="*/ 2147483646 w 547"/>
                  <a:gd name="T41" fmla="*/ 2147483646 h 547"/>
                  <a:gd name="T42" fmla="*/ 2147483646 w 547"/>
                  <a:gd name="T43" fmla="*/ 2134932024 h 547"/>
                  <a:gd name="T44" fmla="*/ 2147483646 w 547"/>
                  <a:gd name="T45" fmla="*/ 1811457567 h 547"/>
                  <a:gd name="T46" fmla="*/ 2147483646 w 547"/>
                  <a:gd name="T47" fmla="*/ 1044361345 h 547"/>
                  <a:gd name="T48" fmla="*/ 2147483646 w 547"/>
                  <a:gd name="T49" fmla="*/ 1201476120 h 547"/>
                  <a:gd name="T50" fmla="*/ 2147483646 w 547"/>
                  <a:gd name="T51" fmla="*/ 933455904 h 547"/>
                  <a:gd name="T52" fmla="*/ 2147483646 w 547"/>
                  <a:gd name="T53" fmla="*/ 295748857 h 547"/>
                  <a:gd name="T54" fmla="*/ 2147483646 w 547"/>
                  <a:gd name="T55" fmla="*/ 637707047 h 547"/>
                  <a:gd name="T56" fmla="*/ 2147483646 w 547"/>
                  <a:gd name="T57" fmla="*/ 489834139 h 547"/>
                  <a:gd name="T58" fmla="*/ 2147483646 w 547"/>
                  <a:gd name="T59" fmla="*/ 0 h 547"/>
                  <a:gd name="T60" fmla="*/ 2147483646 w 547"/>
                  <a:gd name="T61" fmla="*/ 508317872 h 547"/>
                  <a:gd name="T62" fmla="*/ 1684670346 w 547"/>
                  <a:gd name="T63" fmla="*/ 637707047 h 547"/>
                  <a:gd name="T64" fmla="*/ 916385045 w 547"/>
                  <a:gd name="T65" fmla="*/ 563769073 h 547"/>
                  <a:gd name="T66" fmla="*/ 1120027519 w 547"/>
                  <a:gd name="T67" fmla="*/ 1044361345 h 547"/>
                  <a:gd name="T68" fmla="*/ 2147483646 w 547"/>
                  <a:gd name="T69" fmla="*/ 2147483646 h 547"/>
                  <a:gd name="T70" fmla="*/ 1073745968 w 547"/>
                  <a:gd name="T71" fmla="*/ 1645100925 h 54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47" h="547">
                    <a:moveTo>
                      <a:pt x="121" y="113"/>
                    </a:moveTo>
                    <a:cubicBezTo>
                      <a:pt x="112" y="121"/>
                      <a:pt x="104" y="129"/>
                      <a:pt x="97" y="139"/>
                    </a:cubicBezTo>
                    <a:cubicBezTo>
                      <a:pt x="95" y="138"/>
                      <a:pt x="95" y="138"/>
                      <a:pt x="95" y="138"/>
                    </a:cubicBezTo>
                    <a:cubicBezTo>
                      <a:pt x="44" y="122"/>
                      <a:pt x="44" y="122"/>
                      <a:pt x="44" y="122"/>
                    </a:cubicBezTo>
                    <a:cubicBezTo>
                      <a:pt x="19" y="171"/>
                      <a:pt x="19" y="171"/>
                      <a:pt x="19" y="171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58" y="217"/>
                      <a:pt x="55" y="229"/>
                      <a:pt x="53" y="240"/>
                    </a:cubicBezTo>
                    <a:cubicBezTo>
                      <a:pt x="52" y="240"/>
                      <a:pt x="52" y="240"/>
                      <a:pt x="52" y="240"/>
                    </a:cubicBezTo>
                    <a:cubicBezTo>
                      <a:pt x="0" y="251"/>
                      <a:pt x="0" y="251"/>
                      <a:pt x="0" y="251"/>
                    </a:cubicBezTo>
                    <a:cubicBezTo>
                      <a:pt x="1" y="306"/>
                      <a:pt x="1" y="306"/>
                      <a:pt x="1" y="306"/>
                    </a:cubicBezTo>
                    <a:cubicBezTo>
                      <a:pt x="55" y="316"/>
                      <a:pt x="55" y="316"/>
                      <a:pt x="55" y="316"/>
                    </a:cubicBezTo>
                    <a:cubicBezTo>
                      <a:pt x="57" y="328"/>
                      <a:pt x="61" y="339"/>
                      <a:pt x="65" y="350"/>
                    </a:cubicBezTo>
                    <a:cubicBezTo>
                      <a:pt x="64" y="351"/>
                      <a:pt x="64" y="351"/>
                      <a:pt x="64" y="351"/>
                    </a:cubicBezTo>
                    <a:cubicBezTo>
                      <a:pt x="23" y="385"/>
                      <a:pt x="23" y="385"/>
                      <a:pt x="23" y="385"/>
                    </a:cubicBezTo>
                    <a:cubicBezTo>
                      <a:pt x="50" y="433"/>
                      <a:pt x="50" y="433"/>
                      <a:pt x="50" y="433"/>
                    </a:cubicBezTo>
                    <a:cubicBezTo>
                      <a:pt x="103" y="416"/>
                      <a:pt x="103" y="416"/>
                      <a:pt x="103" y="416"/>
                    </a:cubicBezTo>
                    <a:cubicBezTo>
                      <a:pt x="110" y="425"/>
                      <a:pt x="114" y="431"/>
                      <a:pt x="128" y="442"/>
                    </a:cubicBezTo>
                    <a:cubicBezTo>
                      <a:pt x="128" y="442"/>
                      <a:pt x="128" y="442"/>
                      <a:pt x="128" y="442"/>
                    </a:cubicBezTo>
                    <a:cubicBezTo>
                      <a:pt x="108" y="491"/>
                      <a:pt x="108" y="491"/>
                      <a:pt x="108" y="491"/>
                    </a:cubicBezTo>
                    <a:cubicBezTo>
                      <a:pt x="155" y="520"/>
                      <a:pt x="155" y="520"/>
                      <a:pt x="155" y="520"/>
                    </a:cubicBezTo>
                    <a:cubicBezTo>
                      <a:pt x="192" y="480"/>
                      <a:pt x="192" y="480"/>
                      <a:pt x="192" y="480"/>
                    </a:cubicBezTo>
                    <a:cubicBezTo>
                      <a:pt x="207" y="485"/>
                      <a:pt x="222" y="490"/>
                      <a:pt x="237" y="492"/>
                    </a:cubicBezTo>
                    <a:cubicBezTo>
                      <a:pt x="237" y="494"/>
                      <a:pt x="237" y="494"/>
                      <a:pt x="237" y="494"/>
                    </a:cubicBezTo>
                    <a:cubicBezTo>
                      <a:pt x="247" y="547"/>
                      <a:pt x="247" y="547"/>
                      <a:pt x="247" y="547"/>
                    </a:cubicBezTo>
                    <a:cubicBezTo>
                      <a:pt x="302" y="546"/>
                      <a:pt x="302" y="546"/>
                      <a:pt x="302" y="546"/>
                    </a:cubicBezTo>
                    <a:cubicBezTo>
                      <a:pt x="312" y="492"/>
                      <a:pt x="312" y="492"/>
                      <a:pt x="312" y="492"/>
                    </a:cubicBezTo>
                    <a:cubicBezTo>
                      <a:pt x="330" y="489"/>
                      <a:pt x="347" y="484"/>
                      <a:pt x="364" y="476"/>
                    </a:cubicBezTo>
                    <a:cubicBezTo>
                      <a:pt x="364" y="477"/>
                      <a:pt x="364" y="477"/>
                      <a:pt x="364" y="477"/>
                    </a:cubicBezTo>
                    <a:cubicBezTo>
                      <a:pt x="402" y="516"/>
                      <a:pt x="402" y="516"/>
                      <a:pt x="402" y="516"/>
                    </a:cubicBezTo>
                    <a:cubicBezTo>
                      <a:pt x="448" y="486"/>
                      <a:pt x="448" y="486"/>
                      <a:pt x="448" y="486"/>
                    </a:cubicBezTo>
                    <a:cubicBezTo>
                      <a:pt x="426" y="434"/>
                      <a:pt x="426" y="434"/>
                      <a:pt x="426" y="434"/>
                    </a:cubicBezTo>
                    <a:cubicBezTo>
                      <a:pt x="426" y="434"/>
                      <a:pt x="426" y="434"/>
                      <a:pt x="426" y="434"/>
                    </a:cubicBezTo>
                    <a:cubicBezTo>
                      <a:pt x="435" y="426"/>
                      <a:pt x="443" y="417"/>
                      <a:pt x="450" y="408"/>
                    </a:cubicBezTo>
                    <a:cubicBezTo>
                      <a:pt x="451" y="408"/>
                      <a:pt x="451" y="408"/>
                      <a:pt x="451" y="408"/>
                    </a:cubicBezTo>
                    <a:cubicBezTo>
                      <a:pt x="503" y="425"/>
                      <a:pt x="503" y="425"/>
                      <a:pt x="503" y="425"/>
                    </a:cubicBezTo>
                    <a:cubicBezTo>
                      <a:pt x="528" y="376"/>
                      <a:pt x="528" y="376"/>
                      <a:pt x="528" y="376"/>
                    </a:cubicBezTo>
                    <a:cubicBezTo>
                      <a:pt x="485" y="341"/>
                      <a:pt x="485" y="341"/>
                      <a:pt x="485" y="341"/>
                    </a:cubicBezTo>
                    <a:cubicBezTo>
                      <a:pt x="484" y="341"/>
                      <a:pt x="484" y="341"/>
                      <a:pt x="484" y="341"/>
                    </a:cubicBezTo>
                    <a:cubicBezTo>
                      <a:pt x="488" y="329"/>
                      <a:pt x="491" y="318"/>
                      <a:pt x="493" y="306"/>
                    </a:cubicBezTo>
                    <a:cubicBezTo>
                      <a:pt x="494" y="306"/>
                      <a:pt x="494" y="306"/>
                      <a:pt x="494" y="306"/>
                    </a:cubicBezTo>
                    <a:cubicBezTo>
                      <a:pt x="547" y="296"/>
                      <a:pt x="547" y="296"/>
                      <a:pt x="547" y="296"/>
                    </a:cubicBezTo>
                    <a:cubicBezTo>
                      <a:pt x="546" y="240"/>
                      <a:pt x="546" y="240"/>
                      <a:pt x="546" y="240"/>
                    </a:cubicBezTo>
                    <a:cubicBezTo>
                      <a:pt x="491" y="231"/>
                      <a:pt x="491" y="231"/>
                      <a:pt x="491" y="231"/>
                    </a:cubicBezTo>
                    <a:cubicBezTo>
                      <a:pt x="491" y="231"/>
                      <a:pt x="491" y="231"/>
                      <a:pt x="491" y="231"/>
                    </a:cubicBezTo>
                    <a:cubicBezTo>
                      <a:pt x="488" y="219"/>
                      <a:pt x="485" y="208"/>
                      <a:pt x="481" y="197"/>
                    </a:cubicBezTo>
                    <a:cubicBezTo>
                      <a:pt x="483" y="196"/>
                      <a:pt x="483" y="196"/>
                      <a:pt x="483" y="196"/>
                    </a:cubicBezTo>
                    <a:cubicBezTo>
                      <a:pt x="524" y="161"/>
                      <a:pt x="524" y="161"/>
                      <a:pt x="524" y="161"/>
                    </a:cubicBezTo>
                    <a:cubicBezTo>
                      <a:pt x="497" y="113"/>
                      <a:pt x="497" y="113"/>
                      <a:pt x="497" y="113"/>
                    </a:cubicBezTo>
                    <a:cubicBezTo>
                      <a:pt x="444" y="131"/>
                      <a:pt x="444" y="131"/>
                      <a:pt x="444" y="131"/>
                    </a:cubicBezTo>
                    <a:cubicBezTo>
                      <a:pt x="440" y="130"/>
                      <a:pt x="440" y="130"/>
                      <a:pt x="440" y="130"/>
                    </a:cubicBezTo>
                    <a:cubicBezTo>
                      <a:pt x="433" y="121"/>
                      <a:pt x="426" y="113"/>
                      <a:pt x="412" y="102"/>
                    </a:cubicBezTo>
                    <a:cubicBezTo>
                      <a:pt x="413" y="101"/>
                      <a:pt x="413" y="101"/>
                      <a:pt x="413" y="101"/>
                    </a:cubicBezTo>
                    <a:cubicBezTo>
                      <a:pt x="436" y="60"/>
                      <a:pt x="436" y="60"/>
                      <a:pt x="436" y="60"/>
                    </a:cubicBezTo>
                    <a:cubicBezTo>
                      <a:pt x="389" y="32"/>
                      <a:pt x="389" y="32"/>
                      <a:pt x="389" y="32"/>
                    </a:cubicBezTo>
                    <a:cubicBezTo>
                      <a:pt x="353" y="70"/>
                      <a:pt x="353" y="70"/>
                      <a:pt x="353" y="70"/>
                    </a:cubicBezTo>
                    <a:cubicBezTo>
                      <a:pt x="353" y="69"/>
                      <a:pt x="353" y="69"/>
                      <a:pt x="353" y="69"/>
                    </a:cubicBezTo>
                    <a:cubicBezTo>
                      <a:pt x="339" y="63"/>
                      <a:pt x="324" y="58"/>
                      <a:pt x="309" y="56"/>
                    </a:cubicBezTo>
                    <a:cubicBezTo>
                      <a:pt x="310" y="53"/>
                      <a:pt x="310" y="53"/>
                      <a:pt x="310" y="53"/>
                    </a:cubicBezTo>
                    <a:cubicBezTo>
                      <a:pt x="300" y="0"/>
                      <a:pt x="300" y="0"/>
                      <a:pt x="300" y="0"/>
                    </a:cubicBezTo>
                    <a:cubicBezTo>
                      <a:pt x="245" y="0"/>
                      <a:pt x="245" y="0"/>
                      <a:pt x="245" y="0"/>
                    </a:cubicBezTo>
                    <a:cubicBezTo>
                      <a:pt x="234" y="55"/>
                      <a:pt x="234" y="55"/>
                      <a:pt x="234" y="55"/>
                    </a:cubicBezTo>
                    <a:cubicBezTo>
                      <a:pt x="235" y="55"/>
                      <a:pt x="235" y="55"/>
                      <a:pt x="235" y="55"/>
                    </a:cubicBezTo>
                    <a:cubicBezTo>
                      <a:pt x="217" y="58"/>
                      <a:pt x="200" y="64"/>
                      <a:pt x="183" y="71"/>
                    </a:cubicBezTo>
                    <a:cubicBezTo>
                      <a:pt x="182" y="69"/>
                      <a:pt x="182" y="69"/>
                      <a:pt x="182" y="69"/>
                    </a:cubicBezTo>
                    <a:cubicBezTo>
                      <a:pt x="145" y="30"/>
                      <a:pt x="145" y="30"/>
                      <a:pt x="145" y="30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121" y="112"/>
                      <a:pt x="121" y="112"/>
                      <a:pt x="121" y="112"/>
                    </a:cubicBezTo>
                    <a:lnTo>
                      <a:pt x="121" y="113"/>
                    </a:lnTo>
                    <a:close/>
                    <a:moveTo>
                      <a:pt x="369" y="116"/>
                    </a:moveTo>
                    <a:cubicBezTo>
                      <a:pt x="455" y="169"/>
                      <a:pt x="483" y="282"/>
                      <a:pt x="430" y="369"/>
                    </a:cubicBezTo>
                    <a:cubicBezTo>
                      <a:pt x="378" y="456"/>
                      <a:pt x="264" y="484"/>
                      <a:pt x="177" y="431"/>
                    </a:cubicBezTo>
                    <a:cubicBezTo>
                      <a:pt x="91" y="378"/>
                      <a:pt x="63" y="265"/>
                      <a:pt x="116" y="178"/>
                    </a:cubicBezTo>
                    <a:cubicBezTo>
                      <a:pt x="168" y="91"/>
                      <a:pt x="282" y="64"/>
                      <a:pt x="369" y="1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4" name="Freeform 14">
                <a:extLst>
                  <a:ext uri="{FF2B5EF4-FFF2-40B4-BE49-F238E27FC236}">
                    <a16:creationId xmlns:a16="http://schemas.microsoft.com/office/drawing/2014/main" id="{DF875954-8C89-9E41-8B0B-BC4C4521F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8584" y="3796856"/>
                <a:ext cx="661830" cy="666970"/>
              </a:xfrm>
              <a:custGeom>
                <a:avLst/>
                <a:gdLst>
                  <a:gd name="T0" fmla="*/ 258071197 w 218"/>
                  <a:gd name="T1" fmla="*/ 556514895 h 219"/>
                  <a:gd name="T2" fmla="*/ 553007540 w 218"/>
                  <a:gd name="T3" fmla="*/ 1771566731 h 219"/>
                  <a:gd name="T4" fmla="*/ 1760407082 w 218"/>
                  <a:gd name="T5" fmla="*/ 1474758990 h 219"/>
                  <a:gd name="T6" fmla="*/ 1465470739 w 218"/>
                  <a:gd name="T7" fmla="*/ 259707154 h 219"/>
                  <a:gd name="T8" fmla="*/ 258071197 w 218"/>
                  <a:gd name="T9" fmla="*/ 556514895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" h="219">
                    <a:moveTo>
                      <a:pt x="28" y="60"/>
                    </a:moveTo>
                    <a:cubicBezTo>
                      <a:pt x="0" y="105"/>
                      <a:pt x="15" y="164"/>
                      <a:pt x="60" y="191"/>
                    </a:cubicBezTo>
                    <a:cubicBezTo>
                      <a:pt x="105" y="219"/>
                      <a:pt x="164" y="204"/>
                      <a:pt x="191" y="159"/>
                    </a:cubicBezTo>
                    <a:cubicBezTo>
                      <a:pt x="218" y="114"/>
                      <a:pt x="204" y="55"/>
                      <a:pt x="159" y="28"/>
                    </a:cubicBezTo>
                    <a:cubicBezTo>
                      <a:pt x="114" y="0"/>
                      <a:pt x="55" y="15"/>
                      <a:pt x="28" y="6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5" name="Freeform 15">
                <a:extLst>
                  <a:ext uri="{FF2B5EF4-FFF2-40B4-BE49-F238E27FC236}">
                    <a16:creationId xmlns:a16="http://schemas.microsoft.com/office/drawing/2014/main" id="{160E4DBC-EFEC-374C-B9BD-10E7735C5F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06661" y="3636218"/>
                <a:ext cx="988247" cy="988247"/>
              </a:xfrm>
              <a:custGeom>
                <a:avLst/>
                <a:gdLst>
                  <a:gd name="T0" fmla="*/ 527033645 w 325"/>
                  <a:gd name="T1" fmla="*/ 758189180 h 325"/>
                  <a:gd name="T2" fmla="*/ 240402486 w 325"/>
                  <a:gd name="T3" fmla="*/ 665728791 h 325"/>
                  <a:gd name="T4" fmla="*/ 342109826 w 325"/>
                  <a:gd name="T5" fmla="*/ 1128039859 h 325"/>
                  <a:gd name="T6" fmla="*/ 286634201 w 325"/>
                  <a:gd name="T7" fmla="*/ 1322210630 h 325"/>
                  <a:gd name="T8" fmla="*/ 0 w 325"/>
                  <a:gd name="T9" fmla="*/ 1682811318 h 325"/>
                  <a:gd name="T10" fmla="*/ 351356777 w 325"/>
                  <a:gd name="T11" fmla="*/ 1923213803 h 325"/>
                  <a:gd name="T12" fmla="*/ 120201243 w 325"/>
                  <a:gd name="T13" fmla="*/ 2117384574 h 325"/>
                  <a:gd name="T14" fmla="*/ 564018409 w 325"/>
                  <a:gd name="T15" fmla="*/ 2147483646 h 325"/>
                  <a:gd name="T16" fmla="*/ 702713554 w 325"/>
                  <a:gd name="T17" fmla="*/ 2147483646 h 325"/>
                  <a:gd name="T18" fmla="*/ 850652610 w 325"/>
                  <a:gd name="T19" fmla="*/ 2147483646 h 325"/>
                  <a:gd name="T20" fmla="*/ 1303716728 w 325"/>
                  <a:gd name="T21" fmla="*/ 2147483646 h 325"/>
                  <a:gd name="T22" fmla="*/ 1359195394 w 325"/>
                  <a:gd name="T23" fmla="*/ 2147483646 h 325"/>
                  <a:gd name="T24" fmla="*/ 1719796082 w 325"/>
                  <a:gd name="T25" fmla="*/ 2147483646 h 325"/>
                  <a:gd name="T26" fmla="*/ 2006430282 w 325"/>
                  <a:gd name="T27" fmla="*/ 2147483646 h 325"/>
                  <a:gd name="T28" fmla="*/ 2147483646 w 325"/>
                  <a:gd name="T29" fmla="*/ 2147483646 h 325"/>
                  <a:gd name="T30" fmla="*/ 2147483646 w 325"/>
                  <a:gd name="T31" fmla="*/ 2147483646 h 325"/>
                  <a:gd name="T32" fmla="*/ 2147483646 w 325"/>
                  <a:gd name="T33" fmla="*/ 2147483646 h 325"/>
                  <a:gd name="T34" fmla="*/ 2147483646 w 325"/>
                  <a:gd name="T35" fmla="*/ 2061905908 h 325"/>
                  <a:gd name="T36" fmla="*/ 2147483646 w 325"/>
                  <a:gd name="T37" fmla="*/ 1867738178 h 325"/>
                  <a:gd name="T38" fmla="*/ 2147483646 w 325"/>
                  <a:gd name="T39" fmla="*/ 1682811318 h 325"/>
                  <a:gd name="T40" fmla="*/ 2147483646 w 325"/>
                  <a:gd name="T41" fmla="*/ 1322210630 h 325"/>
                  <a:gd name="T42" fmla="*/ 2147483646 w 325"/>
                  <a:gd name="T43" fmla="*/ 1266731964 h 325"/>
                  <a:gd name="T44" fmla="*/ 2147483646 w 325"/>
                  <a:gd name="T45" fmla="*/ 1072561193 h 325"/>
                  <a:gd name="T46" fmla="*/ 2147483646 w 325"/>
                  <a:gd name="T47" fmla="*/ 619497076 h 325"/>
                  <a:gd name="T48" fmla="*/ 2147483646 w 325"/>
                  <a:gd name="T49" fmla="*/ 711960506 h 325"/>
                  <a:gd name="T50" fmla="*/ 2147483646 w 325"/>
                  <a:gd name="T51" fmla="*/ 545527548 h 325"/>
                  <a:gd name="T52" fmla="*/ 2135878476 w 325"/>
                  <a:gd name="T53" fmla="*/ 166432958 h 325"/>
                  <a:gd name="T54" fmla="*/ 1941707706 w 325"/>
                  <a:gd name="T55" fmla="*/ 379094590 h 325"/>
                  <a:gd name="T56" fmla="*/ 1701305220 w 325"/>
                  <a:gd name="T57" fmla="*/ 286634201 h 325"/>
                  <a:gd name="T58" fmla="*/ 1349948443 w 325"/>
                  <a:gd name="T59" fmla="*/ 0 h 325"/>
                  <a:gd name="T60" fmla="*/ 1285225866 w 325"/>
                  <a:gd name="T61" fmla="*/ 305125062 h 325"/>
                  <a:gd name="T62" fmla="*/ 998591666 w 325"/>
                  <a:gd name="T63" fmla="*/ 379094590 h 325"/>
                  <a:gd name="T64" fmla="*/ 545527548 w 325"/>
                  <a:gd name="T65" fmla="*/ 332862875 h 325"/>
                  <a:gd name="T66" fmla="*/ 665728791 w 325"/>
                  <a:gd name="T67" fmla="*/ 619497076 h 325"/>
                  <a:gd name="T68" fmla="*/ 2147483646 w 325"/>
                  <a:gd name="T69" fmla="*/ 2024921144 h 325"/>
                  <a:gd name="T70" fmla="*/ 637987937 w 325"/>
                  <a:gd name="T71" fmla="*/ 980100804 h 3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25" h="325">
                    <a:moveTo>
                      <a:pt x="72" y="67"/>
                    </a:moveTo>
                    <a:cubicBezTo>
                      <a:pt x="67" y="71"/>
                      <a:pt x="62" y="77"/>
                      <a:pt x="57" y="82"/>
                    </a:cubicBezTo>
                    <a:cubicBezTo>
                      <a:pt x="57" y="82"/>
                      <a:pt x="57" y="82"/>
                      <a:pt x="57" y="82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37" y="122"/>
                      <a:pt x="37" y="122"/>
                      <a:pt x="37" y="122"/>
                    </a:cubicBezTo>
                    <a:cubicBezTo>
                      <a:pt x="35" y="129"/>
                      <a:pt x="33" y="136"/>
                      <a:pt x="32" y="143"/>
                    </a:cubicBezTo>
                    <a:cubicBezTo>
                      <a:pt x="31" y="143"/>
                      <a:pt x="31" y="143"/>
                      <a:pt x="31" y="143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33" y="187"/>
                      <a:pt x="33" y="187"/>
                      <a:pt x="33" y="187"/>
                    </a:cubicBezTo>
                    <a:cubicBezTo>
                      <a:pt x="34" y="194"/>
                      <a:pt x="36" y="201"/>
                      <a:pt x="38" y="208"/>
                    </a:cubicBezTo>
                    <a:cubicBezTo>
                      <a:pt x="38" y="208"/>
                      <a:pt x="38" y="208"/>
                      <a:pt x="38" y="208"/>
                    </a:cubicBezTo>
                    <a:cubicBezTo>
                      <a:pt x="13" y="229"/>
                      <a:pt x="13" y="229"/>
                      <a:pt x="13" y="229"/>
                    </a:cubicBezTo>
                    <a:cubicBezTo>
                      <a:pt x="30" y="257"/>
                      <a:pt x="30" y="257"/>
                      <a:pt x="30" y="257"/>
                    </a:cubicBezTo>
                    <a:cubicBezTo>
                      <a:pt x="61" y="247"/>
                      <a:pt x="61" y="247"/>
                      <a:pt x="61" y="247"/>
                    </a:cubicBezTo>
                    <a:cubicBezTo>
                      <a:pt x="66" y="252"/>
                      <a:pt x="68" y="256"/>
                      <a:pt x="76" y="262"/>
                    </a:cubicBezTo>
                    <a:cubicBezTo>
                      <a:pt x="76" y="263"/>
                      <a:pt x="76" y="263"/>
                      <a:pt x="76" y="263"/>
                    </a:cubicBezTo>
                    <a:cubicBezTo>
                      <a:pt x="64" y="292"/>
                      <a:pt x="64" y="292"/>
                      <a:pt x="64" y="292"/>
                    </a:cubicBezTo>
                    <a:cubicBezTo>
                      <a:pt x="92" y="309"/>
                      <a:pt x="92" y="309"/>
                      <a:pt x="92" y="309"/>
                    </a:cubicBezTo>
                    <a:cubicBezTo>
                      <a:pt x="114" y="285"/>
                      <a:pt x="114" y="285"/>
                      <a:pt x="114" y="285"/>
                    </a:cubicBezTo>
                    <a:cubicBezTo>
                      <a:pt x="123" y="288"/>
                      <a:pt x="132" y="291"/>
                      <a:pt x="141" y="292"/>
                    </a:cubicBezTo>
                    <a:cubicBezTo>
                      <a:pt x="141" y="293"/>
                      <a:pt x="141" y="293"/>
                      <a:pt x="141" y="293"/>
                    </a:cubicBezTo>
                    <a:cubicBezTo>
                      <a:pt x="147" y="325"/>
                      <a:pt x="147" y="325"/>
                      <a:pt x="147" y="325"/>
                    </a:cubicBezTo>
                    <a:cubicBezTo>
                      <a:pt x="179" y="324"/>
                      <a:pt x="179" y="324"/>
                      <a:pt x="179" y="324"/>
                    </a:cubicBezTo>
                    <a:cubicBezTo>
                      <a:pt x="186" y="292"/>
                      <a:pt x="186" y="292"/>
                      <a:pt x="186" y="292"/>
                    </a:cubicBezTo>
                    <a:cubicBezTo>
                      <a:pt x="196" y="290"/>
                      <a:pt x="206" y="287"/>
                      <a:pt x="216" y="283"/>
                    </a:cubicBezTo>
                    <a:cubicBezTo>
                      <a:pt x="217" y="283"/>
                      <a:pt x="217" y="283"/>
                      <a:pt x="217" y="283"/>
                    </a:cubicBezTo>
                    <a:cubicBezTo>
                      <a:pt x="239" y="307"/>
                      <a:pt x="239" y="307"/>
                      <a:pt x="239" y="307"/>
                    </a:cubicBezTo>
                    <a:cubicBezTo>
                      <a:pt x="266" y="288"/>
                      <a:pt x="266" y="288"/>
                      <a:pt x="266" y="288"/>
                    </a:cubicBezTo>
                    <a:cubicBezTo>
                      <a:pt x="253" y="258"/>
                      <a:pt x="253" y="258"/>
                      <a:pt x="253" y="258"/>
                    </a:cubicBezTo>
                    <a:cubicBezTo>
                      <a:pt x="253" y="258"/>
                      <a:pt x="253" y="258"/>
                      <a:pt x="253" y="258"/>
                    </a:cubicBezTo>
                    <a:cubicBezTo>
                      <a:pt x="258" y="253"/>
                      <a:pt x="263" y="248"/>
                      <a:pt x="268" y="242"/>
                    </a:cubicBezTo>
                    <a:cubicBezTo>
                      <a:pt x="268" y="242"/>
                      <a:pt x="268" y="242"/>
                      <a:pt x="268" y="242"/>
                    </a:cubicBezTo>
                    <a:cubicBezTo>
                      <a:pt x="299" y="252"/>
                      <a:pt x="299" y="252"/>
                      <a:pt x="299" y="252"/>
                    </a:cubicBezTo>
                    <a:cubicBezTo>
                      <a:pt x="314" y="223"/>
                      <a:pt x="314" y="223"/>
                      <a:pt x="314" y="223"/>
                    </a:cubicBezTo>
                    <a:cubicBezTo>
                      <a:pt x="288" y="202"/>
                      <a:pt x="288" y="202"/>
                      <a:pt x="288" y="202"/>
                    </a:cubicBezTo>
                    <a:cubicBezTo>
                      <a:pt x="288" y="202"/>
                      <a:pt x="288" y="202"/>
                      <a:pt x="288" y="202"/>
                    </a:cubicBezTo>
                    <a:cubicBezTo>
                      <a:pt x="290" y="195"/>
                      <a:pt x="292" y="189"/>
                      <a:pt x="293" y="182"/>
                    </a:cubicBezTo>
                    <a:cubicBezTo>
                      <a:pt x="294" y="182"/>
                      <a:pt x="294" y="182"/>
                      <a:pt x="294" y="182"/>
                    </a:cubicBezTo>
                    <a:cubicBezTo>
                      <a:pt x="325" y="175"/>
                      <a:pt x="325" y="175"/>
                      <a:pt x="325" y="175"/>
                    </a:cubicBezTo>
                    <a:cubicBezTo>
                      <a:pt x="325" y="143"/>
                      <a:pt x="325" y="143"/>
                      <a:pt x="325" y="143"/>
                    </a:cubicBezTo>
                    <a:cubicBezTo>
                      <a:pt x="292" y="137"/>
                      <a:pt x="292" y="137"/>
                      <a:pt x="292" y="137"/>
                    </a:cubicBezTo>
                    <a:cubicBezTo>
                      <a:pt x="292" y="137"/>
                      <a:pt x="292" y="137"/>
                      <a:pt x="292" y="137"/>
                    </a:cubicBezTo>
                    <a:cubicBezTo>
                      <a:pt x="290" y="130"/>
                      <a:pt x="288" y="123"/>
                      <a:pt x="286" y="117"/>
                    </a:cubicBezTo>
                    <a:cubicBezTo>
                      <a:pt x="287" y="116"/>
                      <a:pt x="287" y="116"/>
                      <a:pt x="287" y="116"/>
                    </a:cubicBezTo>
                    <a:cubicBezTo>
                      <a:pt x="312" y="96"/>
                      <a:pt x="312" y="96"/>
                      <a:pt x="312" y="96"/>
                    </a:cubicBezTo>
                    <a:cubicBezTo>
                      <a:pt x="295" y="67"/>
                      <a:pt x="295" y="67"/>
                      <a:pt x="295" y="67"/>
                    </a:cubicBezTo>
                    <a:cubicBezTo>
                      <a:pt x="264" y="78"/>
                      <a:pt x="264" y="78"/>
                      <a:pt x="264" y="78"/>
                    </a:cubicBezTo>
                    <a:cubicBezTo>
                      <a:pt x="262" y="77"/>
                      <a:pt x="262" y="77"/>
                      <a:pt x="262" y="77"/>
                    </a:cubicBezTo>
                    <a:cubicBezTo>
                      <a:pt x="257" y="71"/>
                      <a:pt x="253" y="67"/>
                      <a:pt x="245" y="61"/>
                    </a:cubicBezTo>
                    <a:cubicBezTo>
                      <a:pt x="246" y="59"/>
                      <a:pt x="246" y="59"/>
                      <a:pt x="246" y="59"/>
                    </a:cubicBezTo>
                    <a:cubicBezTo>
                      <a:pt x="259" y="36"/>
                      <a:pt x="259" y="36"/>
                      <a:pt x="259" y="36"/>
                    </a:cubicBezTo>
                    <a:cubicBezTo>
                      <a:pt x="231" y="18"/>
                      <a:pt x="231" y="18"/>
                      <a:pt x="231" y="18"/>
                    </a:cubicBezTo>
                    <a:cubicBezTo>
                      <a:pt x="210" y="41"/>
                      <a:pt x="210" y="41"/>
                      <a:pt x="210" y="41"/>
                    </a:cubicBezTo>
                    <a:cubicBezTo>
                      <a:pt x="210" y="41"/>
                      <a:pt x="210" y="41"/>
                      <a:pt x="210" y="41"/>
                    </a:cubicBezTo>
                    <a:cubicBezTo>
                      <a:pt x="201" y="37"/>
                      <a:pt x="193" y="34"/>
                      <a:pt x="184" y="33"/>
                    </a:cubicBezTo>
                    <a:cubicBezTo>
                      <a:pt x="184" y="31"/>
                      <a:pt x="184" y="31"/>
                      <a:pt x="184" y="31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39" y="32"/>
                      <a:pt x="139" y="32"/>
                      <a:pt x="139" y="32"/>
                    </a:cubicBezTo>
                    <a:cubicBezTo>
                      <a:pt x="139" y="33"/>
                      <a:pt x="139" y="33"/>
                      <a:pt x="139" y="33"/>
                    </a:cubicBezTo>
                    <a:cubicBezTo>
                      <a:pt x="129" y="34"/>
                      <a:pt x="119" y="37"/>
                      <a:pt x="109" y="42"/>
                    </a:cubicBezTo>
                    <a:cubicBezTo>
                      <a:pt x="108" y="41"/>
                      <a:pt x="108" y="41"/>
                      <a:pt x="108" y="41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72" y="66"/>
                      <a:pt x="72" y="66"/>
                      <a:pt x="72" y="66"/>
                    </a:cubicBezTo>
                    <a:lnTo>
                      <a:pt x="72" y="67"/>
                    </a:lnTo>
                    <a:close/>
                    <a:moveTo>
                      <a:pt x="219" y="69"/>
                    </a:moveTo>
                    <a:cubicBezTo>
                      <a:pt x="271" y="100"/>
                      <a:pt x="287" y="167"/>
                      <a:pt x="256" y="219"/>
                    </a:cubicBezTo>
                    <a:cubicBezTo>
                      <a:pt x="224" y="271"/>
                      <a:pt x="157" y="287"/>
                      <a:pt x="106" y="256"/>
                    </a:cubicBezTo>
                    <a:cubicBezTo>
                      <a:pt x="54" y="225"/>
                      <a:pt x="37" y="157"/>
                      <a:pt x="69" y="106"/>
                    </a:cubicBezTo>
                    <a:cubicBezTo>
                      <a:pt x="100" y="54"/>
                      <a:pt x="167" y="38"/>
                      <a:pt x="219" y="6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56A0AEC-3887-4B44-91A0-E5CD6923C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6763" y="3520748"/>
                <a:ext cx="379412" cy="334926"/>
              </a:xfrm>
              <a:custGeom>
                <a:avLst/>
                <a:gdLst>
                  <a:gd name="T0" fmla="*/ 113 w 125"/>
                  <a:gd name="T1" fmla="*/ 62 h 110"/>
                  <a:gd name="T2" fmla="*/ 117 w 125"/>
                  <a:gd name="T3" fmla="*/ 97 h 110"/>
                  <a:gd name="T4" fmla="*/ 82 w 125"/>
                  <a:gd name="T5" fmla="*/ 102 h 110"/>
                  <a:gd name="T6" fmla="*/ 13 w 125"/>
                  <a:gd name="T7" fmla="*/ 49 h 110"/>
                  <a:gd name="T8" fmla="*/ 9 w 125"/>
                  <a:gd name="T9" fmla="*/ 14 h 110"/>
                  <a:gd name="T10" fmla="*/ 44 w 125"/>
                  <a:gd name="T11" fmla="*/ 9 h 110"/>
                  <a:gd name="T12" fmla="*/ 113 w 125"/>
                  <a:gd name="T13" fmla="*/ 6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110">
                    <a:moveTo>
                      <a:pt x="113" y="62"/>
                    </a:moveTo>
                    <a:cubicBezTo>
                      <a:pt x="124" y="70"/>
                      <a:pt x="125" y="86"/>
                      <a:pt x="117" y="97"/>
                    </a:cubicBezTo>
                    <a:cubicBezTo>
                      <a:pt x="109" y="108"/>
                      <a:pt x="93" y="110"/>
                      <a:pt x="82" y="102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2" y="41"/>
                      <a:pt x="0" y="25"/>
                      <a:pt x="9" y="14"/>
                    </a:cubicBezTo>
                    <a:cubicBezTo>
                      <a:pt x="17" y="3"/>
                      <a:pt x="33" y="0"/>
                      <a:pt x="44" y="9"/>
                    </a:cubicBezTo>
                    <a:lnTo>
                      <a:pt x="113" y="6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247" name="Freeform 19">
                <a:extLst>
                  <a:ext uri="{FF2B5EF4-FFF2-40B4-BE49-F238E27FC236}">
                    <a16:creationId xmlns:a16="http://schemas.microsoft.com/office/drawing/2014/main" id="{783D4296-AEAD-3945-8A7B-8D6CD3E42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4481" y="4256924"/>
                <a:ext cx="426656" cy="218468"/>
              </a:xfrm>
              <a:custGeom>
                <a:avLst/>
                <a:gdLst>
                  <a:gd name="T0" fmla="*/ 1086641024 w 140"/>
                  <a:gd name="T1" fmla="*/ 184138181 h 72"/>
                  <a:gd name="T2" fmla="*/ 1272388761 w 140"/>
                  <a:gd name="T3" fmla="*/ 451136420 h 72"/>
                  <a:gd name="T4" fmla="*/ 1003053018 w 140"/>
                  <a:gd name="T5" fmla="*/ 635271567 h 72"/>
                  <a:gd name="T6" fmla="*/ 204325558 w 140"/>
                  <a:gd name="T7" fmla="*/ 478754416 h 72"/>
                  <a:gd name="T8" fmla="*/ 27863684 w 140"/>
                  <a:gd name="T9" fmla="*/ 211756178 h 72"/>
                  <a:gd name="T10" fmla="*/ 297199427 w 140"/>
                  <a:gd name="T11" fmla="*/ 27621031 h 72"/>
                  <a:gd name="T12" fmla="*/ 1086641024 w 140"/>
                  <a:gd name="T13" fmla="*/ 184138181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0" h="72">
                    <a:moveTo>
                      <a:pt x="117" y="20"/>
                    </a:moveTo>
                    <a:cubicBezTo>
                      <a:pt x="131" y="22"/>
                      <a:pt x="140" y="36"/>
                      <a:pt x="137" y="49"/>
                    </a:cubicBezTo>
                    <a:cubicBezTo>
                      <a:pt x="134" y="63"/>
                      <a:pt x="121" y="72"/>
                      <a:pt x="108" y="69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9" y="50"/>
                      <a:pt x="0" y="37"/>
                      <a:pt x="3" y="23"/>
                    </a:cubicBezTo>
                    <a:cubicBezTo>
                      <a:pt x="6" y="9"/>
                      <a:pt x="19" y="0"/>
                      <a:pt x="32" y="3"/>
                    </a:cubicBezTo>
                    <a:lnTo>
                      <a:pt x="117" y="2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8" name="Freeform 20">
                <a:extLst>
                  <a:ext uri="{FF2B5EF4-FFF2-40B4-BE49-F238E27FC236}">
                    <a16:creationId xmlns:a16="http://schemas.microsoft.com/office/drawing/2014/main" id="{A374D354-C13C-1449-A82A-57C857DBC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0822" y="4962448"/>
                <a:ext cx="422800" cy="240315"/>
              </a:xfrm>
              <a:custGeom>
                <a:avLst/>
                <a:gdLst>
                  <a:gd name="T0" fmla="*/ 971469689 w 139"/>
                  <a:gd name="T1" fmla="*/ 37014594 h 79"/>
                  <a:gd name="T2" fmla="*/ 1258286259 w 139"/>
                  <a:gd name="T3" fmla="*/ 203577225 h 79"/>
                  <a:gd name="T4" fmla="*/ 1091748685 w 139"/>
                  <a:gd name="T5" fmla="*/ 481183637 h 79"/>
                  <a:gd name="T6" fmla="*/ 314572325 w 139"/>
                  <a:gd name="T7" fmla="*/ 694014510 h 79"/>
                  <a:gd name="T8" fmla="*/ 37008688 w 139"/>
                  <a:gd name="T9" fmla="*/ 527451879 h 79"/>
                  <a:gd name="T10" fmla="*/ 194293329 w 139"/>
                  <a:gd name="T11" fmla="*/ 240591819 h 79"/>
                  <a:gd name="T12" fmla="*/ 971469689 w 139"/>
                  <a:gd name="T13" fmla="*/ 37014594 h 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9" h="79">
                    <a:moveTo>
                      <a:pt x="105" y="4"/>
                    </a:moveTo>
                    <a:cubicBezTo>
                      <a:pt x="118" y="0"/>
                      <a:pt x="132" y="8"/>
                      <a:pt x="136" y="22"/>
                    </a:cubicBezTo>
                    <a:cubicBezTo>
                      <a:pt x="139" y="35"/>
                      <a:pt x="131" y="49"/>
                      <a:pt x="118" y="52"/>
                    </a:cubicBezTo>
                    <a:cubicBezTo>
                      <a:pt x="34" y="75"/>
                      <a:pt x="34" y="75"/>
                      <a:pt x="34" y="75"/>
                    </a:cubicBezTo>
                    <a:cubicBezTo>
                      <a:pt x="21" y="79"/>
                      <a:pt x="7" y="71"/>
                      <a:pt x="4" y="57"/>
                    </a:cubicBezTo>
                    <a:cubicBezTo>
                      <a:pt x="0" y="44"/>
                      <a:pt x="8" y="30"/>
                      <a:pt x="21" y="26"/>
                    </a:cubicBezTo>
                    <a:lnTo>
                      <a:pt x="105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1219CBA-B9B0-BB4B-AD63-43CAB7B5A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7738" y="4963625"/>
                <a:ext cx="425450" cy="239685"/>
              </a:xfrm>
              <a:custGeom>
                <a:avLst/>
                <a:gdLst>
                  <a:gd name="T0" fmla="*/ 35 w 140"/>
                  <a:gd name="T1" fmla="*/ 4 h 79"/>
                  <a:gd name="T2" fmla="*/ 4 w 140"/>
                  <a:gd name="T3" fmla="*/ 22 h 79"/>
                  <a:gd name="T4" fmla="*/ 21 w 140"/>
                  <a:gd name="T5" fmla="*/ 52 h 79"/>
                  <a:gd name="T6" fmla="*/ 105 w 140"/>
                  <a:gd name="T7" fmla="*/ 75 h 79"/>
                  <a:gd name="T8" fmla="*/ 136 w 140"/>
                  <a:gd name="T9" fmla="*/ 57 h 79"/>
                  <a:gd name="T10" fmla="*/ 119 w 140"/>
                  <a:gd name="T11" fmla="*/ 26 h 79"/>
                  <a:gd name="T12" fmla="*/ 35 w 140"/>
                  <a:gd name="T13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79">
                    <a:moveTo>
                      <a:pt x="35" y="4"/>
                    </a:moveTo>
                    <a:cubicBezTo>
                      <a:pt x="21" y="0"/>
                      <a:pt x="8" y="8"/>
                      <a:pt x="4" y="22"/>
                    </a:cubicBezTo>
                    <a:cubicBezTo>
                      <a:pt x="0" y="35"/>
                      <a:pt x="8" y="49"/>
                      <a:pt x="21" y="52"/>
                    </a:cubicBezTo>
                    <a:cubicBezTo>
                      <a:pt x="105" y="75"/>
                      <a:pt x="105" y="75"/>
                      <a:pt x="105" y="75"/>
                    </a:cubicBezTo>
                    <a:cubicBezTo>
                      <a:pt x="119" y="79"/>
                      <a:pt x="132" y="71"/>
                      <a:pt x="136" y="57"/>
                    </a:cubicBezTo>
                    <a:cubicBezTo>
                      <a:pt x="140" y="44"/>
                      <a:pt x="132" y="30"/>
                      <a:pt x="119" y="26"/>
                    </a:cubicBezTo>
                    <a:lnTo>
                      <a:pt x="35" y="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1D4FB93B-24D1-A845-8AA7-F067733ED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4263" y="3277888"/>
                <a:ext cx="2333625" cy="2749242"/>
              </a:xfrm>
              <a:custGeom>
                <a:avLst/>
                <a:gdLst>
                  <a:gd name="T0" fmla="*/ 702 w 768"/>
                  <a:gd name="T1" fmla="*/ 412 h 904"/>
                  <a:gd name="T2" fmla="*/ 611 w 768"/>
                  <a:gd name="T3" fmla="*/ 601 h 904"/>
                  <a:gd name="T4" fmla="*/ 611 w 768"/>
                  <a:gd name="T5" fmla="*/ 602 h 904"/>
                  <a:gd name="T6" fmla="*/ 609 w 768"/>
                  <a:gd name="T7" fmla="*/ 604 h 904"/>
                  <a:gd name="T8" fmla="*/ 606 w 768"/>
                  <a:gd name="T9" fmla="*/ 606 h 904"/>
                  <a:gd name="T10" fmla="*/ 606 w 768"/>
                  <a:gd name="T11" fmla="*/ 607 h 904"/>
                  <a:gd name="T12" fmla="*/ 536 w 768"/>
                  <a:gd name="T13" fmla="*/ 735 h 904"/>
                  <a:gd name="T14" fmla="*/ 523 w 768"/>
                  <a:gd name="T15" fmla="*/ 827 h 904"/>
                  <a:gd name="T16" fmla="*/ 523 w 768"/>
                  <a:gd name="T17" fmla="*/ 833 h 904"/>
                  <a:gd name="T18" fmla="*/ 521 w 768"/>
                  <a:gd name="T19" fmla="*/ 837 h 904"/>
                  <a:gd name="T20" fmla="*/ 504 w 768"/>
                  <a:gd name="T21" fmla="*/ 844 h 904"/>
                  <a:gd name="T22" fmla="*/ 274 w 768"/>
                  <a:gd name="T23" fmla="*/ 844 h 904"/>
                  <a:gd name="T24" fmla="*/ 257 w 768"/>
                  <a:gd name="T25" fmla="*/ 837 h 904"/>
                  <a:gd name="T26" fmla="*/ 255 w 768"/>
                  <a:gd name="T27" fmla="*/ 832 h 904"/>
                  <a:gd name="T28" fmla="*/ 256 w 768"/>
                  <a:gd name="T29" fmla="*/ 827 h 904"/>
                  <a:gd name="T30" fmla="*/ 243 w 768"/>
                  <a:gd name="T31" fmla="*/ 737 h 904"/>
                  <a:gd name="T32" fmla="*/ 185 w 768"/>
                  <a:gd name="T33" fmla="*/ 622 h 904"/>
                  <a:gd name="T34" fmla="*/ 170 w 768"/>
                  <a:gd name="T35" fmla="*/ 604 h 904"/>
                  <a:gd name="T36" fmla="*/ 136 w 768"/>
                  <a:gd name="T37" fmla="*/ 571 h 904"/>
                  <a:gd name="T38" fmla="*/ 109 w 768"/>
                  <a:gd name="T39" fmla="*/ 530 h 904"/>
                  <a:gd name="T40" fmla="*/ 75 w 768"/>
                  <a:gd name="T41" fmla="*/ 436 h 904"/>
                  <a:gd name="T42" fmla="*/ 70 w 768"/>
                  <a:gd name="T43" fmla="*/ 378 h 904"/>
                  <a:gd name="T44" fmla="*/ 342 w 768"/>
                  <a:gd name="T45" fmla="*/ 65 h 904"/>
                  <a:gd name="T46" fmla="*/ 305 w 768"/>
                  <a:gd name="T47" fmla="*/ 0 h 904"/>
                  <a:gd name="T48" fmla="*/ 0 w 768"/>
                  <a:gd name="T49" fmla="*/ 378 h 904"/>
                  <a:gd name="T50" fmla="*/ 132 w 768"/>
                  <a:gd name="T51" fmla="*/ 669 h 904"/>
                  <a:gd name="T52" fmla="*/ 186 w 768"/>
                  <a:gd name="T53" fmla="*/ 825 h 904"/>
                  <a:gd name="T54" fmla="*/ 204 w 768"/>
                  <a:gd name="T55" fmla="*/ 883 h 904"/>
                  <a:gd name="T56" fmla="*/ 226 w 768"/>
                  <a:gd name="T57" fmla="*/ 902 h 904"/>
                  <a:gd name="T58" fmla="*/ 380 w 768"/>
                  <a:gd name="T59" fmla="*/ 903 h 904"/>
                  <a:gd name="T60" fmla="*/ 547 w 768"/>
                  <a:gd name="T61" fmla="*/ 904 h 904"/>
                  <a:gd name="T62" fmla="*/ 575 w 768"/>
                  <a:gd name="T63" fmla="*/ 883 h 904"/>
                  <a:gd name="T64" fmla="*/ 593 w 768"/>
                  <a:gd name="T65" fmla="*/ 825 h 904"/>
                  <a:gd name="T66" fmla="*/ 658 w 768"/>
                  <a:gd name="T67" fmla="*/ 654 h 904"/>
                  <a:gd name="T68" fmla="*/ 662 w 768"/>
                  <a:gd name="T69" fmla="*/ 650 h 904"/>
                  <a:gd name="T70" fmla="*/ 768 w 768"/>
                  <a:gd name="T71" fmla="*/ 442 h 904"/>
                  <a:gd name="T72" fmla="*/ 702 w 768"/>
                  <a:gd name="T73" fmla="*/ 412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8" h="904">
                    <a:moveTo>
                      <a:pt x="702" y="412"/>
                    </a:moveTo>
                    <a:cubicBezTo>
                      <a:pt x="694" y="485"/>
                      <a:pt x="661" y="552"/>
                      <a:pt x="611" y="601"/>
                    </a:cubicBezTo>
                    <a:cubicBezTo>
                      <a:pt x="611" y="602"/>
                      <a:pt x="611" y="602"/>
                      <a:pt x="611" y="602"/>
                    </a:cubicBezTo>
                    <a:cubicBezTo>
                      <a:pt x="610" y="603"/>
                      <a:pt x="609" y="603"/>
                      <a:pt x="609" y="604"/>
                    </a:cubicBezTo>
                    <a:cubicBezTo>
                      <a:pt x="609" y="604"/>
                      <a:pt x="608" y="605"/>
                      <a:pt x="606" y="606"/>
                    </a:cubicBezTo>
                    <a:cubicBezTo>
                      <a:pt x="606" y="607"/>
                      <a:pt x="606" y="607"/>
                      <a:pt x="606" y="607"/>
                    </a:cubicBezTo>
                    <a:cubicBezTo>
                      <a:pt x="595" y="619"/>
                      <a:pt x="556" y="665"/>
                      <a:pt x="536" y="735"/>
                    </a:cubicBezTo>
                    <a:cubicBezTo>
                      <a:pt x="528" y="762"/>
                      <a:pt x="523" y="793"/>
                      <a:pt x="523" y="827"/>
                    </a:cubicBezTo>
                    <a:cubicBezTo>
                      <a:pt x="523" y="829"/>
                      <a:pt x="523" y="831"/>
                      <a:pt x="523" y="833"/>
                    </a:cubicBezTo>
                    <a:cubicBezTo>
                      <a:pt x="523" y="833"/>
                      <a:pt x="522" y="835"/>
                      <a:pt x="521" y="837"/>
                    </a:cubicBezTo>
                    <a:cubicBezTo>
                      <a:pt x="519" y="839"/>
                      <a:pt x="514" y="842"/>
                      <a:pt x="504" y="844"/>
                    </a:cubicBezTo>
                    <a:cubicBezTo>
                      <a:pt x="274" y="844"/>
                      <a:pt x="274" y="844"/>
                      <a:pt x="274" y="844"/>
                    </a:cubicBezTo>
                    <a:cubicBezTo>
                      <a:pt x="265" y="842"/>
                      <a:pt x="260" y="840"/>
                      <a:pt x="257" y="837"/>
                    </a:cubicBezTo>
                    <a:cubicBezTo>
                      <a:pt x="256" y="836"/>
                      <a:pt x="255" y="833"/>
                      <a:pt x="255" y="832"/>
                    </a:cubicBezTo>
                    <a:cubicBezTo>
                      <a:pt x="256" y="830"/>
                      <a:pt x="256" y="830"/>
                      <a:pt x="256" y="827"/>
                    </a:cubicBezTo>
                    <a:cubicBezTo>
                      <a:pt x="256" y="794"/>
                      <a:pt x="251" y="764"/>
                      <a:pt x="243" y="737"/>
                    </a:cubicBezTo>
                    <a:cubicBezTo>
                      <a:pt x="227" y="683"/>
                      <a:pt x="201" y="643"/>
                      <a:pt x="185" y="622"/>
                    </a:cubicBezTo>
                    <a:cubicBezTo>
                      <a:pt x="180" y="616"/>
                      <a:pt x="175" y="610"/>
                      <a:pt x="170" y="604"/>
                    </a:cubicBezTo>
                    <a:cubicBezTo>
                      <a:pt x="159" y="593"/>
                      <a:pt x="146" y="583"/>
                      <a:pt x="136" y="571"/>
                    </a:cubicBezTo>
                    <a:cubicBezTo>
                      <a:pt x="125" y="558"/>
                      <a:pt x="116" y="544"/>
                      <a:pt x="109" y="530"/>
                    </a:cubicBezTo>
                    <a:cubicBezTo>
                      <a:pt x="94" y="501"/>
                      <a:pt x="81" y="469"/>
                      <a:pt x="75" y="436"/>
                    </a:cubicBezTo>
                    <a:cubicBezTo>
                      <a:pt x="72" y="417"/>
                      <a:pt x="70" y="397"/>
                      <a:pt x="70" y="378"/>
                    </a:cubicBezTo>
                    <a:cubicBezTo>
                      <a:pt x="70" y="219"/>
                      <a:pt x="189" y="87"/>
                      <a:pt x="342" y="65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131" y="38"/>
                      <a:pt x="0" y="193"/>
                      <a:pt x="0" y="378"/>
                    </a:cubicBezTo>
                    <a:cubicBezTo>
                      <a:pt x="0" y="494"/>
                      <a:pt x="51" y="598"/>
                      <a:pt x="132" y="669"/>
                    </a:cubicBezTo>
                    <a:cubicBezTo>
                      <a:pt x="151" y="694"/>
                      <a:pt x="185" y="750"/>
                      <a:pt x="186" y="825"/>
                    </a:cubicBezTo>
                    <a:cubicBezTo>
                      <a:pt x="184" y="841"/>
                      <a:pt x="188" y="864"/>
                      <a:pt x="204" y="883"/>
                    </a:cubicBezTo>
                    <a:cubicBezTo>
                      <a:pt x="210" y="890"/>
                      <a:pt x="218" y="897"/>
                      <a:pt x="226" y="902"/>
                    </a:cubicBezTo>
                    <a:cubicBezTo>
                      <a:pt x="380" y="903"/>
                      <a:pt x="380" y="903"/>
                      <a:pt x="380" y="903"/>
                    </a:cubicBezTo>
                    <a:cubicBezTo>
                      <a:pt x="547" y="904"/>
                      <a:pt x="547" y="904"/>
                      <a:pt x="547" y="904"/>
                    </a:cubicBezTo>
                    <a:cubicBezTo>
                      <a:pt x="558" y="899"/>
                      <a:pt x="567" y="892"/>
                      <a:pt x="575" y="883"/>
                    </a:cubicBezTo>
                    <a:cubicBezTo>
                      <a:pt x="590" y="864"/>
                      <a:pt x="594" y="841"/>
                      <a:pt x="593" y="825"/>
                    </a:cubicBezTo>
                    <a:cubicBezTo>
                      <a:pt x="594" y="723"/>
                      <a:pt x="657" y="655"/>
                      <a:pt x="658" y="654"/>
                    </a:cubicBezTo>
                    <a:cubicBezTo>
                      <a:pt x="660" y="653"/>
                      <a:pt x="661" y="652"/>
                      <a:pt x="662" y="650"/>
                    </a:cubicBezTo>
                    <a:cubicBezTo>
                      <a:pt x="717" y="595"/>
                      <a:pt x="755" y="522"/>
                      <a:pt x="768" y="442"/>
                    </a:cubicBezTo>
                    <a:cubicBezTo>
                      <a:pt x="750" y="433"/>
                      <a:pt x="720" y="420"/>
                      <a:pt x="702" y="412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33">
                <a:extLst>
                  <a:ext uri="{FF2B5EF4-FFF2-40B4-BE49-F238E27FC236}">
                    <a16:creationId xmlns:a16="http://schemas.microsoft.com/office/drawing/2014/main" id="{3E3BD9FC-42CC-FB49-8D17-742BBCD9C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0613" y="2733436"/>
                <a:ext cx="703262" cy="298417"/>
              </a:xfrm>
              <a:custGeom>
                <a:avLst/>
                <a:gdLst>
                  <a:gd name="T0" fmla="*/ 232 w 232"/>
                  <a:gd name="T1" fmla="*/ 44 h 98"/>
                  <a:gd name="T2" fmla="*/ 225 w 232"/>
                  <a:gd name="T3" fmla="*/ 34 h 98"/>
                  <a:gd name="T4" fmla="*/ 10 w 232"/>
                  <a:gd name="T5" fmla="*/ 0 h 98"/>
                  <a:gd name="T6" fmla="*/ 0 w 232"/>
                  <a:gd name="T7" fmla="*/ 7 h 98"/>
                  <a:gd name="T8" fmla="*/ 232 w 232"/>
                  <a:gd name="T9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98">
                    <a:moveTo>
                      <a:pt x="232" y="44"/>
                    </a:moveTo>
                    <a:cubicBezTo>
                      <a:pt x="225" y="34"/>
                      <a:pt x="225" y="34"/>
                      <a:pt x="225" y="34"/>
                    </a:cubicBezTo>
                    <a:cubicBezTo>
                      <a:pt x="157" y="84"/>
                      <a:pt x="60" y="69"/>
                      <a:pt x="1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4" y="81"/>
                      <a:pt x="158" y="98"/>
                      <a:pt x="232" y="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34">
                <a:extLst>
                  <a:ext uri="{FF2B5EF4-FFF2-40B4-BE49-F238E27FC236}">
                    <a16:creationId xmlns:a16="http://schemas.microsoft.com/office/drawing/2014/main" id="{6A1BCD29-3CB5-5646-943E-1CA2F04A5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9500" y="2717563"/>
                <a:ext cx="58738" cy="57144"/>
              </a:xfrm>
              <a:custGeom>
                <a:avLst/>
                <a:gdLst>
                  <a:gd name="T0" fmla="*/ 45 w 45"/>
                  <a:gd name="T1" fmla="*/ 12 h 45"/>
                  <a:gd name="T2" fmla="*/ 3 w 45"/>
                  <a:gd name="T3" fmla="*/ 0 h 45"/>
                  <a:gd name="T4" fmla="*/ 0 w 45"/>
                  <a:gd name="T5" fmla="*/ 45 h 45"/>
                  <a:gd name="T6" fmla="*/ 45 w 45"/>
                  <a:gd name="T7" fmla="*/ 1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5">
                    <a:moveTo>
                      <a:pt x="45" y="12"/>
                    </a:moveTo>
                    <a:lnTo>
                      <a:pt x="3" y="0"/>
                    </a:lnTo>
                    <a:lnTo>
                      <a:pt x="0" y="45"/>
                    </a:lnTo>
                    <a:lnTo>
                      <a:pt x="45" y="1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253" name="Freeform 35">
                <a:extLst>
                  <a:ext uri="{FF2B5EF4-FFF2-40B4-BE49-F238E27FC236}">
                    <a16:creationId xmlns:a16="http://schemas.microsoft.com/office/drawing/2014/main" id="{207E2085-C044-5042-93EF-711F4C881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71869" y="4350737"/>
                <a:ext cx="602715" cy="449787"/>
              </a:xfrm>
              <a:custGeom>
                <a:avLst/>
                <a:gdLst>
                  <a:gd name="T0" fmla="*/ 0 w 198"/>
                  <a:gd name="T1" fmla="*/ 1191461450 h 148"/>
                  <a:gd name="T2" fmla="*/ 27797946 w 198"/>
                  <a:gd name="T3" fmla="*/ 1080628463 h 148"/>
                  <a:gd name="T4" fmla="*/ 1723481807 w 198"/>
                  <a:gd name="T5" fmla="*/ 0 h 148"/>
                  <a:gd name="T6" fmla="*/ 1834673592 w 198"/>
                  <a:gd name="T7" fmla="*/ 18471658 h 148"/>
                  <a:gd name="T8" fmla="*/ 0 w 198"/>
                  <a:gd name="T9" fmla="*/ 1191461450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" h="148">
                    <a:moveTo>
                      <a:pt x="0" y="129"/>
                    </a:moveTo>
                    <a:cubicBezTo>
                      <a:pt x="3" y="117"/>
                      <a:pt x="3" y="117"/>
                      <a:pt x="3" y="117"/>
                    </a:cubicBezTo>
                    <a:cubicBezTo>
                      <a:pt x="86" y="135"/>
                      <a:pt x="168" y="83"/>
                      <a:pt x="186" y="0"/>
                    </a:cubicBezTo>
                    <a:cubicBezTo>
                      <a:pt x="198" y="2"/>
                      <a:pt x="198" y="2"/>
                      <a:pt x="198" y="2"/>
                    </a:cubicBezTo>
                    <a:cubicBezTo>
                      <a:pt x="178" y="92"/>
                      <a:pt x="90" y="148"/>
                      <a:pt x="0" y="1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54" name="Freeform 36">
                <a:extLst>
                  <a:ext uri="{FF2B5EF4-FFF2-40B4-BE49-F238E27FC236}">
                    <a16:creationId xmlns:a16="http://schemas.microsoft.com/office/drawing/2014/main" id="{E2254568-C02E-2942-8701-E5E9BC884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1895" y="4319895"/>
                <a:ext cx="70681" cy="52689"/>
              </a:xfrm>
              <a:custGeom>
                <a:avLst/>
                <a:gdLst>
                  <a:gd name="T0" fmla="*/ 0 w 55"/>
                  <a:gd name="T1" fmla="*/ 47893016 h 41"/>
                  <a:gd name="T2" fmla="*/ 56151557 w 55"/>
                  <a:gd name="T3" fmla="*/ 0 h 41"/>
                  <a:gd name="T4" fmla="*/ 90832796 w 55"/>
                  <a:gd name="T5" fmla="*/ 67710505 h 41"/>
                  <a:gd name="T6" fmla="*/ 0 w 55"/>
                  <a:gd name="T7" fmla="*/ 47893016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" h="41">
                    <a:moveTo>
                      <a:pt x="0" y="29"/>
                    </a:moveTo>
                    <a:lnTo>
                      <a:pt x="34" y="0"/>
                    </a:lnTo>
                    <a:lnTo>
                      <a:pt x="55" y="41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55" name="Oval 37">
                <a:extLst>
                  <a:ext uri="{FF2B5EF4-FFF2-40B4-BE49-F238E27FC236}">
                    <a16:creationId xmlns:a16="http://schemas.microsoft.com/office/drawing/2014/main" id="{CED7506D-FF48-8F42-92CC-85077425D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7929" y="4566635"/>
                <a:ext cx="244171" cy="24288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40">
                <a:extLst>
                  <a:ext uri="{FF2B5EF4-FFF2-40B4-BE49-F238E27FC236}">
                    <a16:creationId xmlns:a16="http://schemas.microsoft.com/office/drawing/2014/main" id="{C5CB5AC6-A821-BE4D-A988-AD0820556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9200" y="2800104"/>
                <a:ext cx="277813" cy="279369"/>
              </a:xfrm>
              <a:custGeom>
                <a:avLst/>
                <a:gdLst>
                  <a:gd name="T0" fmla="*/ 10 w 91"/>
                  <a:gd name="T1" fmla="*/ 65 h 92"/>
                  <a:gd name="T2" fmla="*/ 64 w 91"/>
                  <a:gd name="T3" fmla="*/ 81 h 92"/>
                  <a:gd name="T4" fmla="*/ 81 w 91"/>
                  <a:gd name="T5" fmla="*/ 27 h 92"/>
                  <a:gd name="T6" fmla="*/ 27 w 91"/>
                  <a:gd name="T7" fmla="*/ 10 h 92"/>
                  <a:gd name="T8" fmla="*/ 10 w 91"/>
                  <a:gd name="T9" fmla="*/ 6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2">
                    <a:moveTo>
                      <a:pt x="10" y="65"/>
                    </a:moveTo>
                    <a:cubicBezTo>
                      <a:pt x="20" y="84"/>
                      <a:pt x="45" y="92"/>
                      <a:pt x="64" y="81"/>
                    </a:cubicBezTo>
                    <a:cubicBezTo>
                      <a:pt x="84" y="71"/>
                      <a:pt x="91" y="47"/>
                      <a:pt x="81" y="27"/>
                    </a:cubicBezTo>
                    <a:cubicBezTo>
                      <a:pt x="70" y="8"/>
                      <a:pt x="46" y="0"/>
                      <a:pt x="27" y="10"/>
                    </a:cubicBezTo>
                    <a:cubicBezTo>
                      <a:pt x="7" y="21"/>
                      <a:pt x="0" y="45"/>
                      <a:pt x="10" y="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41">
                <a:extLst>
                  <a:ext uri="{FF2B5EF4-FFF2-40B4-BE49-F238E27FC236}">
                    <a16:creationId xmlns:a16="http://schemas.microsoft.com/office/drawing/2014/main" id="{7AD98C79-3679-3749-B1F1-B3C627237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9413" y="1744535"/>
                <a:ext cx="1100137" cy="1101602"/>
              </a:xfrm>
              <a:custGeom>
                <a:avLst/>
                <a:gdLst>
                  <a:gd name="T0" fmla="*/ 362 w 362"/>
                  <a:gd name="T1" fmla="*/ 362 h 362"/>
                  <a:gd name="T2" fmla="*/ 346 w 362"/>
                  <a:gd name="T3" fmla="*/ 362 h 362"/>
                  <a:gd name="T4" fmla="*/ 0 w 362"/>
                  <a:gd name="T5" fmla="*/ 16 h 362"/>
                  <a:gd name="T6" fmla="*/ 0 w 362"/>
                  <a:gd name="T7" fmla="*/ 0 h 362"/>
                  <a:gd name="T8" fmla="*/ 362 w 362"/>
                  <a:gd name="T9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2" h="362">
                    <a:moveTo>
                      <a:pt x="362" y="362"/>
                    </a:moveTo>
                    <a:cubicBezTo>
                      <a:pt x="346" y="362"/>
                      <a:pt x="346" y="362"/>
                      <a:pt x="346" y="362"/>
                    </a:cubicBezTo>
                    <a:cubicBezTo>
                      <a:pt x="346" y="171"/>
                      <a:pt x="191" y="16"/>
                      <a:pt x="0" y="1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0" y="0"/>
                      <a:pt x="362" y="162"/>
                      <a:pt x="362" y="3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42">
                <a:extLst>
                  <a:ext uri="{FF2B5EF4-FFF2-40B4-BE49-F238E27FC236}">
                    <a16:creationId xmlns:a16="http://schemas.microsoft.com/office/drawing/2014/main" id="{1AF8797A-1F6C-1B42-B3EA-DE9537A47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7500" y="1690566"/>
                <a:ext cx="100013" cy="153970"/>
              </a:xfrm>
              <a:custGeom>
                <a:avLst/>
                <a:gdLst>
                  <a:gd name="T0" fmla="*/ 78 w 78"/>
                  <a:gd name="T1" fmla="*/ 0 h 120"/>
                  <a:gd name="T2" fmla="*/ 0 w 78"/>
                  <a:gd name="T3" fmla="*/ 56 h 120"/>
                  <a:gd name="T4" fmla="*/ 74 w 78"/>
                  <a:gd name="T5" fmla="*/ 120 h 120"/>
                  <a:gd name="T6" fmla="*/ 78 w 78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120">
                    <a:moveTo>
                      <a:pt x="78" y="0"/>
                    </a:moveTo>
                    <a:lnTo>
                      <a:pt x="0" y="56"/>
                    </a:lnTo>
                    <a:lnTo>
                      <a:pt x="74" y="12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43">
                <a:extLst>
                  <a:ext uri="{FF2B5EF4-FFF2-40B4-BE49-F238E27FC236}">
                    <a16:creationId xmlns:a16="http://schemas.microsoft.com/office/drawing/2014/main" id="{9B2BC49D-F85E-804C-8049-B076B58F5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7425" y="1930251"/>
                <a:ext cx="355600" cy="35873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260" name="TextBox 32">
                <a:extLst>
                  <a:ext uri="{FF2B5EF4-FFF2-40B4-BE49-F238E27FC236}">
                    <a16:creationId xmlns:a16="http://schemas.microsoft.com/office/drawing/2014/main" id="{99A2AC43-AF8D-A840-A11B-BE989EA230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35201" y="4556416"/>
                <a:ext cx="269625" cy="261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94261" name="TextBox 33">
                <a:extLst>
                  <a:ext uri="{FF2B5EF4-FFF2-40B4-BE49-F238E27FC236}">
                    <a16:creationId xmlns:a16="http://schemas.microsoft.com/office/drawing/2014/main" id="{407E59B5-A7F9-6E43-B58F-9BD316555D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08075" y="1950826"/>
                <a:ext cx="285656" cy="307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94262" name="TextBox 34">
                <a:extLst>
                  <a:ext uri="{FF2B5EF4-FFF2-40B4-BE49-F238E27FC236}">
                    <a16:creationId xmlns:a16="http://schemas.microsoft.com/office/drawing/2014/main" id="{91C68CF1-FFF2-A244-89CD-6756BEED4D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78791" y="2802109"/>
                <a:ext cx="260008" cy="261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1100" b="1" dirty="0">
                    <a:solidFill>
                      <a:prstClr val="white"/>
                    </a:solidFill>
                  </a:rPr>
                  <a:t>C</a:t>
                </a:r>
                <a:endPara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2" name="Title 15">
            <a:extLst>
              <a:ext uri="{FF2B5EF4-FFF2-40B4-BE49-F238E27FC236}">
                <a16:creationId xmlns:a16="http://schemas.microsoft.com/office/drawing/2014/main" id="{C43325BF-410B-C049-929A-059B0AF7D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5284"/>
            <a:ext cx="12155655" cy="5619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dirty="0" err="1">
                <a:latin typeface="Britannic Bold" panose="020B0903060703020204" pitchFamily="34" charset="0"/>
              </a:rPr>
              <a:t>Syarat</a:t>
            </a:r>
            <a:r>
              <a:rPr lang="en-US" altLang="en-US" dirty="0">
                <a:latin typeface="Britannic Bold" panose="020B0903060703020204" pitchFamily="34" charset="0"/>
              </a:rPr>
              <a:t> </a:t>
            </a:r>
            <a:r>
              <a:rPr lang="en-US" altLang="en-US" dirty="0" err="1">
                <a:latin typeface="Britannic Bold" panose="020B0903060703020204" pitchFamily="34" charset="0"/>
              </a:rPr>
              <a:t>Pengembangan</a:t>
            </a:r>
            <a:r>
              <a:rPr lang="en-US" altLang="en-US" dirty="0">
                <a:latin typeface="Britannic Bold" panose="020B0903060703020204" pitchFamily="34" charset="0"/>
              </a:rPr>
              <a:t> UMKM </a:t>
            </a:r>
            <a:r>
              <a:rPr lang="en-US" altLang="en-US" dirty="0" err="1">
                <a:latin typeface="Britannic Bold" panose="020B0903060703020204" pitchFamily="34" charset="0"/>
              </a:rPr>
              <a:t>Hortikultura</a:t>
            </a:r>
            <a:endParaRPr lang="id-ID" altLang="en-US" dirty="0">
              <a:solidFill>
                <a:schemeClr val="accent1"/>
              </a:solidFill>
              <a:latin typeface="Britannic Bold" panose="020B090306070302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722D534-C371-4B79-A703-0F4BC4284A0E}"/>
              </a:ext>
            </a:extLst>
          </p:cNvPr>
          <p:cNvCxnSpPr>
            <a:cxnSpLocks/>
          </p:cNvCxnSpPr>
          <p:nvPr/>
        </p:nvCxnSpPr>
        <p:spPr>
          <a:xfrm>
            <a:off x="880617" y="847011"/>
            <a:ext cx="10783987" cy="7169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tailEnd type="oval"/>
          </a:ln>
          <a:effectLst/>
        </p:spPr>
      </p:cxnSp>
      <p:pic>
        <p:nvPicPr>
          <p:cNvPr id="77" name="Picture 76">
            <a:extLst>
              <a:ext uri="{FF2B5EF4-FFF2-40B4-BE49-F238E27FC236}">
                <a16:creationId xmlns:a16="http://schemas.microsoft.com/office/drawing/2014/main" id="{CB8B3666-3F2A-40CE-9643-C8E3B6B1FB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" y="115867"/>
            <a:ext cx="767818" cy="7683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ED7DC74-31B1-4B20-A9CD-76C918593D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407"/>
          <a:stretch/>
        </p:blipFill>
        <p:spPr>
          <a:xfrm>
            <a:off x="11147927" y="103306"/>
            <a:ext cx="1007728" cy="695726"/>
          </a:xfrm>
          <a:prstGeom prst="rect">
            <a:avLst/>
          </a:prstGeom>
        </p:spPr>
      </p:pic>
      <p:sp>
        <p:nvSpPr>
          <p:cNvPr id="83" name="Rounded Rectangle 56">
            <a:extLst>
              <a:ext uri="{FF2B5EF4-FFF2-40B4-BE49-F238E27FC236}">
                <a16:creationId xmlns:a16="http://schemas.microsoft.com/office/drawing/2014/main" id="{D389A031-7048-4A97-8000-B7D7A82AE6A7}"/>
              </a:ext>
            </a:extLst>
          </p:cNvPr>
          <p:cNvSpPr/>
          <p:nvPr/>
        </p:nvSpPr>
        <p:spPr>
          <a:xfrm>
            <a:off x="881286" y="1147605"/>
            <a:ext cx="611512" cy="79782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id-ID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A579B-78B9-4A2C-867E-94846743A7A0}"/>
              </a:ext>
            </a:extLst>
          </p:cNvPr>
          <p:cNvSpPr txBox="1"/>
          <p:nvPr/>
        </p:nvSpPr>
        <p:spPr>
          <a:xfrm>
            <a:off x="1575782" y="1355309"/>
            <a:ext cx="4609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Bahnschrift" panose="020B0502040204020203" pitchFamily="34" charset="0"/>
              </a:rPr>
              <a:t>Daerah yang Surplus </a:t>
            </a:r>
            <a:r>
              <a:rPr lang="en-US" sz="2200" b="1" dirty="0" err="1">
                <a:latin typeface="Bahnschrift" panose="020B0502040204020203" pitchFamily="34" charset="0"/>
              </a:rPr>
              <a:t>Produksi</a:t>
            </a:r>
            <a:endParaRPr lang="id-ID" sz="22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84" name="Rounded Rectangle 57">
            <a:extLst>
              <a:ext uri="{FF2B5EF4-FFF2-40B4-BE49-F238E27FC236}">
                <a16:creationId xmlns:a16="http://schemas.microsoft.com/office/drawing/2014/main" id="{DD4FF9CA-D451-4818-8ACC-7C7A4E814668}"/>
              </a:ext>
            </a:extLst>
          </p:cNvPr>
          <p:cNvSpPr/>
          <p:nvPr/>
        </p:nvSpPr>
        <p:spPr>
          <a:xfrm>
            <a:off x="881286" y="2681526"/>
            <a:ext cx="611512" cy="82184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id-ID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Rounded Rectangle 62">
            <a:extLst>
              <a:ext uri="{FF2B5EF4-FFF2-40B4-BE49-F238E27FC236}">
                <a16:creationId xmlns:a16="http://schemas.microsoft.com/office/drawing/2014/main" id="{EE21B2A0-A007-4F29-B7E5-45302A5C4BEB}"/>
              </a:ext>
            </a:extLst>
          </p:cNvPr>
          <p:cNvSpPr/>
          <p:nvPr/>
        </p:nvSpPr>
        <p:spPr>
          <a:xfrm>
            <a:off x="881286" y="4487240"/>
            <a:ext cx="611512" cy="94006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id-ID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35887C-0A01-4D19-A439-577A64CC55B6}"/>
              </a:ext>
            </a:extLst>
          </p:cNvPr>
          <p:cNvSpPr txBox="1"/>
          <p:nvPr/>
        </p:nvSpPr>
        <p:spPr>
          <a:xfrm>
            <a:off x="1540737" y="2743012"/>
            <a:ext cx="5032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200" b="1" dirty="0">
                <a:latin typeface="Bahnschrift" panose="020B0502040204020203" pitchFamily="34" charset="0"/>
              </a:rPr>
              <a:t>Petani/kelompok Tani/kelompok Wanita tani bersemangat dan kreatif</a:t>
            </a:r>
          </a:p>
          <a:p>
            <a:endParaRPr lang="id-ID" sz="2000" dirty="0">
              <a:solidFill>
                <a:srgbClr val="0070C0"/>
              </a:solidFill>
              <a:highlight>
                <a:srgbClr val="FFFF00"/>
              </a:highlight>
              <a:latin typeface="Bahnschrift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4B267E-1D9A-4A2E-A3DD-D5F1772FE03C}"/>
              </a:ext>
            </a:extLst>
          </p:cNvPr>
          <p:cNvSpPr txBox="1"/>
          <p:nvPr/>
        </p:nvSpPr>
        <p:spPr>
          <a:xfrm>
            <a:off x="1575782" y="4333011"/>
            <a:ext cx="491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ahnschrift" panose="020B0502040204020203" pitchFamily="34" charset="0"/>
              </a:rPr>
              <a:t>Ada </a:t>
            </a:r>
            <a:r>
              <a:rPr lang="en-US" sz="2000" b="1" dirty="0" err="1">
                <a:latin typeface="Bahnschrift" panose="020B0502040204020203" pitchFamily="34" charset="0"/>
              </a:rPr>
              <a:t>dukungan</a:t>
            </a:r>
            <a:r>
              <a:rPr lang="en-US" sz="2000" b="1" dirty="0">
                <a:latin typeface="Bahnschrift" panose="020B0502040204020203" pitchFamily="34" charset="0"/>
              </a:rPr>
              <a:t> </a:t>
            </a:r>
            <a:r>
              <a:rPr lang="en-US" sz="2000" b="1" dirty="0" err="1">
                <a:latin typeface="Bahnschrift" panose="020B0502040204020203" pitchFamily="34" charset="0"/>
              </a:rPr>
              <a:t>dari</a:t>
            </a:r>
            <a:r>
              <a:rPr lang="en-US" sz="2000" b="1" dirty="0">
                <a:latin typeface="Bahnschrift" panose="020B0502040204020203" pitchFamily="34" charset="0"/>
              </a:rPr>
              <a:t> </a:t>
            </a:r>
            <a:r>
              <a:rPr lang="en-US" sz="2000" b="1" dirty="0" err="1">
                <a:latin typeface="Bahnschrift" panose="020B0502040204020203" pitchFamily="34" charset="0"/>
              </a:rPr>
              <a:t>pemerintah</a:t>
            </a:r>
            <a:r>
              <a:rPr lang="en-US" sz="2000" b="1" dirty="0">
                <a:latin typeface="Bahnschrift" panose="020B0502040204020203" pitchFamily="34" charset="0"/>
              </a:rPr>
              <a:t> </a:t>
            </a:r>
            <a:r>
              <a:rPr lang="en-US" sz="2000" b="1" dirty="0" err="1">
                <a:latin typeface="Bahnschrift" panose="020B0502040204020203" pitchFamily="34" charset="0"/>
              </a:rPr>
              <a:t>daerah</a:t>
            </a:r>
            <a:r>
              <a:rPr lang="en-US" sz="2000" b="1" dirty="0">
                <a:latin typeface="Bahnschrift" panose="020B0502040204020203" pitchFamily="34" charset="0"/>
              </a:rPr>
              <a:t> dan </a:t>
            </a:r>
            <a:r>
              <a:rPr lang="en-US" sz="2000" b="1" dirty="0" err="1">
                <a:latin typeface="Bahnschrift" panose="020B0502040204020203" pitchFamily="34" charset="0"/>
              </a:rPr>
              <a:t>instansi</a:t>
            </a:r>
            <a:r>
              <a:rPr lang="en-US" sz="2000" b="1" dirty="0">
                <a:latin typeface="Bahnschrift" panose="020B0502040204020203" pitchFamily="34" charset="0"/>
              </a:rPr>
              <a:t> </a:t>
            </a:r>
            <a:r>
              <a:rPr lang="en-US" sz="2000" b="1" dirty="0" err="1">
                <a:latin typeface="Bahnschrift" panose="020B0502040204020203" pitchFamily="34" charset="0"/>
              </a:rPr>
              <a:t>lainnya</a:t>
            </a:r>
            <a:endParaRPr lang="en-US" sz="2000" b="1" dirty="0">
              <a:latin typeface="Bahnschrift" panose="020B0502040204020203" pitchFamily="34" charset="0"/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UMKM Horti </a:t>
            </a:r>
            <a:r>
              <a:rPr lang="en-US" sz="2000" dirty="0" err="1">
                <a:solidFill>
                  <a:schemeClr val="accent1"/>
                </a:solidFill>
              </a:rPr>
              <a:t>perlu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didukung</a:t>
            </a:r>
            <a:r>
              <a:rPr lang="en-US" sz="2000" dirty="0">
                <a:solidFill>
                  <a:schemeClr val="accent1"/>
                </a:solidFill>
              </a:rPr>
              <a:t> sector </a:t>
            </a:r>
            <a:r>
              <a:rPr lang="en-US" sz="2000" dirty="0" err="1">
                <a:solidFill>
                  <a:schemeClr val="accent1"/>
                </a:solidFill>
              </a:rPr>
              <a:t>selain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pertanian</a:t>
            </a:r>
            <a:endParaRPr lang="en-US" sz="2000" dirty="0">
              <a:solidFill>
                <a:schemeClr val="accent1"/>
              </a:solidFill>
            </a:endParaRPr>
          </a:p>
          <a:p>
            <a:endParaRPr lang="en-US" sz="20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8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6" grpId="0"/>
      <p:bldP spid="84" grpId="0" animBg="1"/>
      <p:bldP spid="85" grpId="0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705A5C-236D-471E-B840-1DBA4DC4A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2100" y="2244329"/>
            <a:ext cx="9144000" cy="1846659"/>
          </a:xfrm>
        </p:spPr>
        <p:txBody>
          <a:bodyPr/>
          <a:lstStyle/>
          <a:p>
            <a:r>
              <a:rPr lang="en-US" sz="3600" b="1" dirty="0" err="1">
                <a:solidFill>
                  <a:schemeClr val="tx2"/>
                </a:solidFill>
              </a:rPr>
              <a:t>Contoh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b="1" dirty="0" err="1">
                <a:solidFill>
                  <a:schemeClr val="tx2"/>
                </a:solidFill>
              </a:rPr>
              <a:t>Pengembangan</a:t>
            </a:r>
            <a:r>
              <a:rPr lang="en-US" sz="3600" b="1" dirty="0">
                <a:solidFill>
                  <a:schemeClr val="tx2"/>
                </a:solidFill>
              </a:rPr>
              <a:t> UKM yang </a:t>
            </a:r>
            <a:r>
              <a:rPr lang="en-US" sz="3600" b="1" dirty="0" err="1">
                <a:solidFill>
                  <a:schemeClr val="tx2"/>
                </a:solidFill>
              </a:rPr>
              <a:t>Sukses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2718540-C75F-4FD5-B198-FE6BCAF2ED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38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08CB50-4537-4E85-8DED-7C17FF5D5DBD}"/>
              </a:ext>
            </a:extLst>
          </p:cNvPr>
          <p:cNvSpPr txBox="1"/>
          <p:nvPr/>
        </p:nvSpPr>
        <p:spPr>
          <a:xfrm>
            <a:off x="1105849" y="270102"/>
            <a:ext cx="9869853" cy="923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882542">
              <a:defRPr/>
            </a:pPr>
            <a:r>
              <a:rPr lang="en-ID" sz="2702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Arial"/>
              </a:rPr>
              <a:t>CONTOH PRODUK UKM</a:t>
            </a:r>
          </a:p>
          <a:p>
            <a:pPr algn="ctr" defTabSz="882542">
              <a:defRPr/>
            </a:pPr>
            <a:r>
              <a:rPr lang="en-ID" sz="2702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Arial"/>
              </a:rPr>
              <a:t>YANG SUDAH MASUK PASAR AN</a:t>
            </a:r>
            <a:endParaRPr lang="en-US" sz="2317" b="1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4099" name="Picture 9">
            <a:extLst>
              <a:ext uri="{FF2B5EF4-FFF2-40B4-BE49-F238E27FC236}">
                <a16:creationId xmlns:a16="http://schemas.microsoft.com/office/drawing/2014/main" id="{696AB1DA-5D10-4C83-B2A8-4C3318FF9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0914063" y="228600"/>
            <a:ext cx="9906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9450161-7E0A-4383-A4D9-A2924FFD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17500"/>
            <a:ext cx="7667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9E07CE2-1F01-4E11-96EC-E3905A766FA5}"/>
              </a:ext>
            </a:extLst>
          </p:cNvPr>
          <p:cNvGraphicFramePr/>
          <p:nvPr/>
        </p:nvGraphicFramePr>
        <p:xfrm>
          <a:off x="352123" y="1223563"/>
          <a:ext cx="5883123" cy="5229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5D18C8DB-C2C6-4896-9375-80C559C204DD}"/>
              </a:ext>
            </a:extLst>
          </p:cNvPr>
          <p:cNvGraphicFramePr/>
          <p:nvPr/>
        </p:nvGraphicFramePr>
        <p:xfrm>
          <a:off x="6148651" y="1175836"/>
          <a:ext cx="5756001" cy="5229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103" name="Picture 2">
            <a:extLst>
              <a:ext uri="{FF2B5EF4-FFF2-40B4-BE49-F238E27FC236}">
                <a16:creationId xmlns:a16="http://schemas.microsoft.com/office/drawing/2014/main" id="{871E49D0-0F5E-42D4-94FE-F335785F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3" t="17146" r="16580" b="42767"/>
          <a:stretch>
            <a:fillRect/>
          </a:stretch>
        </p:blipFill>
        <p:spPr bwMode="auto">
          <a:xfrm>
            <a:off x="365126" y="1112772"/>
            <a:ext cx="1150938" cy="183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4">
            <a:extLst>
              <a:ext uri="{FF2B5EF4-FFF2-40B4-BE49-F238E27FC236}">
                <a16:creationId xmlns:a16="http://schemas.microsoft.com/office/drawing/2014/main" id="{F178D4BA-18C2-4307-846A-45A8BAB5E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5" t="17842" r="13467" b="35220"/>
          <a:stretch>
            <a:fillRect/>
          </a:stretch>
        </p:blipFill>
        <p:spPr bwMode="auto">
          <a:xfrm>
            <a:off x="274894" y="3087288"/>
            <a:ext cx="1437803" cy="225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7">
            <a:extLst>
              <a:ext uri="{FF2B5EF4-FFF2-40B4-BE49-F238E27FC236}">
                <a16:creationId xmlns:a16="http://schemas.microsoft.com/office/drawing/2014/main" id="{EC93C3EE-5F68-436D-BA3D-CD5F107B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3" t="17146" r="21957" b="43019"/>
          <a:stretch>
            <a:fillRect/>
          </a:stretch>
        </p:blipFill>
        <p:spPr bwMode="auto">
          <a:xfrm>
            <a:off x="6361689" y="4047358"/>
            <a:ext cx="1660525" cy="258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>
            <a:extLst>
              <a:ext uri="{FF2B5EF4-FFF2-40B4-BE49-F238E27FC236}">
                <a16:creationId xmlns:a16="http://schemas.microsoft.com/office/drawing/2014/main" id="{50409F41-1F09-4103-AEB7-B7850EB24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4" t="15823" r="8868" b="42516"/>
          <a:stretch>
            <a:fillRect/>
          </a:stretch>
        </p:blipFill>
        <p:spPr bwMode="auto">
          <a:xfrm>
            <a:off x="6403975" y="1417409"/>
            <a:ext cx="2118197" cy="190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6">
            <a:extLst>
              <a:ext uri="{FF2B5EF4-FFF2-40B4-BE49-F238E27FC236}">
                <a16:creationId xmlns:a16="http://schemas.microsoft.com/office/drawing/2014/main" id="{BDA9C8EA-5C70-4127-8947-1B485A09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9" t="14716" r="8868" b="20880"/>
          <a:stretch>
            <a:fillRect/>
          </a:stretch>
        </p:blipFill>
        <p:spPr bwMode="auto">
          <a:xfrm>
            <a:off x="4170363" y="4652963"/>
            <a:ext cx="1430337" cy="227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311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0">
            <a:extLst>
              <a:ext uri="{FF2B5EF4-FFF2-40B4-BE49-F238E27FC236}">
                <a16:creationId xmlns:a16="http://schemas.microsoft.com/office/drawing/2014/main" id="{D6F778FE-F4EE-48E0-AAC9-6FCBB8D5C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6" t="7407" r="37360" b="11365"/>
          <a:stretch>
            <a:fillRect/>
          </a:stretch>
        </p:blipFill>
        <p:spPr bwMode="auto">
          <a:xfrm>
            <a:off x="147472" y="30132"/>
            <a:ext cx="3288186" cy="327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3AA27E5-155A-41C3-817A-30911A01A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1" t="19215" r="31580" b="29211"/>
          <a:stretch>
            <a:fillRect/>
          </a:stretch>
        </p:blipFill>
        <p:spPr bwMode="auto">
          <a:xfrm>
            <a:off x="147472" y="3710416"/>
            <a:ext cx="3761616" cy="259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7C2B8-EB8E-4D1E-BB49-1260B00B8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954" y="281415"/>
            <a:ext cx="4572002" cy="3429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FB11D0-3A51-447B-8138-B84B128DF4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529"/>
          <a:stretch/>
        </p:blipFill>
        <p:spPr>
          <a:xfrm>
            <a:off x="9627640" y="3354150"/>
            <a:ext cx="2532343" cy="34426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1F616B-3786-4BDF-9891-F038D1C46FF2}"/>
              </a:ext>
            </a:extLst>
          </p:cNvPr>
          <p:cNvSpPr txBox="1"/>
          <p:nvPr/>
        </p:nvSpPr>
        <p:spPr>
          <a:xfrm>
            <a:off x="3626060" y="399495"/>
            <a:ext cx="359889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Dikembangkan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oleh KWT Lestari di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sebuah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Grobogan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Pertama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menerima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berupa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olahan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sederhana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2018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Kreatif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mengembangankan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inovasi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merek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Sekarang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produknya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sudah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ekspor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negara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>
            <a:extLst>
              <a:ext uri="{FF2B5EF4-FFF2-40B4-BE49-F238E27FC236}">
                <a16:creationId xmlns:a16="http://schemas.microsoft.com/office/drawing/2014/main" id="{CA68A596-9C69-4889-AF3E-C757799B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3" t="22981" r="28670" b="42564"/>
          <a:stretch>
            <a:fillRect/>
          </a:stretch>
        </p:blipFill>
        <p:spPr bwMode="auto">
          <a:xfrm>
            <a:off x="5619526" y="3118021"/>
            <a:ext cx="5607274" cy="326342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7098BE2F-0650-44C2-AD4A-942F959FA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4" t="17091" r="33859" b="24210"/>
          <a:stretch>
            <a:fillRect/>
          </a:stretch>
        </p:blipFill>
        <p:spPr bwMode="auto">
          <a:xfrm>
            <a:off x="532287" y="782320"/>
            <a:ext cx="4638271" cy="544591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5CAA42-E88C-4C93-BFCE-60506D3B7163}"/>
              </a:ext>
            </a:extLst>
          </p:cNvPr>
          <p:cNvSpPr/>
          <p:nvPr/>
        </p:nvSpPr>
        <p:spPr>
          <a:xfrm>
            <a:off x="5619526" y="1414845"/>
            <a:ext cx="6329680" cy="9245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Contoh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Produk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Akhir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FC0A2E9-600C-49AE-9D97-B55A7C5A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53998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PENGEMBANGAN UMKM BIOFARMAKA</a:t>
            </a:r>
          </a:p>
        </p:txBody>
      </p:sp>
    </p:spTree>
    <p:extLst>
      <p:ext uri="{BB962C8B-B14F-4D97-AF65-F5344CB8AC3E}">
        <p14:creationId xmlns:p14="http://schemas.microsoft.com/office/powerpoint/2010/main" val="3936377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05A5CE-19DE-4515-9919-BADFCC02C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479" y="-1111820"/>
            <a:ext cx="6687755" cy="915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151">
            <a:extLst>
              <a:ext uri="{FF2B5EF4-FFF2-40B4-BE49-F238E27FC236}">
                <a16:creationId xmlns:a16="http://schemas.microsoft.com/office/drawing/2014/main" id="{6DC1F95B-41FD-4F32-8F7E-B8E3978D926F}"/>
              </a:ext>
            </a:extLst>
          </p:cNvPr>
          <p:cNvSpPr/>
          <p:nvPr/>
        </p:nvSpPr>
        <p:spPr>
          <a:xfrm>
            <a:off x="423671" y="276481"/>
            <a:ext cx="11253979" cy="6611937"/>
          </a:xfrm>
          <a:prstGeom prst="roundRect">
            <a:avLst>
              <a:gd name="adj" fmla="val 5200"/>
            </a:avLst>
          </a:prstGeom>
          <a:solidFill>
            <a:schemeClr val="bg1">
              <a:alpha val="74000"/>
            </a:schemeClr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882542">
              <a:defRPr/>
            </a:pPr>
            <a:r>
              <a:rPr lang="en-US" sz="1738" kern="0" dirty="0" err="1">
                <a:solidFill>
                  <a:prstClr val="white"/>
                </a:solidFill>
                <a:latin typeface="Calibri" panose="020F0502020204030204"/>
              </a:rPr>
              <a:t>penge</a:t>
            </a:r>
            <a:endParaRPr lang="en-US" sz="1738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1F32CC-FDAD-42CE-B2F6-90BBCCEBA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70" y="994706"/>
            <a:ext cx="4124522" cy="2921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B00DE3-6B35-4EEB-9048-7C9D17A4D9AB}"/>
              </a:ext>
            </a:extLst>
          </p:cNvPr>
          <p:cNvSpPr txBox="1"/>
          <p:nvPr/>
        </p:nvSpPr>
        <p:spPr>
          <a:xfrm>
            <a:off x="157303" y="276481"/>
            <a:ext cx="11611026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BANTUAN SOLAR DRYER DOME PROSES PENGERINGAN KUNYIT, KENCUR, JAHE</a:t>
            </a:r>
            <a:endParaRPr lang="en-ID" sz="28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81E951-9960-4C34-9629-D5402C243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21126" y="875520"/>
            <a:ext cx="3609323" cy="3116004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B3F4FEBC-7167-4DB1-855C-6B7D248F4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125" y="4140387"/>
            <a:ext cx="3609324" cy="130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Pengeringan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secara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tradisional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sebelum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menggunakan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pengering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tenaga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matahari</a:t>
            </a:r>
            <a:r>
              <a:rPr lang="en-US" altLang="en-US" sz="1800" dirty="0">
                <a:latin typeface="Arial" panose="020B0604020202020204" pitchFamily="34" charset="0"/>
              </a:rPr>
              <a:t> (Solar Dryer Dome)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700" dirty="0">
              <a:latin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C31B2D20-F351-4E6C-9854-F6C6D29FE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023" y="4302898"/>
            <a:ext cx="4197097" cy="12003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Tahun</a:t>
            </a:r>
            <a:r>
              <a:rPr lang="en-US" altLang="en-US" sz="1800" dirty="0">
                <a:latin typeface="Arial" panose="020B0604020202020204" pitchFamily="34" charset="0"/>
              </a:rPr>
              <a:t> 2020 </a:t>
            </a:r>
            <a:r>
              <a:rPr lang="en-US" altLang="en-US" sz="1800" dirty="0" err="1">
                <a:latin typeface="Arial" panose="020B0604020202020204" pitchFamily="34" charset="0"/>
              </a:rPr>
              <a:t>mendapat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bantuan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prasarana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pengolahan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hortikultura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berupa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pengeringan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pengering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tenaga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matahari</a:t>
            </a:r>
            <a:r>
              <a:rPr lang="en-US" altLang="en-US" sz="1800" dirty="0">
                <a:latin typeface="Arial" panose="020B0604020202020204" pitchFamily="34" charset="0"/>
              </a:rPr>
              <a:t> (Solar Dryer Dome)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103C48F0-E8F0-4056-B2B7-2BBC1C1CA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832" y="5719307"/>
            <a:ext cx="9083960" cy="923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Lebih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bersih</a:t>
            </a:r>
            <a:r>
              <a:rPr lang="en-US" altLang="en-US" sz="1800" dirty="0">
                <a:latin typeface="Arial" panose="020B0604020202020204" pitchFamily="34" charset="0"/>
              </a:rPr>
              <a:t> dan </a:t>
            </a:r>
            <a:r>
              <a:rPr lang="en-US" altLang="en-US" sz="1800" dirty="0" err="1">
                <a:latin typeface="Arial" panose="020B0604020202020204" pitchFamily="34" charset="0"/>
              </a:rPr>
              <a:t>higienis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karena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tertutup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dengan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pelindung</a:t>
            </a:r>
            <a:r>
              <a:rPr lang="en-US" altLang="en-US" sz="1800" dirty="0">
                <a:latin typeface="Arial" panose="020B0604020202020204" pitchFamily="34" charset="0"/>
              </a:rPr>
              <a:t> dan </a:t>
            </a:r>
            <a:r>
              <a:rPr lang="en-US" altLang="en-US" sz="1800" dirty="0" err="1">
                <a:latin typeface="Arial" panose="020B0604020202020204" pitchFamily="34" charset="0"/>
              </a:rPr>
              <a:t>dijemur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menggunakan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meja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pengering</a:t>
            </a:r>
            <a:r>
              <a:rPr lang="en-US" altLang="en-US" sz="1800" dirty="0">
                <a:latin typeface="Arial" panose="020B0604020202020204" pitchFamily="34" charset="0"/>
              </a:rPr>
              <a:t>, dan </a:t>
            </a:r>
            <a:r>
              <a:rPr lang="en-US" altLang="en-US" sz="1800" dirty="0" err="1">
                <a:latin typeface="Arial" panose="020B0604020202020204" pitchFamily="34" charset="0"/>
              </a:rPr>
              <a:t>lebih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cepat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dalam</a:t>
            </a:r>
            <a:r>
              <a:rPr lang="en-US" altLang="en-US" sz="1800" dirty="0">
                <a:latin typeface="Arial" panose="020B0604020202020204" pitchFamily="34" charset="0"/>
              </a:rPr>
              <a:t> proses </a:t>
            </a:r>
            <a:r>
              <a:rPr lang="en-US" altLang="en-US" sz="1800" dirty="0" err="1">
                <a:latin typeface="Arial" panose="020B0604020202020204" pitchFamily="34" charset="0"/>
              </a:rPr>
              <a:t>pengeringan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dibanding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langsung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dengan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matahari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43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F43395-FC4E-4EBA-A29C-48D231AED854}"/>
              </a:ext>
            </a:extLst>
          </p:cNvPr>
          <p:cNvSpPr/>
          <p:nvPr/>
        </p:nvSpPr>
        <p:spPr>
          <a:xfrm>
            <a:off x="-75824" y="0"/>
            <a:ext cx="12431713" cy="7077075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r">
              <a:spcAft>
                <a:spcPts val="800"/>
              </a:spcAft>
              <a:defRPr/>
            </a:pPr>
            <a:endParaRPr lang="en-US" sz="96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1267" name="Picture 2" descr="D:\Gratieks\menteri pertanian.png">
            <a:extLst>
              <a:ext uri="{FF2B5EF4-FFF2-40B4-BE49-F238E27FC236}">
                <a16:creationId xmlns:a16="http://schemas.microsoft.com/office/drawing/2014/main" id="{F0816221-6405-4934-8CB8-79247B916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/>
          <a:stretch>
            <a:fillRect/>
          </a:stretch>
        </p:blipFill>
        <p:spPr bwMode="auto">
          <a:xfrm>
            <a:off x="6240908" y="778928"/>
            <a:ext cx="5540375" cy="60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7">
            <a:extLst>
              <a:ext uri="{FF2B5EF4-FFF2-40B4-BE49-F238E27FC236}">
                <a16:creationId xmlns:a16="http://schemas.microsoft.com/office/drawing/2014/main" id="{DEF7FF7F-6F3E-43E2-90F4-86E3EB58D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96" b="13330"/>
          <a:stretch>
            <a:fillRect/>
          </a:stretch>
        </p:blipFill>
        <p:spPr bwMode="auto">
          <a:xfrm>
            <a:off x="13392150" y="2589213"/>
            <a:ext cx="556895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0457205A-291E-40ED-87F5-994AA11356F9}"/>
              </a:ext>
            </a:extLst>
          </p:cNvPr>
          <p:cNvSpPr/>
          <p:nvPr/>
        </p:nvSpPr>
        <p:spPr>
          <a:xfrm>
            <a:off x="10464800" y="6054725"/>
            <a:ext cx="965200" cy="1362075"/>
          </a:xfrm>
          <a:custGeom>
            <a:avLst/>
            <a:gdLst>
              <a:gd name="connsiteX0" fmla="*/ 670560 w 723900"/>
              <a:gd name="connsiteY0" fmla="*/ 0 h 1021080"/>
              <a:gd name="connsiteX1" fmla="*/ 213360 w 723900"/>
              <a:gd name="connsiteY1" fmla="*/ 190500 h 1021080"/>
              <a:gd name="connsiteX2" fmla="*/ 0 w 723900"/>
              <a:gd name="connsiteY2" fmla="*/ 381000 h 1021080"/>
              <a:gd name="connsiteX3" fmla="*/ 114300 w 723900"/>
              <a:gd name="connsiteY3" fmla="*/ 876300 h 1021080"/>
              <a:gd name="connsiteX4" fmla="*/ 388620 w 723900"/>
              <a:gd name="connsiteY4" fmla="*/ 1021080 h 1021080"/>
              <a:gd name="connsiteX5" fmla="*/ 632460 w 723900"/>
              <a:gd name="connsiteY5" fmla="*/ 495300 h 1021080"/>
              <a:gd name="connsiteX6" fmla="*/ 723900 w 723900"/>
              <a:gd name="connsiteY6" fmla="*/ 106680 h 1021080"/>
              <a:gd name="connsiteX7" fmla="*/ 670560 w 723900"/>
              <a:gd name="connsiteY7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900" h="1021080">
                <a:moveTo>
                  <a:pt x="670560" y="0"/>
                </a:moveTo>
                <a:lnTo>
                  <a:pt x="213360" y="190500"/>
                </a:lnTo>
                <a:lnTo>
                  <a:pt x="0" y="381000"/>
                </a:lnTo>
                <a:lnTo>
                  <a:pt x="114300" y="876300"/>
                </a:lnTo>
                <a:lnTo>
                  <a:pt x="388620" y="1021080"/>
                </a:lnTo>
                <a:lnTo>
                  <a:pt x="632460" y="495300"/>
                </a:lnTo>
                <a:lnTo>
                  <a:pt x="723900" y="106680"/>
                </a:lnTo>
                <a:lnTo>
                  <a:pt x="6705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1" name="TextBox 7">
            <a:extLst>
              <a:ext uri="{FF2B5EF4-FFF2-40B4-BE49-F238E27FC236}">
                <a16:creationId xmlns:a16="http://schemas.microsoft.com/office/drawing/2014/main" id="{24E1DE78-999B-45E8-9008-6CC1567EB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3386" y="6487577"/>
            <a:ext cx="291465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>
                <a:solidFill>
                  <a:srgbClr val="274470"/>
                </a:solidFill>
                <a:latin typeface="Arial" panose="020B0604020202020204" pitchFamily="34" charset="0"/>
              </a:rPr>
              <a:t>maju.</a:t>
            </a:r>
            <a:r>
              <a:rPr lang="en-US" altLang="en-US" sz="1500">
                <a:solidFill>
                  <a:srgbClr val="1E71AA"/>
                </a:solidFill>
                <a:latin typeface="Arial" panose="020B0604020202020204" pitchFamily="34" charset="0"/>
              </a:rPr>
              <a:t>mandiri.</a:t>
            </a:r>
            <a:r>
              <a:rPr lang="en-US" altLang="en-US" sz="1500">
                <a:solidFill>
                  <a:srgbClr val="F7991C"/>
                </a:solidFill>
                <a:latin typeface="Arial" panose="020B0604020202020204" pitchFamily="34" charset="0"/>
              </a:rPr>
              <a:t>modern</a:t>
            </a:r>
          </a:p>
        </p:txBody>
      </p:sp>
      <p:sp>
        <p:nvSpPr>
          <p:cNvPr id="11272" name="TextBox 24">
            <a:extLst>
              <a:ext uri="{FF2B5EF4-FFF2-40B4-BE49-F238E27FC236}">
                <a16:creationId xmlns:a16="http://schemas.microsoft.com/office/drawing/2014/main" id="{7828BFFE-8569-4ACA-85E7-47AD54F8B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4" y="114300"/>
            <a:ext cx="11811001" cy="80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274470"/>
                </a:solidFill>
                <a:latin typeface="Arial" panose="020B0604020202020204" pitchFamily="34" charset="0"/>
              </a:rPr>
              <a:t>Arah</a:t>
            </a:r>
            <a:r>
              <a:rPr lang="en-US" altLang="en-US" sz="4400" b="1" dirty="0">
                <a:solidFill>
                  <a:srgbClr val="27447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274470"/>
                </a:solidFill>
                <a:latin typeface="Arial" panose="020B0604020202020204" pitchFamily="34" charset="0"/>
              </a:rPr>
              <a:t>Kebijakan</a:t>
            </a:r>
            <a:r>
              <a:rPr lang="en-US" altLang="en-US" sz="4400" b="1" dirty="0">
                <a:solidFill>
                  <a:srgbClr val="274470"/>
                </a:solidFill>
                <a:latin typeface="Arial" panose="020B0604020202020204" pitchFamily="34" charset="0"/>
              </a:rPr>
              <a:t> Pembangunan </a:t>
            </a:r>
            <a:r>
              <a:rPr lang="en-US" altLang="en-US" sz="4400" b="1" dirty="0" err="1">
                <a:solidFill>
                  <a:srgbClr val="274470"/>
                </a:solidFill>
                <a:latin typeface="Arial" panose="020B0604020202020204" pitchFamily="34" charset="0"/>
              </a:rPr>
              <a:t>Pertanian</a:t>
            </a:r>
            <a:endParaRPr lang="en-US" altLang="en-US" sz="4400" b="1" dirty="0">
              <a:solidFill>
                <a:srgbClr val="F7991C"/>
              </a:solidFill>
              <a:latin typeface="Arial" panose="020B0604020202020204" pitchFamily="34" charset="0"/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A24FAC8-6DA6-4C75-8DDD-FA91DEDD4D0C}"/>
              </a:ext>
            </a:extLst>
          </p:cNvPr>
          <p:cNvSpPr>
            <a:spLocks noChangeAspect="1"/>
          </p:cNvSpPr>
          <p:nvPr/>
        </p:nvSpPr>
        <p:spPr>
          <a:xfrm rot="18900000">
            <a:off x="10769600" y="3178175"/>
            <a:ext cx="7883525" cy="6910388"/>
          </a:xfrm>
          <a:prstGeom prst="roundRect">
            <a:avLst>
              <a:gd name="adj" fmla="val 2289"/>
            </a:avLst>
          </a:prstGeom>
          <a:solidFill>
            <a:srgbClr val="F7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CE8C70A-6AF7-4129-9601-31762C390194}"/>
              </a:ext>
            </a:extLst>
          </p:cNvPr>
          <p:cNvSpPr>
            <a:spLocks/>
          </p:cNvSpPr>
          <p:nvPr/>
        </p:nvSpPr>
        <p:spPr>
          <a:xfrm rot="18900000">
            <a:off x="11355388" y="3187700"/>
            <a:ext cx="7880350" cy="6911975"/>
          </a:xfrm>
          <a:prstGeom prst="roundRect">
            <a:avLst>
              <a:gd name="adj" fmla="val 2289"/>
            </a:avLst>
          </a:prstGeom>
          <a:solidFill>
            <a:srgbClr val="1E7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DABFB6ED-3944-49C6-9BD5-3F73411749CC}"/>
              </a:ext>
            </a:extLst>
          </p:cNvPr>
          <p:cNvSpPr>
            <a:spLocks/>
          </p:cNvSpPr>
          <p:nvPr/>
        </p:nvSpPr>
        <p:spPr>
          <a:xfrm rot="18900000">
            <a:off x="12057063" y="3197225"/>
            <a:ext cx="7881937" cy="6911975"/>
          </a:xfrm>
          <a:prstGeom prst="roundRect">
            <a:avLst>
              <a:gd name="adj" fmla="val 2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01B71DF3-CEDB-44DE-9C33-1D4EE3DE4981}"/>
              </a:ext>
            </a:extLst>
          </p:cNvPr>
          <p:cNvSpPr>
            <a:spLocks/>
          </p:cNvSpPr>
          <p:nvPr/>
        </p:nvSpPr>
        <p:spPr>
          <a:xfrm rot="18900000">
            <a:off x="12573000" y="3197225"/>
            <a:ext cx="7881938" cy="6911975"/>
          </a:xfrm>
          <a:prstGeom prst="roundRect">
            <a:avLst>
              <a:gd name="adj" fmla="val 2289"/>
            </a:avLst>
          </a:prstGeom>
          <a:solidFill>
            <a:srgbClr val="274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BC8897-A359-4309-BB38-0C7C2725114F}"/>
              </a:ext>
            </a:extLst>
          </p:cNvPr>
          <p:cNvSpPr/>
          <p:nvPr/>
        </p:nvSpPr>
        <p:spPr>
          <a:xfrm>
            <a:off x="1770895" y="1118425"/>
            <a:ext cx="4640262" cy="113396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Pertanian</a:t>
            </a:r>
            <a:r>
              <a:rPr lang="en-US" sz="2800" b="1" dirty="0">
                <a:solidFill>
                  <a:schemeClr val="tx1"/>
                </a:solidFill>
              </a:rPr>
              <a:t> yang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Maju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Mandiri</a:t>
            </a:r>
            <a:r>
              <a:rPr lang="en-US" sz="2800" b="1" dirty="0">
                <a:solidFill>
                  <a:schemeClr val="tx1"/>
                </a:solidFill>
              </a:rPr>
              <a:t> &amp; Modern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87FF03A-02EB-4D01-95BE-152E47668B81}"/>
              </a:ext>
            </a:extLst>
          </p:cNvPr>
          <p:cNvSpPr/>
          <p:nvPr/>
        </p:nvSpPr>
        <p:spPr>
          <a:xfrm>
            <a:off x="1770895" y="2314189"/>
            <a:ext cx="4613275" cy="2735547"/>
          </a:xfrm>
          <a:custGeom>
            <a:avLst/>
            <a:gdLst>
              <a:gd name="connsiteX0" fmla="*/ 0 w 3459480"/>
              <a:gd name="connsiteY0" fmla="*/ 617220 h 617220"/>
              <a:gd name="connsiteX1" fmla="*/ 3459480 w 3459480"/>
              <a:gd name="connsiteY1" fmla="*/ 617220 h 617220"/>
              <a:gd name="connsiteX2" fmla="*/ 3459480 w 3459480"/>
              <a:gd name="connsiteY2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0" h="617220">
                <a:moveTo>
                  <a:pt x="0" y="617220"/>
                </a:moveTo>
                <a:lnTo>
                  <a:pt x="3459480" y="617220"/>
                </a:lnTo>
                <a:lnTo>
                  <a:pt x="3459480" y="0"/>
                </a:lnTo>
              </a:path>
            </a:pathLst>
          </a:cu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C87C74D-C4C2-4B1D-BF1D-AEFE34F591B4}"/>
              </a:ext>
            </a:extLst>
          </p:cNvPr>
          <p:cNvSpPr/>
          <p:nvPr/>
        </p:nvSpPr>
        <p:spPr>
          <a:xfrm rot="21296863">
            <a:off x="585360" y="2371378"/>
            <a:ext cx="863600" cy="10620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2FE95A-474A-40A9-98C0-EF48B5E6A908}"/>
              </a:ext>
            </a:extLst>
          </p:cNvPr>
          <p:cNvSpPr/>
          <p:nvPr/>
        </p:nvSpPr>
        <p:spPr>
          <a:xfrm rot="21019507">
            <a:off x="571072" y="2358678"/>
            <a:ext cx="865188" cy="1063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F4D6AF2-923D-4D62-B3F1-474191FC5B50}"/>
              </a:ext>
            </a:extLst>
          </p:cNvPr>
          <p:cNvSpPr txBox="1"/>
          <p:nvPr/>
        </p:nvSpPr>
        <p:spPr>
          <a:xfrm rot="-660000">
            <a:off x="-206935" y="2082808"/>
            <a:ext cx="1809750" cy="2586037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algn="r">
              <a:spcAft>
                <a:spcPts val="800"/>
              </a:spcAft>
              <a:defRPr/>
            </a:pPr>
            <a:r>
              <a:rPr lang="en-US" sz="1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“</a:t>
            </a:r>
          </a:p>
        </p:txBody>
      </p:sp>
      <p:sp>
        <p:nvSpPr>
          <p:cNvPr id="11283" name="Rectangle 26">
            <a:extLst>
              <a:ext uri="{FF2B5EF4-FFF2-40B4-BE49-F238E27FC236}">
                <a16:creationId xmlns:a16="http://schemas.microsoft.com/office/drawing/2014/main" id="{7A857D3F-ABEB-457E-8471-A7CB009D9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3887" y="5891212"/>
            <a:ext cx="526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1100" b="1" i="1" dirty="0">
                <a:latin typeface="Arial" panose="020B0604020202020204" pitchFamily="34" charset="0"/>
              </a:rPr>
              <a:t>Dr. H. </a:t>
            </a:r>
            <a:r>
              <a:rPr lang="en-AU" altLang="en-US" sz="1100" b="1" i="1" dirty="0" err="1">
                <a:latin typeface="Arial" panose="020B0604020202020204" pitchFamily="34" charset="0"/>
              </a:rPr>
              <a:t>Syahrul</a:t>
            </a:r>
            <a:r>
              <a:rPr lang="en-AU" altLang="en-US" sz="1100" b="1" i="1" dirty="0">
                <a:latin typeface="Arial" panose="020B0604020202020204" pitchFamily="34" charset="0"/>
              </a:rPr>
              <a:t> Yasin </a:t>
            </a:r>
            <a:r>
              <a:rPr lang="en-AU" altLang="en-US" sz="1100" b="1" i="1" dirty="0" err="1">
                <a:latin typeface="Arial" panose="020B0604020202020204" pitchFamily="34" charset="0"/>
              </a:rPr>
              <a:t>Limpo</a:t>
            </a:r>
            <a:r>
              <a:rPr lang="en-AU" altLang="en-US" sz="1100" b="1" i="1" dirty="0">
                <a:latin typeface="Arial" panose="020B0604020202020204" pitchFamily="34" charset="0"/>
              </a:rPr>
              <a:t>, SH, </a:t>
            </a:r>
            <a:r>
              <a:rPr lang="en-AU" altLang="en-US" sz="1100" b="1" i="1" dirty="0" err="1">
                <a:latin typeface="Arial" panose="020B0604020202020204" pitchFamily="34" charset="0"/>
              </a:rPr>
              <a:t>Msi</a:t>
            </a:r>
            <a:r>
              <a:rPr lang="en-AU" altLang="en-US" sz="1100" b="1" i="1" dirty="0">
                <a:latin typeface="Arial" panose="020B0604020202020204" pitchFamily="34" charset="0"/>
              </a:rPr>
              <a:t>, MH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1100" i="1" dirty="0">
                <a:latin typeface="Arial" panose="020B0604020202020204" pitchFamily="34" charset="0"/>
              </a:rPr>
              <a:t>Menteri </a:t>
            </a:r>
            <a:r>
              <a:rPr lang="en-AU" altLang="en-US" sz="1100" i="1" dirty="0" err="1">
                <a:latin typeface="Arial" panose="020B0604020202020204" pitchFamily="34" charset="0"/>
              </a:rPr>
              <a:t>Pertanian</a:t>
            </a:r>
            <a:r>
              <a:rPr lang="en-AU" altLang="en-US" sz="1100" i="1" dirty="0">
                <a:latin typeface="Arial" panose="020B0604020202020204" pitchFamily="34" charset="0"/>
              </a:rPr>
              <a:t> </a:t>
            </a:r>
            <a:r>
              <a:rPr lang="en-AU" altLang="en-US" sz="1100" i="1" dirty="0" err="1">
                <a:latin typeface="Arial" panose="020B0604020202020204" pitchFamily="34" charset="0"/>
              </a:rPr>
              <a:t>Republik</a:t>
            </a:r>
            <a:r>
              <a:rPr lang="en-AU" altLang="en-US" sz="1100" i="1" dirty="0">
                <a:latin typeface="Arial" panose="020B0604020202020204" pitchFamily="34" charset="0"/>
              </a:rPr>
              <a:t> Indonesia</a:t>
            </a:r>
            <a:endParaRPr lang="en-US" altLang="en-US" sz="110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84E59-1EC4-480C-BFBD-5BC3ECF4BE70}"/>
              </a:ext>
            </a:extLst>
          </p:cNvPr>
          <p:cNvSpPr txBox="1"/>
          <p:nvPr/>
        </p:nvSpPr>
        <p:spPr>
          <a:xfrm>
            <a:off x="2018750" y="2336882"/>
            <a:ext cx="42355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err="1"/>
              <a:t>Bertindak</a:t>
            </a:r>
            <a:r>
              <a:rPr lang="en-US" sz="2400" dirty="0"/>
              <a:t> </a:t>
            </a:r>
            <a:r>
              <a:rPr lang="en-US" sz="2400" dirty="0" err="1"/>
              <a:t>cerdas</a:t>
            </a:r>
            <a:r>
              <a:rPr lang="en-US" sz="2400" dirty="0"/>
              <a:t>, </a:t>
            </a:r>
            <a:r>
              <a:rPr lang="en-US" sz="2400" dirty="0" err="1"/>
              <a:t>tepat</a:t>
            </a:r>
            <a:r>
              <a:rPr lang="en-US" sz="2400" dirty="0"/>
              <a:t>, &amp; </a:t>
            </a:r>
            <a:r>
              <a:rPr lang="en-US" sz="2400" dirty="0" err="1"/>
              <a:t>cepat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mencapai</a:t>
            </a:r>
            <a:r>
              <a:rPr lang="en-US" sz="2400" dirty="0"/>
              <a:t> </a:t>
            </a:r>
            <a:r>
              <a:rPr lang="en-US" sz="2400" dirty="0" err="1"/>
              <a:t>kinerja</a:t>
            </a:r>
            <a:r>
              <a:rPr lang="en-US" sz="2400" dirty="0"/>
              <a:t> yang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baik</a:t>
            </a:r>
            <a:r>
              <a:rPr lang="en-US" sz="2400" dirty="0"/>
              <a:t> (MAJU);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err="1"/>
              <a:t>Mengoptimalkan</a:t>
            </a:r>
            <a:r>
              <a:rPr lang="en-US" sz="2400" dirty="0"/>
              <a:t> </a:t>
            </a:r>
            <a:r>
              <a:rPr lang="en-US" sz="2400" dirty="0" err="1"/>
              <a:t>sumber</a:t>
            </a:r>
            <a:r>
              <a:rPr lang="en-US" sz="2400" dirty="0"/>
              <a:t> </a:t>
            </a:r>
            <a:r>
              <a:rPr lang="en-US" sz="2400" dirty="0" err="1"/>
              <a:t>daya</a:t>
            </a:r>
            <a:r>
              <a:rPr lang="en-US" sz="2400" dirty="0"/>
              <a:t> yang </a:t>
            </a:r>
            <a:r>
              <a:rPr lang="en-US" sz="2400" dirty="0" err="1"/>
              <a:t>dimiliki</a:t>
            </a:r>
            <a:r>
              <a:rPr lang="en-US" sz="2400" dirty="0"/>
              <a:t> (MANDIRI);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u="sng" dirty="0" err="1"/>
              <a:t>Memanfaatkan</a:t>
            </a:r>
            <a:r>
              <a:rPr lang="en-US" sz="2400" u="sng" dirty="0"/>
              <a:t> </a:t>
            </a:r>
            <a:r>
              <a:rPr lang="en-US" sz="2400" u="sng" dirty="0" err="1"/>
              <a:t>kekinian</a:t>
            </a:r>
            <a:r>
              <a:rPr lang="en-US" sz="2400" u="sng" dirty="0"/>
              <a:t> </a:t>
            </a:r>
            <a:r>
              <a:rPr lang="en-US" sz="2400" u="sng" dirty="0" err="1"/>
              <a:t>teknologi</a:t>
            </a:r>
            <a:r>
              <a:rPr lang="en-US" sz="2400" u="sng" dirty="0"/>
              <a:t> (MODERN)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AEE7C2-FD54-4396-B6AB-7FEB40F76798}"/>
              </a:ext>
            </a:extLst>
          </p:cNvPr>
          <p:cNvSpPr/>
          <p:nvPr/>
        </p:nvSpPr>
        <p:spPr>
          <a:xfrm rot="21296863">
            <a:off x="6135625" y="5619367"/>
            <a:ext cx="863600" cy="10620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AE2647-37A2-4F1F-8941-9463BD16A111}"/>
              </a:ext>
            </a:extLst>
          </p:cNvPr>
          <p:cNvSpPr/>
          <p:nvPr/>
        </p:nvSpPr>
        <p:spPr>
          <a:xfrm rot="21019507">
            <a:off x="6121337" y="5606667"/>
            <a:ext cx="865188" cy="1063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54EBEA-6814-46A9-8878-CB64458D0AE6}"/>
              </a:ext>
            </a:extLst>
          </p:cNvPr>
          <p:cNvSpPr txBox="1"/>
          <p:nvPr/>
        </p:nvSpPr>
        <p:spPr>
          <a:xfrm rot="-660000">
            <a:off x="5368557" y="5274532"/>
            <a:ext cx="1809750" cy="2586037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algn="r">
              <a:spcAft>
                <a:spcPts val="800"/>
              </a:spcAft>
              <a:defRPr/>
            </a:pPr>
            <a:r>
              <a:rPr lang="en-US" sz="1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“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DDD0F0-639B-4792-932A-C6BC22716435}"/>
              </a:ext>
            </a:extLst>
          </p:cNvPr>
          <p:cNvSpPr/>
          <p:nvPr/>
        </p:nvSpPr>
        <p:spPr>
          <a:xfrm>
            <a:off x="1494046" y="5508458"/>
            <a:ext cx="4385655" cy="128976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Abadi" panose="020B0604020104020204" pitchFamily="34" charset="0"/>
              </a:rPr>
              <a:t>Seluruh</a:t>
            </a:r>
            <a:r>
              <a:rPr lang="en-US" sz="2600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badi" panose="020B0604020104020204" pitchFamily="34" charset="0"/>
              </a:rPr>
              <a:t>Eselon</a:t>
            </a:r>
            <a:r>
              <a:rPr lang="en-US" sz="2600" b="1" dirty="0">
                <a:solidFill>
                  <a:schemeClr val="tx1"/>
                </a:solidFill>
                <a:latin typeface="Abadi" panose="020B0604020104020204" pitchFamily="34" charset="0"/>
              </a:rPr>
              <a:t> I </a:t>
            </a:r>
          </a:p>
          <a:p>
            <a:pPr algn="ctr"/>
            <a:r>
              <a:rPr lang="en-US" sz="2600" b="1" dirty="0" err="1">
                <a:solidFill>
                  <a:schemeClr val="tx1"/>
                </a:solidFill>
                <a:latin typeface="Abadi" panose="020B0604020104020204" pitchFamily="34" charset="0"/>
              </a:rPr>
              <a:t>harus</a:t>
            </a:r>
            <a:r>
              <a:rPr lang="en-US" sz="2600" b="1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badi" panose="020B0604020104020204" pitchFamily="34" charset="0"/>
              </a:rPr>
              <a:t>mempunyai</a:t>
            </a:r>
            <a:r>
              <a:rPr lang="en-US" sz="2600" b="1" dirty="0">
                <a:solidFill>
                  <a:schemeClr val="tx1"/>
                </a:solidFill>
                <a:latin typeface="Abadi" panose="020B0604020104020204" pitchFamily="34" charset="0"/>
              </a:rPr>
              <a:t> Legacy 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Abadi" panose="020B0604020104020204" pitchFamily="34" charset="0"/>
              </a:rPr>
              <a:t>selama </a:t>
            </a:r>
            <a:r>
              <a:rPr lang="en-US" sz="2600" dirty="0" err="1">
                <a:solidFill>
                  <a:schemeClr val="tx1"/>
                </a:solidFill>
                <a:latin typeface="Abadi" panose="020B0604020104020204" pitchFamily="34" charset="0"/>
              </a:rPr>
              <a:t>bertugas</a:t>
            </a:r>
            <a:r>
              <a:rPr lang="en-US" sz="2600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884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2C74BF-4BF8-430D-A03A-982223D3B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10563" b="3611"/>
          <a:stretch/>
        </p:blipFill>
        <p:spPr>
          <a:xfrm rot="10800000">
            <a:off x="418574" y="518160"/>
            <a:ext cx="4340832" cy="462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C3D75C-C5BF-4DE7-8EFD-4B5EC56CB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856" y="3429000"/>
            <a:ext cx="5369346" cy="3149123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43137"/>
              </a:srgbClr>
            </a:outerShdw>
            <a:reflection endPos="0" dist="50800" dir="5400000" sy="-100000" algn="bl" rotWithShape="0"/>
            <a:softEdge rad="29210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A3D4C2-9E4D-4529-B63E-56E08802DEAC}"/>
              </a:ext>
            </a:extLst>
          </p:cNvPr>
          <p:cNvSpPr/>
          <p:nvPr/>
        </p:nvSpPr>
        <p:spPr>
          <a:xfrm>
            <a:off x="5179586" y="1961118"/>
            <a:ext cx="6593840" cy="99544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Contoh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Produk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Akhir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Biofarmaka</a:t>
            </a:r>
            <a:endParaRPr kumimoji="0" lang="en-ID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463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63123-4C9C-4CBB-883E-BDE28C0CD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6633"/>
            <a:ext cx="9144000" cy="92333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Aneka </a:t>
            </a:r>
            <a:r>
              <a:rPr lang="en-US" sz="3600" b="1" dirty="0" err="1">
                <a:solidFill>
                  <a:schemeClr val="accent2"/>
                </a:solidFill>
              </a:rPr>
              <a:t>produk</a:t>
            </a:r>
            <a:r>
              <a:rPr lang="en-US" sz="3600" b="1" dirty="0">
                <a:solidFill>
                  <a:schemeClr val="accent2"/>
                </a:solidFill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</a:rPr>
              <a:t>ukm</a:t>
            </a:r>
            <a:r>
              <a:rPr lang="en-US" sz="3600" b="1" dirty="0">
                <a:solidFill>
                  <a:schemeClr val="accent2"/>
                </a:solidFill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</a:rPr>
              <a:t>Lainnya</a:t>
            </a:r>
            <a:endParaRPr lang="en-US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29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245DAD-7038-4A2D-AFBE-5BBBD929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520" y="186340"/>
            <a:ext cx="6089227" cy="935362"/>
          </a:xfr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4400" dirty="0" err="1">
                <a:solidFill>
                  <a:schemeClr val="bg1"/>
                </a:solidFill>
              </a:rPr>
              <a:t>Inovasi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Olahan</a:t>
            </a:r>
            <a:endParaRPr lang="en-ID" sz="44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AAC031-9E9F-440E-A24D-C7A628699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000" y="377022"/>
            <a:ext cx="5303520" cy="553998"/>
          </a:xfrm>
        </p:spPr>
        <p:txBody>
          <a:bodyPr/>
          <a:lstStyle/>
          <a:p>
            <a:r>
              <a:rPr lang="en-US" sz="4000" b="1" dirty="0" err="1"/>
              <a:t>Pisuke</a:t>
            </a:r>
            <a:endParaRPr lang="en-US" sz="4000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A85CA5-0E64-4E32-B24D-E4699901EFC7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9513484" y="1496897"/>
            <a:ext cx="2427753" cy="192150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0B7991-DF73-4BD0-BA7C-EA74651D1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186" y="3422202"/>
            <a:ext cx="2427753" cy="3249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D95A2D-B029-4960-A862-3B37A5612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452" y="1277848"/>
            <a:ext cx="1915044" cy="2556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6BF683-22AE-4751-A77F-BDC74519E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6419" y="3562647"/>
            <a:ext cx="1748820" cy="310901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7019E10-CEA2-4B0C-B56A-633A81D8A271}"/>
              </a:ext>
            </a:extLst>
          </p:cNvPr>
          <p:cNvSpPr/>
          <p:nvPr/>
        </p:nvSpPr>
        <p:spPr>
          <a:xfrm>
            <a:off x="2100596" y="1181123"/>
            <a:ext cx="4962809" cy="223728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U</a:t>
            </a:r>
            <a:r>
              <a:rPr kumimoji="0" lang="en-ID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MKM Putri </a:t>
            </a:r>
            <a:r>
              <a:rPr kumimoji="0" lang="en-ID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adalah</a:t>
            </a:r>
            <a:r>
              <a:rPr kumimoji="0" lang="en-ID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UMKM yang </a:t>
            </a:r>
            <a:r>
              <a:rPr kumimoji="0" lang="en-ID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bergerak</a:t>
            </a:r>
            <a:r>
              <a:rPr kumimoji="0" lang="en-ID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di </a:t>
            </a:r>
            <a:r>
              <a:rPr kumimoji="0" lang="en-ID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bidang</a:t>
            </a:r>
            <a:r>
              <a:rPr kumimoji="0" lang="en-ID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ID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pengolahan</a:t>
            </a:r>
            <a:r>
              <a:rPr kumimoji="0" lang="en-ID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pisang, Usaha </a:t>
            </a:r>
            <a:r>
              <a:rPr kumimoji="0" lang="en-ID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</a:t>
            </a:r>
            <a:r>
              <a:rPr kumimoji="0" lang="en-ID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ID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dimulai</a:t>
            </a:r>
            <a:r>
              <a:rPr kumimoji="0" lang="en-ID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ID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sejak</a:t>
            </a:r>
            <a:r>
              <a:rPr kumimoji="0" lang="en-ID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ID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tahun</a:t>
            </a:r>
            <a:r>
              <a:rPr kumimoji="0" lang="en-ID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2015. </a:t>
            </a:r>
            <a:r>
              <a:rPr kumimoji="0" lang="en-ID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Diketuai</a:t>
            </a:r>
            <a:r>
              <a:rPr kumimoji="0" lang="en-ID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oleh Ibu Vivi </a:t>
            </a:r>
            <a:r>
              <a:rPr kumimoji="0" lang="en-ID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Suaib</a:t>
            </a:r>
            <a:endParaRPr kumimoji="0" lang="en-ID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310154C-E25F-4F5F-9F62-33C45D475E34}"/>
              </a:ext>
            </a:extLst>
          </p:cNvPr>
          <p:cNvSpPr/>
          <p:nvPr/>
        </p:nvSpPr>
        <p:spPr>
          <a:xfrm>
            <a:off x="2083614" y="4053840"/>
            <a:ext cx="5559838" cy="178064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Sejak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tahun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2017, UKM Putri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fokus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mengolah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PISUKE yang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menjadi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oleh-oleh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khas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Gorontalo.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Pisuke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juga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telah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memiliki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sertifikat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Halal.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Saat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Pisuke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dapat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dijumpai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di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beberapa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daerah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seperti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Makasar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Manado, Jakarta, Kendari, Semarang dan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Palu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20CD28A-7DBE-4777-8D3E-5BBD49533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1" y="1340930"/>
            <a:ext cx="2014783" cy="542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37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245DAD-7038-4A2D-AFBE-5BBBD929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195" y="131519"/>
            <a:ext cx="6719148" cy="989969"/>
          </a:xfrm>
        </p:spPr>
        <p:txBody>
          <a:bodyPr>
            <a:normAutofit fontScale="90000"/>
          </a:bodyPr>
          <a:lstStyle/>
          <a:p>
            <a:r>
              <a:rPr lang="en-US" sz="4400" dirty="0" err="1">
                <a:solidFill>
                  <a:srgbClr val="00B050"/>
                </a:solidFill>
              </a:rPr>
              <a:t>Produk</a:t>
            </a:r>
            <a:r>
              <a:rPr lang="en-US" sz="4400" dirty="0">
                <a:solidFill>
                  <a:srgbClr val="00B050"/>
                </a:solidFill>
              </a:rPr>
              <a:t> </a:t>
            </a:r>
            <a:r>
              <a:rPr lang="en-US" sz="4400" dirty="0" err="1">
                <a:solidFill>
                  <a:srgbClr val="00B050"/>
                </a:solidFill>
              </a:rPr>
              <a:t>Olahan</a:t>
            </a:r>
            <a:r>
              <a:rPr lang="en-US" sz="4400" dirty="0">
                <a:solidFill>
                  <a:srgbClr val="00B050"/>
                </a:solidFill>
              </a:rPr>
              <a:t> </a:t>
            </a:r>
            <a:r>
              <a:rPr lang="en-US" sz="4400" dirty="0" err="1">
                <a:solidFill>
                  <a:srgbClr val="00B050"/>
                </a:solidFill>
              </a:rPr>
              <a:t>Berstandar</a:t>
            </a:r>
            <a:endParaRPr lang="en-ID" sz="4400" dirty="0">
              <a:solidFill>
                <a:srgbClr val="00B05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AAC031-9E9F-440E-A24D-C7A628699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631739"/>
            <a:ext cx="5303520" cy="55399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err="1"/>
              <a:t>Hunay</a:t>
            </a:r>
            <a:endParaRPr lang="en-US" sz="4000" b="1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7019E10-CEA2-4B0C-B56A-633A81D8A271}"/>
              </a:ext>
            </a:extLst>
          </p:cNvPr>
          <p:cNvSpPr/>
          <p:nvPr/>
        </p:nvSpPr>
        <p:spPr>
          <a:xfrm>
            <a:off x="141277" y="2209800"/>
            <a:ext cx="4090203" cy="381053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didirikan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pada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tahun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2010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dalam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bentuk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UD,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kemudian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pada 2015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disahkan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menjadi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CV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Dua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Putri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Sholehah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Sejak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tahun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2018 CV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Dua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Putri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Sholehah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telah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mensupport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exportir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ke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Korea,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Jepang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Taiwan dan Timur Tengah. CV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Dua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Putri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Sholehah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telah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mendapat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ISO 9001:2015</a:t>
            </a:r>
            <a:endParaRPr kumimoji="0" lang="en-ID" sz="2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1317AD-8A86-4B92-94FA-6E17A883FBFA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41277" y="1582491"/>
            <a:ext cx="5303520" cy="387798"/>
          </a:xfrm>
        </p:spPr>
        <p:txBody>
          <a:bodyPr/>
          <a:lstStyle/>
          <a:p>
            <a:r>
              <a:rPr lang="en-US" sz="2800" b="1" i="1" dirty="0">
                <a:solidFill>
                  <a:srgbClr val="00B050"/>
                </a:solidFill>
              </a:rPr>
              <a:t>CV </a:t>
            </a:r>
            <a:r>
              <a:rPr lang="en-US" sz="2800" b="1" i="1" dirty="0" err="1">
                <a:solidFill>
                  <a:srgbClr val="00B050"/>
                </a:solidFill>
              </a:rPr>
              <a:t>Dua</a:t>
            </a:r>
            <a:r>
              <a:rPr lang="en-US" sz="2800" b="1" i="1" dirty="0">
                <a:solidFill>
                  <a:srgbClr val="00B050"/>
                </a:solidFill>
              </a:rPr>
              <a:t> Putri </a:t>
            </a:r>
            <a:r>
              <a:rPr lang="en-US" sz="2800" b="1" i="1" dirty="0" err="1">
                <a:solidFill>
                  <a:srgbClr val="00B050"/>
                </a:solidFill>
              </a:rPr>
              <a:t>Sholeha</a:t>
            </a:r>
            <a:endParaRPr lang="en-ID" sz="2800" b="1" i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3613FD-891A-423E-BFF6-05A26DC8E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176" y="4778623"/>
            <a:ext cx="2054039" cy="21017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C07A68-E8ED-463F-8FFC-7CF43274A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9343" y="4778623"/>
            <a:ext cx="1552657" cy="21017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A86A49-DDF4-473E-AE24-BC02872E8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215" y="4763679"/>
            <a:ext cx="1917765" cy="2078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FECDB5E-E118-475A-817A-36AD61F5F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04256">
            <a:off x="8927973" y="5012072"/>
            <a:ext cx="1460871" cy="158141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A59691-B0AD-4DAF-BEA8-22B28DD8D2C1}"/>
              </a:ext>
            </a:extLst>
          </p:cNvPr>
          <p:cNvSpPr/>
          <p:nvPr/>
        </p:nvSpPr>
        <p:spPr>
          <a:xfrm>
            <a:off x="7938529" y="1720990"/>
            <a:ext cx="4053840" cy="262732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0527359-6918-4624-8839-7375B83CAD97}"/>
              </a:ext>
            </a:extLst>
          </p:cNvPr>
          <p:cNvSpPr txBox="1">
            <a:spLocks/>
          </p:cNvSpPr>
          <p:nvPr/>
        </p:nvSpPr>
        <p:spPr>
          <a:xfrm>
            <a:off x="6791474" y="1623944"/>
            <a:ext cx="573387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8853">
              <a:defRPr>
                <a:latin typeface="+mn-lt"/>
                <a:ea typeface="+mn-ea"/>
                <a:cs typeface="+mn-cs"/>
              </a:defRPr>
            </a:lvl2pPr>
            <a:lvl3pPr marL="1217706">
              <a:defRPr>
                <a:latin typeface="+mn-lt"/>
                <a:ea typeface="+mn-ea"/>
                <a:cs typeface="+mn-cs"/>
              </a:defRPr>
            </a:lvl3pPr>
            <a:lvl4pPr marL="1826560">
              <a:defRPr>
                <a:latin typeface="+mn-lt"/>
                <a:ea typeface="+mn-ea"/>
                <a:cs typeface="+mn-cs"/>
              </a:defRPr>
            </a:lvl4pPr>
            <a:lvl5pPr marL="2435413">
              <a:defRPr>
                <a:latin typeface="+mn-lt"/>
                <a:ea typeface="+mn-ea"/>
                <a:cs typeface="+mn-cs"/>
              </a:defRPr>
            </a:lvl5pPr>
            <a:lvl6pPr marL="3044266">
              <a:defRPr>
                <a:latin typeface="+mn-lt"/>
                <a:ea typeface="+mn-ea"/>
                <a:cs typeface="+mn-cs"/>
              </a:defRPr>
            </a:lvl6pPr>
            <a:lvl7pPr marL="3653119">
              <a:defRPr>
                <a:latin typeface="+mn-lt"/>
                <a:ea typeface="+mn-ea"/>
                <a:cs typeface="+mn-cs"/>
              </a:defRPr>
            </a:lvl7pPr>
            <a:lvl8pPr marL="4261973">
              <a:defRPr>
                <a:latin typeface="+mn-lt"/>
                <a:ea typeface="+mn-ea"/>
                <a:cs typeface="+mn-cs"/>
              </a:defRPr>
            </a:lvl8pPr>
            <a:lvl9pPr marL="4870826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Penghargaan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FE7EBC-21C6-445E-B118-C79A868815EC}"/>
              </a:ext>
            </a:extLst>
          </p:cNvPr>
          <p:cNvSpPr/>
          <p:nvPr/>
        </p:nvSpPr>
        <p:spPr>
          <a:xfrm>
            <a:off x="5303520" y="2079377"/>
            <a:ext cx="7036001" cy="238094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Penghargaan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Produktivitas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Siddhakarya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Provinsi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Jawa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Timur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Tahun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2020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Juara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II,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Lomba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UKM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Berprestasi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Dinas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Koperasi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dan UMKM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Jawa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Timur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Juara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III, IKM Award,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Dinas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Perindustrian dan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Perdagangan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Provinsi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Jawa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Timur</a:t>
            </a:r>
            <a:endParaRPr kumimoji="0" lang="en-ID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444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1">
            <a:extLst>
              <a:ext uri="{FF2B5EF4-FFF2-40B4-BE49-F238E27FC236}">
                <a16:creationId xmlns:a16="http://schemas.microsoft.com/office/drawing/2014/main" id="{4A3767AE-F369-4FEA-B070-C1A77D933D65}"/>
              </a:ext>
            </a:extLst>
          </p:cNvPr>
          <p:cNvCxnSpPr/>
          <p:nvPr/>
        </p:nvCxnSpPr>
        <p:spPr>
          <a:xfrm flipV="1">
            <a:off x="388620" y="527050"/>
            <a:ext cx="10671175" cy="13970"/>
          </a:xfrm>
          <a:prstGeom prst="line">
            <a:avLst/>
          </a:prstGeom>
          <a:ln>
            <a:solidFill>
              <a:srgbClr val="445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24" descr="be81f52824b19b26fc4fbe35cae33ca8">
            <a:extLst>
              <a:ext uri="{FF2B5EF4-FFF2-40B4-BE49-F238E27FC236}">
                <a16:creationId xmlns:a16="http://schemas.microsoft.com/office/drawing/2014/main" id="{EC103731-5CFA-43C3-8555-A9DEF3A5CB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57935" cy="996484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A738EECD-2198-4F43-98B4-3B6BE0189BB9}"/>
              </a:ext>
            </a:extLst>
          </p:cNvPr>
          <p:cNvSpPr txBox="1"/>
          <p:nvPr/>
        </p:nvSpPr>
        <p:spPr>
          <a:xfrm>
            <a:off x="1257934" y="151994"/>
            <a:ext cx="961961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altLang="zh-CN" sz="2400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Contoh</a:t>
            </a:r>
            <a:r>
              <a:rPr lang="en-ID" altLang="zh-CN" sz="2400" b="1" dirty="0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ID" altLang="zh-CN" sz="2400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Sukses</a:t>
            </a:r>
            <a:r>
              <a:rPr lang="en-ID" altLang="zh-CN" sz="2400" b="1" dirty="0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 UMKM </a:t>
            </a:r>
            <a:r>
              <a:rPr lang="en-ID" altLang="zh-CN" sz="2400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Hortikultura</a:t>
            </a:r>
            <a:r>
              <a:rPr lang="en-ID" altLang="zh-CN" sz="2400" b="1" dirty="0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 (</a:t>
            </a:r>
            <a:r>
              <a:rPr lang="en-ID" altLang="zh-CN" sz="2400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Olahan</a:t>
            </a:r>
            <a:r>
              <a:rPr lang="en-ID" altLang="zh-CN" sz="2400" b="1" dirty="0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ID" altLang="zh-CN" sz="2400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Bawang</a:t>
            </a:r>
            <a:r>
              <a:rPr lang="en-ID" altLang="zh-CN" sz="2400" b="1" dirty="0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 Merah)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44561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A9F3C2-F2B3-47EE-B965-21019855A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273" y="59114"/>
            <a:ext cx="1235427" cy="937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6AF4FB-228A-4361-96CD-8DA6296583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14185" r="-1" b="-1"/>
          <a:stretch/>
        </p:blipFill>
        <p:spPr>
          <a:xfrm>
            <a:off x="78659" y="1037880"/>
            <a:ext cx="6110746" cy="39381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CDC28E-764C-46CB-B4DE-620C873EF45D}"/>
              </a:ext>
            </a:extLst>
          </p:cNvPr>
          <p:cNvSpPr txBox="1"/>
          <p:nvPr/>
        </p:nvSpPr>
        <p:spPr>
          <a:xfrm>
            <a:off x="78659" y="5381896"/>
            <a:ext cx="5566767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dirty="0" err="1">
                <a:latin typeface="Comic Sans MS" panose="030F0702030302020204" pitchFamily="66" charset="0"/>
              </a:rPr>
              <a:t>Kelompok</a:t>
            </a:r>
            <a:r>
              <a:rPr lang="en-US" dirty="0">
                <a:latin typeface="Comic Sans MS" panose="030F0702030302020204" pitchFamily="66" charset="0"/>
              </a:rPr>
              <a:t> Wanita </a:t>
            </a:r>
            <a:r>
              <a:rPr lang="en-US" dirty="0" err="1">
                <a:latin typeface="Comic Sans MS" panose="030F0702030302020204" pitchFamily="66" charset="0"/>
              </a:rPr>
              <a:t>Tani</a:t>
            </a:r>
            <a:r>
              <a:rPr lang="en-US" dirty="0">
                <a:latin typeface="Comic Sans MS" panose="030F0702030302020204" pitchFamily="66" charset="0"/>
              </a:rPr>
              <a:t> di </a:t>
            </a:r>
            <a:r>
              <a:rPr lang="en-US" dirty="0" err="1">
                <a:latin typeface="Comic Sans MS" panose="030F0702030302020204" pitchFamily="66" charset="0"/>
              </a:rPr>
              <a:t>Sumenep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mampu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menjual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bawang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olahan</a:t>
            </a:r>
            <a:r>
              <a:rPr lang="en-US" dirty="0">
                <a:latin typeface="Comic Sans MS" panose="030F0702030302020204" pitchFamily="66" charset="0"/>
              </a:rPr>
              <a:t> Rp. 200 </a:t>
            </a:r>
            <a:r>
              <a:rPr lang="en-US" dirty="0" err="1">
                <a:latin typeface="Comic Sans MS" panose="030F0702030302020204" pitchFamily="66" charset="0"/>
              </a:rPr>
              <a:t>Ribu</a:t>
            </a:r>
            <a:r>
              <a:rPr lang="en-US" dirty="0">
                <a:latin typeface="Comic Sans MS" panose="030F0702030302020204" pitchFamily="66" charset="0"/>
              </a:rPr>
              <a:t>/Kg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836179-21EC-4F9C-A73B-7AC991FF7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426" y="3119010"/>
            <a:ext cx="6230190" cy="350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21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CC2E6-0A07-4C9D-B4C5-EF6DC94C9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27" y="365125"/>
            <a:ext cx="11153873" cy="60240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ID" sz="3600" b="1" dirty="0"/>
              <a:t>UMKM PENGOLAHAN POTENSI GO INTERNASIONAL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525C569-0C71-49CE-9AB0-D825BA42CA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581008"/>
              </p:ext>
            </p:extLst>
          </p:nvPr>
        </p:nvGraphicFramePr>
        <p:xfrm>
          <a:off x="580927" y="1258555"/>
          <a:ext cx="11153872" cy="4819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9536">
                  <a:extLst>
                    <a:ext uri="{9D8B030D-6E8A-4147-A177-3AD203B41FA5}">
                      <a16:colId xmlns:a16="http://schemas.microsoft.com/office/drawing/2014/main" val="3986018950"/>
                    </a:ext>
                  </a:extLst>
                </a:gridCol>
                <a:gridCol w="3509960">
                  <a:extLst>
                    <a:ext uri="{9D8B030D-6E8A-4147-A177-3AD203B41FA5}">
                      <a16:colId xmlns:a16="http://schemas.microsoft.com/office/drawing/2014/main" val="189558424"/>
                    </a:ext>
                  </a:extLst>
                </a:gridCol>
                <a:gridCol w="2345908">
                  <a:extLst>
                    <a:ext uri="{9D8B030D-6E8A-4147-A177-3AD203B41FA5}">
                      <a16:colId xmlns:a16="http://schemas.microsoft.com/office/drawing/2014/main" val="790544006"/>
                    </a:ext>
                  </a:extLst>
                </a:gridCol>
                <a:gridCol w="2788468">
                  <a:extLst>
                    <a:ext uri="{9D8B030D-6E8A-4147-A177-3AD203B41FA5}">
                      <a16:colId xmlns:a16="http://schemas.microsoft.com/office/drawing/2014/main" val="3804875017"/>
                    </a:ext>
                  </a:extLst>
                </a:gridCol>
              </a:tblGrid>
              <a:tr h="405202">
                <a:tc>
                  <a:txBody>
                    <a:bodyPr/>
                    <a:lstStyle/>
                    <a:p>
                      <a:pPr algn="ctr"/>
                      <a:r>
                        <a:rPr lang="en-ID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Perusahaan/UMKM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Produk</a:t>
                      </a:r>
                      <a:endParaRPr lang="en-ID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Negara </a:t>
                      </a:r>
                      <a:r>
                        <a:rPr lang="en-ID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Tujuan</a:t>
                      </a:r>
                      <a:endParaRPr lang="en-ID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dirty="0" err="1"/>
                        <a:t>Jenis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Produk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562330"/>
                  </a:ext>
                </a:extLst>
              </a:tr>
              <a:tr h="2016057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KWT BERDIKARI </a:t>
                      </a:r>
                      <a:endParaRPr lang="en-ID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Minuman</a:t>
                      </a:r>
                      <a:r>
                        <a:rPr lang="en-AU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Herbal merk RUMPUN PADI</a:t>
                      </a:r>
                      <a:endParaRPr lang="en-ID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AU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Varian: </a:t>
                      </a:r>
                      <a:r>
                        <a:rPr lang="en-AU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jahe</a:t>
                      </a:r>
                      <a:r>
                        <a:rPr lang="en-AU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merah</a:t>
                      </a:r>
                      <a:r>
                        <a:rPr lang="en-AU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AU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kunyit</a:t>
                      </a:r>
                      <a:r>
                        <a:rPr lang="en-AU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AU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kencur</a:t>
                      </a:r>
                      <a:r>
                        <a:rPr lang="en-AU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AU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temulawak</a:t>
                      </a:r>
                      <a:r>
                        <a:rPr lang="en-AU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AU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daun</a:t>
                      </a:r>
                      <a:r>
                        <a:rPr lang="en-AU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sirsat</a:t>
                      </a:r>
                      <a:r>
                        <a:rPr lang="en-AU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lempuyang</a:t>
                      </a:r>
                      <a:r>
                        <a:rPr lang="en-AU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AU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cabe</a:t>
                      </a:r>
                      <a:r>
                        <a:rPr lang="en-AU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lempuyang</a:t>
                      </a:r>
                      <a:endParaRPr lang="en-ID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Belanda, Suriname, China </a:t>
                      </a:r>
                    </a:p>
                    <a:p>
                      <a:endParaRPr lang="en-AU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ID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601188"/>
                  </a:ext>
                </a:extLst>
              </a:tr>
              <a:tr h="2397907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PT. BALI ORGANIK SUBAK</a:t>
                      </a:r>
                      <a:endParaRPr lang="en-ID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Buah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segar, 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buah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olahan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(dried fruits), 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Olahan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lain (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vanila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dll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 </a:t>
                      </a:r>
                    </a:p>
                    <a:p>
                      <a:endParaRPr lang="en-AU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AU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ID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China, Timur Tengah, </a:t>
                      </a:r>
                      <a:r>
                        <a:rPr lang="en-AU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Eropa</a:t>
                      </a:r>
                      <a:endParaRPr lang="en-ID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22609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35CD3C2-4EAC-4659-B19B-3D00231F1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170" y="1794382"/>
            <a:ext cx="919429" cy="919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90D973-0A6A-42D4-AE86-963D7C0B1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832" y="1809031"/>
            <a:ext cx="919429" cy="919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35CD43-78D3-4D7F-80AB-5D7FBD314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355" y="2774502"/>
            <a:ext cx="1163477" cy="8733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2EE1DC-7393-42B4-A8EC-E85E85ACB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5368" y="2798097"/>
            <a:ext cx="1185705" cy="892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D89F15-A881-45CD-A6A1-1E052D97F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7215" y="4051649"/>
            <a:ext cx="1246384" cy="18673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DE400D-8EFB-4F4E-BB84-B6DA0FDAAC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91870" y="3725963"/>
            <a:ext cx="801729" cy="8017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D2C536-85D4-4A7F-9244-4AD8B5A5F4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3599" y="3864719"/>
            <a:ext cx="1360892" cy="203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08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C197319-CFA0-426C-93EC-53BCE37D46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950647"/>
              </p:ext>
            </p:extLst>
          </p:nvPr>
        </p:nvGraphicFramePr>
        <p:xfrm>
          <a:off x="178904" y="637992"/>
          <a:ext cx="10980155" cy="597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744">
                  <a:extLst>
                    <a:ext uri="{9D8B030D-6E8A-4147-A177-3AD203B41FA5}">
                      <a16:colId xmlns:a16="http://schemas.microsoft.com/office/drawing/2014/main" val="3986018950"/>
                    </a:ext>
                  </a:extLst>
                </a:gridCol>
                <a:gridCol w="2883664">
                  <a:extLst>
                    <a:ext uri="{9D8B030D-6E8A-4147-A177-3AD203B41FA5}">
                      <a16:colId xmlns:a16="http://schemas.microsoft.com/office/drawing/2014/main" val="189558424"/>
                    </a:ext>
                  </a:extLst>
                </a:gridCol>
                <a:gridCol w="2665277">
                  <a:extLst>
                    <a:ext uri="{9D8B030D-6E8A-4147-A177-3AD203B41FA5}">
                      <a16:colId xmlns:a16="http://schemas.microsoft.com/office/drawing/2014/main" val="790544006"/>
                    </a:ext>
                  </a:extLst>
                </a:gridCol>
                <a:gridCol w="2774470">
                  <a:extLst>
                    <a:ext uri="{9D8B030D-6E8A-4147-A177-3AD203B41FA5}">
                      <a16:colId xmlns:a16="http://schemas.microsoft.com/office/drawing/2014/main" val="3804875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D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Perusahaan/UMKM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Produk</a:t>
                      </a:r>
                      <a:endParaRPr lang="en-ID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Negara </a:t>
                      </a:r>
                      <a:r>
                        <a:rPr lang="en-ID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Tujuan</a:t>
                      </a:r>
                      <a:endParaRPr lang="en-ID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dirty="0" err="1"/>
                        <a:t>Jenis</a:t>
                      </a:r>
                      <a:r>
                        <a:rPr lang="en-ID" dirty="0"/>
                        <a:t> </a:t>
                      </a:r>
                      <a:r>
                        <a:rPr lang="en-ID" dirty="0" err="1"/>
                        <a:t>Produk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562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 DUA PUTRI SHOLEHAH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20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Bawang</a:t>
                      </a:r>
                      <a:r>
                        <a:rPr lang="en-ID" sz="2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Goreng Original, </a:t>
                      </a:r>
                      <a:r>
                        <a:rPr lang="en-ID" sz="20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Camilan</a:t>
                      </a:r>
                      <a:r>
                        <a:rPr lang="en-ID" sz="2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20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Bawang</a:t>
                      </a:r>
                      <a:r>
                        <a:rPr lang="en-ID" sz="2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ID" sz="20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Bawang</a:t>
                      </a:r>
                      <a:r>
                        <a:rPr lang="en-ID" sz="2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Goreng </a:t>
                      </a:r>
                      <a:r>
                        <a:rPr lang="en-ID" sz="20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Pedas</a:t>
                      </a:r>
                      <a:endParaRPr lang="en-ID" sz="20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Jepang</a:t>
                      </a:r>
                      <a:r>
                        <a:rPr lang="en-AU" sz="2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Korea, Hongkong dan Amerika ( Support </a:t>
                      </a:r>
                      <a:r>
                        <a:rPr lang="en-AU" sz="20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eksportir</a:t>
                      </a:r>
                      <a:r>
                        <a:rPr lang="en-AU" sz="2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endParaRPr lang="en-AU" sz="20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601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CV .MAK ENDANG GEMILANG</a:t>
                      </a:r>
                      <a:endParaRPr lang="en-ID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Sambal </a:t>
                      </a:r>
                      <a:r>
                        <a:rPr lang="en-GB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cabai</a:t>
                      </a:r>
                      <a:r>
                        <a:rPr lang="en-GB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tabur</a:t>
                      </a:r>
                      <a:r>
                        <a:rPr lang="en-GB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chilia</a:t>
                      </a:r>
                      <a:r>
                        <a:rPr lang="en-GB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original </a:t>
                      </a:r>
                      <a:r>
                        <a:rPr lang="en-GB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teri</a:t>
                      </a:r>
                      <a:r>
                        <a:rPr lang="en-GB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,</a:t>
                      </a:r>
                      <a:r>
                        <a:rPr lang="en-GB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cumi,udang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endParaRPr lang="en-AU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Saudi, </a:t>
                      </a:r>
                      <a:r>
                        <a:rPr lang="en-AU" sz="20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brunai</a:t>
                      </a:r>
                      <a:r>
                        <a:rPr lang="en-AU" sz="2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AU" sz="20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belanda</a:t>
                      </a:r>
                      <a:r>
                        <a:rPr lang="en-AU" sz="2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AU" sz="20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italia</a:t>
                      </a:r>
                      <a:endParaRPr lang="en-AU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AU" sz="20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ID" sz="2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226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D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PT. </a:t>
                      </a:r>
                      <a:r>
                        <a:rPr lang="en-ID" sz="2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Frootiful</a:t>
                      </a:r>
                      <a:r>
                        <a:rPr lang="en-ID" sz="2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Natural Nusantara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Keripik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buah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mangga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buah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naga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nanas, pisang) </a:t>
                      </a:r>
                    </a:p>
                    <a:p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Rangkaian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smoothie 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instan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terbuat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dari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buah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rempah-rempah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vegan 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makanan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instan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AU" sz="20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sehat</a:t>
                      </a:r>
                      <a:r>
                        <a:rPr lang="en-AU" sz="20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D" sz="2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Belum </a:t>
                      </a:r>
                      <a:r>
                        <a:rPr lang="en-ID" sz="2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ada</a:t>
                      </a:r>
                      <a:endParaRPr lang="en-ID" sz="2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18600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6B1CC44-EEF1-4A15-8E8E-97305680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807" y="2690120"/>
            <a:ext cx="1257143" cy="99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0F772D-100E-4BD2-BB12-AF2C85399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825" y="2738722"/>
            <a:ext cx="1255885" cy="987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9E11A7-D742-4CC8-8EB2-2F53CA396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848" y="3835914"/>
            <a:ext cx="1744973" cy="1229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D61DB-C90C-496D-8B3D-9B26F3AE7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9403" y="5155600"/>
            <a:ext cx="901504" cy="901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51EE52-3E37-4398-AD84-3B9B4082FF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122" y="5140902"/>
            <a:ext cx="780356" cy="8413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7BBF97-F2E7-48C5-B214-22D7404DE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6964" y="3911240"/>
            <a:ext cx="870517" cy="1094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F81303-1ED6-4C97-9877-1A9D1DA16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9541" y="5182795"/>
            <a:ext cx="762066" cy="847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AA2AB4-D1AE-4D9A-9950-BF29145D26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8120" y="3816848"/>
            <a:ext cx="1958649" cy="14011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A9DA84-FF92-4263-ACF6-C846008C14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7807" y="1060929"/>
            <a:ext cx="1293759" cy="1187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267F05-A689-4240-813E-F2C63DA3D7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3335" y="1271959"/>
            <a:ext cx="1255885" cy="10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34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AE73AC-F33F-4BB8-9032-3013C36F5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" y="2651430"/>
            <a:ext cx="2541587" cy="411301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F84DA2B-191C-4207-BB40-6F69C894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5" t="13943" r="40790" b="20090"/>
          <a:stretch>
            <a:fillRect/>
          </a:stretch>
        </p:blipFill>
        <p:spPr bwMode="auto">
          <a:xfrm>
            <a:off x="9477693" y="2085159"/>
            <a:ext cx="2467063" cy="461704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D95E4E-39A8-4684-A6B7-37C2534A9C7D}"/>
              </a:ext>
            </a:extLst>
          </p:cNvPr>
          <p:cNvSpPr/>
          <p:nvPr/>
        </p:nvSpPr>
        <p:spPr>
          <a:xfrm>
            <a:off x="1136821" y="93556"/>
            <a:ext cx="10196659" cy="8605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INOVASI PEMASARAN UKM HORTI</a:t>
            </a:r>
            <a:endParaRPr kumimoji="0" lang="id-ID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7030D-E88B-4FDC-A262-2E0A45B709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8" t="31764" r="36362" b="13482"/>
          <a:stretch/>
        </p:blipFill>
        <p:spPr>
          <a:xfrm>
            <a:off x="5529467" y="3893507"/>
            <a:ext cx="3993242" cy="2535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72CE13-00A8-4414-8A3B-219EC9DA5F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7" t="20000" r="23670" b="17104"/>
          <a:stretch/>
        </p:blipFill>
        <p:spPr>
          <a:xfrm>
            <a:off x="1784635" y="2130771"/>
            <a:ext cx="3407125" cy="247180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CD7159-8D29-4B3F-9FA2-EBB8FEB4E663}"/>
              </a:ext>
            </a:extLst>
          </p:cNvPr>
          <p:cNvSpPr/>
          <p:nvPr/>
        </p:nvSpPr>
        <p:spPr>
          <a:xfrm>
            <a:off x="8294936" y="1156019"/>
            <a:ext cx="2365515" cy="4673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TOKOPEDIA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CD133F-9D8D-4C46-9D31-B9B27C4E200A}"/>
              </a:ext>
            </a:extLst>
          </p:cNvPr>
          <p:cNvSpPr/>
          <p:nvPr/>
        </p:nvSpPr>
        <p:spPr>
          <a:xfrm>
            <a:off x="650240" y="1241091"/>
            <a:ext cx="2761757" cy="4673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SHOPEE</a:t>
            </a:r>
          </a:p>
        </p:txBody>
      </p:sp>
    </p:spTree>
    <p:extLst>
      <p:ext uri="{BB962C8B-B14F-4D97-AF65-F5344CB8AC3E}">
        <p14:creationId xmlns:p14="http://schemas.microsoft.com/office/powerpoint/2010/main" val="1390458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uquet of flowers&#10;&#10;Description automatically generated with medium confidence">
            <a:extLst>
              <a:ext uri="{FF2B5EF4-FFF2-40B4-BE49-F238E27FC236}">
                <a16:creationId xmlns:a16="http://schemas.microsoft.com/office/drawing/2014/main" id="{22F865C6-4EA6-4434-A7CF-7897DC777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48"/>
            <a:ext cx="12209860" cy="6868047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B25DB75D-5CB3-42F3-91E8-300CF56576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9742216" y="0"/>
            <a:ext cx="1269599" cy="92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1">
            <a:extLst>
              <a:ext uri="{FF2B5EF4-FFF2-40B4-BE49-F238E27FC236}">
                <a16:creationId xmlns:a16="http://schemas.microsoft.com/office/drawing/2014/main" id="{08F78619-7EC2-48EB-8045-94567646E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325" y="134404"/>
            <a:ext cx="861025" cy="79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58BA0F67-3643-40FB-AD95-FAE60DE58C10}"/>
              </a:ext>
            </a:extLst>
          </p:cNvPr>
          <p:cNvSpPr txBox="1">
            <a:spLocks/>
          </p:cNvSpPr>
          <p:nvPr/>
        </p:nvSpPr>
        <p:spPr>
          <a:xfrm>
            <a:off x="-228735" y="1158535"/>
            <a:ext cx="6324735" cy="2096090"/>
          </a:xfrm>
          <a:prstGeom prst="rect">
            <a:avLst/>
          </a:prstGeom>
        </p:spPr>
        <p:txBody>
          <a:bodyPr/>
          <a:lstStyle>
            <a:lvl1pPr algn="ctr" defTabSz="1300483" rtl="0" eaLnBrk="1" latinLnBrk="0" hangingPunct="1">
              <a:spcBef>
                <a:spcPct val="0"/>
              </a:spcBef>
              <a:buNone/>
              <a:defRPr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00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Bunga</a:t>
            </a: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Krisan</a:t>
            </a: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Berwarna</a:t>
            </a: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Putih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rgbClr val="3F3F3F"/>
                </a:glow>
              </a:effectLst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marR="0" lvl="0" indent="0" algn="ctr" defTabSz="1300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Cukup</a:t>
            </a: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Sekian</a:t>
            </a: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dan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rgbClr val="3F3F3F"/>
                </a:glow>
              </a:effectLst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marR="0" lvl="0" indent="0" algn="ctr" defTabSz="1300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T</a:t>
            </a:r>
            <a:r>
              <a:rPr kumimoji="0" lang="id-ID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ERIMA </a:t>
            </a:r>
            <a:r>
              <a:rPr kumimoji="0" lang="id-ID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K</a:t>
            </a:r>
            <a:r>
              <a:rPr kumimoji="0" lang="id-ID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ASIH</a:t>
            </a:r>
            <a:endParaRPr kumimoji="0" lang="en-ID" sz="32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1300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rgbClr val="3F3F3F"/>
                </a:glow>
              </a:effectLst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202086-DF84-4F0C-B945-1D83C73A319B}"/>
              </a:ext>
            </a:extLst>
          </p:cNvPr>
          <p:cNvSpPr txBox="1"/>
          <p:nvPr/>
        </p:nvSpPr>
        <p:spPr>
          <a:xfrm>
            <a:off x="0" y="4025260"/>
            <a:ext cx="618772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Ke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Pasar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Minggu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membeli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duku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Jangan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lupa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membeli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jambu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Pertanian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Brush Script MT" panose="03060802040406070304" pitchFamily="66" charset="0"/>
              </a:rPr>
              <a:t>I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ndonesia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harus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terus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maju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Petani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penyuluh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harus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bersatu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713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57392B-2410-47A5-8A73-D4BFECEDB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67" y="0"/>
            <a:ext cx="5523084" cy="6858000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FFB681B-C6DC-44A7-9377-B33A2A53CDFE}"/>
              </a:ext>
            </a:extLst>
          </p:cNvPr>
          <p:cNvSpPr txBox="1">
            <a:spLocks/>
          </p:cNvSpPr>
          <p:nvPr/>
        </p:nvSpPr>
        <p:spPr>
          <a:xfrm>
            <a:off x="6922282" y="1555474"/>
            <a:ext cx="4920191" cy="21617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sz="2200" b="1" dirty="0">
                <a:ea typeface="Calibri" panose="020F0502020204030204" pitchFamily="34" charset="0"/>
              </a:rPr>
              <a:t>Meningkatkan daya saing hortikultura </a:t>
            </a:r>
            <a:r>
              <a:rPr lang="id-ID" sz="2000" dirty="0">
                <a:ea typeface="Calibri" panose="020F0502020204030204" pitchFamily="34" charset="0"/>
              </a:rPr>
              <a:t>melalu</a:t>
            </a:r>
            <a:r>
              <a:rPr lang="en-US" sz="2000" dirty="0" err="1">
                <a:ea typeface="Calibri" panose="020F0502020204030204" pitchFamily="34" charset="0"/>
              </a:rPr>
              <a:t>i</a:t>
            </a:r>
            <a:r>
              <a:rPr lang="en-US" sz="2000" dirty="0">
                <a:ea typeface="Calibri" panose="020F0502020204030204" pitchFamily="34" charset="0"/>
              </a:rPr>
              <a:t> </a:t>
            </a:r>
            <a:r>
              <a:rPr lang="id-ID" sz="2000" dirty="0">
                <a:ea typeface="Calibri" panose="020F0502020204030204" pitchFamily="34" charset="0"/>
              </a:rPr>
              <a:t>peningkatan produksi, produktivitas, akses pasar, logistik didukung sistem pertanian modern yang ramah lingkungan, serta</a:t>
            </a:r>
            <a:r>
              <a:rPr lang="en-US" sz="2000" dirty="0">
                <a:ea typeface="Calibri" panose="020F0502020204030204" pitchFamily="34" charset="0"/>
              </a:rPr>
              <a:t> </a:t>
            </a:r>
            <a:r>
              <a:rPr lang="id-ID" sz="2000" dirty="0">
                <a:ea typeface="Calibri" panose="020F0502020204030204" pitchFamily="34" charset="0"/>
              </a:rPr>
              <a:t>mendorong peningkatan nilai tambah produk untuk kesejahteraan petani</a:t>
            </a:r>
            <a:endParaRPr lang="id-ID" sz="2000" dirty="0">
              <a:cs typeface="Arial" panose="020B0604020202020204" pitchFamily="34" charset="0"/>
            </a:endParaRP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F3B9DAA3-8DDC-4E0D-9623-D6E3BEFF8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4071" y="114300"/>
            <a:ext cx="6912214" cy="116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Arah</a:t>
            </a:r>
            <a:r>
              <a:rPr lang="en-US" altLang="en-US" sz="34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Kebijakan</a:t>
            </a:r>
            <a:r>
              <a:rPr lang="en-US" altLang="en-US" sz="3400" b="1" dirty="0">
                <a:solidFill>
                  <a:srgbClr val="0070C0"/>
                </a:solidFill>
                <a:latin typeface="Arial" panose="020B0604020202020204" pitchFamily="34" charset="0"/>
              </a:rPr>
              <a:t> Pembangunan </a:t>
            </a:r>
            <a:r>
              <a:rPr lang="en-US" altLang="en-US" sz="3400" b="1" dirty="0" err="1">
                <a:solidFill>
                  <a:srgbClr val="0070C0"/>
                </a:solidFill>
                <a:latin typeface="Arial" panose="020B0604020202020204" pitchFamily="34" charset="0"/>
              </a:rPr>
              <a:t>Hortikultura</a:t>
            </a:r>
            <a:endParaRPr lang="en-US" altLang="en-US" sz="34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1A769E-1852-45A1-A421-8AF111DAB593}"/>
              </a:ext>
            </a:extLst>
          </p:cNvPr>
          <p:cNvSpPr/>
          <p:nvPr/>
        </p:nvSpPr>
        <p:spPr>
          <a:xfrm rot="21296863">
            <a:off x="5550637" y="1518858"/>
            <a:ext cx="863600" cy="10620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9AF056-A666-4074-9B6F-51088FC32869}"/>
              </a:ext>
            </a:extLst>
          </p:cNvPr>
          <p:cNvSpPr/>
          <p:nvPr/>
        </p:nvSpPr>
        <p:spPr>
          <a:xfrm rot="564771">
            <a:off x="5586583" y="1546364"/>
            <a:ext cx="863600" cy="106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E41F93-5D2E-4945-A069-FA0B9250E4F0}"/>
              </a:ext>
            </a:extLst>
          </p:cNvPr>
          <p:cNvSpPr txBox="1"/>
          <p:nvPr/>
        </p:nvSpPr>
        <p:spPr>
          <a:xfrm rot="673303">
            <a:off x="4538886" y="1013806"/>
            <a:ext cx="1933588" cy="258531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r">
              <a:spcAft>
                <a:spcPts val="800"/>
              </a:spcAft>
              <a:defRPr/>
            </a:pPr>
            <a:r>
              <a:rPr lang="en-US" sz="1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“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0D8194A6-B8AA-4F4D-8565-2421620CD38A}"/>
              </a:ext>
            </a:extLst>
          </p:cNvPr>
          <p:cNvSpPr/>
          <p:nvPr/>
        </p:nvSpPr>
        <p:spPr>
          <a:xfrm rot="5400000">
            <a:off x="8682221" y="3625147"/>
            <a:ext cx="835742" cy="953774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2675B1-280C-4CCA-9D08-08ABA2285C8D}"/>
              </a:ext>
            </a:extLst>
          </p:cNvPr>
          <p:cNvSpPr txBox="1"/>
          <p:nvPr/>
        </p:nvSpPr>
        <p:spPr>
          <a:xfrm>
            <a:off x="6013900" y="4612931"/>
            <a:ext cx="6034717" cy="209288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nton"/>
              </a:rPr>
              <a:t> </a:t>
            </a:r>
            <a:r>
              <a:rPr lang="en-US" sz="2600" b="1" dirty="0">
                <a:solidFill>
                  <a:srgbClr val="FFFF00"/>
                </a:solidFill>
                <a:latin typeface="Anton"/>
              </a:rPr>
              <a:t>3  Strategi: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600" b="1" dirty="0" err="1">
                <a:solidFill>
                  <a:srgbClr val="FFFF00"/>
                </a:solidFill>
                <a:latin typeface="Anton"/>
              </a:rPr>
              <a:t>Pengembangan</a:t>
            </a:r>
            <a:r>
              <a:rPr lang="en-US" sz="2600" b="1" dirty="0">
                <a:solidFill>
                  <a:srgbClr val="FFFF00"/>
                </a:solidFill>
                <a:latin typeface="Anton"/>
              </a:rPr>
              <a:t> Kampung </a:t>
            </a:r>
            <a:r>
              <a:rPr lang="en-US" sz="2600" b="1" dirty="0" err="1">
                <a:solidFill>
                  <a:srgbClr val="FFFF00"/>
                </a:solidFill>
                <a:latin typeface="Anton"/>
              </a:rPr>
              <a:t>Horti</a:t>
            </a:r>
            <a:endParaRPr lang="en-US" sz="2600" b="1" dirty="0">
              <a:solidFill>
                <a:srgbClr val="FFFF00"/>
              </a:solidFill>
              <a:latin typeface="Anton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600" b="1" dirty="0" err="1">
                <a:solidFill>
                  <a:srgbClr val="FFFF00"/>
                </a:solidFill>
                <a:latin typeface="Anton"/>
              </a:rPr>
              <a:t>Penumbuhan</a:t>
            </a:r>
            <a:r>
              <a:rPr lang="en-US" sz="2600" b="1" dirty="0">
                <a:solidFill>
                  <a:srgbClr val="FFFF00"/>
                </a:solidFill>
                <a:latin typeface="Anton"/>
              </a:rPr>
              <a:t> UMKM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600" b="1" dirty="0" err="1">
                <a:solidFill>
                  <a:srgbClr val="FFFF00"/>
                </a:solidFill>
                <a:latin typeface="Anton"/>
              </a:rPr>
              <a:t>Digitalisasi</a:t>
            </a:r>
            <a:r>
              <a:rPr lang="en-US" sz="2600" b="1" dirty="0">
                <a:solidFill>
                  <a:srgbClr val="FFFF00"/>
                </a:solidFill>
                <a:latin typeface="Anton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Anton"/>
              </a:rPr>
              <a:t>Hortikultura</a:t>
            </a:r>
            <a:endParaRPr lang="en-US" sz="2600" b="1" dirty="0">
              <a:solidFill>
                <a:srgbClr val="FFFF00"/>
              </a:solidFill>
              <a:latin typeface="Anton"/>
            </a:endParaRPr>
          </a:p>
          <a:p>
            <a:pPr algn="ctr"/>
            <a:r>
              <a:rPr lang="en-US" sz="2600" b="1" dirty="0">
                <a:solidFill>
                  <a:srgbClr val="FFFF00"/>
                </a:solidFill>
                <a:latin typeface="Anton"/>
              </a:rPr>
              <a:t>“</a:t>
            </a:r>
            <a:r>
              <a:rPr lang="en-US" sz="2600" b="1" i="1" dirty="0">
                <a:solidFill>
                  <a:srgbClr val="FFFF00"/>
                </a:solidFill>
                <a:latin typeface="Anton"/>
              </a:rPr>
              <a:t>LEGACY</a:t>
            </a:r>
            <a:r>
              <a:rPr lang="en-US" sz="2600" b="1" dirty="0">
                <a:solidFill>
                  <a:srgbClr val="FFFF00"/>
                </a:solidFill>
                <a:latin typeface="Anton"/>
              </a:rPr>
              <a:t> DITJEN HORTIKULTURA</a:t>
            </a:r>
            <a:endParaRPr lang="en-ID" sz="2600" b="1" dirty="0">
              <a:solidFill>
                <a:srgbClr val="FFFF00"/>
              </a:solidFill>
              <a:latin typeface="Anton"/>
            </a:endParaRPr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FEB2404A-92C0-4F3A-B194-63E592824D36}"/>
              </a:ext>
            </a:extLst>
          </p:cNvPr>
          <p:cNvSpPr/>
          <p:nvPr/>
        </p:nvSpPr>
        <p:spPr>
          <a:xfrm>
            <a:off x="5973549" y="1155428"/>
            <a:ext cx="6008143" cy="2735547"/>
          </a:xfrm>
          <a:custGeom>
            <a:avLst/>
            <a:gdLst>
              <a:gd name="connsiteX0" fmla="*/ 0 w 3459480"/>
              <a:gd name="connsiteY0" fmla="*/ 617220 h 617220"/>
              <a:gd name="connsiteX1" fmla="*/ 3459480 w 3459480"/>
              <a:gd name="connsiteY1" fmla="*/ 617220 h 617220"/>
              <a:gd name="connsiteX2" fmla="*/ 3459480 w 3459480"/>
              <a:gd name="connsiteY2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0" h="617220">
                <a:moveTo>
                  <a:pt x="0" y="617220"/>
                </a:moveTo>
                <a:lnTo>
                  <a:pt x="3459480" y="617220"/>
                </a:lnTo>
                <a:lnTo>
                  <a:pt x="3459480" y="0"/>
                </a:lnTo>
              </a:path>
            </a:pathLst>
          </a:cu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08382E5-5879-4089-9B8B-8B079B5B01B3}"/>
              </a:ext>
            </a:extLst>
          </p:cNvPr>
          <p:cNvSpPr/>
          <p:nvPr/>
        </p:nvSpPr>
        <p:spPr>
          <a:xfrm>
            <a:off x="4525535" y="-90377"/>
            <a:ext cx="1488365" cy="68580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82563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7172">
            <a:extLst>
              <a:ext uri="{FF2B5EF4-FFF2-40B4-BE49-F238E27FC236}">
                <a16:creationId xmlns:a16="http://schemas.microsoft.com/office/drawing/2014/main" id="{99BC7D4A-0A7E-4DD9-9FB8-8B01589CE132}"/>
              </a:ext>
            </a:extLst>
          </p:cNvPr>
          <p:cNvSpPr/>
          <p:nvPr/>
        </p:nvSpPr>
        <p:spPr>
          <a:xfrm>
            <a:off x="-9101" y="1134445"/>
            <a:ext cx="12170222" cy="535578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Rounded Rectangle 151">
            <a:extLst>
              <a:ext uri="{FF2B5EF4-FFF2-40B4-BE49-F238E27FC236}">
                <a16:creationId xmlns:a16="http://schemas.microsoft.com/office/drawing/2014/main" id="{334C9AAA-51D1-4A78-AA39-D46BFCE384DE}"/>
              </a:ext>
            </a:extLst>
          </p:cNvPr>
          <p:cNvSpPr/>
          <p:nvPr/>
        </p:nvSpPr>
        <p:spPr>
          <a:xfrm>
            <a:off x="263583" y="68567"/>
            <a:ext cx="11660445" cy="682269"/>
          </a:xfrm>
          <a:prstGeom prst="roundRect">
            <a:avLst>
              <a:gd name="adj" fmla="val 5200"/>
            </a:avLst>
          </a:prstGeom>
          <a:solidFill>
            <a:schemeClr val="bg1">
              <a:alpha val="50000"/>
            </a:schemeClr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74865">
              <a:defRPr/>
            </a:pPr>
            <a:endParaRPr lang="en-US" sz="1722" b="1" kern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79A70C-0028-46DC-910A-6C6E57A4B9D8}"/>
              </a:ext>
            </a:extLst>
          </p:cNvPr>
          <p:cNvSpPr/>
          <p:nvPr/>
        </p:nvSpPr>
        <p:spPr>
          <a:xfrm>
            <a:off x="11240694" y="122596"/>
            <a:ext cx="626995" cy="565232"/>
          </a:xfrm>
          <a:prstGeom prst="roundRect">
            <a:avLst/>
          </a:prstGeom>
          <a:solidFill>
            <a:srgbClr val="FFFFFF">
              <a:alpha val="60000"/>
            </a:srgbClr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 panose="020406030505050303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B4DCA3C-AC22-4CF5-A07F-B991228D863C}"/>
              </a:ext>
            </a:extLst>
          </p:cNvPr>
          <p:cNvSpPr/>
          <p:nvPr/>
        </p:nvSpPr>
        <p:spPr>
          <a:xfrm>
            <a:off x="359512" y="127681"/>
            <a:ext cx="755947" cy="565232"/>
          </a:xfrm>
          <a:prstGeom prst="roundRect">
            <a:avLst/>
          </a:prstGeom>
          <a:solidFill>
            <a:srgbClr val="FFFFFF">
              <a:alpha val="60000"/>
            </a:srgbClr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 panose="020406030505050303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8381B17-461E-443A-8FA0-D7CDBF45C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407"/>
          <a:stretch/>
        </p:blipFill>
        <p:spPr>
          <a:xfrm>
            <a:off x="367328" y="127681"/>
            <a:ext cx="727859" cy="502507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257E125-2B6F-4E25-9844-498B97E2FEBA}"/>
              </a:ext>
            </a:extLst>
          </p:cNvPr>
          <p:cNvSpPr txBox="1">
            <a:spLocks/>
          </p:cNvSpPr>
          <p:nvPr/>
        </p:nvSpPr>
        <p:spPr>
          <a:xfrm>
            <a:off x="1103003" y="147972"/>
            <a:ext cx="10137690" cy="561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2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454545"/>
                  </a:glow>
                </a:effectLst>
                <a:latin typeface="Arial"/>
                <a:ea typeface="+mn-ea"/>
                <a:cs typeface="+mn-cs"/>
              </a:rPr>
              <a:t>TANTANGAN </a:t>
            </a:r>
            <a:r>
              <a:rPr lang="en-US" sz="2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454545"/>
                  </a:glow>
                </a:effectLst>
                <a:latin typeface="Arial"/>
                <a:ea typeface="+mn-ea"/>
                <a:cs typeface="+mn-cs"/>
              </a:rPr>
              <a:t>PENGEMBANGAN HORTIKULTURA</a:t>
            </a:r>
            <a:endParaRPr lang="en-US" sz="2800" b="1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glow rad="139700">
                  <a:srgbClr val="454545"/>
                </a:glow>
              </a:effectLst>
              <a:latin typeface="Arial"/>
              <a:ea typeface="+mn-ea"/>
              <a:cs typeface="+mn-cs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6DCB1472-A599-4930-ABC8-2BCB696FC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530" y="141666"/>
            <a:ext cx="544935" cy="54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EB10231-566D-476D-BD85-4B7644B821B7}"/>
              </a:ext>
            </a:extLst>
          </p:cNvPr>
          <p:cNvGrpSpPr/>
          <p:nvPr/>
        </p:nvGrpSpPr>
        <p:grpSpPr>
          <a:xfrm>
            <a:off x="2936434" y="3981638"/>
            <a:ext cx="2514601" cy="2560008"/>
            <a:chOff x="6031523" y="540881"/>
            <a:chExt cx="2514601" cy="1973719"/>
          </a:xfrm>
        </p:grpSpPr>
        <p:sp>
          <p:nvSpPr>
            <p:cNvPr id="68" name="Rectangle: Diagonal Corners Snipped 67">
              <a:extLst>
                <a:ext uri="{FF2B5EF4-FFF2-40B4-BE49-F238E27FC236}">
                  <a16:creationId xmlns:a16="http://schemas.microsoft.com/office/drawing/2014/main" id="{802650C8-BC1B-44E6-812F-177492867D18}"/>
                </a:ext>
              </a:extLst>
            </p:cNvPr>
            <p:cNvSpPr/>
            <p:nvPr/>
          </p:nvSpPr>
          <p:spPr>
            <a:xfrm>
              <a:off x="6166173" y="931985"/>
              <a:ext cx="2379951" cy="1582615"/>
            </a:xfrm>
            <a:prstGeom prst="snip2DiagRect">
              <a:avLst>
                <a:gd name="adj1" fmla="val 0"/>
                <a:gd name="adj2" fmla="val 8503"/>
              </a:avLst>
            </a:prstGeom>
            <a:solidFill>
              <a:srgbClr val="0680C3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60A97E2B-6A83-4E83-B3EF-1B6AFAA77BD3}"/>
                </a:ext>
              </a:extLst>
            </p:cNvPr>
            <p:cNvSpPr/>
            <p:nvPr/>
          </p:nvSpPr>
          <p:spPr>
            <a:xfrm>
              <a:off x="6031523" y="540881"/>
              <a:ext cx="2177662" cy="534066"/>
            </a:xfrm>
            <a:prstGeom prst="roundRect">
              <a:avLst>
                <a:gd name="adj" fmla="val 16667"/>
              </a:avLst>
            </a:prstGeom>
            <a:solidFill>
              <a:srgbClr val="0680C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205E9F3-6437-497F-B997-B682372C002F}"/>
                </a:ext>
              </a:extLst>
            </p:cNvPr>
            <p:cNvSpPr txBox="1"/>
            <p:nvPr/>
          </p:nvSpPr>
          <p:spPr>
            <a:xfrm>
              <a:off x="6095673" y="614736"/>
              <a:ext cx="2231365" cy="403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EFISIENSI BIAYA PRODUKSI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4A4A28D-2466-495C-B930-DD7089CBC3F7}"/>
                </a:ext>
              </a:extLst>
            </p:cNvPr>
            <p:cNvSpPr txBox="1"/>
            <p:nvPr/>
          </p:nvSpPr>
          <p:spPr>
            <a:xfrm>
              <a:off x="6325149" y="1230343"/>
              <a:ext cx="187746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Penggunaan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sarana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produksi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berlebih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belum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menerapkan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pola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ramah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lingkungan</a:t>
              </a:r>
              <a:endPara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21472C6-DAA4-47FA-A0C3-9108782EEF7F}"/>
              </a:ext>
            </a:extLst>
          </p:cNvPr>
          <p:cNvGrpSpPr/>
          <p:nvPr/>
        </p:nvGrpSpPr>
        <p:grpSpPr>
          <a:xfrm>
            <a:off x="186397" y="3928265"/>
            <a:ext cx="2608014" cy="2613381"/>
            <a:chOff x="5938110" y="469007"/>
            <a:chExt cx="2608014" cy="2493199"/>
          </a:xfrm>
        </p:grpSpPr>
        <p:sp>
          <p:nvSpPr>
            <p:cNvPr id="73" name="Rectangle: Diagonal Corners Snipped 72">
              <a:extLst>
                <a:ext uri="{FF2B5EF4-FFF2-40B4-BE49-F238E27FC236}">
                  <a16:creationId xmlns:a16="http://schemas.microsoft.com/office/drawing/2014/main" id="{D469431C-F5EB-48EE-B7F1-14EE36660160}"/>
                </a:ext>
              </a:extLst>
            </p:cNvPr>
            <p:cNvSpPr/>
            <p:nvPr/>
          </p:nvSpPr>
          <p:spPr>
            <a:xfrm>
              <a:off x="6090375" y="931985"/>
              <a:ext cx="2455749" cy="2030221"/>
            </a:xfrm>
            <a:prstGeom prst="snip2DiagRect">
              <a:avLst>
                <a:gd name="adj1" fmla="val 0"/>
                <a:gd name="adj2" fmla="val 5407"/>
              </a:avLst>
            </a:prstGeom>
            <a:solidFill>
              <a:srgbClr val="07A398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6E1AD67A-5F64-4E64-93DF-E9D713F7552F}"/>
                </a:ext>
              </a:extLst>
            </p:cNvPr>
            <p:cNvSpPr/>
            <p:nvPr/>
          </p:nvSpPr>
          <p:spPr>
            <a:xfrm>
              <a:off x="5994344" y="469007"/>
              <a:ext cx="1980358" cy="679233"/>
            </a:xfrm>
            <a:prstGeom prst="roundRect">
              <a:avLst>
                <a:gd name="adj" fmla="val 16667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B65BC47-FA9B-45C2-9F08-505AB2599E35}"/>
                </a:ext>
              </a:extLst>
            </p:cNvPr>
            <p:cNvSpPr txBox="1"/>
            <p:nvPr/>
          </p:nvSpPr>
          <p:spPr>
            <a:xfrm>
              <a:off x="5938110" y="686027"/>
              <a:ext cx="21167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KEHILANGAN HASIL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4004ED9-3B0B-48AF-B45D-384EAA12DE29}"/>
                </a:ext>
              </a:extLst>
            </p:cNvPr>
            <p:cNvSpPr txBox="1"/>
            <p:nvPr/>
          </p:nvSpPr>
          <p:spPr>
            <a:xfrm>
              <a:off x="6226312" y="1219970"/>
              <a:ext cx="2177092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Penanganan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panen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belum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menerapkan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GHP,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sarana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prasarana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pascapanen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terbatas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rantai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dingin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kurang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dikenal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mutu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produk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sangat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beragam</a:t>
              </a:r>
              <a:endPara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C14553D-F41E-4858-8083-82F35C93BA6E}"/>
              </a:ext>
            </a:extLst>
          </p:cNvPr>
          <p:cNvGrpSpPr/>
          <p:nvPr/>
        </p:nvGrpSpPr>
        <p:grpSpPr>
          <a:xfrm>
            <a:off x="4289423" y="1246727"/>
            <a:ext cx="3227603" cy="2253748"/>
            <a:chOff x="6031523" y="411474"/>
            <a:chExt cx="2514601" cy="2103126"/>
          </a:xfrm>
        </p:grpSpPr>
        <p:sp>
          <p:nvSpPr>
            <p:cNvPr id="78" name="Rectangle: Diagonal Corners Snipped 77">
              <a:extLst>
                <a:ext uri="{FF2B5EF4-FFF2-40B4-BE49-F238E27FC236}">
                  <a16:creationId xmlns:a16="http://schemas.microsoft.com/office/drawing/2014/main" id="{EBAF80C1-2ED6-46CD-8A8A-57CAD1879A85}"/>
                </a:ext>
              </a:extLst>
            </p:cNvPr>
            <p:cNvSpPr/>
            <p:nvPr/>
          </p:nvSpPr>
          <p:spPr>
            <a:xfrm>
              <a:off x="6383216" y="931985"/>
              <a:ext cx="2162908" cy="1582615"/>
            </a:xfrm>
            <a:prstGeom prst="snip2DiagRect">
              <a:avLst>
                <a:gd name="adj1" fmla="val 0"/>
                <a:gd name="adj2" fmla="val 6619"/>
              </a:avLst>
            </a:prstGeom>
            <a:solidFill>
              <a:srgbClr val="90C221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B8D2F527-31F9-41D3-BC9B-32192DC9423A}"/>
                </a:ext>
              </a:extLst>
            </p:cNvPr>
            <p:cNvSpPr/>
            <p:nvPr/>
          </p:nvSpPr>
          <p:spPr>
            <a:xfrm>
              <a:off x="6031523" y="411474"/>
              <a:ext cx="2264900" cy="772973"/>
            </a:xfrm>
            <a:prstGeom prst="roundRect">
              <a:avLst>
                <a:gd name="adj" fmla="val 16667"/>
              </a:avLst>
            </a:prstGeom>
            <a:solidFill>
              <a:srgbClr val="90C22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B550C6F-E0F9-4832-A04F-684C624C9919}"/>
                </a:ext>
              </a:extLst>
            </p:cNvPr>
            <p:cNvSpPr txBox="1"/>
            <p:nvPr/>
          </p:nvSpPr>
          <p:spPr>
            <a:xfrm>
              <a:off x="6136122" y="508845"/>
              <a:ext cx="1975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PENINGKATAN PRODUKTIVITAS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33FAFED-073E-435E-A99F-28A309D4D965}"/>
                </a:ext>
              </a:extLst>
            </p:cNvPr>
            <p:cNvSpPr txBox="1"/>
            <p:nvPr/>
          </p:nvSpPr>
          <p:spPr>
            <a:xfrm>
              <a:off x="6525936" y="1219970"/>
              <a:ext cx="18774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Sistem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produksi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konvensional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benih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unggul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terbatas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irigasi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sangat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bergantung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pada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hujan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keterbatasan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permodalan</a:t>
              </a:r>
              <a:endPara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7D19D18-A06A-49DD-80CC-9017A21A7904}"/>
              </a:ext>
            </a:extLst>
          </p:cNvPr>
          <p:cNvGrpSpPr/>
          <p:nvPr/>
        </p:nvGrpSpPr>
        <p:grpSpPr>
          <a:xfrm>
            <a:off x="195981" y="1222557"/>
            <a:ext cx="3897352" cy="2226321"/>
            <a:chOff x="5683721" y="402175"/>
            <a:chExt cx="2988038" cy="2113339"/>
          </a:xfrm>
        </p:grpSpPr>
        <p:sp>
          <p:nvSpPr>
            <p:cNvPr id="83" name="Rectangle: Diagonal Corners Snipped 82">
              <a:extLst>
                <a:ext uri="{FF2B5EF4-FFF2-40B4-BE49-F238E27FC236}">
                  <a16:creationId xmlns:a16="http://schemas.microsoft.com/office/drawing/2014/main" id="{9CF33BCE-F13F-4413-A806-F8A02531D7B2}"/>
                </a:ext>
              </a:extLst>
            </p:cNvPr>
            <p:cNvSpPr/>
            <p:nvPr/>
          </p:nvSpPr>
          <p:spPr>
            <a:xfrm>
              <a:off x="5923708" y="931985"/>
              <a:ext cx="2748051" cy="1582615"/>
            </a:xfrm>
            <a:prstGeom prst="snip2DiagRect">
              <a:avLst>
                <a:gd name="adj1" fmla="val 0"/>
                <a:gd name="adj2" fmla="val 8503"/>
              </a:avLst>
            </a:prstGeom>
            <a:solidFill>
              <a:srgbClr val="FBA200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BCAE9220-ADE6-4D15-A02F-709840CB0AA4}"/>
                </a:ext>
              </a:extLst>
            </p:cNvPr>
            <p:cNvSpPr/>
            <p:nvPr/>
          </p:nvSpPr>
          <p:spPr>
            <a:xfrm>
              <a:off x="5719741" y="402175"/>
              <a:ext cx="2209972" cy="746065"/>
            </a:xfrm>
            <a:prstGeom prst="roundRect">
              <a:avLst>
                <a:gd name="adj" fmla="val 16667"/>
              </a:avLst>
            </a:prstGeom>
            <a:solidFill>
              <a:srgbClr val="FBA2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8F9B2C4-826B-4258-ABFA-0CF02CE4DB22}"/>
                </a:ext>
              </a:extLst>
            </p:cNvPr>
            <p:cNvSpPr txBox="1"/>
            <p:nvPr/>
          </p:nvSpPr>
          <p:spPr>
            <a:xfrm>
              <a:off x="5683721" y="531036"/>
              <a:ext cx="19921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Fax" panose="02060602050505020204" pitchFamily="18" charset="0"/>
                </a:rPr>
                <a:t>STABILITAS PRODUKSI DAN HARGA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E6DC5C0-AC6A-4810-97B2-32B2D6B7F341}"/>
                </a:ext>
              </a:extLst>
            </p:cNvPr>
            <p:cNvSpPr txBox="1"/>
            <p:nvPr/>
          </p:nvSpPr>
          <p:spPr>
            <a:xfrm>
              <a:off x="6031523" y="1130519"/>
              <a:ext cx="237188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Produksi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tergantung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pada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cuaca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dan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musim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keterbatasan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lahan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komitmen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penerapan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pola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tanam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/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produksi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harga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komoditas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berfluktuasi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belum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ada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jaminan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pasar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AC5AAE6-D79E-453A-A1D7-0F8B92D83895}"/>
              </a:ext>
            </a:extLst>
          </p:cNvPr>
          <p:cNvGrpSpPr/>
          <p:nvPr/>
        </p:nvGrpSpPr>
        <p:grpSpPr>
          <a:xfrm>
            <a:off x="5609446" y="4016666"/>
            <a:ext cx="3394277" cy="2524981"/>
            <a:chOff x="6031523" y="562289"/>
            <a:chExt cx="2514601" cy="2524981"/>
          </a:xfrm>
        </p:grpSpPr>
        <p:sp>
          <p:nvSpPr>
            <p:cNvPr id="88" name="Rectangle: Diagonal Corners Snipped 87">
              <a:extLst>
                <a:ext uri="{FF2B5EF4-FFF2-40B4-BE49-F238E27FC236}">
                  <a16:creationId xmlns:a16="http://schemas.microsoft.com/office/drawing/2014/main" id="{9A1A2DF5-62B6-4732-8146-1B7A5266E9E9}"/>
                </a:ext>
              </a:extLst>
            </p:cNvPr>
            <p:cNvSpPr/>
            <p:nvPr/>
          </p:nvSpPr>
          <p:spPr>
            <a:xfrm>
              <a:off x="6194212" y="931985"/>
              <a:ext cx="2351912" cy="2155285"/>
            </a:xfrm>
            <a:prstGeom prst="snip2DiagRect">
              <a:avLst>
                <a:gd name="adj1" fmla="val 0"/>
                <a:gd name="adj2" fmla="val 6522"/>
              </a:avLst>
            </a:prstGeom>
            <a:solidFill>
              <a:srgbClr val="E62601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5F08356-E813-4E05-ABF1-C6DF1636AF6F}"/>
                </a:ext>
              </a:extLst>
            </p:cNvPr>
            <p:cNvSpPr/>
            <p:nvPr/>
          </p:nvSpPr>
          <p:spPr>
            <a:xfrm>
              <a:off x="6031523" y="562289"/>
              <a:ext cx="2232129" cy="607088"/>
            </a:xfrm>
            <a:prstGeom prst="roundRect">
              <a:avLst>
                <a:gd name="adj" fmla="val 16667"/>
              </a:avLst>
            </a:prstGeom>
            <a:solidFill>
              <a:srgbClr val="E6260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BF3AD3D-D106-4DC1-B440-EBD94FA6A4D0}"/>
                </a:ext>
              </a:extLst>
            </p:cNvPr>
            <p:cNvSpPr txBox="1"/>
            <p:nvPr/>
          </p:nvSpPr>
          <p:spPr>
            <a:xfrm>
              <a:off x="6055423" y="606593"/>
              <a:ext cx="22687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PENINGKATAN MUTU DAN RAMAH LINGKUNGAN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1120BE1-1E48-41BD-ADA8-15438AF5AB61}"/>
                </a:ext>
              </a:extLst>
            </p:cNvPr>
            <p:cNvSpPr txBox="1"/>
            <p:nvPr/>
          </p:nvSpPr>
          <p:spPr>
            <a:xfrm>
              <a:off x="6431434" y="1219970"/>
              <a:ext cx="187746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GAP dan PHT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belum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diterapkan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secara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masif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sarana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prasarana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penunjang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budidaya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sangat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minim,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kualitas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dan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mutu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belum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seragam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tidak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ada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penghargaan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terhadap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penerapan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sistem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mutu</a:t>
              </a:r>
              <a:endPara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0F9EF8D-37B1-440F-93F0-8C3CFA64086E}"/>
              </a:ext>
            </a:extLst>
          </p:cNvPr>
          <p:cNvGrpSpPr/>
          <p:nvPr/>
        </p:nvGrpSpPr>
        <p:grpSpPr>
          <a:xfrm>
            <a:off x="8011244" y="1249972"/>
            <a:ext cx="3496652" cy="2252674"/>
            <a:chOff x="6001181" y="261926"/>
            <a:chExt cx="2544943" cy="2252674"/>
          </a:xfrm>
          <a:solidFill>
            <a:srgbClr val="07A398">
              <a:lumMod val="20000"/>
              <a:lumOff val="80000"/>
            </a:srgbClr>
          </a:solidFill>
        </p:grpSpPr>
        <p:sp>
          <p:nvSpPr>
            <p:cNvPr id="93" name="Rectangle: Diagonal Corners Snipped 92">
              <a:extLst>
                <a:ext uri="{FF2B5EF4-FFF2-40B4-BE49-F238E27FC236}">
                  <a16:creationId xmlns:a16="http://schemas.microsoft.com/office/drawing/2014/main" id="{4A845B79-FA6C-4660-8A2F-BB52ACBF2CEE}"/>
                </a:ext>
              </a:extLst>
            </p:cNvPr>
            <p:cNvSpPr/>
            <p:nvPr/>
          </p:nvSpPr>
          <p:spPr>
            <a:xfrm>
              <a:off x="6383216" y="792645"/>
              <a:ext cx="2162908" cy="1721955"/>
            </a:xfrm>
            <a:prstGeom prst="snip2DiagRect">
              <a:avLst>
                <a:gd name="adj1" fmla="val 0"/>
                <a:gd name="adj2" fmla="val 9759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D473B08B-364D-4779-A042-937CD3FD8B22}"/>
                </a:ext>
              </a:extLst>
            </p:cNvPr>
            <p:cNvSpPr/>
            <p:nvPr/>
          </p:nvSpPr>
          <p:spPr>
            <a:xfrm>
              <a:off x="6001181" y="261926"/>
              <a:ext cx="2108746" cy="852337"/>
            </a:xfrm>
            <a:prstGeom prst="roundRect">
              <a:avLst>
                <a:gd name="adj" fmla="val 1666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49B594F-6257-49EF-B981-6D2FF8BFAD33}"/>
                </a:ext>
              </a:extLst>
            </p:cNvPr>
            <p:cNvSpPr txBox="1"/>
            <p:nvPr/>
          </p:nvSpPr>
          <p:spPr>
            <a:xfrm>
              <a:off x="6051732" y="407184"/>
              <a:ext cx="202057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DIVERSIFIKASI PANGAN POKOK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25C5986-362F-41F9-B9A3-335864A028D9}"/>
                </a:ext>
              </a:extLst>
            </p:cNvPr>
            <p:cNvSpPr txBox="1"/>
            <p:nvPr/>
          </p:nvSpPr>
          <p:spPr>
            <a:xfrm>
              <a:off x="6525936" y="1219970"/>
              <a:ext cx="1877468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Benih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unggul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sangat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terbatas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preferensi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konsumen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masih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pangan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pokok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utama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(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beras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9263C42-78F2-4FB9-891C-CFD1C2FFB530}"/>
              </a:ext>
            </a:extLst>
          </p:cNvPr>
          <p:cNvGrpSpPr/>
          <p:nvPr/>
        </p:nvGrpSpPr>
        <p:grpSpPr>
          <a:xfrm>
            <a:off x="9095651" y="3913643"/>
            <a:ext cx="2959954" cy="2628003"/>
            <a:chOff x="6272789" y="474568"/>
            <a:chExt cx="2273335" cy="2507820"/>
          </a:xfrm>
          <a:solidFill>
            <a:srgbClr val="00B0F0"/>
          </a:solidFill>
        </p:grpSpPr>
        <p:sp>
          <p:nvSpPr>
            <p:cNvPr id="98" name="Rectangle: Diagonal Corners Snipped 97">
              <a:extLst>
                <a:ext uri="{FF2B5EF4-FFF2-40B4-BE49-F238E27FC236}">
                  <a16:creationId xmlns:a16="http://schemas.microsoft.com/office/drawing/2014/main" id="{24675DA4-6C52-4170-846B-0838429D4502}"/>
                </a:ext>
              </a:extLst>
            </p:cNvPr>
            <p:cNvSpPr/>
            <p:nvPr/>
          </p:nvSpPr>
          <p:spPr>
            <a:xfrm>
              <a:off x="6383216" y="931985"/>
              <a:ext cx="2162908" cy="2050403"/>
            </a:xfrm>
            <a:prstGeom prst="snip2DiagRect">
              <a:avLst>
                <a:gd name="adj1" fmla="val 0"/>
                <a:gd name="adj2" fmla="val 8911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009A8DD1-CBDC-4DFD-A4ED-67460749EB37}"/>
                </a:ext>
              </a:extLst>
            </p:cNvPr>
            <p:cNvSpPr/>
            <p:nvPr/>
          </p:nvSpPr>
          <p:spPr>
            <a:xfrm>
              <a:off x="6272789" y="474568"/>
              <a:ext cx="2090601" cy="554805"/>
            </a:xfrm>
            <a:prstGeom prst="roundRect">
              <a:avLst>
                <a:gd name="adj" fmla="val 1666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361B66D-E763-478C-9E87-3256EE61E811}"/>
                </a:ext>
              </a:extLst>
            </p:cNvPr>
            <p:cNvSpPr txBox="1"/>
            <p:nvPr/>
          </p:nvSpPr>
          <p:spPr>
            <a:xfrm>
              <a:off x="6295186" y="586862"/>
              <a:ext cx="1984781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PENINGKATAN EKSPOR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07E5A0E-288D-4726-98AF-750E104EB32C}"/>
                </a:ext>
              </a:extLst>
            </p:cNvPr>
            <p:cNvSpPr txBox="1"/>
            <p:nvPr/>
          </p:nvSpPr>
          <p:spPr>
            <a:xfrm>
              <a:off x="6393297" y="1052050"/>
              <a:ext cx="2010107" cy="18158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Kontinuitas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pasokan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belum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baik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varietas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tidak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sesuai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keinginan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pasar,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produk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layak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ekspor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sangat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terbatas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persaingan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sangat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ketat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standar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mutu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&amp;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keamanan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pangan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minim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eksportir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akses</a:t>
              </a:r>
              <a:r>
                <a:rPr kumimoji="0" lang="en-US" altLang="ko-K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terbatas</a:t>
              </a:r>
              <a:endPara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" name="Graphic 101" descr="Statistics">
            <a:extLst>
              <a:ext uri="{FF2B5EF4-FFF2-40B4-BE49-F238E27FC236}">
                <a16:creationId xmlns:a16="http://schemas.microsoft.com/office/drawing/2014/main" id="{01B5145F-9CA1-489E-B39F-9355A39418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6659" y="2892653"/>
            <a:ext cx="914400" cy="914400"/>
          </a:xfrm>
          <a:prstGeom prst="rect">
            <a:avLst/>
          </a:prstGeom>
        </p:spPr>
      </p:pic>
      <p:pic>
        <p:nvPicPr>
          <p:cNvPr id="103" name="Graphic 102" descr="Bar graph with upward trend">
            <a:extLst>
              <a:ext uri="{FF2B5EF4-FFF2-40B4-BE49-F238E27FC236}">
                <a16:creationId xmlns:a16="http://schemas.microsoft.com/office/drawing/2014/main" id="{79305043-158B-4E70-9836-71DFA4CA9A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3927" y="2802052"/>
            <a:ext cx="997316" cy="997316"/>
          </a:xfrm>
          <a:prstGeom prst="rect">
            <a:avLst/>
          </a:prstGeom>
        </p:spPr>
      </p:pic>
      <p:pic>
        <p:nvPicPr>
          <p:cNvPr id="104" name="Picture 2" descr="Indonesian rupiah - Free business and finance icons">
            <a:extLst>
              <a:ext uri="{FF2B5EF4-FFF2-40B4-BE49-F238E27FC236}">
                <a16:creationId xmlns:a16="http://schemas.microsoft.com/office/drawing/2014/main" id="{59BF3E51-72CF-4068-9CE1-27C0E24F2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522" y="5834053"/>
            <a:ext cx="978313" cy="51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Graphic 104" descr="Sustainability">
            <a:extLst>
              <a:ext uri="{FF2B5EF4-FFF2-40B4-BE49-F238E27FC236}">
                <a16:creationId xmlns:a16="http://schemas.microsoft.com/office/drawing/2014/main" id="{AA7428A6-35F6-48D4-A401-0C918958C20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10413" y="6025820"/>
            <a:ext cx="914400" cy="914400"/>
          </a:xfrm>
          <a:prstGeom prst="rect">
            <a:avLst/>
          </a:prstGeom>
        </p:spPr>
      </p:pic>
      <p:pic>
        <p:nvPicPr>
          <p:cNvPr id="106" name="Picture 4" descr="Food Estate di Kalimantan Tengah - ANTARA News Banten">
            <a:extLst>
              <a:ext uri="{FF2B5EF4-FFF2-40B4-BE49-F238E27FC236}">
                <a16:creationId xmlns:a16="http://schemas.microsoft.com/office/drawing/2014/main" id="{FA8066AD-1858-490A-8445-5D812E022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3548" r="54240" b="33058"/>
          <a:stretch/>
        </p:blipFill>
        <p:spPr bwMode="auto">
          <a:xfrm>
            <a:off x="10735099" y="2891660"/>
            <a:ext cx="1025991" cy="98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4" descr="Pemerintah Atur Batas Bebas Bea Masuk Barang Pribadi Penumpang ...">
            <a:extLst>
              <a:ext uri="{FF2B5EF4-FFF2-40B4-BE49-F238E27FC236}">
                <a16:creationId xmlns:a16="http://schemas.microsoft.com/office/drawing/2014/main" id="{A463FCDA-F4BD-497B-848F-9EDEE4E98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24" y="6110819"/>
            <a:ext cx="1295895" cy="6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Graphic 107" descr="Braille">
            <a:extLst>
              <a:ext uri="{FF2B5EF4-FFF2-40B4-BE49-F238E27FC236}">
                <a16:creationId xmlns:a16="http://schemas.microsoft.com/office/drawing/2014/main" id="{8979A683-3A9C-4B2E-8C9F-D29B29CC15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75660" y="5961906"/>
            <a:ext cx="978314" cy="97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AE9DEB-1D0F-4812-B97E-DE99C6BECC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DFC1E55-79F2-45BE-96A4-B7373D8BD03E}"/>
              </a:ext>
            </a:extLst>
          </p:cNvPr>
          <p:cNvSpPr/>
          <p:nvPr/>
        </p:nvSpPr>
        <p:spPr>
          <a:xfrm>
            <a:off x="293203" y="1110554"/>
            <a:ext cx="2160000" cy="5421695"/>
          </a:xfrm>
          <a:prstGeom prst="roundRect">
            <a:avLst>
              <a:gd name="adj" fmla="val 12097"/>
            </a:avLst>
          </a:prstGeom>
          <a:solidFill>
            <a:schemeClr val="bg1"/>
          </a:solidFill>
          <a:ln w="57150" cap="flat" cmpd="sng" algn="ctr">
            <a:solidFill>
              <a:srgbClr val="009999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A813691-36B2-44CC-AD88-3C901E3A3AC4}"/>
              </a:ext>
            </a:extLst>
          </p:cNvPr>
          <p:cNvSpPr/>
          <p:nvPr/>
        </p:nvSpPr>
        <p:spPr>
          <a:xfrm>
            <a:off x="2641834" y="1066973"/>
            <a:ext cx="2160000" cy="5421695"/>
          </a:xfrm>
          <a:prstGeom prst="roundRect">
            <a:avLst>
              <a:gd name="adj" fmla="val 12097"/>
            </a:avLst>
          </a:prstGeom>
          <a:solidFill>
            <a:schemeClr val="bg1"/>
          </a:solidFill>
          <a:ln w="57150" cap="flat" cmpd="sng" algn="ctr">
            <a:solidFill>
              <a:srgbClr val="009999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6A59597-231E-4CE4-A468-1B4DF9B9DA62}"/>
              </a:ext>
            </a:extLst>
          </p:cNvPr>
          <p:cNvSpPr/>
          <p:nvPr/>
        </p:nvSpPr>
        <p:spPr>
          <a:xfrm>
            <a:off x="5023984" y="1066973"/>
            <a:ext cx="2160000" cy="5421695"/>
          </a:xfrm>
          <a:prstGeom prst="roundRect">
            <a:avLst>
              <a:gd name="adj" fmla="val 12097"/>
            </a:avLst>
          </a:prstGeom>
          <a:solidFill>
            <a:schemeClr val="bg1"/>
          </a:solidFill>
          <a:ln w="57150" cap="flat" cmpd="sng" algn="ctr">
            <a:solidFill>
              <a:srgbClr val="009999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r>
              <a:rPr lang="en-US" sz="1620" kern="0" dirty="0">
                <a:solidFill>
                  <a:prstClr val="white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4C8AEB2-39D9-4A9C-80F8-D408E4A60AD7}"/>
              </a:ext>
            </a:extLst>
          </p:cNvPr>
          <p:cNvSpPr/>
          <p:nvPr/>
        </p:nvSpPr>
        <p:spPr>
          <a:xfrm>
            <a:off x="7406135" y="1077606"/>
            <a:ext cx="2160000" cy="5421695"/>
          </a:xfrm>
          <a:prstGeom prst="roundRect">
            <a:avLst>
              <a:gd name="adj" fmla="val 12097"/>
            </a:avLst>
          </a:prstGeom>
          <a:solidFill>
            <a:schemeClr val="bg1"/>
          </a:solidFill>
          <a:ln w="57150" cap="flat" cmpd="sng" algn="ctr">
            <a:solidFill>
              <a:srgbClr val="009999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67169F2-AA85-4F4A-B666-EA8DBDC81A5B}"/>
              </a:ext>
            </a:extLst>
          </p:cNvPr>
          <p:cNvSpPr/>
          <p:nvPr/>
        </p:nvSpPr>
        <p:spPr>
          <a:xfrm>
            <a:off x="9788285" y="1125522"/>
            <a:ext cx="2160000" cy="5421695"/>
          </a:xfrm>
          <a:prstGeom prst="roundRect">
            <a:avLst>
              <a:gd name="adj" fmla="val 12097"/>
            </a:avLst>
          </a:prstGeom>
          <a:solidFill>
            <a:schemeClr val="bg1"/>
          </a:solidFill>
          <a:ln w="57150" cap="flat" cmpd="sng" algn="ctr">
            <a:solidFill>
              <a:srgbClr val="009999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A3111A-C412-4AC8-8322-DA5E2E12131E}"/>
              </a:ext>
            </a:extLst>
          </p:cNvPr>
          <p:cNvSpPr txBox="1"/>
          <p:nvPr/>
        </p:nvSpPr>
        <p:spPr>
          <a:xfrm>
            <a:off x="305154" y="1100170"/>
            <a:ext cx="2069055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14">
              <a:buClr>
                <a:srgbClr val="000000"/>
              </a:buClr>
              <a:defRPr/>
            </a:pPr>
            <a:r>
              <a:rPr lang="en-US" sz="168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CB1: </a:t>
            </a:r>
          </a:p>
          <a:p>
            <a:pPr algn="ctr" defTabSz="822914">
              <a:buClr>
                <a:srgbClr val="000000"/>
              </a:buClr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</a:t>
            </a:r>
            <a:r>
              <a:rPr lang="id-ID" sz="14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ENINGKATAN KAPASITAS PRODUKSI</a:t>
            </a:r>
            <a:endParaRPr lang="en-US" sz="1400" b="1" kern="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699122-2666-4EF6-9A2D-1286744E521C}"/>
              </a:ext>
            </a:extLst>
          </p:cNvPr>
          <p:cNvSpPr txBox="1"/>
          <p:nvPr/>
        </p:nvSpPr>
        <p:spPr>
          <a:xfrm>
            <a:off x="459369" y="2745150"/>
            <a:ext cx="193038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Pengembangan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Kampung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Hortikultura</a:t>
            </a:r>
            <a:endParaRPr lang="en-US" sz="1100" b="1" kern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  <a:p>
            <a:pPr marL="180970" indent="-180970" defTabSz="82291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Kampung </a:t>
            </a:r>
            <a:r>
              <a:rPr lang="en-US" sz="1100" b="1" kern="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Buah</a:t>
            </a:r>
            <a:endParaRPr lang="en-US" sz="1100" b="1" kern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  <a:p>
            <a:pPr marL="180970" indent="-180970" defTabSz="82291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Kampung </a:t>
            </a:r>
            <a:r>
              <a:rPr lang="en-US" sz="1100" b="1" kern="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Sayuran</a:t>
            </a:r>
            <a:endParaRPr lang="en-US" sz="1100" b="1" kern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  <a:p>
            <a:pPr marL="180970" indent="-180970" defTabSz="82291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Kampung </a:t>
            </a:r>
            <a:r>
              <a:rPr lang="en-US" sz="1100" b="1" kern="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Tanaman</a:t>
            </a:r>
            <a:r>
              <a:rPr lang="en-US" sz="1100" b="1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1100" b="1" kern="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Obat</a:t>
            </a:r>
            <a:endParaRPr lang="en-US" sz="1100" b="1" kern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  <a:p>
            <a:pPr marL="180970" indent="-180970" defTabSz="82291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Kampung </a:t>
            </a:r>
            <a:r>
              <a:rPr lang="en-US" sz="1100" b="1" kern="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Florikultura</a:t>
            </a:r>
            <a:endParaRPr lang="id-ID" sz="1100" b="1" kern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DA3ADE-56E7-4C15-A88F-9F3CCAFC6BF8}"/>
              </a:ext>
            </a:extLst>
          </p:cNvPr>
          <p:cNvSpPr txBox="1"/>
          <p:nvPr/>
        </p:nvSpPr>
        <p:spPr>
          <a:xfrm>
            <a:off x="450670" y="4015033"/>
            <a:ext cx="192353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Peningkatan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Produksi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dan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Produktivitas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Buah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,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Sayuran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,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tanaman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obat</a:t>
            </a:r>
            <a:r>
              <a:rPr 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dan </a:t>
            </a:r>
            <a:r>
              <a:rPr lang="en-US" sz="11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florikultura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2914">
              <a:buClr>
                <a:srgbClr val="000000"/>
              </a:buClr>
              <a:defRPr/>
            </a:pPr>
            <a:r>
              <a:rPr lang="en-US" sz="1100" kern="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endParaRPr lang="id-ID" sz="1100" kern="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5550E9A-C160-4AD9-8A99-70E629A9FEEB}"/>
              </a:ext>
            </a:extLst>
          </p:cNvPr>
          <p:cNvSpPr/>
          <p:nvPr/>
        </p:nvSpPr>
        <p:spPr>
          <a:xfrm>
            <a:off x="355528" y="2857748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A4186B0-6A67-4FF2-AC74-5BC23569E386}"/>
              </a:ext>
            </a:extLst>
          </p:cNvPr>
          <p:cNvSpPr/>
          <p:nvPr/>
        </p:nvSpPr>
        <p:spPr>
          <a:xfrm>
            <a:off x="360748" y="4108160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36D821-A1ED-4555-8F1B-D88518C24368}"/>
              </a:ext>
            </a:extLst>
          </p:cNvPr>
          <p:cNvSpPr txBox="1"/>
          <p:nvPr/>
        </p:nvSpPr>
        <p:spPr>
          <a:xfrm>
            <a:off x="2629879" y="1103321"/>
            <a:ext cx="2171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14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CB2:</a:t>
            </a:r>
            <a:r>
              <a:rPr lang="en-US" sz="14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</a:p>
          <a:p>
            <a:pPr algn="ctr" defTabSz="822914">
              <a:buClr>
                <a:srgbClr val="000000"/>
              </a:buClr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DIVERSIFIKASI </a:t>
            </a:r>
          </a:p>
          <a:p>
            <a:pPr algn="ctr" defTabSz="822914">
              <a:buClr>
                <a:srgbClr val="000000"/>
              </a:buClr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PANGAN LOKAL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AC09F30-D208-4D66-A021-20A54BEA775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56" y="1872762"/>
            <a:ext cx="963050" cy="58088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C1B0FB8-2DAA-4DBE-8013-F5D3AE5D92C1}"/>
              </a:ext>
            </a:extLst>
          </p:cNvPr>
          <p:cNvSpPr/>
          <p:nvPr/>
        </p:nvSpPr>
        <p:spPr>
          <a:xfrm>
            <a:off x="2725633" y="2432135"/>
            <a:ext cx="2092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20">
              <a:buClr>
                <a:srgbClr val="000000"/>
              </a:buClr>
              <a:defRPr/>
            </a:pP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Pengembangan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id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Diversifikasi 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</a:t>
            </a:r>
            <a:r>
              <a:rPr lang="id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angan 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Lokal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kern="0" dirty="0" err="1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berbasis</a:t>
            </a:r>
            <a:r>
              <a:rPr lang="en-ID" sz="1200" kern="0" dirty="0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 </a:t>
            </a:r>
            <a:r>
              <a:rPr lang="en-ID" sz="1200" kern="0" dirty="0" err="1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kearifan</a:t>
            </a:r>
            <a:r>
              <a:rPr lang="en-ID" sz="1200" kern="0" dirty="0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kern="0" dirty="0" err="1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lokal</a:t>
            </a:r>
            <a:r>
              <a:rPr lang="en-ID" sz="1200" kern="0" dirty="0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yang </a:t>
            </a:r>
            <a:r>
              <a:rPr lang="en-ID" sz="1200" kern="0" dirty="0" err="1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fokus</a:t>
            </a:r>
            <a:r>
              <a:rPr lang="en-ID" sz="1200" kern="0" dirty="0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pada </a:t>
            </a:r>
            <a:r>
              <a:rPr lang="en-ID" sz="1200" kern="0" dirty="0" err="1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satu</a:t>
            </a:r>
            <a:r>
              <a:rPr lang="en-ID" sz="1200" kern="0" dirty="0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kern="0" dirty="0" err="1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komoditas</a:t>
            </a:r>
            <a:r>
              <a:rPr lang="en-ID" sz="1200" kern="0" dirty="0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kern="0" dirty="0" err="1">
                <a:solidFill>
                  <a:srgbClr val="222222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utama</a:t>
            </a:r>
            <a:endParaRPr lang="id-ID" sz="1200" kern="0" dirty="0">
              <a:solidFill>
                <a:prstClr val="black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AC2871-91DF-4371-AFF8-946AC70F7E0B}"/>
              </a:ext>
            </a:extLst>
          </p:cNvPr>
          <p:cNvSpPr txBox="1"/>
          <p:nvPr/>
        </p:nvSpPr>
        <p:spPr>
          <a:xfrm>
            <a:off x="2714746" y="3547361"/>
            <a:ext cx="2087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20">
              <a:buClr>
                <a:srgbClr val="000000"/>
              </a:buClr>
              <a:defRPr/>
            </a:pPr>
            <a:r>
              <a:rPr lang="id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Pemanfaatan pangan lokal </a:t>
            </a:r>
            <a:r>
              <a:rPr lang="en-US" sz="1200" b="1" kern="0" dirty="0" err="1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melalui</a:t>
            </a:r>
            <a:r>
              <a:rPr lang="en-US" sz="1200" b="1" kern="0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1" kern="0" dirty="0" err="1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pengembangan</a:t>
            </a:r>
            <a:r>
              <a:rPr lang="en-US" sz="1200" b="1" kern="0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kampung pisang dan Kampung </a:t>
            </a:r>
            <a:r>
              <a:rPr lang="en-US" sz="1200" b="1" kern="0" dirty="0" err="1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kentang</a:t>
            </a:r>
            <a:endParaRPr lang="en-US" sz="1200" kern="0" dirty="0">
              <a:solidFill>
                <a:prstClr val="black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675B84-823D-4481-8DFB-535A0562DB53}"/>
              </a:ext>
            </a:extLst>
          </p:cNvPr>
          <p:cNvSpPr txBox="1"/>
          <p:nvPr/>
        </p:nvSpPr>
        <p:spPr>
          <a:xfrm>
            <a:off x="2712514" y="4579327"/>
            <a:ext cx="2087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90">
              <a:buClr>
                <a:srgbClr val="000000"/>
              </a:buClr>
              <a:defRPr/>
            </a:pPr>
            <a:r>
              <a:rPr lang="en-US" sz="1200" kern="0" dirty="0" err="1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Pemanfaatan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lahan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pekarangan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pada </a:t>
            </a:r>
            <a:r>
              <a:rPr lang="en-US" sz="1200" kern="0" dirty="0" err="1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Pengembangan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Kampung </a:t>
            </a:r>
            <a:r>
              <a:rPr lang="en-US" sz="1200" kern="0" dirty="0" err="1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Hortikultura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endParaRPr lang="en-US" sz="1200" kern="0" dirty="0">
              <a:solidFill>
                <a:srgbClr val="0070C0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6426F9E-102D-43C3-A9D0-691362F994BC}"/>
              </a:ext>
            </a:extLst>
          </p:cNvPr>
          <p:cNvSpPr txBox="1"/>
          <p:nvPr/>
        </p:nvSpPr>
        <p:spPr>
          <a:xfrm>
            <a:off x="4976358" y="1080878"/>
            <a:ext cx="225382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14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CB3:</a:t>
            </a:r>
            <a:r>
              <a:rPr lang="en-US" sz="144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</a:p>
          <a:p>
            <a:pPr algn="ctr" defTabSz="822914">
              <a:buClr>
                <a:srgbClr val="000000"/>
              </a:buClr>
              <a:defRPr/>
            </a:pPr>
            <a:r>
              <a:rPr lang="id-ID" sz="13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PENGUATAN CADANGAN DAN SISTEM LOGISTIK PANGAN</a:t>
            </a:r>
            <a:endParaRPr lang="en-US" sz="1300" b="1" kern="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6206D9B-662F-4F85-90DC-A36213C1BA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626" b="31152"/>
          <a:stretch/>
        </p:blipFill>
        <p:spPr>
          <a:xfrm>
            <a:off x="5290106" y="1917918"/>
            <a:ext cx="1392158" cy="51421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0511A3E-B8C4-46B6-8A8D-664E3A3D41F4}"/>
              </a:ext>
            </a:extLst>
          </p:cNvPr>
          <p:cNvSpPr/>
          <p:nvPr/>
        </p:nvSpPr>
        <p:spPr>
          <a:xfrm>
            <a:off x="4980688" y="2471319"/>
            <a:ext cx="216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583" indent="-158583" defTabSz="1097027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Stabilisasi</a:t>
            </a:r>
            <a:r>
              <a:rPr lang="en-US" sz="12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Pasokan</a:t>
            </a:r>
            <a:r>
              <a:rPr lang="en-US" sz="12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Komoditas</a:t>
            </a:r>
            <a:r>
              <a:rPr lang="en-US" sz="12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Hortikultura</a:t>
            </a:r>
            <a:r>
              <a:rPr lang="en-US" sz="1200" b="1" kern="0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8BC4EEF-8845-40F8-88EC-BB84C1D3DA8F}"/>
              </a:ext>
            </a:extLst>
          </p:cNvPr>
          <p:cNvSpPr/>
          <p:nvPr/>
        </p:nvSpPr>
        <p:spPr>
          <a:xfrm>
            <a:off x="4990464" y="3045318"/>
            <a:ext cx="21600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05" indent="-176205" defTabSz="914350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Penguatan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sistem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logistik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hortikultura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nasional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untuk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stabilisasi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pasokan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dan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harga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pangan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melalui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fasilitasi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bantuan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distribusi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, 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sewa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gudang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, dan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penerapan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rantai</a:t>
            </a:r>
            <a:r>
              <a:rPr lang="en-ID" sz="1200" b="1" kern="0" dirty="0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 </a:t>
            </a:r>
            <a:r>
              <a:rPr lang="en-ID" sz="1200" b="1" kern="0" dirty="0" err="1">
                <a:solidFill>
                  <a:srgbClr val="0070C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  <a:sym typeface="Arial"/>
              </a:rPr>
              <a:t>dingin</a:t>
            </a:r>
            <a:endParaRPr lang="en-ID" sz="1200" b="1" kern="0" dirty="0">
              <a:solidFill>
                <a:srgbClr val="0070C0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  <a:sym typeface="Arial"/>
            </a:endParaRPr>
          </a:p>
          <a:p>
            <a:pPr marL="176205" indent="-176205" defTabSz="914350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n-ID" sz="1200" b="1" kern="0" dirty="0">
              <a:solidFill>
                <a:srgbClr val="0070C0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119398-7ABE-4FDB-82B0-532F134E5142}"/>
              </a:ext>
            </a:extLst>
          </p:cNvPr>
          <p:cNvSpPr txBox="1"/>
          <p:nvPr/>
        </p:nvSpPr>
        <p:spPr>
          <a:xfrm>
            <a:off x="7246770" y="1110554"/>
            <a:ext cx="2474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14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CB4:</a:t>
            </a:r>
            <a:r>
              <a:rPr lang="en-US" sz="144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</a:p>
          <a:p>
            <a:pPr algn="ctr" defTabSz="822914">
              <a:buClr>
                <a:srgbClr val="000000"/>
              </a:buClr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PENGEMBANGAN PERTANIAN </a:t>
            </a:r>
            <a:r>
              <a:rPr lang="id-ID" sz="14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MODERN</a:t>
            </a:r>
            <a:endParaRPr lang="en-US" sz="1440" b="1" kern="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2B8587-C443-4B9C-9CC9-CB90ED58974F}"/>
              </a:ext>
            </a:extLst>
          </p:cNvPr>
          <p:cNvSpPr txBox="1"/>
          <p:nvPr/>
        </p:nvSpPr>
        <p:spPr>
          <a:xfrm>
            <a:off x="432859" y="4715257"/>
            <a:ext cx="1981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Pengembangan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i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food estate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untuk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peningkatan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produksi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hortikultura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di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beberapa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wilayah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potensial</a:t>
            </a:r>
            <a:endParaRPr lang="id-ID" sz="1200" kern="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0D0EF37-4898-4DE8-9212-65AA0100F374}"/>
              </a:ext>
            </a:extLst>
          </p:cNvPr>
          <p:cNvSpPr txBox="1"/>
          <p:nvPr/>
        </p:nvSpPr>
        <p:spPr>
          <a:xfrm>
            <a:off x="7568627" y="2887149"/>
            <a:ext cx="1981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Pengembangan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dan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pemanfaatan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i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Screen House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untuk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mendorong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produksi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hortikultura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di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luar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musim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tanam</a:t>
            </a:r>
            <a:endParaRPr lang="id-ID" sz="1200" kern="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FCD385D-71CD-4C39-A712-31E699E33DFD}"/>
              </a:ext>
            </a:extLst>
          </p:cNvPr>
          <p:cNvSpPr txBox="1"/>
          <p:nvPr/>
        </p:nvSpPr>
        <p:spPr>
          <a:xfrm>
            <a:off x="7560638" y="2506732"/>
            <a:ext cx="1981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Pengembangan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i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Smart Farming </a:t>
            </a:r>
            <a:endParaRPr lang="id-ID" sz="1200" i="1" kern="0" dirty="0">
              <a:solidFill>
                <a:srgbClr val="0070C0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F542C02-A9CC-4AD8-8B50-67931ED24180}"/>
              </a:ext>
            </a:extLst>
          </p:cNvPr>
          <p:cNvSpPr txBox="1"/>
          <p:nvPr/>
        </p:nvSpPr>
        <p:spPr>
          <a:xfrm>
            <a:off x="7568628" y="3922480"/>
            <a:ext cx="1981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Pengembangan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korporasi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petani</a:t>
            </a:r>
            <a:endParaRPr lang="en-US" sz="1200" b="1" kern="0" dirty="0">
              <a:solidFill>
                <a:srgbClr val="0070C0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A10CAE2-596E-4642-9427-E6491B63F7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7154" y="1862447"/>
            <a:ext cx="1330229" cy="665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0DF20A58-7295-45A1-AEEC-6A8411D36DBB}"/>
              </a:ext>
            </a:extLst>
          </p:cNvPr>
          <p:cNvSpPr/>
          <p:nvPr/>
        </p:nvSpPr>
        <p:spPr>
          <a:xfrm>
            <a:off x="7479722" y="2602274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8169C4B-67FD-41AA-9520-2C6E50D706EF}"/>
              </a:ext>
            </a:extLst>
          </p:cNvPr>
          <p:cNvSpPr/>
          <p:nvPr/>
        </p:nvSpPr>
        <p:spPr>
          <a:xfrm>
            <a:off x="7479722" y="2990218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0D2F0B5-4F04-4B09-929E-86FAB3BC7801}"/>
              </a:ext>
            </a:extLst>
          </p:cNvPr>
          <p:cNvSpPr/>
          <p:nvPr/>
        </p:nvSpPr>
        <p:spPr>
          <a:xfrm>
            <a:off x="7519851" y="4056457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 dirty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F970299-1104-446D-867A-BAE82E819801}"/>
              </a:ext>
            </a:extLst>
          </p:cNvPr>
          <p:cNvSpPr txBox="1"/>
          <p:nvPr/>
        </p:nvSpPr>
        <p:spPr>
          <a:xfrm>
            <a:off x="9664464" y="1095546"/>
            <a:ext cx="2474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14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CB5:</a:t>
            </a:r>
            <a:r>
              <a:rPr lang="en-US" sz="144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</a:p>
          <a:p>
            <a:pPr algn="ctr" defTabSz="822914">
              <a:buClr>
                <a:srgbClr val="000000"/>
              </a:buClr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GERAKAN TIGA KALI EKSPOR (GRATIEKS)</a:t>
            </a:r>
            <a:endParaRPr lang="en-US" sz="1440" b="1" kern="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1DDD40C-FAFD-4802-85D3-2C1E7F0D7F75}"/>
              </a:ext>
            </a:extLst>
          </p:cNvPr>
          <p:cNvSpPr txBox="1"/>
          <p:nvPr/>
        </p:nvSpPr>
        <p:spPr>
          <a:xfrm>
            <a:off x="9962726" y="2500085"/>
            <a:ext cx="1981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Meningkatkan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volume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ekspor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melalui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kerjasama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dan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investasi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dengan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pemda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dan stakeholder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terkait</a:t>
            </a:r>
            <a:endParaRPr lang="id-ID" sz="1200" kern="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824F487-2999-44EB-A6E9-174664373EDC}"/>
              </a:ext>
            </a:extLst>
          </p:cNvPr>
          <p:cNvSpPr txBox="1"/>
          <p:nvPr/>
        </p:nvSpPr>
        <p:spPr>
          <a:xfrm>
            <a:off x="9970026" y="3541331"/>
            <a:ext cx="1981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Menambah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ragam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komoditas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ekspor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dalam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bentuk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produk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olahan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hasil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kern="0" dirty="0">
                <a:solidFill>
                  <a:schemeClr val="accent1">
                    <a:lumMod val="75000"/>
                  </a:schemeClr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UMKM </a:t>
            </a:r>
            <a:r>
              <a:rPr lang="en-US" sz="1200" b="1" kern="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Hortikultura</a:t>
            </a:r>
            <a:endParaRPr lang="id-ID" sz="1200" b="1" kern="0" dirty="0">
              <a:solidFill>
                <a:schemeClr val="accent1">
                  <a:lumMod val="75000"/>
                </a:schemeClr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603A0A0-20F8-4BEF-84AC-E5C189B14993}"/>
              </a:ext>
            </a:extLst>
          </p:cNvPr>
          <p:cNvSpPr txBox="1"/>
          <p:nvPr/>
        </p:nvSpPr>
        <p:spPr>
          <a:xfrm>
            <a:off x="9962726" y="4484393"/>
            <a:ext cx="198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Menambah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akses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pasar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melalui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kerjasama</a:t>
            </a:r>
            <a:r>
              <a:rPr lang="en-US" sz="1200" kern="0" dirty="0">
                <a:solidFill>
                  <a:prstClr val="black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bilateral/ multilateral</a:t>
            </a:r>
            <a:endParaRPr lang="id-ID" sz="1200" kern="0" dirty="0">
              <a:solidFill>
                <a:prstClr val="black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DCE3BFF-6CC6-42B3-A426-87DE30FF43EE}"/>
              </a:ext>
            </a:extLst>
          </p:cNvPr>
          <p:cNvSpPr/>
          <p:nvPr/>
        </p:nvSpPr>
        <p:spPr>
          <a:xfrm>
            <a:off x="9898026" y="2605195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07BAF4B-6791-49B6-AC70-66FD698386A6}"/>
              </a:ext>
            </a:extLst>
          </p:cNvPr>
          <p:cNvSpPr/>
          <p:nvPr/>
        </p:nvSpPr>
        <p:spPr>
          <a:xfrm>
            <a:off x="9898026" y="4630892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C096991-6CF3-4FEA-8152-E41AD638DF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0" r="41849" b="16039"/>
          <a:stretch/>
        </p:blipFill>
        <p:spPr>
          <a:xfrm>
            <a:off x="10279581" y="1849966"/>
            <a:ext cx="1187264" cy="650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7C1E6BD-DCDB-4370-A5BF-703E0F4BFC1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79" y="2033875"/>
            <a:ext cx="1171065" cy="71127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A1BC5B97-6DC9-49BB-B88A-8A667FD8187E}"/>
              </a:ext>
            </a:extLst>
          </p:cNvPr>
          <p:cNvSpPr txBox="1"/>
          <p:nvPr/>
        </p:nvSpPr>
        <p:spPr>
          <a:xfrm>
            <a:off x="155604" y="6534346"/>
            <a:ext cx="226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kern="0" dirty="0">
                <a:solidFill>
                  <a:prstClr val="black"/>
                </a:solidFill>
                <a:latin typeface="Calibri" panose="020F0502020204030204"/>
              </a:rPr>
              <a:t>CB= Cara </a:t>
            </a:r>
            <a:r>
              <a:rPr lang="en-US" kern="0" dirty="0" err="1">
                <a:solidFill>
                  <a:prstClr val="black"/>
                </a:solidFill>
                <a:latin typeface="Calibri" panose="020F0502020204030204"/>
              </a:rPr>
              <a:t>Bertindak</a:t>
            </a: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60F202-8690-4BBD-9343-A0785E98C655}"/>
              </a:ext>
            </a:extLst>
          </p:cNvPr>
          <p:cNvSpPr/>
          <p:nvPr/>
        </p:nvSpPr>
        <p:spPr>
          <a:xfrm>
            <a:off x="7591851" y="4418927"/>
            <a:ext cx="2382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Digitalisasi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/</a:t>
            </a:r>
          </a:p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Sistem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Informasi</a:t>
            </a:r>
            <a:r>
              <a:rPr lang="en-US" sz="1200" b="1" kern="0" dirty="0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 </a:t>
            </a:r>
          </a:p>
          <a:p>
            <a:pPr defTabSz="822914">
              <a:buClr>
                <a:srgbClr val="000000"/>
              </a:buClr>
              <a:defRPr/>
            </a:pPr>
            <a:r>
              <a:rPr lang="en-US" sz="1200" b="1" kern="0" dirty="0" err="1">
                <a:solidFill>
                  <a:srgbClr val="0070C0"/>
                </a:solidFill>
                <a:latin typeface="Arial"/>
                <a:ea typeface="宋体" panose="02010600030101010101" pitchFamily="2" charset="-122"/>
                <a:cs typeface="Arial"/>
                <a:sym typeface="Arial"/>
              </a:rPr>
              <a:t>Hortikultura</a:t>
            </a:r>
            <a:endParaRPr lang="id-ID" sz="1200" kern="0" dirty="0">
              <a:solidFill>
                <a:srgbClr val="0070C0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42A7902-D657-48AC-9B28-C47EC8FAC955}"/>
              </a:ext>
            </a:extLst>
          </p:cNvPr>
          <p:cNvSpPr/>
          <p:nvPr/>
        </p:nvSpPr>
        <p:spPr>
          <a:xfrm>
            <a:off x="7524771" y="4530138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A11568B-E04C-4EE7-872C-A507251A2E68}"/>
              </a:ext>
            </a:extLst>
          </p:cNvPr>
          <p:cNvSpPr/>
          <p:nvPr/>
        </p:nvSpPr>
        <p:spPr>
          <a:xfrm>
            <a:off x="9894561" y="3646016"/>
            <a:ext cx="72000" cy="78354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B99A395-3E64-4F5D-8AF7-79FAA11E2572}"/>
              </a:ext>
            </a:extLst>
          </p:cNvPr>
          <p:cNvSpPr/>
          <p:nvPr/>
        </p:nvSpPr>
        <p:spPr>
          <a:xfrm>
            <a:off x="5087328" y="2571536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A5DC501-5132-4B47-AE8C-09A3EFB3BAC5}"/>
              </a:ext>
            </a:extLst>
          </p:cNvPr>
          <p:cNvSpPr/>
          <p:nvPr/>
        </p:nvSpPr>
        <p:spPr>
          <a:xfrm>
            <a:off x="5087328" y="3158082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6B9F8872-9140-4109-854D-F748E725A28D}"/>
              </a:ext>
            </a:extLst>
          </p:cNvPr>
          <p:cNvSpPr txBox="1">
            <a:spLocks/>
          </p:cNvSpPr>
          <p:nvPr/>
        </p:nvSpPr>
        <p:spPr>
          <a:xfrm>
            <a:off x="498925" y="237842"/>
            <a:ext cx="11123525" cy="561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454545"/>
                  </a:glow>
                </a:effectLst>
                <a:uLnTx/>
                <a:uFillTx/>
                <a:latin typeface="Arial"/>
                <a:ea typeface="+mj-ea"/>
                <a:cs typeface="+mj-cs"/>
              </a:rPr>
              <a:t>ARAH PEMBANGUNAN HORTIKULTURA  MELALUI CARA BERTINDAK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61DBC828-CF4E-4CDC-9811-CDB73C0DABB6}"/>
              </a:ext>
            </a:extLst>
          </p:cNvPr>
          <p:cNvSpPr/>
          <p:nvPr/>
        </p:nvSpPr>
        <p:spPr>
          <a:xfrm>
            <a:off x="371827" y="4958826"/>
            <a:ext cx="72000" cy="72000"/>
          </a:xfrm>
          <a:prstGeom prst="ellipse">
            <a:avLst/>
          </a:prstGeom>
          <a:solidFill>
            <a:srgbClr val="2E7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14">
              <a:buClr>
                <a:srgbClr val="000000"/>
              </a:buClr>
              <a:defRPr/>
            </a:pPr>
            <a:endParaRPr lang="en-US" sz="1620" kern="0">
              <a:solidFill>
                <a:prstClr val="white"/>
              </a:solidFill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528953-91AE-45B4-BAF5-F16FF6976287}"/>
              </a:ext>
            </a:extLst>
          </p:cNvPr>
          <p:cNvSpPr/>
          <p:nvPr/>
        </p:nvSpPr>
        <p:spPr>
          <a:xfrm>
            <a:off x="2722418" y="366730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0B6EE8DC-7F61-42E4-8D65-982827B95651}"/>
              </a:ext>
            </a:extLst>
          </p:cNvPr>
          <p:cNvSpPr/>
          <p:nvPr/>
        </p:nvSpPr>
        <p:spPr>
          <a:xfrm>
            <a:off x="2716871" y="255617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0C50529-C72B-4009-958C-975880FF4184}"/>
              </a:ext>
            </a:extLst>
          </p:cNvPr>
          <p:cNvSpPr/>
          <p:nvPr/>
        </p:nvSpPr>
        <p:spPr>
          <a:xfrm>
            <a:off x="2725186" y="470916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0883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2EEBFB75-45BA-4D2C-AC8F-DB0C30D00A40}"/>
              </a:ext>
            </a:extLst>
          </p:cNvPr>
          <p:cNvSpPr/>
          <p:nvPr/>
        </p:nvSpPr>
        <p:spPr>
          <a:xfrm>
            <a:off x="9169963" y="5864346"/>
            <a:ext cx="3007050" cy="9296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Merupakan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Legacy 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Ditjen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Hortikultura</a:t>
            </a: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5DDC70-74F3-114D-9EAD-A76BEE92B044}"/>
              </a:ext>
            </a:extLst>
          </p:cNvPr>
          <p:cNvGrpSpPr>
            <a:grpSpLocks/>
          </p:cNvGrpSpPr>
          <p:nvPr/>
        </p:nvGrpSpPr>
        <p:grpSpPr bwMode="auto">
          <a:xfrm>
            <a:off x="672720" y="1757125"/>
            <a:ext cx="11627988" cy="5164137"/>
            <a:chOff x="-1" y="1690566"/>
            <a:chExt cx="12192001" cy="5163559"/>
          </a:xfrm>
        </p:grpSpPr>
        <p:grpSp>
          <p:nvGrpSpPr>
            <p:cNvPr id="94234" name="Group 4">
              <a:extLst>
                <a:ext uri="{FF2B5EF4-FFF2-40B4-BE49-F238E27FC236}">
                  <a16:creationId xmlns:a16="http://schemas.microsoft.com/office/drawing/2014/main" id="{0BDF7552-951D-F14A-AD41-6FB482E913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6044508"/>
              <a:ext cx="12192001" cy="809617"/>
              <a:chOff x="-1" y="6044508"/>
              <a:chExt cx="12192001" cy="809617"/>
            </a:xfrm>
          </p:grpSpPr>
          <p:sp>
            <p:nvSpPr>
              <p:cNvPr id="36" name="Freeform 5">
                <a:extLst>
                  <a:ext uri="{FF2B5EF4-FFF2-40B4-BE49-F238E27FC236}">
                    <a16:creationId xmlns:a16="http://schemas.microsoft.com/office/drawing/2014/main" id="{0A09D5F2-34BF-7B4A-9131-91E187687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599" y="6044591"/>
                <a:ext cx="6081713" cy="809534"/>
              </a:xfrm>
              <a:custGeom>
                <a:avLst/>
                <a:gdLst>
                  <a:gd name="T0" fmla="*/ 2000 w 2000"/>
                  <a:gd name="T1" fmla="*/ 205 h 266"/>
                  <a:gd name="T2" fmla="*/ 2000 w 2000"/>
                  <a:gd name="T3" fmla="*/ 266 h 266"/>
                  <a:gd name="T4" fmla="*/ 1344 w 2000"/>
                  <a:gd name="T5" fmla="*/ 266 h 266"/>
                  <a:gd name="T6" fmla="*/ 1314 w 2000"/>
                  <a:gd name="T7" fmla="*/ 245 h 266"/>
                  <a:gd name="T8" fmla="*/ 1325 w 2000"/>
                  <a:gd name="T9" fmla="*/ 212 h 266"/>
                  <a:gd name="T10" fmla="*/ 1344 w 2000"/>
                  <a:gd name="T11" fmla="*/ 162 h 266"/>
                  <a:gd name="T12" fmla="*/ 1353 w 2000"/>
                  <a:gd name="T13" fmla="*/ 140 h 266"/>
                  <a:gd name="T14" fmla="*/ 1374 w 2000"/>
                  <a:gd name="T15" fmla="*/ 132 h 266"/>
                  <a:gd name="T16" fmla="*/ 1376 w 2000"/>
                  <a:gd name="T17" fmla="*/ 131 h 266"/>
                  <a:gd name="T18" fmla="*/ 1376 w 2000"/>
                  <a:gd name="T19" fmla="*/ 66 h 266"/>
                  <a:gd name="T20" fmla="*/ 1376 w 2000"/>
                  <a:gd name="T21" fmla="*/ 61 h 266"/>
                  <a:gd name="T22" fmla="*/ 1218 w 2000"/>
                  <a:gd name="T23" fmla="*/ 61 h 266"/>
                  <a:gd name="T24" fmla="*/ 1212 w 2000"/>
                  <a:gd name="T25" fmla="*/ 60 h 266"/>
                  <a:gd name="T26" fmla="*/ 1206 w 2000"/>
                  <a:gd name="T27" fmla="*/ 61 h 266"/>
                  <a:gd name="T28" fmla="*/ 1131 w 2000"/>
                  <a:gd name="T29" fmla="*/ 61 h 266"/>
                  <a:gd name="T30" fmla="*/ 1131 w 2000"/>
                  <a:gd name="T31" fmla="*/ 66 h 266"/>
                  <a:gd name="T32" fmla="*/ 1131 w 2000"/>
                  <a:gd name="T33" fmla="*/ 131 h 266"/>
                  <a:gd name="T34" fmla="*/ 1133 w 2000"/>
                  <a:gd name="T35" fmla="*/ 132 h 266"/>
                  <a:gd name="T36" fmla="*/ 1154 w 2000"/>
                  <a:gd name="T37" fmla="*/ 140 h 266"/>
                  <a:gd name="T38" fmla="*/ 1163 w 2000"/>
                  <a:gd name="T39" fmla="*/ 162 h 266"/>
                  <a:gd name="T40" fmla="*/ 1182 w 2000"/>
                  <a:gd name="T41" fmla="*/ 212 h 266"/>
                  <a:gd name="T42" fmla="*/ 1193 w 2000"/>
                  <a:gd name="T43" fmla="*/ 245 h 266"/>
                  <a:gd name="T44" fmla="*/ 1164 w 2000"/>
                  <a:gd name="T45" fmla="*/ 266 h 266"/>
                  <a:gd name="T46" fmla="*/ 0 w 2000"/>
                  <a:gd name="T47" fmla="*/ 266 h 266"/>
                  <a:gd name="T48" fmla="*/ 0 w 2000"/>
                  <a:gd name="T49" fmla="*/ 205 h 266"/>
                  <a:gd name="T50" fmla="*/ 1109 w 2000"/>
                  <a:gd name="T51" fmla="*/ 205 h 266"/>
                  <a:gd name="T52" fmla="*/ 1104 w 2000"/>
                  <a:gd name="T53" fmla="*/ 186 h 266"/>
                  <a:gd name="T54" fmla="*/ 1070 w 2000"/>
                  <a:gd name="T55" fmla="*/ 133 h 266"/>
                  <a:gd name="T56" fmla="*/ 1070 w 2000"/>
                  <a:gd name="T57" fmla="*/ 68 h 266"/>
                  <a:gd name="T58" fmla="*/ 1082 w 2000"/>
                  <a:gd name="T59" fmla="*/ 20 h 266"/>
                  <a:gd name="T60" fmla="*/ 1127 w 2000"/>
                  <a:gd name="T61" fmla="*/ 0 h 266"/>
                  <a:gd name="T62" fmla="*/ 1206 w 2000"/>
                  <a:gd name="T63" fmla="*/ 0 h 266"/>
                  <a:gd name="T64" fmla="*/ 1212 w 2000"/>
                  <a:gd name="T65" fmla="*/ 1 h 266"/>
                  <a:gd name="T66" fmla="*/ 1218 w 2000"/>
                  <a:gd name="T67" fmla="*/ 0 h 266"/>
                  <a:gd name="T68" fmla="*/ 1380 w 2000"/>
                  <a:gd name="T69" fmla="*/ 0 h 266"/>
                  <a:gd name="T70" fmla="*/ 1425 w 2000"/>
                  <a:gd name="T71" fmla="*/ 20 h 266"/>
                  <a:gd name="T72" fmla="*/ 1437 w 2000"/>
                  <a:gd name="T73" fmla="*/ 68 h 266"/>
                  <a:gd name="T74" fmla="*/ 1437 w 2000"/>
                  <a:gd name="T75" fmla="*/ 133 h 266"/>
                  <a:gd name="T76" fmla="*/ 1403 w 2000"/>
                  <a:gd name="T77" fmla="*/ 186 h 266"/>
                  <a:gd name="T78" fmla="*/ 1398 w 2000"/>
                  <a:gd name="T79" fmla="*/ 205 h 266"/>
                  <a:gd name="T80" fmla="*/ 2000 w 2000"/>
                  <a:gd name="T81" fmla="*/ 205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00" h="266">
                    <a:moveTo>
                      <a:pt x="2000" y="205"/>
                    </a:moveTo>
                    <a:cubicBezTo>
                      <a:pt x="2000" y="266"/>
                      <a:pt x="2000" y="266"/>
                      <a:pt x="2000" y="266"/>
                    </a:cubicBezTo>
                    <a:cubicBezTo>
                      <a:pt x="1344" y="266"/>
                      <a:pt x="1344" y="266"/>
                      <a:pt x="1344" y="266"/>
                    </a:cubicBezTo>
                    <a:cubicBezTo>
                      <a:pt x="1330" y="266"/>
                      <a:pt x="1318" y="258"/>
                      <a:pt x="1314" y="245"/>
                    </a:cubicBezTo>
                    <a:cubicBezTo>
                      <a:pt x="1310" y="233"/>
                      <a:pt x="1314" y="219"/>
                      <a:pt x="1325" y="212"/>
                    </a:cubicBezTo>
                    <a:cubicBezTo>
                      <a:pt x="1327" y="210"/>
                      <a:pt x="1344" y="194"/>
                      <a:pt x="1344" y="162"/>
                    </a:cubicBezTo>
                    <a:cubicBezTo>
                      <a:pt x="1344" y="154"/>
                      <a:pt x="1347" y="146"/>
                      <a:pt x="1353" y="140"/>
                    </a:cubicBezTo>
                    <a:cubicBezTo>
                      <a:pt x="1359" y="134"/>
                      <a:pt x="1366" y="131"/>
                      <a:pt x="1374" y="132"/>
                    </a:cubicBezTo>
                    <a:cubicBezTo>
                      <a:pt x="1375" y="132"/>
                      <a:pt x="1375" y="131"/>
                      <a:pt x="1376" y="131"/>
                    </a:cubicBezTo>
                    <a:cubicBezTo>
                      <a:pt x="1376" y="66"/>
                      <a:pt x="1376" y="66"/>
                      <a:pt x="1376" y="66"/>
                    </a:cubicBezTo>
                    <a:cubicBezTo>
                      <a:pt x="1376" y="64"/>
                      <a:pt x="1376" y="63"/>
                      <a:pt x="1376" y="61"/>
                    </a:cubicBezTo>
                    <a:cubicBezTo>
                      <a:pt x="1218" y="61"/>
                      <a:pt x="1218" y="61"/>
                      <a:pt x="1218" y="61"/>
                    </a:cubicBezTo>
                    <a:cubicBezTo>
                      <a:pt x="1216" y="61"/>
                      <a:pt x="1214" y="61"/>
                      <a:pt x="1212" y="60"/>
                    </a:cubicBezTo>
                    <a:cubicBezTo>
                      <a:pt x="1210" y="61"/>
                      <a:pt x="1208" y="61"/>
                      <a:pt x="1206" y="61"/>
                    </a:cubicBezTo>
                    <a:cubicBezTo>
                      <a:pt x="1131" y="61"/>
                      <a:pt x="1131" y="61"/>
                      <a:pt x="1131" y="61"/>
                    </a:cubicBezTo>
                    <a:cubicBezTo>
                      <a:pt x="1131" y="63"/>
                      <a:pt x="1131" y="64"/>
                      <a:pt x="1131" y="66"/>
                    </a:cubicBezTo>
                    <a:cubicBezTo>
                      <a:pt x="1131" y="131"/>
                      <a:pt x="1131" y="131"/>
                      <a:pt x="1131" y="131"/>
                    </a:cubicBezTo>
                    <a:cubicBezTo>
                      <a:pt x="1132" y="131"/>
                      <a:pt x="1132" y="132"/>
                      <a:pt x="1133" y="132"/>
                    </a:cubicBezTo>
                    <a:cubicBezTo>
                      <a:pt x="1141" y="131"/>
                      <a:pt x="1149" y="134"/>
                      <a:pt x="1154" y="140"/>
                    </a:cubicBezTo>
                    <a:cubicBezTo>
                      <a:pt x="1161" y="146"/>
                      <a:pt x="1163" y="154"/>
                      <a:pt x="1163" y="162"/>
                    </a:cubicBezTo>
                    <a:cubicBezTo>
                      <a:pt x="1163" y="194"/>
                      <a:pt x="1180" y="210"/>
                      <a:pt x="1182" y="212"/>
                    </a:cubicBezTo>
                    <a:cubicBezTo>
                      <a:pt x="1193" y="219"/>
                      <a:pt x="1197" y="233"/>
                      <a:pt x="1193" y="245"/>
                    </a:cubicBezTo>
                    <a:cubicBezTo>
                      <a:pt x="1189" y="258"/>
                      <a:pt x="1177" y="266"/>
                      <a:pt x="1164" y="266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1109" y="205"/>
                      <a:pt x="1109" y="205"/>
                      <a:pt x="1109" y="205"/>
                    </a:cubicBezTo>
                    <a:cubicBezTo>
                      <a:pt x="1107" y="199"/>
                      <a:pt x="1106" y="193"/>
                      <a:pt x="1104" y="186"/>
                    </a:cubicBezTo>
                    <a:cubicBezTo>
                      <a:pt x="1085" y="177"/>
                      <a:pt x="1070" y="159"/>
                      <a:pt x="1070" y="133"/>
                    </a:cubicBezTo>
                    <a:cubicBezTo>
                      <a:pt x="1070" y="68"/>
                      <a:pt x="1070" y="68"/>
                      <a:pt x="1070" y="68"/>
                    </a:cubicBezTo>
                    <a:cubicBezTo>
                      <a:pt x="1069" y="59"/>
                      <a:pt x="1068" y="37"/>
                      <a:pt x="1082" y="20"/>
                    </a:cubicBezTo>
                    <a:cubicBezTo>
                      <a:pt x="1089" y="11"/>
                      <a:pt x="1103" y="0"/>
                      <a:pt x="1127" y="0"/>
                    </a:cubicBezTo>
                    <a:cubicBezTo>
                      <a:pt x="1206" y="0"/>
                      <a:pt x="1206" y="0"/>
                      <a:pt x="1206" y="0"/>
                    </a:cubicBezTo>
                    <a:cubicBezTo>
                      <a:pt x="1208" y="0"/>
                      <a:pt x="1210" y="0"/>
                      <a:pt x="1212" y="1"/>
                    </a:cubicBezTo>
                    <a:cubicBezTo>
                      <a:pt x="1214" y="0"/>
                      <a:pt x="1216" y="0"/>
                      <a:pt x="1218" y="0"/>
                    </a:cubicBezTo>
                    <a:cubicBezTo>
                      <a:pt x="1380" y="0"/>
                      <a:pt x="1380" y="0"/>
                      <a:pt x="1380" y="0"/>
                    </a:cubicBezTo>
                    <a:cubicBezTo>
                      <a:pt x="1404" y="0"/>
                      <a:pt x="1418" y="11"/>
                      <a:pt x="1425" y="20"/>
                    </a:cubicBezTo>
                    <a:cubicBezTo>
                      <a:pt x="1439" y="37"/>
                      <a:pt x="1438" y="59"/>
                      <a:pt x="1437" y="68"/>
                    </a:cubicBezTo>
                    <a:cubicBezTo>
                      <a:pt x="1437" y="133"/>
                      <a:pt x="1437" y="133"/>
                      <a:pt x="1437" y="133"/>
                    </a:cubicBezTo>
                    <a:cubicBezTo>
                      <a:pt x="1437" y="154"/>
                      <a:pt x="1425" y="176"/>
                      <a:pt x="1403" y="186"/>
                    </a:cubicBezTo>
                    <a:cubicBezTo>
                      <a:pt x="1402" y="193"/>
                      <a:pt x="1400" y="199"/>
                      <a:pt x="1398" y="205"/>
                    </a:cubicBezTo>
                    <a:lnTo>
                      <a:pt x="2000" y="205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4A54570-4127-6746-9D59-E837ED249EAD}"/>
                  </a:ext>
                </a:extLst>
              </p:cNvPr>
              <p:cNvSpPr/>
              <p:nvPr/>
            </p:nvSpPr>
            <p:spPr>
              <a:xfrm>
                <a:off x="9232900" y="6668409"/>
                <a:ext cx="2959100" cy="18571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D1BBD24-F173-0341-9D45-08A423D7B91C}"/>
                  </a:ext>
                </a:extLst>
              </p:cNvPr>
              <p:cNvSpPr/>
              <p:nvPr/>
            </p:nvSpPr>
            <p:spPr>
              <a:xfrm>
                <a:off x="-1" y="6668409"/>
                <a:ext cx="7573964" cy="18571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4235" name="Group 5">
              <a:extLst>
                <a:ext uri="{FF2B5EF4-FFF2-40B4-BE49-F238E27FC236}">
                  <a16:creationId xmlns:a16="http://schemas.microsoft.com/office/drawing/2014/main" id="{EA710F2B-B0C5-8D4D-972A-3609031E92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4481" y="1690566"/>
              <a:ext cx="3728095" cy="4336564"/>
              <a:chOff x="6864481" y="1690566"/>
              <a:chExt cx="3728095" cy="4336564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A516D42D-B0D6-4446-8C46-9762AA7A5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000" y="5017594"/>
                <a:ext cx="230188" cy="887313"/>
              </a:xfrm>
              <a:custGeom>
                <a:avLst/>
                <a:gdLst>
                  <a:gd name="T0" fmla="*/ 76 w 76"/>
                  <a:gd name="T1" fmla="*/ 292 h 292"/>
                  <a:gd name="T2" fmla="*/ 53 w 76"/>
                  <a:gd name="T3" fmla="*/ 292 h 292"/>
                  <a:gd name="T4" fmla="*/ 0 w 76"/>
                  <a:gd name="T5" fmla="*/ 10 h 292"/>
                  <a:gd name="T6" fmla="*/ 21 w 76"/>
                  <a:gd name="T7" fmla="*/ 0 h 292"/>
                  <a:gd name="T8" fmla="*/ 76 w 76"/>
                  <a:gd name="T9" fmla="*/ 29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292">
                    <a:moveTo>
                      <a:pt x="76" y="292"/>
                    </a:moveTo>
                    <a:cubicBezTo>
                      <a:pt x="53" y="292"/>
                      <a:pt x="53" y="292"/>
                      <a:pt x="53" y="292"/>
                    </a:cubicBezTo>
                    <a:cubicBezTo>
                      <a:pt x="53" y="118"/>
                      <a:pt x="1" y="11"/>
                      <a:pt x="0" y="1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4" y="4"/>
                      <a:pt x="76" y="112"/>
                      <a:pt x="76" y="29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607ADD56-3FFF-2D4C-ADE5-3A4D21181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7438" y="4990609"/>
                <a:ext cx="230187" cy="887314"/>
              </a:xfrm>
              <a:custGeom>
                <a:avLst/>
                <a:gdLst>
                  <a:gd name="T0" fmla="*/ 24 w 76"/>
                  <a:gd name="T1" fmla="*/ 292 h 292"/>
                  <a:gd name="T2" fmla="*/ 0 w 76"/>
                  <a:gd name="T3" fmla="*/ 292 h 292"/>
                  <a:gd name="T4" fmla="*/ 55 w 76"/>
                  <a:gd name="T5" fmla="*/ 0 h 292"/>
                  <a:gd name="T6" fmla="*/ 76 w 76"/>
                  <a:gd name="T7" fmla="*/ 11 h 292"/>
                  <a:gd name="T8" fmla="*/ 66 w 76"/>
                  <a:gd name="T9" fmla="*/ 6 h 292"/>
                  <a:gd name="T10" fmla="*/ 76 w 76"/>
                  <a:gd name="T11" fmla="*/ 11 h 292"/>
                  <a:gd name="T12" fmla="*/ 24 w 76"/>
                  <a:gd name="T13" fmla="*/ 29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292">
                    <a:moveTo>
                      <a:pt x="24" y="292"/>
                    </a:moveTo>
                    <a:cubicBezTo>
                      <a:pt x="0" y="292"/>
                      <a:pt x="0" y="292"/>
                      <a:pt x="0" y="292"/>
                    </a:cubicBezTo>
                    <a:cubicBezTo>
                      <a:pt x="0" y="113"/>
                      <a:pt x="53" y="5"/>
                      <a:pt x="55" y="0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6" y="12"/>
                      <a:pt x="24" y="119"/>
                      <a:pt x="24" y="29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44451569-83DA-C544-90E3-94E7EB81E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4763" y="2173112"/>
                <a:ext cx="514350" cy="514292"/>
              </a:xfrm>
              <a:custGeom>
                <a:avLst/>
                <a:gdLst>
                  <a:gd name="T0" fmla="*/ 21 w 169"/>
                  <a:gd name="T1" fmla="*/ 46 h 169"/>
                  <a:gd name="T2" fmla="*/ 46 w 169"/>
                  <a:gd name="T3" fmla="*/ 148 h 169"/>
                  <a:gd name="T4" fmla="*/ 148 w 169"/>
                  <a:gd name="T5" fmla="*/ 123 h 169"/>
                  <a:gd name="T6" fmla="*/ 123 w 169"/>
                  <a:gd name="T7" fmla="*/ 21 h 169"/>
                  <a:gd name="T8" fmla="*/ 21 w 169"/>
                  <a:gd name="T9" fmla="*/ 46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169">
                    <a:moveTo>
                      <a:pt x="21" y="46"/>
                    </a:moveTo>
                    <a:cubicBezTo>
                      <a:pt x="0" y="81"/>
                      <a:pt x="11" y="127"/>
                      <a:pt x="46" y="148"/>
                    </a:cubicBezTo>
                    <a:cubicBezTo>
                      <a:pt x="81" y="169"/>
                      <a:pt x="127" y="158"/>
                      <a:pt x="148" y="123"/>
                    </a:cubicBezTo>
                    <a:cubicBezTo>
                      <a:pt x="169" y="88"/>
                      <a:pt x="158" y="43"/>
                      <a:pt x="123" y="21"/>
                    </a:cubicBezTo>
                    <a:cubicBezTo>
                      <a:pt x="88" y="0"/>
                      <a:pt x="43" y="11"/>
                      <a:pt x="21" y="4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6C764450-32D6-D747-B83D-820547FDEC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00938" y="2049301"/>
                <a:ext cx="765175" cy="763502"/>
              </a:xfrm>
              <a:custGeom>
                <a:avLst/>
                <a:gdLst>
                  <a:gd name="T0" fmla="*/ 45 w 252"/>
                  <a:gd name="T1" fmla="*/ 64 h 251"/>
                  <a:gd name="T2" fmla="*/ 20 w 252"/>
                  <a:gd name="T3" fmla="*/ 56 h 251"/>
                  <a:gd name="T4" fmla="*/ 29 w 252"/>
                  <a:gd name="T5" fmla="*/ 94 h 251"/>
                  <a:gd name="T6" fmla="*/ 24 w 252"/>
                  <a:gd name="T7" fmla="*/ 110 h 251"/>
                  <a:gd name="T8" fmla="*/ 0 w 252"/>
                  <a:gd name="T9" fmla="*/ 141 h 251"/>
                  <a:gd name="T10" fmla="*/ 30 w 252"/>
                  <a:gd name="T11" fmla="*/ 161 h 251"/>
                  <a:gd name="T12" fmla="*/ 10 w 252"/>
                  <a:gd name="T13" fmla="*/ 177 h 251"/>
                  <a:gd name="T14" fmla="*/ 47 w 252"/>
                  <a:gd name="T15" fmla="*/ 191 h 251"/>
                  <a:gd name="T16" fmla="*/ 59 w 252"/>
                  <a:gd name="T17" fmla="*/ 203 h 251"/>
                  <a:gd name="T18" fmla="*/ 71 w 252"/>
                  <a:gd name="T19" fmla="*/ 239 h 251"/>
                  <a:gd name="T20" fmla="*/ 109 w 252"/>
                  <a:gd name="T21" fmla="*/ 226 h 251"/>
                  <a:gd name="T22" fmla="*/ 113 w 252"/>
                  <a:gd name="T23" fmla="*/ 251 h 251"/>
                  <a:gd name="T24" fmla="*/ 144 w 252"/>
                  <a:gd name="T25" fmla="*/ 226 h 251"/>
                  <a:gd name="T26" fmla="*/ 168 w 252"/>
                  <a:gd name="T27" fmla="*/ 219 h 251"/>
                  <a:gd name="T28" fmla="*/ 206 w 252"/>
                  <a:gd name="T29" fmla="*/ 223 h 251"/>
                  <a:gd name="T30" fmla="*/ 196 w 252"/>
                  <a:gd name="T31" fmla="*/ 199 h 251"/>
                  <a:gd name="T32" fmla="*/ 207 w 252"/>
                  <a:gd name="T33" fmla="*/ 188 h 251"/>
                  <a:gd name="T34" fmla="*/ 243 w 252"/>
                  <a:gd name="T35" fmla="*/ 172 h 251"/>
                  <a:gd name="T36" fmla="*/ 223 w 252"/>
                  <a:gd name="T37" fmla="*/ 156 h 251"/>
                  <a:gd name="T38" fmla="*/ 227 w 252"/>
                  <a:gd name="T39" fmla="*/ 141 h 251"/>
                  <a:gd name="T40" fmla="*/ 251 w 252"/>
                  <a:gd name="T41" fmla="*/ 110 h 251"/>
                  <a:gd name="T42" fmla="*/ 226 w 252"/>
                  <a:gd name="T43" fmla="*/ 106 h 251"/>
                  <a:gd name="T44" fmla="*/ 222 w 252"/>
                  <a:gd name="T45" fmla="*/ 90 h 251"/>
                  <a:gd name="T46" fmla="*/ 228 w 252"/>
                  <a:gd name="T47" fmla="*/ 52 h 251"/>
                  <a:gd name="T48" fmla="*/ 202 w 252"/>
                  <a:gd name="T49" fmla="*/ 59 h 251"/>
                  <a:gd name="T50" fmla="*/ 190 w 252"/>
                  <a:gd name="T51" fmla="*/ 46 h 251"/>
                  <a:gd name="T52" fmla="*/ 179 w 252"/>
                  <a:gd name="T53" fmla="*/ 14 h 251"/>
                  <a:gd name="T54" fmla="*/ 163 w 252"/>
                  <a:gd name="T55" fmla="*/ 32 h 251"/>
                  <a:gd name="T56" fmla="*/ 142 w 252"/>
                  <a:gd name="T57" fmla="*/ 24 h 251"/>
                  <a:gd name="T58" fmla="*/ 113 w 252"/>
                  <a:gd name="T59" fmla="*/ 0 h 251"/>
                  <a:gd name="T60" fmla="*/ 108 w 252"/>
                  <a:gd name="T61" fmla="*/ 25 h 251"/>
                  <a:gd name="T62" fmla="*/ 84 w 252"/>
                  <a:gd name="T63" fmla="*/ 32 h 251"/>
                  <a:gd name="T64" fmla="*/ 46 w 252"/>
                  <a:gd name="T65" fmla="*/ 28 h 251"/>
                  <a:gd name="T66" fmla="*/ 56 w 252"/>
                  <a:gd name="T67" fmla="*/ 52 h 251"/>
                  <a:gd name="T68" fmla="*/ 198 w 252"/>
                  <a:gd name="T69" fmla="*/ 170 h 251"/>
                  <a:gd name="T70" fmla="*/ 53 w 252"/>
                  <a:gd name="T71" fmla="*/ 82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2" h="251">
                    <a:moveTo>
                      <a:pt x="56" y="52"/>
                    </a:moveTo>
                    <a:cubicBezTo>
                      <a:pt x="52" y="55"/>
                      <a:pt x="48" y="59"/>
                      <a:pt x="45" y="64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27" y="100"/>
                      <a:pt x="25" y="105"/>
                      <a:pt x="25" y="110"/>
                    </a:cubicBezTo>
                    <a:cubicBezTo>
                      <a:pt x="24" y="110"/>
                      <a:pt x="24" y="110"/>
                      <a:pt x="24" y="11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25" y="145"/>
                      <a:pt x="25" y="145"/>
                      <a:pt x="25" y="145"/>
                    </a:cubicBezTo>
                    <a:cubicBezTo>
                      <a:pt x="27" y="150"/>
                      <a:pt x="28" y="156"/>
                      <a:pt x="30" y="161"/>
                    </a:cubicBezTo>
                    <a:cubicBezTo>
                      <a:pt x="29" y="161"/>
                      <a:pt x="29" y="161"/>
                      <a:pt x="29" y="161"/>
                    </a:cubicBezTo>
                    <a:cubicBezTo>
                      <a:pt x="10" y="177"/>
                      <a:pt x="10" y="177"/>
                      <a:pt x="10" y="177"/>
                    </a:cubicBezTo>
                    <a:cubicBezTo>
                      <a:pt x="23" y="199"/>
                      <a:pt x="23" y="199"/>
                      <a:pt x="23" y="199"/>
                    </a:cubicBezTo>
                    <a:cubicBezTo>
                      <a:pt x="47" y="191"/>
                      <a:pt x="47" y="191"/>
                      <a:pt x="47" y="191"/>
                    </a:cubicBezTo>
                    <a:cubicBezTo>
                      <a:pt x="51" y="195"/>
                      <a:pt x="52" y="198"/>
                      <a:pt x="59" y="203"/>
                    </a:cubicBezTo>
                    <a:cubicBezTo>
                      <a:pt x="59" y="203"/>
                      <a:pt x="59" y="203"/>
                      <a:pt x="59" y="203"/>
                    </a:cubicBezTo>
                    <a:cubicBezTo>
                      <a:pt x="50" y="226"/>
                      <a:pt x="50" y="226"/>
                      <a:pt x="50" y="226"/>
                    </a:cubicBezTo>
                    <a:cubicBezTo>
                      <a:pt x="71" y="239"/>
                      <a:pt x="71" y="239"/>
                      <a:pt x="71" y="239"/>
                    </a:cubicBezTo>
                    <a:cubicBezTo>
                      <a:pt x="88" y="220"/>
                      <a:pt x="88" y="220"/>
                      <a:pt x="88" y="220"/>
                    </a:cubicBezTo>
                    <a:cubicBezTo>
                      <a:pt x="95" y="223"/>
                      <a:pt x="102" y="225"/>
                      <a:pt x="109" y="226"/>
                    </a:cubicBezTo>
                    <a:cubicBezTo>
                      <a:pt x="109" y="227"/>
                      <a:pt x="109" y="227"/>
                      <a:pt x="109" y="227"/>
                    </a:cubicBezTo>
                    <a:cubicBezTo>
                      <a:pt x="113" y="251"/>
                      <a:pt x="113" y="251"/>
                      <a:pt x="113" y="251"/>
                    </a:cubicBezTo>
                    <a:cubicBezTo>
                      <a:pt x="139" y="251"/>
                      <a:pt x="139" y="251"/>
                      <a:pt x="139" y="251"/>
                    </a:cubicBezTo>
                    <a:cubicBezTo>
                      <a:pt x="144" y="226"/>
                      <a:pt x="144" y="226"/>
                      <a:pt x="144" y="226"/>
                    </a:cubicBezTo>
                    <a:cubicBezTo>
                      <a:pt x="152" y="225"/>
                      <a:pt x="160" y="222"/>
                      <a:pt x="167" y="219"/>
                    </a:cubicBezTo>
                    <a:cubicBezTo>
                      <a:pt x="168" y="219"/>
                      <a:pt x="168" y="219"/>
                      <a:pt x="168" y="219"/>
                    </a:cubicBezTo>
                    <a:cubicBezTo>
                      <a:pt x="185" y="237"/>
                      <a:pt x="185" y="237"/>
                      <a:pt x="185" y="237"/>
                    </a:cubicBezTo>
                    <a:cubicBezTo>
                      <a:pt x="206" y="223"/>
                      <a:pt x="206" y="223"/>
                      <a:pt x="206" y="223"/>
                    </a:cubicBezTo>
                    <a:cubicBezTo>
                      <a:pt x="196" y="199"/>
                      <a:pt x="196" y="199"/>
                      <a:pt x="196" y="199"/>
                    </a:cubicBezTo>
                    <a:cubicBezTo>
                      <a:pt x="196" y="199"/>
                      <a:pt x="196" y="199"/>
                      <a:pt x="196" y="199"/>
                    </a:cubicBezTo>
                    <a:cubicBezTo>
                      <a:pt x="200" y="196"/>
                      <a:pt x="204" y="192"/>
                      <a:pt x="207" y="187"/>
                    </a:cubicBezTo>
                    <a:cubicBezTo>
                      <a:pt x="207" y="188"/>
                      <a:pt x="207" y="188"/>
                      <a:pt x="207" y="188"/>
                    </a:cubicBezTo>
                    <a:cubicBezTo>
                      <a:pt x="231" y="195"/>
                      <a:pt x="231" y="195"/>
                      <a:pt x="231" y="195"/>
                    </a:cubicBezTo>
                    <a:cubicBezTo>
                      <a:pt x="243" y="172"/>
                      <a:pt x="243" y="172"/>
                      <a:pt x="243" y="172"/>
                    </a:cubicBezTo>
                    <a:cubicBezTo>
                      <a:pt x="223" y="157"/>
                      <a:pt x="223" y="157"/>
                      <a:pt x="223" y="157"/>
                    </a:cubicBezTo>
                    <a:cubicBezTo>
                      <a:pt x="223" y="156"/>
                      <a:pt x="223" y="156"/>
                      <a:pt x="223" y="156"/>
                    </a:cubicBezTo>
                    <a:cubicBezTo>
                      <a:pt x="224" y="151"/>
                      <a:pt x="226" y="146"/>
                      <a:pt x="226" y="141"/>
                    </a:cubicBezTo>
                    <a:cubicBezTo>
                      <a:pt x="227" y="141"/>
                      <a:pt x="227" y="141"/>
                      <a:pt x="227" y="141"/>
                    </a:cubicBezTo>
                    <a:cubicBezTo>
                      <a:pt x="252" y="136"/>
                      <a:pt x="252" y="136"/>
                      <a:pt x="252" y="136"/>
                    </a:cubicBezTo>
                    <a:cubicBezTo>
                      <a:pt x="251" y="110"/>
                      <a:pt x="251" y="110"/>
                      <a:pt x="251" y="110"/>
                    </a:cubicBezTo>
                    <a:cubicBezTo>
                      <a:pt x="226" y="106"/>
                      <a:pt x="226" y="106"/>
                      <a:pt x="226" y="106"/>
                    </a:cubicBezTo>
                    <a:cubicBezTo>
                      <a:pt x="226" y="106"/>
                      <a:pt x="226" y="106"/>
                      <a:pt x="226" y="106"/>
                    </a:cubicBezTo>
                    <a:cubicBezTo>
                      <a:pt x="224" y="101"/>
                      <a:pt x="223" y="95"/>
                      <a:pt x="221" y="90"/>
                    </a:cubicBezTo>
                    <a:cubicBezTo>
                      <a:pt x="222" y="90"/>
                      <a:pt x="222" y="90"/>
                      <a:pt x="222" y="90"/>
                    </a:cubicBezTo>
                    <a:cubicBezTo>
                      <a:pt x="241" y="74"/>
                      <a:pt x="241" y="74"/>
                      <a:pt x="241" y="74"/>
                    </a:cubicBezTo>
                    <a:cubicBezTo>
                      <a:pt x="228" y="52"/>
                      <a:pt x="228" y="52"/>
                      <a:pt x="228" y="52"/>
                    </a:cubicBezTo>
                    <a:cubicBezTo>
                      <a:pt x="204" y="60"/>
                      <a:pt x="204" y="60"/>
                      <a:pt x="204" y="60"/>
                    </a:cubicBezTo>
                    <a:cubicBezTo>
                      <a:pt x="202" y="59"/>
                      <a:pt x="202" y="59"/>
                      <a:pt x="202" y="59"/>
                    </a:cubicBezTo>
                    <a:cubicBezTo>
                      <a:pt x="199" y="55"/>
                      <a:pt x="196" y="52"/>
                      <a:pt x="189" y="47"/>
                    </a:cubicBezTo>
                    <a:cubicBezTo>
                      <a:pt x="190" y="46"/>
                      <a:pt x="190" y="46"/>
                      <a:pt x="190" y="46"/>
                    </a:cubicBezTo>
                    <a:cubicBezTo>
                      <a:pt x="200" y="28"/>
                      <a:pt x="200" y="28"/>
                      <a:pt x="200" y="28"/>
                    </a:cubicBezTo>
                    <a:cubicBezTo>
                      <a:pt x="179" y="14"/>
                      <a:pt x="179" y="14"/>
                      <a:pt x="179" y="14"/>
                    </a:cubicBezTo>
                    <a:cubicBezTo>
                      <a:pt x="162" y="32"/>
                      <a:pt x="162" y="32"/>
                      <a:pt x="162" y="32"/>
                    </a:cubicBezTo>
                    <a:cubicBezTo>
                      <a:pt x="163" y="32"/>
                      <a:pt x="163" y="32"/>
                      <a:pt x="163" y="32"/>
                    </a:cubicBezTo>
                    <a:cubicBezTo>
                      <a:pt x="156" y="29"/>
                      <a:pt x="149" y="27"/>
                      <a:pt x="142" y="25"/>
                    </a:cubicBezTo>
                    <a:cubicBezTo>
                      <a:pt x="142" y="24"/>
                      <a:pt x="142" y="24"/>
                      <a:pt x="142" y="24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8" y="25"/>
                      <a:pt x="108" y="25"/>
                      <a:pt x="108" y="25"/>
                    </a:cubicBezTo>
                    <a:cubicBezTo>
                      <a:pt x="100" y="27"/>
                      <a:pt x="92" y="29"/>
                      <a:pt x="84" y="32"/>
                    </a:cubicBezTo>
                    <a:cubicBezTo>
                      <a:pt x="84" y="32"/>
                      <a:pt x="84" y="32"/>
                      <a:pt x="84" y="32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55" y="52"/>
                      <a:pt x="55" y="52"/>
                      <a:pt x="55" y="52"/>
                    </a:cubicBezTo>
                    <a:lnTo>
                      <a:pt x="56" y="52"/>
                    </a:lnTo>
                    <a:close/>
                    <a:moveTo>
                      <a:pt x="169" y="53"/>
                    </a:moveTo>
                    <a:cubicBezTo>
                      <a:pt x="209" y="78"/>
                      <a:pt x="222" y="130"/>
                      <a:pt x="198" y="170"/>
                    </a:cubicBezTo>
                    <a:cubicBezTo>
                      <a:pt x="174" y="210"/>
                      <a:pt x="122" y="222"/>
                      <a:pt x="82" y="198"/>
                    </a:cubicBezTo>
                    <a:cubicBezTo>
                      <a:pt x="42" y="174"/>
                      <a:pt x="29" y="122"/>
                      <a:pt x="53" y="82"/>
                    </a:cubicBezTo>
                    <a:cubicBezTo>
                      <a:pt x="77" y="42"/>
                      <a:pt x="129" y="29"/>
                      <a:pt x="169" y="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9A9BE1D-0FB3-B14D-B9EE-7D06A7F7C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0763" y="2241366"/>
                <a:ext cx="1252537" cy="1252398"/>
              </a:xfrm>
              <a:custGeom>
                <a:avLst/>
                <a:gdLst>
                  <a:gd name="T0" fmla="*/ 52 w 412"/>
                  <a:gd name="T1" fmla="*/ 112 h 412"/>
                  <a:gd name="T2" fmla="*/ 112 w 412"/>
                  <a:gd name="T3" fmla="*/ 361 h 412"/>
                  <a:gd name="T4" fmla="*/ 360 w 412"/>
                  <a:gd name="T5" fmla="*/ 300 h 412"/>
                  <a:gd name="T6" fmla="*/ 300 w 412"/>
                  <a:gd name="T7" fmla="*/ 52 h 412"/>
                  <a:gd name="T8" fmla="*/ 52 w 412"/>
                  <a:gd name="T9" fmla="*/ 112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412">
                    <a:moveTo>
                      <a:pt x="52" y="112"/>
                    </a:moveTo>
                    <a:cubicBezTo>
                      <a:pt x="0" y="198"/>
                      <a:pt x="27" y="309"/>
                      <a:pt x="112" y="361"/>
                    </a:cubicBezTo>
                    <a:cubicBezTo>
                      <a:pt x="197" y="412"/>
                      <a:pt x="308" y="385"/>
                      <a:pt x="360" y="300"/>
                    </a:cubicBezTo>
                    <a:cubicBezTo>
                      <a:pt x="412" y="215"/>
                      <a:pt x="385" y="104"/>
                      <a:pt x="300" y="52"/>
                    </a:cubicBezTo>
                    <a:cubicBezTo>
                      <a:pt x="214" y="0"/>
                      <a:pt x="103" y="27"/>
                      <a:pt x="52" y="1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23C1C2BA-A1AB-2448-9A85-39C477F6C0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32788" y="1933426"/>
                <a:ext cx="1870075" cy="1863517"/>
              </a:xfrm>
              <a:custGeom>
                <a:avLst/>
                <a:gdLst>
                  <a:gd name="T0" fmla="*/ 109 w 615"/>
                  <a:gd name="T1" fmla="*/ 156 h 613"/>
                  <a:gd name="T2" fmla="*/ 50 w 615"/>
                  <a:gd name="T3" fmla="*/ 137 h 613"/>
                  <a:gd name="T4" fmla="*/ 70 w 615"/>
                  <a:gd name="T5" fmla="*/ 231 h 613"/>
                  <a:gd name="T6" fmla="*/ 59 w 615"/>
                  <a:gd name="T7" fmla="*/ 270 h 613"/>
                  <a:gd name="T8" fmla="*/ 1 w 615"/>
                  <a:gd name="T9" fmla="*/ 344 h 613"/>
                  <a:gd name="T10" fmla="*/ 73 w 615"/>
                  <a:gd name="T11" fmla="*/ 393 h 613"/>
                  <a:gd name="T12" fmla="*/ 26 w 615"/>
                  <a:gd name="T13" fmla="*/ 432 h 613"/>
                  <a:gd name="T14" fmla="*/ 116 w 615"/>
                  <a:gd name="T15" fmla="*/ 466 h 613"/>
                  <a:gd name="T16" fmla="*/ 144 w 615"/>
                  <a:gd name="T17" fmla="*/ 496 h 613"/>
                  <a:gd name="T18" fmla="*/ 175 w 615"/>
                  <a:gd name="T19" fmla="*/ 583 h 613"/>
                  <a:gd name="T20" fmla="*/ 267 w 615"/>
                  <a:gd name="T21" fmla="*/ 553 h 613"/>
                  <a:gd name="T22" fmla="*/ 277 w 615"/>
                  <a:gd name="T23" fmla="*/ 613 h 613"/>
                  <a:gd name="T24" fmla="*/ 351 w 615"/>
                  <a:gd name="T25" fmla="*/ 552 h 613"/>
                  <a:gd name="T26" fmla="*/ 409 w 615"/>
                  <a:gd name="T27" fmla="*/ 536 h 613"/>
                  <a:gd name="T28" fmla="*/ 503 w 615"/>
                  <a:gd name="T29" fmla="*/ 545 h 613"/>
                  <a:gd name="T30" fmla="*/ 479 w 615"/>
                  <a:gd name="T31" fmla="*/ 487 h 613"/>
                  <a:gd name="T32" fmla="*/ 507 w 615"/>
                  <a:gd name="T33" fmla="*/ 458 h 613"/>
                  <a:gd name="T34" fmla="*/ 593 w 615"/>
                  <a:gd name="T35" fmla="*/ 421 h 613"/>
                  <a:gd name="T36" fmla="*/ 544 w 615"/>
                  <a:gd name="T37" fmla="*/ 382 h 613"/>
                  <a:gd name="T38" fmla="*/ 555 w 615"/>
                  <a:gd name="T39" fmla="*/ 344 h 613"/>
                  <a:gd name="T40" fmla="*/ 613 w 615"/>
                  <a:gd name="T41" fmla="*/ 270 h 613"/>
                  <a:gd name="T42" fmla="*/ 551 w 615"/>
                  <a:gd name="T43" fmla="*/ 259 h 613"/>
                  <a:gd name="T44" fmla="*/ 542 w 615"/>
                  <a:gd name="T45" fmla="*/ 220 h 613"/>
                  <a:gd name="T46" fmla="*/ 558 w 615"/>
                  <a:gd name="T47" fmla="*/ 127 h 613"/>
                  <a:gd name="T48" fmla="*/ 494 w 615"/>
                  <a:gd name="T49" fmla="*/ 145 h 613"/>
                  <a:gd name="T50" fmla="*/ 464 w 615"/>
                  <a:gd name="T51" fmla="*/ 113 h 613"/>
                  <a:gd name="T52" fmla="*/ 437 w 615"/>
                  <a:gd name="T53" fmla="*/ 35 h 613"/>
                  <a:gd name="T54" fmla="*/ 397 w 615"/>
                  <a:gd name="T55" fmla="*/ 77 h 613"/>
                  <a:gd name="T56" fmla="*/ 348 w 615"/>
                  <a:gd name="T57" fmla="*/ 60 h 613"/>
                  <a:gd name="T58" fmla="*/ 275 w 615"/>
                  <a:gd name="T59" fmla="*/ 0 h 613"/>
                  <a:gd name="T60" fmla="*/ 264 w 615"/>
                  <a:gd name="T61" fmla="*/ 62 h 613"/>
                  <a:gd name="T62" fmla="*/ 205 w 615"/>
                  <a:gd name="T63" fmla="*/ 78 h 613"/>
                  <a:gd name="T64" fmla="*/ 112 w 615"/>
                  <a:gd name="T65" fmla="*/ 69 h 613"/>
                  <a:gd name="T66" fmla="*/ 414 w 615"/>
                  <a:gd name="T67" fmla="*/ 131 h 613"/>
                  <a:gd name="T68" fmla="*/ 200 w 615"/>
                  <a:gd name="T69" fmla="*/ 484 h 613"/>
                  <a:gd name="T70" fmla="*/ 414 w 615"/>
                  <a:gd name="T71" fmla="*/ 131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15" h="613">
                    <a:moveTo>
                      <a:pt x="136" y="126"/>
                    </a:moveTo>
                    <a:cubicBezTo>
                      <a:pt x="126" y="135"/>
                      <a:pt x="117" y="145"/>
                      <a:pt x="109" y="156"/>
                    </a:cubicBezTo>
                    <a:cubicBezTo>
                      <a:pt x="108" y="155"/>
                      <a:pt x="108" y="155"/>
                      <a:pt x="108" y="155"/>
                    </a:cubicBezTo>
                    <a:cubicBezTo>
                      <a:pt x="50" y="137"/>
                      <a:pt x="50" y="137"/>
                      <a:pt x="50" y="137"/>
                    </a:cubicBezTo>
                    <a:cubicBezTo>
                      <a:pt x="21" y="192"/>
                      <a:pt x="21" y="192"/>
                      <a:pt x="21" y="192"/>
                    </a:cubicBezTo>
                    <a:cubicBezTo>
                      <a:pt x="70" y="231"/>
                      <a:pt x="70" y="231"/>
                      <a:pt x="70" y="231"/>
                    </a:cubicBezTo>
                    <a:cubicBezTo>
                      <a:pt x="66" y="244"/>
                      <a:pt x="63" y="257"/>
                      <a:pt x="61" y="270"/>
                    </a:cubicBezTo>
                    <a:cubicBezTo>
                      <a:pt x="59" y="270"/>
                      <a:pt x="59" y="270"/>
                      <a:pt x="59" y="270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1" y="344"/>
                      <a:pt x="1" y="344"/>
                      <a:pt x="1" y="344"/>
                    </a:cubicBezTo>
                    <a:cubicBezTo>
                      <a:pt x="62" y="354"/>
                      <a:pt x="62" y="354"/>
                      <a:pt x="62" y="354"/>
                    </a:cubicBezTo>
                    <a:cubicBezTo>
                      <a:pt x="65" y="367"/>
                      <a:pt x="69" y="380"/>
                      <a:pt x="73" y="393"/>
                    </a:cubicBezTo>
                    <a:cubicBezTo>
                      <a:pt x="72" y="394"/>
                      <a:pt x="72" y="394"/>
                      <a:pt x="72" y="394"/>
                    </a:cubicBezTo>
                    <a:cubicBezTo>
                      <a:pt x="26" y="432"/>
                      <a:pt x="26" y="432"/>
                      <a:pt x="26" y="432"/>
                    </a:cubicBezTo>
                    <a:cubicBezTo>
                      <a:pt x="57" y="486"/>
                      <a:pt x="57" y="486"/>
                      <a:pt x="57" y="486"/>
                    </a:cubicBezTo>
                    <a:cubicBezTo>
                      <a:pt x="116" y="466"/>
                      <a:pt x="116" y="466"/>
                      <a:pt x="116" y="466"/>
                    </a:cubicBezTo>
                    <a:cubicBezTo>
                      <a:pt x="124" y="477"/>
                      <a:pt x="128" y="483"/>
                      <a:pt x="144" y="495"/>
                    </a:cubicBezTo>
                    <a:cubicBezTo>
                      <a:pt x="144" y="496"/>
                      <a:pt x="144" y="496"/>
                      <a:pt x="144" y="496"/>
                    </a:cubicBezTo>
                    <a:cubicBezTo>
                      <a:pt x="122" y="551"/>
                      <a:pt x="122" y="551"/>
                      <a:pt x="122" y="551"/>
                    </a:cubicBezTo>
                    <a:cubicBezTo>
                      <a:pt x="175" y="583"/>
                      <a:pt x="175" y="583"/>
                      <a:pt x="175" y="583"/>
                    </a:cubicBezTo>
                    <a:cubicBezTo>
                      <a:pt x="216" y="538"/>
                      <a:pt x="216" y="538"/>
                      <a:pt x="216" y="538"/>
                    </a:cubicBezTo>
                    <a:cubicBezTo>
                      <a:pt x="233" y="545"/>
                      <a:pt x="249" y="550"/>
                      <a:pt x="267" y="553"/>
                    </a:cubicBezTo>
                    <a:cubicBezTo>
                      <a:pt x="266" y="554"/>
                      <a:pt x="266" y="554"/>
                      <a:pt x="266" y="554"/>
                    </a:cubicBezTo>
                    <a:cubicBezTo>
                      <a:pt x="277" y="613"/>
                      <a:pt x="277" y="613"/>
                      <a:pt x="277" y="613"/>
                    </a:cubicBezTo>
                    <a:cubicBezTo>
                      <a:pt x="339" y="613"/>
                      <a:pt x="339" y="613"/>
                      <a:pt x="339" y="613"/>
                    </a:cubicBezTo>
                    <a:cubicBezTo>
                      <a:pt x="351" y="552"/>
                      <a:pt x="351" y="552"/>
                      <a:pt x="351" y="552"/>
                    </a:cubicBezTo>
                    <a:cubicBezTo>
                      <a:pt x="371" y="549"/>
                      <a:pt x="390" y="543"/>
                      <a:pt x="409" y="534"/>
                    </a:cubicBezTo>
                    <a:cubicBezTo>
                      <a:pt x="409" y="536"/>
                      <a:pt x="409" y="536"/>
                      <a:pt x="409" y="536"/>
                    </a:cubicBezTo>
                    <a:cubicBezTo>
                      <a:pt x="451" y="579"/>
                      <a:pt x="451" y="579"/>
                      <a:pt x="451" y="579"/>
                    </a:cubicBezTo>
                    <a:cubicBezTo>
                      <a:pt x="503" y="545"/>
                      <a:pt x="503" y="545"/>
                      <a:pt x="503" y="545"/>
                    </a:cubicBezTo>
                    <a:cubicBezTo>
                      <a:pt x="479" y="487"/>
                      <a:pt x="479" y="487"/>
                      <a:pt x="479" y="487"/>
                    </a:cubicBezTo>
                    <a:cubicBezTo>
                      <a:pt x="479" y="487"/>
                      <a:pt x="479" y="487"/>
                      <a:pt x="479" y="487"/>
                    </a:cubicBezTo>
                    <a:cubicBezTo>
                      <a:pt x="488" y="478"/>
                      <a:pt x="497" y="468"/>
                      <a:pt x="506" y="458"/>
                    </a:cubicBezTo>
                    <a:cubicBezTo>
                      <a:pt x="507" y="458"/>
                      <a:pt x="507" y="458"/>
                      <a:pt x="507" y="458"/>
                    </a:cubicBezTo>
                    <a:cubicBezTo>
                      <a:pt x="565" y="477"/>
                      <a:pt x="565" y="477"/>
                      <a:pt x="565" y="477"/>
                    </a:cubicBezTo>
                    <a:cubicBezTo>
                      <a:pt x="593" y="421"/>
                      <a:pt x="593" y="421"/>
                      <a:pt x="593" y="421"/>
                    </a:cubicBezTo>
                    <a:cubicBezTo>
                      <a:pt x="545" y="382"/>
                      <a:pt x="545" y="382"/>
                      <a:pt x="545" y="382"/>
                    </a:cubicBezTo>
                    <a:cubicBezTo>
                      <a:pt x="544" y="382"/>
                      <a:pt x="544" y="382"/>
                      <a:pt x="544" y="382"/>
                    </a:cubicBezTo>
                    <a:cubicBezTo>
                      <a:pt x="548" y="370"/>
                      <a:pt x="551" y="357"/>
                      <a:pt x="553" y="344"/>
                    </a:cubicBezTo>
                    <a:cubicBezTo>
                      <a:pt x="555" y="344"/>
                      <a:pt x="555" y="344"/>
                      <a:pt x="555" y="344"/>
                    </a:cubicBezTo>
                    <a:cubicBezTo>
                      <a:pt x="615" y="332"/>
                      <a:pt x="615" y="332"/>
                      <a:pt x="615" y="332"/>
                    </a:cubicBezTo>
                    <a:cubicBezTo>
                      <a:pt x="613" y="270"/>
                      <a:pt x="613" y="270"/>
                      <a:pt x="613" y="270"/>
                    </a:cubicBezTo>
                    <a:cubicBezTo>
                      <a:pt x="552" y="259"/>
                      <a:pt x="552" y="259"/>
                      <a:pt x="552" y="259"/>
                    </a:cubicBezTo>
                    <a:cubicBezTo>
                      <a:pt x="551" y="259"/>
                      <a:pt x="551" y="259"/>
                      <a:pt x="551" y="259"/>
                    </a:cubicBezTo>
                    <a:cubicBezTo>
                      <a:pt x="548" y="246"/>
                      <a:pt x="545" y="233"/>
                      <a:pt x="540" y="221"/>
                    </a:cubicBezTo>
                    <a:cubicBezTo>
                      <a:pt x="542" y="220"/>
                      <a:pt x="542" y="220"/>
                      <a:pt x="542" y="220"/>
                    </a:cubicBezTo>
                    <a:cubicBezTo>
                      <a:pt x="589" y="181"/>
                      <a:pt x="589" y="181"/>
                      <a:pt x="589" y="181"/>
                    </a:cubicBezTo>
                    <a:cubicBezTo>
                      <a:pt x="558" y="127"/>
                      <a:pt x="558" y="127"/>
                      <a:pt x="558" y="127"/>
                    </a:cubicBezTo>
                    <a:cubicBezTo>
                      <a:pt x="499" y="147"/>
                      <a:pt x="499" y="147"/>
                      <a:pt x="499" y="147"/>
                    </a:cubicBezTo>
                    <a:cubicBezTo>
                      <a:pt x="494" y="145"/>
                      <a:pt x="494" y="145"/>
                      <a:pt x="494" y="145"/>
                    </a:cubicBezTo>
                    <a:cubicBezTo>
                      <a:pt x="486" y="135"/>
                      <a:pt x="479" y="127"/>
                      <a:pt x="463" y="115"/>
                    </a:cubicBezTo>
                    <a:cubicBezTo>
                      <a:pt x="464" y="113"/>
                      <a:pt x="464" y="113"/>
                      <a:pt x="464" y="113"/>
                    </a:cubicBezTo>
                    <a:cubicBezTo>
                      <a:pt x="490" y="68"/>
                      <a:pt x="490" y="68"/>
                      <a:pt x="490" y="68"/>
                    </a:cubicBezTo>
                    <a:cubicBezTo>
                      <a:pt x="437" y="35"/>
                      <a:pt x="437" y="35"/>
                      <a:pt x="437" y="35"/>
                    </a:cubicBezTo>
                    <a:cubicBezTo>
                      <a:pt x="396" y="78"/>
                      <a:pt x="396" y="78"/>
                      <a:pt x="396" y="78"/>
                    </a:cubicBezTo>
                    <a:cubicBezTo>
                      <a:pt x="397" y="77"/>
                      <a:pt x="397" y="77"/>
                      <a:pt x="397" y="77"/>
                    </a:cubicBezTo>
                    <a:cubicBezTo>
                      <a:pt x="381" y="71"/>
                      <a:pt x="365" y="65"/>
                      <a:pt x="348" y="62"/>
                    </a:cubicBezTo>
                    <a:cubicBezTo>
                      <a:pt x="348" y="60"/>
                      <a:pt x="348" y="60"/>
                      <a:pt x="348" y="60"/>
                    </a:cubicBezTo>
                    <a:cubicBezTo>
                      <a:pt x="337" y="0"/>
                      <a:pt x="337" y="0"/>
                      <a:pt x="337" y="0"/>
                    </a:cubicBezTo>
                    <a:cubicBezTo>
                      <a:pt x="275" y="0"/>
                      <a:pt x="275" y="0"/>
                      <a:pt x="275" y="0"/>
                    </a:cubicBezTo>
                    <a:cubicBezTo>
                      <a:pt x="264" y="62"/>
                      <a:pt x="264" y="62"/>
                      <a:pt x="264" y="62"/>
                    </a:cubicBezTo>
                    <a:cubicBezTo>
                      <a:pt x="264" y="62"/>
                      <a:pt x="264" y="62"/>
                      <a:pt x="264" y="62"/>
                    </a:cubicBezTo>
                    <a:cubicBezTo>
                      <a:pt x="244" y="66"/>
                      <a:pt x="225" y="71"/>
                      <a:pt x="206" y="79"/>
                    </a:cubicBezTo>
                    <a:cubicBezTo>
                      <a:pt x="205" y="78"/>
                      <a:pt x="205" y="78"/>
                      <a:pt x="205" y="78"/>
                    </a:cubicBezTo>
                    <a:cubicBezTo>
                      <a:pt x="163" y="34"/>
                      <a:pt x="163" y="34"/>
                      <a:pt x="163" y="34"/>
                    </a:cubicBezTo>
                    <a:cubicBezTo>
                      <a:pt x="112" y="69"/>
                      <a:pt x="112" y="69"/>
                      <a:pt x="112" y="69"/>
                    </a:cubicBezTo>
                    <a:cubicBezTo>
                      <a:pt x="136" y="126"/>
                      <a:pt x="136" y="126"/>
                      <a:pt x="136" y="126"/>
                    </a:cubicBezTo>
                    <a:close/>
                    <a:moveTo>
                      <a:pt x="414" y="131"/>
                    </a:moveTo>
                    <a:cubicBezTo>
                      <a:pt x="512" y="190"/>
                      <a:pt x="543" y="317"/>
                      <a:pt x="483" y="414"/>
                    </a:cubicBezTo>
                    <a:cubicBezTo>
                      <a:pt x="424" y="512"/>
                      <a:pt x="297" y="543"/>
                      <a:pt x="200" y="484"/>
                    </a:cubicBezTo>
                    <a:cubicBezTo>
                      <a:pt x="102" y="425"/>
                      <a:pt x="71" y="298"/>
                      <a:pt x="130" y="200"/>
                    </a:cubicBezTo>
                    <a:cubicBezTo>
                      <a:pt x="189" y="102"/>
                      <a:pt x="317" y="71"/>
                      <a:pt x="414" y="1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242" name="Freeform 12">
                <a:extLst>
                  <a:ext uri="{FF2B5EF4-FFF2-40B4-BE49-F238E27FC236}">
                    <a16:creationId xmlns:a16="http://schemas.microsoft.com/office/drawing/2014/main" id="{2DC1CF5F-C212-9B47-8DB4-0585CC420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0635" y="3916371"/>
                <a:ext cx="1119328" cy="1115473"/>
              </a:xfrm>
              <a:custGeom>
                <a:avLst/>
                <a:gdLst>
                  <a:gd name="T0" fmla="*/ 425575806 w 368"/>
                  <a:gd name="T1" fmla="*/ 923818326 h 367"/>
                  <a:gd name="T2" fmla="*/ 934416839 w 368"/>
                  <a:gd name="T3" fmla="*/ 2147483646 h 367"/>
                  <a:gd name="T4" fmla="*/ 2147483646 w 368"/>
                  <a:gd name="T5" fmla="*/ 2147483646 h 367"/>
                  <a:gd name="T6" fmla="*/ 2147483646 w 368"/>
                  <a:gd name="T7" fmla="*/ 424955700 h 367"/>
                  <a:gd name="T8" fmla="*/ 425575806 w 368"/>
                  <a:gd name="T9" fmla="*/ 923818326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8" h="367">
                    <a:moveTo>
                      <a:pt x="46" y="100"/>
                    </a:moveTo>
                    <a:cubicBezTo>
                      <a:pt x="0" y="176"/>
                      <a:pt x="25" y="275"/>
                      <a:pt x="101" y="321"/>
                    </a:cubicBezTo>
                    <a:cubicBezTo>
                      <a:pt x="176" y="367"/>
                      <a:pt x="275" y="343"/>
                      <a:pt x="322" y="267"/>
                    </a:cubicBezTo>
                    <a:cubicBezTo>
                      <a:pt x="368" y="191"/>
                      <a:pt x="343" y="92"/>
                      <a:pt x="267" y="46"/>
                    </a:cubicBezTo>
                    <a:cubicBezTo>
                      <a:pt x="192" y="0"/>
                      <a:pt x="93" y="24"/>
                      <a:pt x="46" y="1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3" name="Freeform 13">
                <a:extLst>
                  <a:ext uri="{FF2B5EF4-FFF2-40B4-BE49-F238E27FC236}">
                    <a16:creationId xmlns:a16="http://schemas.microsoft.com/office/drawing/2014/main" id="{BC5ED83F-E796-BC4E-B417-3CC2C8C296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79477" y="3642643"/>
                <a:ext cx="1664213" cy="1662928"/>
              </a:xfrm>
              <a:custGeom>
                <a:avLst/>
                <a:gdLst>
                  <a:gd name="T0" fmla="*/ 897871817 w 547"/>
                  <a:gd name="T1" fmla="*/ 1284655961 h 547"/>
                  <a:gd name="T2" fmla="*/ 407281904 w 547"/>
                  <a:gd name="T3" fmla="*/ 1127541186 h 547"/>
                  <a:gd name="T4" fmla="*/ 573897920 w 547"/>
                  <a:gd name="T5" fmla="*/ 1903879275 h 547"/>
                  <a:gd name="T6" fmla="*/ 481334819 w 547"/>
                  <a:gd name="T7" fmla="*/ 2147483646 h 547"/>
                  <a:gd name="T8" fmla="*/ 9255093 w 547"/>
                  <a:gd name="T9" fmla="*/ 2147483646 h 547"/>
                  <a:gd name="T10" fmla="*/ 601666242 w 547"/>
                  <a:gd name="T11" fmla="*/ 2147483646 h 547"/>
                  <a:gd name="T12" fmla="*/ 212897567 w 547"/>
                  <a:gd name="T13" fmla="*/ 2147483646 h 547"/>
                  <a:gd name="T14" fmla="*/ 953411503 w 547"/>
                  <a:gd name="T15" fmla="*/ 2147483646 h 547"/>
                  <a:gd name="T16" fmla="*/ 1184822298 w 547"/>
                  <a:gd name="T17" fmla="*/ 2147483646 h 547"/>
                  <a:gd name="T18" fmla="*/ 1434746322 w 547"/>
                  <a:gd name="T19" fmla="*/ 2147483646 h 547"/>
                  <a:gd name="T20" fmla="*/ 2147483646 w 547"/>
                  <a:gd name="T21" fmla="*/ 2147483646 h 547"/>
                  <a:gd name="T22" fmla="*/ 2147483646 w 547"/>
                  <a:gd name="T23" fmla="*/ 2147483646 h 547"/>
                  <a:gd name="T24" fmla="*/ 2147483646 w 547"/>
                  <a:gd name="T25" fmla="*/ 2147483646 h 547"/>
                  <a:gd name="T26" fmla="*/ 2147483646 w 547"/>
                  <a:gd name="T27" fmla="*/ 2147483646 h 547"/>
                  <a:gd name="T28" fmla="*/ 2147483646 w 547"/>
                  <a:gd name="T29" fmla="*/ 2147483646 h 547"/>
                  <a:gd name="T30" fmla="*/ 2147483646 w 547"/>
                  <a:gd name="T31" fmla="*/ 2147483646 h 547"/>
                  <a:gd name="T32" fmla="*/ 2147483646 w 547"/>
                  <a:gd name="T33" fmla="*/ 2147483646 h 547"/>
                  <a:gd name="T34" fmla="*/ 2147483646 w 547"/>
                  <a:gd name="T35" fmla="*/ 2147483646 h 547"/>
                  <a:gd name="T36" fmla="*/ 2147483646 w 547"/>
                  <a:gd name="T37" fmla="*/ 2147483646 h 547"/>
                  <a:gd name="T38" fmla="*/ 2147483646 w 547"/>
                  <a:gd name="T39" fmla="*/ 2147483646 h 547"/>
                  <a:gd name="T40" fmla="*/ 2147483646 w 547"/>
                  <a:gd name="T41" fmla="*/ 2147483646 h 547"/>
                  <a:gd name="T42" fmla="*/ 2147483646 w 547"/>
                  <a:gd name="T43" fmla="*/ 2134932024 h 547"/>
                  <a:gd name="T44" fmla="*/ 2147483646 w 547"/>
                  <a:gd name="T45" fmla="*/ 1811457567 h 547"/>
                  <a:gd name="T46" fmla="*/ 2147483646 w 547"/>
                  <a:gd name="T47" fmla="*/ 1044361345 h 547"/>
                  <a:gd name="T48" fmla="*/ 2147483646 w 547"/>
                  <a:gd name="T49" fmla="*/ 1201476120 h 547"/>
                  <a:gd name="T50" fmla="*/ 2147483646 w 547"/>
                  <a:gd name="T51" fmla="*/ 933455904 h 547"/>
                  <a:gd name="T52" fmla="*/ 2147483646 w 547"/>
                  <a:gd name="T53" fmla="*/ 295748857 h 547"/>
                  <a:gd name="T54" fmla="*/ 2147483646 w 547"/>
                  <a:gd name="T55" fmla="*/ 637707047 h 547"/>
                  <a:gd name="T56" fmla="*/ 2147483646 w 547"/>
                  <a:gd name="T57" fmla="*/ 489834139 h 547"/>
                  <a:gd name="T58" fmla="*/ 2147483646 w 547"/>
                  <a:gd name="T59" fmla="*/ 0 h 547"/>
                  <a:gd name="T60" fmla="*/ 2147483646 w 547"/>
                  <a:gd name="T61" fmla="*/ 508317872 h 547"/>
                  <a:gd name="T62" fmla="*/ 1684670346 w 547"/>
                  <a:gd name="T63" fmla="*/ 637707047 h 547"/>
                  <a:gd name="T64" fmla="*/ 916385045 w 547"/>
                  <a:gd name="T65" fmla="*/ 563769073 h 547"/>
                  <a:gd name="T66" fmla="*/ 1120027519 w 547"/>
                  <a:gd name="T67" fmla="*/ 1044361345 h 547"/>
                  <a:gd name="T68" fmla="*/ 2147483646 w 547"/>
                  <a:gd name="T69" fmla="*/ 2147483646 h 547"/>
                  <a:gd name="T70" fmla="*/ 1073745968 w 547"/>
                  <a:gd name="T71" fmla="*/ 1645100925 h 54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47" h="547">
                    <a:moveTo>
                      <a:pt x="121" y="113"/>
                    </a:moveTo>
                    <a:cubicBezTo>
                      <a:pt x="112" y="121"/>
                      <a:pt x="104" y="129"/>
                      <a:pt x="97" y="139"/>
                    </a:cubicBezTo>
                    <a:cubicBezTo>
                      <a:pt x="95" y="138"/>
                      <a:pt x="95" y="138"/>
                      <a:pt x="95" y="138"/>
                    </a:cubicBezTo>
                    <a:cubicBezTo>
                      <a:pt x="44" y="122"/>
                      <a:pt x="44" y="122"/>
                      <a:pt x="44" y="122"/>
                    </a:cubicBezTo>
                    <a:cubicBezTo>
                      <a:pt x="19" y="171"/>
                      <a:pt x="19" y="171"/>
                      <a:pt x="19" y="171"/>
                    </a:cubicBezTo>
                    <a:cubicBezTo>
                      <a:pt x="62" y="206"/>
                      <a:pt x="62" y="206"/>
                      <a:pt x="62" y="206"/>
                    </a:cubicBezTo>
                    <a:cubicBezTo>
                      <a:pt x="58" y="217"/>
                      <a:pt x="55" y="229"/>
                      <a:pt x="53" y="240"/>
                    </a:cubicBezTo>
                    <a:cubicBezTo>
                      <a:pt x="52" y="240"/>
                      <a:pt x="52" y="240"/>
                      <a:pt x="52" y="240"/>
                    </a:cubicBezTo>
                    <a:cubicBezTo>
                      <a:pt x="0" y="251"/>
                      <a:pt x="0" y="251"/>
                      <a:pt x="0" y="251"/>
                    </a:cubicBezTo>
                    <a:cubicBezTo>
                      <a:pt x="1" y="306"/>
                      <a:pt x="1" y="306"/>
                      <a:pt x="1" y="306"/>
                    </a:cubicBezTo>
                    <a:cubicBezTo>
                      <a:pt x="55" y="316"/>
                      <a:pt x="55" y="316"/>
                      <a:pt x="55" y="316"/>
                    </a:cubicBezTo>
                    <a:cubicBezTo>
                      <a:pt x="57" y="328"/>
                      <a:pt x="61" y="339"/>
                      <a:pt x="65" y="350"/>
                    </a:cubicBezTo>
                    <a:cubicBezTo>
                      <a:pt x="64" y="351"/>
                      <a:pt x="64" y="351"/>
                      <a:pt x="64" y="351"/>
                    </a:cubicBezTo>
                    <a:cubicBezTo>
                      <a:pt x="23" y="385"/>
                      <a:pt x="23" y="385"/>
                      <a:pt x="23" y="385"/>
                    </a:cubicBezTo>
                    <a:cubicBezTo>
                      <a:pt x="50" y="433"/>
                      <a:pt x="50" y="433"/>
                      <a:pt x="50" y="433"/>
                    </a:cubicBezTo>
                    <a:cubicBezTo>
                      <a:pt x="103" y="416"/>
                      <a:pt x="103" y="416"/>
                      <a:pt x="103" y="416"/>
                    </a:cubicBezTo>
                    <a:cubicBezTo>
                      <a:pt x="110" y="425"/>
                      <a:pt x="114" y="431"/>
                      <a:pt x="128" y="442"/>
                    </a:cubicBezTo>
                    <a:cubicBezTo>
                      <a:pt x="128" y="442"/>
                      <a:pt x="128" y="442"/>
                      <a:pt x="128" y="442"/>
                    </a:cubicBezTo>
                    <a:cubicBezTo>
                      <a:pt x="108" y="491"/>
                      <a:pt x="108" y="491"/>
                      <a:pt x="108" y="491"/>
                    </a:cubicBezTo>
                    <a:cubicBezTo>
                      <a:pt x="155" y="520"/>
                      <a:pt x="155" y="520"/>
                      <a:pt x="155" y="520"/>
                    </a:cubicBezTo>
                    <a:cubicBezTo>
                      <a:pt x="192" y="480"/>
                      <a:pt x="192" y="480"/>
                      <a:pt x="192" y="480"/>
                    </a:cubicBezTo>
                    <a:cubicBezTo>
                      <a:pt x="207" y="485"/>
                      <a:pt x="222" y="490"/>
                      <a:pt x="237" y="492"/>
                    </a:cubicBezTo>
                    <a:cubicBezTo>
                      <a:pt x="237" y="494"/>
                      <a:pt x="237" y="494"/>
                      <a:pt x="237" y="494"/>
                    </a:cubicBezTo>
                    <a:cubicBezTo>
                      <a:pt x="247" y="547"/>
                      <a:pt x="247" y="547"/>
                      <a:pt x="247" y="547"/>
                    </a:cubicBezTo>
                    <a:cubicBezTo>
                      <a:pt x="302" y="546"/>
                      <a:pt x="302" y="546"/>
                      <a:pt x="302" y="546"/>
                    </a:cubicBezTo>
                    <a:cubicBezTo>
                      <a:pt x="312" y="492"/>
                      <a:pt x="312" y="492"/>
                      <a:pt x="312" y="492"/>
                    </a:cubicBezTo>
                    <a:cubicBezTo>
                      <a:pt x="330" y="489"/>
                      <a:pt x="347" y="484"/>
                      <a:pt x="364" y="476"/>
                    </a:cubicBezTo>
                    <a:cubicBezTo>
                      <a:pt x="364" y="477"/>
                      <a:pt x="364" y="477"/>
                      <a:pt x="364" y="477"/>
                    </a:cubicBezTo>
                    <a:cubicBezTo>
                      <a:pt x="402" y="516"/>
                      <a:pt x="402" y="516"/>
                      <a:pt x="402" y="516"/>
                    </a:cubicBezTo>
                    <a:cubicBezTo>
                      <a:pt x="448" y="486"/>
                      <a:pt x="448" y="486"/>
                      <a:pt x="448" y="486"/>
                    </a:cubicBezTo>
                    <a:cubicBezTo>
                      <a:pt x="426" y="434"/>
                      <a:pt x="426" y="434"/>
                      <a:pt x="426" y="434"/>
                    </a:cubicBezTo>
                    <a:cubicBezTo>
                      <a:pt x="426" y="434"/>
                      <a:pt x="426" y="434"/>
                      <a:pt x="426" y="434"/>
                    </a:cubicBezTo>
                    <a:cubicBezTo>
                      <a:pt x="435" y="426"/>
                      <a:pt x="443" y="417"/>
                      <a:pt x="450" y="408"/>
                    </a:cubicBezTo>
                    <a:cubicBezTo>
                      <a:pt x="451" y="408"/>
                      <a:pt x="451" y="408"/>
                      <a:pt x="451" y="408"/>
                    </a:cubicBezTo>
                    <a:cubicBezTo>
                      <a:pt x="503" y="425"/>
                      <a:pt x="503" y="425"/>
                      <a:pt x="503" y="425"/>
                    </a:cubicBezTo>
                    <a:cubicBezTo>
                      <a:pt x="528" y="376"/>
                      <a:pt x="528" y="376"/>
                      <a:pt x="528" y="376"/>
                    </a:cubicBezTo>
                    <a:cubicBezTo>
                      <a:pt x="485" y="341"/>
                      <a:pt x="485" y="341"/>
                      <a:pt x="485" y="341"/>
                    </a:cubicBezTo>
                    <a:cubicBezTo>
                      <a:pt x="484" y="341"/>
                      <a:pt x="484" y="341"/>
                      <a:pt x="484" y="341"/>
                    </a:cubicBezTo>
                    <a:cubicBezTo>
                      <a:pt x="488" y="329"/>
                      <a:pt x="491" y="318"/>
                      <a:pt x="493" y="306"/>
                    </a:cubicBezTo>
                    <a:cubicBezTo>
                      <a:pt x="494" y="306"/>
                      <a:pt x="494" y="306"/>
                      <a:pt x="494" y="306"/>
                    </a:cubicBezTo>
                    <a:cubicBezTo>
                      <a:pt x="547" y="296"/>
                      <a:pt x="547" y="296"/>
                      <a:pt x="547" y="296"/>
                    </a:cubicBezTo>
                    <a:cubicBezTo>
                      <a:pt x="546" y="240"/>
                      <a:pt x="546" y="240"/>
                      <a:pt x="546" y="240"/>
                    </a:cubicBezTo>
                    <a:cubicBezTo>
                      <a:pt x="491" y="231"/>
                      <a:pt x="491" y="231"/>
                      <a:pt x="491" y="231"/>
                    </a:cubicBezTo>
                    <a:cubicBezTo>
                      <a:pt x="491" y="231"/>
                      <a:pt x="491" y="231"/>
                      <a:pt x="491" y="231"/>
                    </a:cubicBezTo>
                    <a:cubicBezTo>
                      <a:pt x="488" y="219"/>
                      <a:pt x="485" y="208"/>
                      <a:pt x="481" y="197"/>
                    </a:cubicBezTo>
                    <a:cubicBezTo>
                      <a:pt x="483" y="196"/>
                      <a:pt x="483" y="196"/>
                      <a:pt x="483" y="196"/>
                    </a:cubicBezTo>
                    <a:cubicBezTo>
                      <a:pt x="524" y="161"/>
                      <a:pt x="524" y="161"/>
                      <a:pt x="524" y="161"/>
                    </a:cubicBezTo>
                    <a:cubicBezTo>
                      <a:pt x="497" y="113"/>
                      <a:pt x="497" y="113"/>
                      <a:pt x="497" y="113"/>
                    </a:cubicBezTo>
                    <a:cubicBezTo>
                      <a:pt x="444" y="131"/>
                      <a:pt x="444" y="131"/>
                      <a:pt x="444" y="131"/>
                    </a:cubicBezTo>
                    <a:cubicBezTo>
                      <a:pt x="440" y="130"/>
                      <a:pt x="440" y="130"/>
                      <a:pt x="440" y="130"/>
                    </a:cubicBezTo>
                    <a:cubicBezTo>
                      <a:pt x="433" y="121"/>
                      <a:pt x="426" y="113"/>
                      <a:pt x="412" y="102"/>
                    </a:cubicBezTo>
                    <a:cubicBezTo>
                      <a:pt x="413" y="101"/>
                      <a:pt x="413" y="101"/>
                      <a:pt x="413" y="101"/>
                    </a:cubicBezTo>
                    <a:cubicBezTo>
                      <a:pt x="436" y="60"/>
                      <a:pt x="436" y="60"/>
                      <a:pt x="436" y="60"/>
                    </a:cubicBezTo>
                    <a:cubicBezTo>
                      <a:pt x="389" y="32"/>
                      <a:pt x="389" y="32"/>
                      <a:pt x="389" y="32"/>
                    </a:cubicBezTo>
                    <a:cubicBezTo>
                      <a:pt x="353" y="70"/>
                      <a:pt x="353" y="70"/>
                      <a:pt x="353" y="70"/>
                    </a:cubicBezTo>
                    <a:cubicBezTo>
                      <a:pt x="353" y="69"/>
                      <a:pt x="353" y="69"/>
                      <a:pt x="353" y="69"/>
                    </a:cubicBezTo>
                    <a:cubicBezTo>
                      <a:pt x="339" y="63"/>
                      <a:pt x="324" y="58"/>
                      <a:pt x="309" y="56"/>
                    </a:cubicBezTo>
                    <a:cubicBezTo>
                      <a:pt x="310" y="53"/>
                      <a:pt x="310" y="53"/>
                      <a:pt x="310" y="53"/>
                    </a:cubicBezTo>
                    <a:cubicBezTo>
                      <a:pt x="300" y="0"/>
                      <a:pt x="300" y="0"/>
                      <a:pt x="300" y="0"/>
                    </a:cubicBezTo>
                    <a:cubicBezTo>
                      <a:pt x="245" y="0"/>
                      <a:pt x="245" y="0"/>
                      <a:pt x="245" y="0"/>
                    </a:cubicBezTo>
                    <a:cubicBezTo>
                      <a:pt x="234" y="55"/>
                      <a:pt x="234" y="55"/>
                      <a:pt x="234" y="55"/>
                    </a:cubicBezTo>
                    <a:cubicBezTo>
                      <a:pt x="235" y="55"/>
                      <a:pt x="235" y="55"/>
                      <a:pt x="235" y="55"/>
                    </a:cubicBezTo>
                    <a:cubicBezTo>
                      <a:pt x="217" y="58"/>
                      <a:pt x="200" y="64"/>
                      <a:pt x="183" y="71"/>
                    </a:cubicBezTo>
                    <a:cubicBezTo>
                      <a:pt x="182" y="69"/>
                      <a:pt x="182" y="69"/>
                      <a:pt x="182" y="69"/>
                    </a:cubicBezTo>
                    <a:cubicBezTo>
                      <a:pt x="145" y="30"/>
                      <a:pt x="145" y="30"/>
                      <a:pt x="145" y="30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121" y="112"/>
                      <a:pt x="121" y="112"/>
                      <a:pt x="121" y="112"/>
                    </a:cubicBezTo>
                    <a:lnTo>
                      <a:pt x="121" y="113"/>
                    </a:lnTo>
                    <a:close/>
                    <a:moveTo>
                      <a:pt x="369" y="116"/>
                    </a:moveTo>
                    <a:cubicBezTo>
                      <a:pt x="455" y="169"/>
                      <a:pt x="483" y="282"/>
                      <a:pt x="430" y="369"/>
                    </a:cubicBezTo>
                    <a:cubicBezTo>
                      <a:pt x="378" y="456"/>
                      <a:pt x="264" y="484"/>
                      <a:pt x="177" y="431"/>
                    </a:cubicBezTo>
                    <a:cubicBezTo>
                      <a:pt x="91" y="378"/>
                      <a:pt x="63" y="265"/>
                      <a:pt x="116" y="178"/>
                    </a:cubicBezTo>
                    <a:cubicBezTo>
                      <a:pt x="168" y="91"/>
                      <a:pt x="282" y="64"/>
                      <a:pt x="369" y="1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4" name="Freeform 14">
                <a:extLst>
                  <a:ext uri="{FF2B5EF4-FFF2-40B4-BE49-F238E27FC236}">
                    <a16:creationId xmlns:a16="http://schemas.microsoft.com/office/drawing/2014/main" id="{DF875954-8C89-9E41-8B0B-BC4C4521F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8584" y="3796856"/>
                <a:ext cx="661830" cy="666970"/>
              </a:xfrm>
              <a:custGeom>
                <a:avLst/>
                <a:gdLst>
                  <a:gd name="T0" fmla="*/ 258071197 w 218"/>
                  <a:gd name="T1" fmla="*/ 556514895 h 219"/>
                  <a:gd name="T2" fmla="*/ 553007540 w 218"/>
                  <a:gd name="T3" fmla="*/ 1771566731 h 219"/>
                  <a:gd name="T4" fmla="*/ 1760407082 w 218"/>
                  <a:gd name="T5" fmla="*/ 1474758990 h 219"/>
                  <a:gd name="T6" fmla="*/ 1465470739 w 218"/>
                  <a:gd name="T7" fmla="*/ 259707154 h 219"/>
                  <a:gd name="T8" fmla="*/ 258071197 w 218"/>
                  <a:gd name="T9" fmla="*/ 556514895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" h="219">
                    <a:moveTo>
                      <a:pt x="28" y="60"/>
                    </a:moveTo>
                    <a:cubicBezTo>
                      <a:pt x="0" y="105"/>
                      <a:pt x="15" y="164"/>
                      <a:pt x="60" y="191"/>
                    </a:cubicBezTo>
                    <a:cubicBezTo>
                      <a:pt x="105" y="219"/>
                      <a:pt x="164" y="204"/>
                      <a:pt x="191" y="159"/>
                    </a:cubicBezTo>
                    <a:cubicBezTo>
                      <a:pt x="218" y="114"/>
                      <a:pt x="204" y="55"/>
                      <a:pt x="159" y="28"/>
                    </a:cubicBezTo>
                    <a:cubicBezTo>
                      <a:pt x="114" y="0"/>
                      <a:pt x="55" y="15"/>
                      <a:pt x="28" y="6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5" name="Freeform 15">
                <a:extLst>
                  <a:ext uri="{FF2B5EF4-FFF2-40B4-BE49-F238E27FC236}">
                    <a16:creationId xmlns:a16="http://schemas.microsoft.com/office/drawing/2014/main" id="{160E4DBC-EFEC-374C-B9BD-10E7735C5F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06661" y="3636218"/>
                <a:ext cx="988247" cy="988247"/>
              </a:xfrm>
              <a:custGeom>
                <a:avLst/>
                <a:gdLst>
                  <a:gd name="T0" fmla="*/ 527033645 w 325"/>
                  <a:gd name="T1" fmla="*/ 758189180 h 325"/>
                  <a:gd name="T2" fmla="*/ 240402486 w 325"/>
                  <a:gd name="T3" fmla="*/ 665728791 h 325"/>
                  <a:gd name="T4" fmla="*/ 342109826 w 325"/>
                  <a:gd name="T5" fmla="*/ 1128039859 h 325"/>
                  <a:gd name="T6" fmla="*/ 286634201 w 325"/>
                  <a:gd name="T7" fmla="*/ 1322210630 h 325"/>
                  <a:gd name="T8" fmla="*/ 0 w 325"/>
                  <a:gd name="T9" fmla="*/ 1682811318 h 325"/>
                  <a:gd name="T10" fmla="*/ 351356777 w 325"/>
                  <a:gd name="T11" fmla="*/ 1923213803 h 325"/>
                  <a:gd name="T12" fmla="*/ 120201243 w 325"/>
                  <a:gd name="T13" fmla="*/ 2117384574 h 325"/>
                  <a:gd name="T14" fmla="*/ 564018409 w 325"/>
                  <a:gd name="T15" fmla="*/ 2147483646 h 325"/>
                  <a:gd name="T16" fmla="*/ 702713554 w 325"/>
                  <a:gd name="T17" fmla="*/ 2147483646 h 325"/>
                  <a:gd name="T18" fmla="*/ 850652610 w 325"/>
                  <a:gd name="T19" fmla="*/ 2147483646 h 325"/>
                  <a:gd name="T20" fmla="*/ 1303716728 w 325"/>
                  <a:gd name="T21" fmla="*/ 2147483646 h 325"/>
                  <a:gd name="T22" fmla="*/ 1359195394 w 325"/>
                  <a:gd name="T23" fmla="*/ 2147483646 h 325"/>
                  <a:gd name="T24" fmla="*/ 1719796082 w 325"/>
                  <a:gd name="T25" fmla="*/ 2147483646 h 325"/>
                  <a:gd name="T26" fmla="*/ 2006430282 w 325"/>
                  <a:gd name="T27" fmla="*/ 2147483646 h 325"/>
                  <a:gd name="T28" fmla="*/ 2147483646 w 325"/>
                  <a:gd name="T29" fmla="*/ 2147483646 h 325"/>
                  <a:gd name="T30" fmla="*/ 2147483646 w 325"/>
                  <a:gd name="T31" fmla="*/ 2147483646 h 325"/>
                  <a:gd name="T32" fmla="*/ 2147483646 w 325"/>
                  <a:gd name="T33" fmla="*/ 2147483646 h 325"/>
                  <a:gd name="T34" fmla="*/ 2147483646 w 325"/>
                  <a:gd name="T35" fmla="*/ 2061905908 h 325"/>
                  <a:gd name="T36" fmla="*/ 2147483646 w 325"/>
                  <a:gd name="T37" fmla="*/ 1867738178 h 325"/>
                  <a:gd name="T38" fmla="*/ 2147483646 w 325"/>
                  <a:gd name="T39" fmla="*/ 1682811318 h 325"/>
                  <a:gd name="T40" fmla="*/ 2147483646 w 325"/>
                  <a:gd name="T41" fmla="*/ 1322210630 h 325"/>
                  <a:gd name="T42" fmla="*/ 2147483646 w 325"/>
                  <a:gd name="T43" fmla="*/ 1266731964 h 325"/>
                  <a:gd name="T44" fmla="*/ 2147483646 w 325"/>
                  <a:gd name="T45" fmla="*/ 1072561193 h 325"/>
                  <a:gd name="T46" fmla="*/ 2147483646 w 325"/>
                  <a:gd name="T47" fmla="*/ 619497076 h 325"/>
                  <a:gd name="T48" fmla="*/ 2147483646 w 325"/>
                  <a:gd name="T49" fmla="*/ 711960506 h 325"/>
                  <a:gd name="T50" fmla="*/ 2147483646 w 325"/>
                  <a:gd name="T51" fmla="*/ 545527548 h 325"/>
                  <a:gd name="T52" fmla="*/ 2135878476 w 325"/>
                  <a:gd name="T53" fmla="*/ 166432958 h 325"/>
                  <a:gd name="T54" fmla="*/ 1941707706 w 325"/>
                  <a:gd name="T55" fmla="*/ 379094590 h 325"/>
                  <a:gd name="T56" fmla="*/ 1701305220 w 325"/>
                  <a:gd name="T57" fmla="*/ 286634201 h 325"/>
                  <a:gd name="T58" fmla="*/ 1349948443 w 325"/>
                  <a:gd name="T59" fmla="*/ 0 h 325"/>
                  <a:gd name="T60" fmla="*/ 1285225866 w 325"/>
                  <a:gd name="T61" fmla="*/ 305125062 h 325"/>
                  <a:gd name="T62" fmla="*/ 998591666 w 325"/>
                  <a:gd name="T63" fmla="*/ 379094590 h 325"/>
                  <a:gd name="T64" fmla="*/ 545527548 w 325"/>
                  <a:gd name="T65" fmla="*/ 332862875 h 325"/>
                  <a:gd name="T66" fmla="*/ 665728791 w 325"/>
                  <a:gd name="T67" fmla="*/ 619497076 h 325"/>
                  <a:gd name="T68" fmla="*/ 2147483646 w 325"/>
                  <a:gd name="T69" fmla="*/ 2024921144 h 325"/>
                  <a:gd name="T70" fmla="*/ 637987937 w 325"/>
                  <a:gd name="T71" fmla="*/ 980100804 h 3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25" h="325">
                    <a:moveTo>
                      <a:pt x="72" y="67"/>
                    </a:moveTo>
                    <a:cubicBezTo>
                      <a:pt x="67" y="71"/>
                      <a:pt x="62" y="77"/>
                      <a:pt x="57" y="82"/>
                    </a:cubicBezTo>
                    <a:cubicBezTo>
                      <a:pt x="57" y="82"/>
                      <a:pt x="57" y="82"/>
                      <a:pt x="57" y="82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37" y="122"/>
                      <a:pt x="37" y="122"/>
                      <a:pt x="37" y="122"/>
                    </a:cubicBezTo>
                    <a:cubicBezTo>
                      <a:pt x="35" y="129"/>
                      <a:pt x="33" y="136"/>
                      <a:pt x="32" y="143"/>
                    </a:cubicBezTo>
                    <a:cubicBezTo>
                      <a:pt x="31" y="143"/>
                      <a:pt x="31" y="143"/>
                      <a:pt x="31" y="143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33" y="187"/>
                      <a:pt x="33" y="187"/>
                      <a:pt x="33" y="187"/>
                    </a:cubicBezTo>
                    <a:cubicBezTo>
                      <a:pt x="34" y="194"/>
                      <a:pt x="36" y="201"/>
                      <a:pt x="38" y="208"/>
                    </a:cubicBezTo>
                    <a:cubicBezTo>
                      <a:pt x="38" y="208"/>
                      <a:pt x="38" y="208"/>
                      <a:pt x="38" y="208"/>
                    </a:cubicBezTo>
                    <a:cubicBezTo>
                      <a:pt x="13" y="229"/>
                      <a:pt x="13" y="229"/>
                      <a:pt x="13" y="229"/>
                    </a:cubicBezTo>
                    <a:cubicBezTo>
                      <a:pt x="30" y="257"/>
                      <a:pt x="30" y="257"/>
                      <a:pt x="30" y="257"/>
                    </a:cubicBezTo>
                    <a:cubicBezTo>
                      <a:pt x="61" y="247"/>
                      <a:pt x="61" y="247"/>
                      <a:pt x="61" y="247"/>
                    </a:cubicBezTo>
                    <a:cubicBezTo>
                      <a:pt x="66" y="252"/>
                      <a:pt x="68" y="256"/>
                      <a:pt x="76" y="262"/>
                    </a:cubicBezTo>
                    <a:cubicBezTo>
                      <a:pt x="76" y="263"/>
                      <a:pt x="76" y="263"/>
                      <a:pt x="76" y="263"/>
                    </a:cubicBezTo>
                    <a:cubicBezTo>
                      <a:pt x="64" y="292"/>
                      <a:pt x="64" y="292"/>
                      <a:pt x="64" y="292"/>
                    </a:cubicBezTo>
                    <a:cubicBezTo>
                      <a:pt x="92" y="309"/>
                      <a:pt x="92" y="309"/>
                      <a:pt x="92" y="309"/>
                    </a:cubicBezTo>
                    <a:cubicBezTo>
                      <a:pt x="114" y="285"/>
                      <a:pt x="114" y="285"/>
                      <a:pt x="114" y="285"/>
                    </a:cubicBezTo>
                    <a:cubicBezTo>
                      <a:pt x="123" y="288"/>
                      <a:pt x="132" y="291"/>
                      <a:pt x="141" y="292"/>
                    </a:cubicBezTo>
                    <a:cubicBezTo>
                      <a:pt x="141" y="293"/>
                      <a:pt x="141" y="293"/>
                      <a:pt x="141" y="293"/>
                    </a:cubicBezTo>
                    <a:cubicBezTo>
                      <a:pt x="147" y="325"/>
                      <a:pt x="147" y="325"/>
                      <a:pt x="147" y="325"/>
                    </a:cubicBezTo>
                    <a:cubicBezTo>
                      <a:pt x="179" y="324"/>
                      <a:pt x="179" y="324"/>
                      <a:pt x="179" y="324"/>
                    </a:cubicBezTo>
                    <a:cubicBezTo>
                      <a:pt x="186" y="292"/>
                      <a:pt x="186" y="292"/>
                      <a:pt x="186" y="292"/>
                    </a:cubicBezTo>
                    <a:cubicBezTo>
                      <a:pt x="196" y="290"/>
                      <a:pt x="206" y="287"/>
                      <a:pt x="216" y="283"/>
                    </a:cubicBezTo>
                    <a:cubicBezTo>
                      <a:pt x="217" y="283"/>
                      <a:pt x="217" y="283"/>
                      <a:pt x="217" y="283"/>
                    </a:cubicBezTo>
                    <a:cubicBezTo>
                      <a:pt x="239" y="307"/>
                      <a:pt x="239" y="307"/>
                      <a:pt x="239" y="307"/>
                    </a:cubicBezTo>
                    <a:cubicBezTo>
                      <a:pt x="266" y="288"/>
                      <a:pt x="266" y="288"/>
                      <a:pt x="266" y="288"/>
                    </a:cubicBezTo>
                    <a:cubicBezTo>
                      <a:pt x="253" y="258"/>
                      <a:pt x="253" y="258"/>
                      <a:pt x="253" y="258"/>
                    </a:cubicBezTo>
                    <a:cubicBezTo>
                      <a:pt x="253" y="258"/>
                      <a:pt x="253" y="258"/>
                      <a:pt x="253" y="258"/>
                    </a:cubicBezTo>
                    <a:cubicBezTo>
                      <a:pt x="258" y="253"/>
                      <a:pt x="263" y="248"/>
                      <a:pt x="268" y="242"/>
                    </a:cubicBezTo>
                    <a:cubicBezTo>
                      <a:pt x="268" y="242"/>
                      <a:pt x="268" y="242"/>
                      <a:pt x="268" y="242"/>
                    </a:cubicBezTo>
                    <a:cubicBezTo>
                      <a:pt x="299" y="252"/>
                      <a:pt x="299" y="252"/>
                      <a:pt x="299" y="252"/>
                    </a:cubicBezTo>
                    <a:cubicBezTo>
                      <a:pt x="314" y="223"/>
                      <a:pt x="314" y="223"/>
                      <a:pt x="314" y="223"/>
                    </a:cubicBezTo>
                    <a:cubicBezTo>
                      <a:pt x="288" y="202"/>
                      <a:pt x="288" y="202"/>
                      <a:pt x="288" y="202"/>
                    </a:cubicBezTo>
                    <a:cubicBezTo>
                      <a:pt x="288" y="202"/>
                      <a:pt x="288" y="202"/>
                      <a:pt x="288" y="202"/>
                    </a:cubicBezTo>
                    <a:cubicBezTo>
                      <a:pt x="290" y="195"/>
                      <a:pt x="292" y="189"/>
                      <a:pt x="293" y="182"/>
                    </a:cubicBezTo>
                    <a:cubicBezTo>
                      <a:pt x="294" y="182"/>
                      <a:pt x="294" y="182"/>
                      <a:pt x="294" y="182"/>
                    </a:cubicBezTo>
                    <a:cubicBezTo>
                      <a:pt x="325" y="175"/>
                      <a:pt x="325" y="175"/>
                      <a:pt x="325" y="175"/>
                    </a:cubicBezTo>
                    <a:cubicBezTo>
                      <a:pt x="325" y="143"/>
                      <a:pt x="325" y="143"/>
                      <a:pt x="325" y="143"/>
                    </a:cubicBezTo>
                    <a:cubicBezTo>
                      <a:pt x="292" y="137"/>
                      <a:pt x="292" y="137"/>
                      <a:pt x="292" y="137"/>
                    </a:cubicBezTo>
                    <a:cubicBezTo>
                      <a:pt x="292" y="137"/>
                      <a:pt x="292" y="137"/>
                      <a:pt x="292" y="137"/>
                    </a:cubicBezTo>
                    <a:cubicBezTo>
                      <a:pt x="290" y="130"/>
                      <a:pt x="288" y="123"/>
                      <a:pt x="286" y="117"/>
                    </a:cubicBezTo>
                    <a:cubicBezTo>
                      <a:pt x="287" y="116"/>
                      <a:pt x="287" y="116"/>
                      <a:pt x="287" y="116"/>
                    </a:cubicBezTo>
                    <a:cubicBezTo>
                      <a:pt x="312" y="96"/>
                      <a:pt x="312" y="96"/>
                      <a:pt x="312" y="96"/>
                    </a:cubicBezTo>
                    <a:cubicBezTo>
                      <a:pt x="295" y="67"/>
                      <a:pt x="295" y="67"/>
                      <a:pt x="295" y="67"/>
                    </a:cubicBezTo>
                    <a:cubicBezTo>
                      <a:pt x="264" y="78"/>
                      <a:pt x="264" y="78"/>
                      <a:pt x="264" y="78"/>
                    </a:cubicBezTo>
                    <a:cubicBezTo>
                      <a:pt x="262" y="77"/>
                      <a:pt x="262" y="77"/>
                      <a:pt x="262" y="77"/>
                    </a:cubicBezTo>
                    <a:cubicBezTo>
                      <a:pt x="257" y="71"/>
                      <a:pt x="253" y="67"/>
                      <a:pt x="245" y="61"/>
                    </a:cubicBezTo>
                    <a:cubicBezTo>
                      <a:pt x="246" y="59"/>
                      <a:pt x="246" y="59"/>
                      <a:pt x="246" y="59"/>
                    </a:cubicBezTo>
                    <a:cubicBezTo>
                      <a:pt x="259" y="36"/>
                      <a:pt x="259" y="36"/>
                      <a:pt x="259" y="36"/>
                    </a:cubicBezTo>
                    <a:cubicBezTo>
                      <a:pt x="231" y="18"/>
                      <a:pt x="231" y="18"/>
                      <a:pt x="231" y="18"/>
                    </a:cubicBezTo>
                    <a:cubicBezTo>
                      <a:pt x="210" y="41"/>
                      <a:pt x="210" y="41"/>
                      <a:pt x="210" y="41"/>
                    </a:cubicBezTo>
                    <a:cubicBezTo>
                      <a:pt x="210" y="41"/>
                      <a:pt x="210" y="41"/>
                      <a:pt x="210" y="41"/>
                    </a:cubicBezTo>
                    <a:cubicBezTo>
                      <a:pt x="201" y="37"/>
                      <a:pt x="193" y="34"/>
                      <a:pt x="184" y="33"/>
                    </a:cubicBezTo>
                    <a:cubicBezTo>
                      <a:pt x="184" y="31"/>
                      <a:pt x="184" y="31"/>
                      <a:pt x="184" y="31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39" y="32"/>
                      <a:pt x="139" y="32"/>
                      <a:pt x="139" y="32"/>
                    </a:cubicBezTo>
                    <a:cubicBezTo>
                      <a:pt x="139" y="33"/>
                      <a:pt x="139" y="33"/>
                      <a:pt x="139" y="33"/>
                    </a:cubicBezTo>
                    <a:cubicBezTo>
                      <a:pt x="129" y="34"/>
                      <a:pt x="119" y="37"/>
                      <a:pt x="109" y="42"/>
                    </a:cubicBezTo>
                    <a:cubicBezTo>
                      <a:pt x="108" y="41"/>
                      <a:pt x="108" y="41"/>
                      <a:pt x="108" y="41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72" y="66"/>
                      <a:pt x="72" y="66"/>
                      <a:pt x="72" y="66"/>
                    </a:cubicBezTo>
                    <a:lnTo>
                      <a:pt x="72" y="67"/>
                    </a:lnTo>
                    <a:close/>
                    <a:moveTo>
                      <a:pt x="219" y="69"/>
                    </a:moveTo>
                    <a:cubicBezTo>
                      <a:pt x="271" y="100"/>
                      <a:pt x="287" y="167"/>
                      <a:pt x="256" y="219"/>
                    </a:cubicBezTo>
                    <a:cubicBezTo>
                      <a:pt x="224" y="271"/>
                      <a:pt x="157" y="287"/>
                      <a:pt x="106" y="256"/>
                    </a:cubicBezTo>
                    <a:cubicBezTo>
                      <a:pt x="54" y="225"/>
                      <a:pt x="37" y="157"/>
                      <a:pt x="69" y="106"/>
                    </a:cubicBezTo>
                    <a:cubicBezTo>
                      <a:pt x="100" y="54"/>
                      <a:pt x="167" y="38"/>
                      <a:pt x="219" y="6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56A0AEC-3887-4B44-91A0-E5CD6923C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6763" y="3520748"/>
                <a:ext cx="379412" cy="334926"/>
              </a:xfrm>
              <a:custGeom>
                <a:avLst/>
                <a:gdLst>
                  <a:gd name="T0" fmla="*/ 113 w 125"/>
                  <a:gd name="T1" fmla="*/ 62 h 110"/>
                  <a:gd name="T2" fmla="*/ 117 w 125"/>
                  <a:gd name="T3" fmla="*/ 97 h 110"/>
                  <a:gd name="T4" fmla="*/ 82 w 125"/>
                  <a:gd name="T5" fmla="*/ 102 h 110"/>
                  <a:gd name="T6" fmla="*/ 13 w 125"/>
                  <a:gd name="T7" fmla="*/ 49 h 110"/>
                  <a:gd name="T8" fmla="*/ 9 w 125"/>
                  <a:gd name="T9" fmla="*/ 14 h 110"/>
                  <a:gd name="T10" fmla="*/ 44 w 125"/>
                  <a:gd name="T11" fmla="*/ 9 h 110"/>
                  <a:gd name="T12" fmla="*/ 113 w 125"/>
                  <a:gd name="T13" fmla="*/ 6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110">
                    <a:moveTo>
                      <a:pt x="113" y="62"/>
                    </a:moveTo>
                    <a:cubicBezTo>
                      <a:pt x="124" y="70"/>
                      <a:pt x="125" y="86"/>
                      <a:pt x="117" y="97"/>
                    </a:cubicBezTo>
                    <a:cubicBezTo>
                      <a:pt x="109" y="108"/>
                      <a:pt x="93" y="110"/>
                      <a:pt x="82" y="102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2" y="41"/>
                      <a:pt x="0" y="25"/>
                      <a:pt x="9" y="14"/>
                    </a:cubicBezTo>
                    <a:cubicBezTo>
                      <a:pt x="17" y="3"/>
                      <a:pt x="33" y="0"/>
                      <a:pt x="44" y="9"/>
                    </a:cubicBezTo>
                    <a:lnTo>
                      <a:pt x="113" y="6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247" name="Freeform 19">
                <a:extLst>
                  <a:ext uri="{FF2B5EF4-FFF2-40B4-BE49-F238E27FC236}">
                    <a16:creationId xmlns:a16="http://schemas.microsoft.com/office/drawing/2014/main" id="{783D4296-AEAD-3945-8A7B-8D6CD3E42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4481" y="4256924"/>
                <a:ext cx="426656" cy="218468"/>
              </a:xfrm>
              <a:custGeom>
                <a:avLst/>
                <a:gdLst>
                  <a:gd name="T0" fmla="*/ 1086641024 w 140"/>
                  <a:gd name="T1" fmla="*/ 184138181 h 72"/>
                  <a:gd name="T2" fmla="*/ 1272388761 w 140"/>
                  <a:gd name="T3" fmla="*/ 451136420 h 72"/>
                  <a:gd name="T4" fmla="*/ 1003053018 w 140"/>
                  <a:gd name="T5" fmla="*/ 635271567 h 72"/>
                  <a:gd name="T6" fmla="*/ 204325558 w 140"/>
                  <a:gd name="T7" fmla="*/ 478754416 h 72"/>
                  <a:gd name="T8" fmla="*/ 27863684 w 140"/>
                  <a:gd name="T9" fmla="*/ 211756178 h 72"/>
                  <a:gd name="T10" fmla="*/ 297199427 w 140"/>
                  <a:gd name="T11" fmla="*/ 27621031 h 72"/>
                  <a:gd name="T12" fmla="*/ 1086641024 w 140"/>
                  <a:gd name="T13" fmla="*/ 184138181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0" h="72">
                    <a:moveTo>
                      <a:pt x="117" y="20"/>
                    </a:moveTo>
                    <a:cubicBezTo>
                      <a:pt x="131" y="22"/>
                      <a:pt x="140" y="36"/>
                      <a:pt x="137" y="49"/>
                    </a:cubicBezTo>
                    <a:cubicBezTo>
                      <a:pt x="134" y="63"/>
                      <a:pt x="121" y="72"/>
                      <a:pt x="108" y="69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9" y="50"/>
                      <a:pt x="0" y="37"/>
                      <a:pt x="3" y="23"/>
                    </a:cubicBezTo>
                    <a:cubicBezTo>
                      <a:pt x="6" y="9"/>
                      <a:pt x="19" y="0"/>
                      <a:pt x="32" y="3"/>
                    </a:cubicBezTo>
                    <a:lnTo>
                      <a:pt x="117" y="2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48" name="Freeform 20">
                <a:extLst>
                  <a:ext uri="{FF2B5EF4-FFF2-40B4-BE49-F238E27FC236}">
                    <a16:creationId xmlns:a16="http://schemas.microsoft.com/office/drawing/2014/main" id="{A374D354-C13C-1449-A82A-57C857DBC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0822" y="4962448"/>
                <a:ext cx="422800" cy="240315"/>
              </a:xfrm>
              <a:custGeom>
                <a:avLst/>
                <a:gdLst>
                  <a:gd name="T0" fmla="*/ 971469689 w 139"/>
                  <a:gd name="T1" fmla="*/ 37014594 h 79"/>
                  <a:gd name="T2" fmla="*/ 1258286259 w 139"/>
                  <a:gd name="T3" fmla="*/ 203577225 h 79"/>
                  <a:gd name="T4" fmla="*/ 1091748685 w 139"/>
                  <a:gd name="T5" fmla="*/ 481183637 h 79"/>
                  <a:gd name="T6" fmla="*/ 314572325 w 139"/>
                  <a:gd name="T7" fmla="*/ 694014510 h 79"/>
                  <a:gd name="T8" fmla="*/ 37008688 w 139"/>
                  <a:gd name="T9" fmla="*/ 527451879 h 79"/>
                  <a:gd name="T10" fmla="*/ 194293329 w 139"/>
                  <a:gd name="T11" fmla="*/ 240591819 h 79"/>
                  <a:gd name="T12" fmla="*/ 971469689 w 139"/>
                  <a:gd name="T13" fmla="*/ 37014594 h 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9" h="79">
                    <a:moveTo>
                      <a:pt x="105" y="4"/>
                    </a:moveTo>
                    <a:cubicBezTo>
                      <a:pt x="118" y="0"/>
                      <a:pt x="132" y="8"/>
                      <a:pt x="136" y="22"/>
                    </a:cubicBezTo>
                    <a:cubicBezTo>
                      <a:pt x="139" y="35"/>
                      <a:pt x="131" y="49"/>
                      <a:pt x="118" y="52"/>
                    </a:cubicBezTo>
                    <a:cubicBezTo>
                      <a:pt x="34" y="75"/>
                      <a:pt x="34" y="75"/>
                      <a:pt x="34" y="75"/>
                    </a:cubicBezTo>
                    <a:cubicBezTo>
                      <a:pt x="21" y="79"/>
                      <a:pt x="7" y="71"/>
                      <a:pt x="4" y="57"/>
                    </a:cubicBezTo>
                    <a:cubicBezTo>
                      <a:pt x="0" y="44"/>
                      <a:pt x="8" y="30"/>
                      <a:pt x="21" y="26"/>
                    </a:cubicBezTo>
                    <a:lnTo>
                      <a:pt x="105" y="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1219CBA-B9B0-BB4B-AD63-43CAB7B5A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7738" y="4963625"/>
                <a:ext cx="425450" cy="239685"/>
              </a:xfrm>
              <a:custGeom>
                <a:avLst/>
                <a:gdLst>
                  <a:gd name="T0" fmla="*/ 35 w 140"/>
                  <a:gd name="T1" fmla="*/ 4 h 79"/>
                  <a:gd name="T2" fmla="*/ 4 w 140"/>
                  <a:gd name="T3" fmla="*/ 22 h 79"/>
                  <a:gd name="T4" fmla="*/ 21 w 140"/>
                  <a:gd name="T5" fmla="*/ 52 h 79"/>
                  <a:gd name="T6" fmla="*/ 105 w 140"/>
                  <a:gd name="T7" fmla="*/ 75 h 79"/>
                  <a:gd name="T8" fmla="*/ 136 w 140"/>
                  <a:gd name="T9" fmla="*/ 57 h 79"/>
                  <a:gd name="T10" fmla="*/ 119 w 140"/>
                  <a:gd name="T11" fmla="*/ 26 h 79"/>
                  <a:gd name="T12" fmla="*/ 35 w 140"/>
                  <a:gd name="T13" fmla="*/ 4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79">
                    <a:moveTo>
                      <a:pt x="35" y="4"/>
                    </a:moveTo>
                    <a:cubicBezTo>
                      <a:pt x="21" y="0"/>
                      <a:pt x="8" y="8"/>
                      <a:pt x="4" y="22"/>
                    </a:cubicBezTo>
                    <a:cubicBezTo>
                      <a:pt x="0" y="35"/>
                      <a:pt x="8" y="49"/>
                      <a:pt x="21" y="52"/>
                    </a:cubicBezTo>
                    <a:cubicBezTo>
                      <a:pt x="105" y="75"/>
                      <a:pt x="105" y="75"/>
                      <a:pt x="105" y="75"/>
                    </a:cubicBezTo>
                    <a:cubicBezTo>
                      <a:pt x="119" y="79"/>
                      <a:pt x="132" y="71"/>
                      <a:pt x="136" y="57"/>
                    </a:cubicBezTo>
                    <a:cubicBezTo>
                      <a:pt x="140" y="44"/>
                      <a:pt x="132" y="30"/>
                      <a:pt x="119" y="26"/>
                    </a:cubicBezTo>
                    <a:lnTo>
                      <a:pt x="35" y="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1D4FB93B-24D1-A845-8AA7-F067733ED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4263" y="3277888"/>
                <a:ext cx="2333625" cy="2749242"/>
              </a:xfrm>
              <a:custGeom>
                <a:avLst/>
                <a:gdLst>
                  <a:gd name="T0" fmla="*/ 702 w 768"/>
                  <a:gd name="T1" fmla="*/ 412 h 904"/>
                  <a:gd name="T2" fmla="*/ 611 w 768"/>
                  <a:gd name="T3" fmla="*/ 601 h 904"/>
                  <a:gd name="T4" fmla="*/ 611 w 768"/>
                  <a:gd name="T5" fmla="*/ 602 h 904"/>
                  <a:gd name="T6" fmla="*/ 609 w 768"/>
                  <a:gd name="T7" fmla="*/ 604 h 904"/>
                  <a:gd name="T8" fmla="*/ 606 w 768"/>
                  <a:gd name="T9" fmla="*/ 606 h 904"/>
                  <a:gd name="T10" fmla="*/ 606 w 768"/>
                  <a:gd name="T11" fmla="*/ 607 h 904"/>
                  <a:gd name="T12" fmla="*/ 536 w 768"/>
                  <a:gd name="T13" fmla="*/ 735 h 904"/>
                  <a:gd name="T14" fmla="*/ 523 w 768"/>
                  <a:gd name="T15" fmla="*/ 827 h 904"/>
                  <a:gd name="T16" fmla="*/ 523 w 768"/>
                  <a:gd name="T17" fmla="*/ 833 h 904"/>
                  <a:gd name="T18" fmla="*/ 521 w 768"/>
                  <a:gd name="T19" fmla="*/ 837 h 904"/>
                  <a:gd name="T20" fmla="*/ 504 w 768"/>
                  <a:gd name="T21" fmla="*/ 844 h 904"/>
                  <a:gd name="T22" fmla="*/ 274 w 768"/>
                  <a:gd name="T23" fmla="*/ 844 h 904"/>
                  <a:gd name="T24" fmla="*/ 257 w 768"/>
                  <a:gd name="T25" fmla="*/ 837 h 904"/>
                  <a:gd name="T26" fmla="*/ 255 w 768"/>
                  <a:gd name="T27" fmla="*/ 832 h 904"/>
                  <a:gd name="T28" fmla="*/ 256 w 768"/>
                  <a:gd name="T29" fmla="*/ 827 h 904"/>
                  <a:gd name="T30" fmla="*/ 243 w 768"/>
                  <a:gd name="T31" fmla="*/ 737 h 904"/>
                  <a:gd name="T32" fmla="*/ 185 w 768"/>
                  <a:gd name="T33" fmla="*/ 622 h 904"/>
                  <a:gd name="T34" fmla="*/ 170 w 768"/>
                  <a:gd name="T35" fmla="*/ 604 h 904"/>
                  <a:gd name="T36" fmla="*/ 136 w 768"/>
                  <a:gd name="T37" fmla="*/ 571 h 904"/>
                  <a:gd name="T38" fmla="*/ 109 w 768"/>
                  <a:gd name="T39" fmla="*/ 530 h 904"/>
                  <a:gd name="T40" fmla="*/ 75 w 768"/>
                  <a:gd name="T41" fmla="*/ 436 h 904"/>
                  <a:gd name="T42" fmla="*/ 70 w 768"/>
                  <a:gd name="T43" fmla="*/ 378 h 904"/>
                  <a:gd name="T44" fmla="*/ 342 w 768"/>
                  <a:gd name="T45" fmla="*/ 65 h 904"/>
                  <a:gd name="T46" fmla="*/ 305 w 768"/>
                  <a:gd name="T47" fmla="*/ 0 h 904"/>
                  <a:gd name="T48" fmla="*/ 0 w 768"/>
                  <a:gd name="T49" fmla="*/ 378 h 904"/>
                  <a:gd name="T50" fmla="*/ 132 w 768"/>
                  <a:gd name="T51" fmla="*/ 669 h 904"/>
                  <a:gd name="T52" fmla="*/ 186 w 768"/>
                  <a:gd name="T53" fmla="*/ 825 h 904"/>
                  <a:gd name="T54" fmla="*/ 204 w 768"/>
                  <a:gd name="T55" fmla="*/ 883 h 904"/>
                  <a:gd name="T56" fmla="*/ 226 w 768"/>
                  <a:gd name="T57" fmla="*/ 902 h 904"/>
                  <a:gd name="T58" fmla="*/ 380 w 768"/>
                  <a:gd name="T59" fmla="*/ 903 h 904"/>
                  <a:gd name="T60" fmla="*/ 547 w 768"/>
                  <a:gd name="T61" fmla="*/ 904 h 904"/>
                  <a:gd name="T62" fmla="*/ 575 w 768"/>
                  <a:gd name="T63" fmla="*/ 883 h 904"/>
                  <a:gd name="T64" fmla="*/ 593 w 768"/>
                  <a:gd name="T65" fmla="*/ 825 h 904"/>
                  <a:gd name="T66" fmla="*/ 658 w 768"/>
                  <a:gd name="T67" fmla="*/ 654 h 904"/>
                  <a:gd name="T68" fmla="*/ 662 w 768"/>
                  <a:gd name="T69" fmla="*/ 650 h 904"/>
                  <a:gd name="T70" fmla="*/ 768 w 768"/>
                  <a:gd name="T71" fmla="*/ 442 h 904"/>
                  <a:gd name="T72" fmla="*/ 702 w 768"/>
                  <a:gd name="T73" fmla="*/ 412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8" h="904">
                    <a:moveTo>
                      <a:pt x="702" y="412"/>
                    </a:moveTo>
                    <a:cubicBezTo>
                      <a:pt x="694" y="485"/>
                      <a:pt x="661" y="552"/>
                      <a:pt x="611" y="601"/>
                    </a:cubicBezTo>
                    <a:cubicBezTo>
                      <a:pt x="611" y="602"/>
                      <a:pt x="611" y="602"/>
                      <a:pt x="611" y="602"/>
                    </a:cubicBezTo>
                    <a:cubicBezTo>
                      <a:pt x="610" y="603"/>
                      <a:pt x="609" y="603"/>
                      <a:pt x="609" y="604"/>
                    </a:cubicBezTo>
                    <a:cubicBezTo>
                      <a:pt x="609" y="604"/>
                      <a:pt x="608" y="605"/>
                      <a:pt x="606" y="606"/>
                    </a:cubicBezTo>
                    <a:cubicBezTo>
                      <a:pt x="606" y="607"/>
                      <a:pt x="606" y="607"/>
                      <a:pt x="606" y="607"/>
                    </a:cubicBezTo>
                    <a:cubicBezTo>
                      <a:pt x="595" y="619"/>
                      <a:pt x="556" y="665"/>
                      <a:pt x="536" y="735"/>
                    </a:cubicBezTo>
                    <a:cubicBezTo>
                      <a:pt x="528" y="762"/>
                      <a:pt x="523" y="793"/>
                      <a:pt x="523" y="827"/>
                    </a:cubicBezTo>
                    <a:cubicBezTo>
                      <a:pt x="523" y="829"/>
                      <a:pt x="523" y="831"/>
                      <a:pt x="523" y="833"/>
                    </a:cubicBezTo>
                    <a:cubicBezTo>
                      <a:pt x="523" y="833"/>
                      <a:pt x="522" y="835"/>
                      <a:pt x="521" y="837"/>
                    </a:cubicBezTo>
                    <a:cubicBezTo>
                      <a:pt x="519" y="839"/>
                      <a:pt x="514" y="842"/>
                      <a:pt x="504" y="844"/>
                    </a:cubicBezTo>
                    <a:cubicBezTo>
                      <a:pt x="274" y="844"/>
                      <a:pt x="274" y="844"/>
                      <a:pt x="274" y="844"/>
                    </a:cubicBezTo>
                    <a:cubicBezTo>
                      <a:pt x="265" y="842"/>
                      <a:pt x="260" y="840"/>
                      <a:pt x="257" y="837"/>
                    </a:cubicBezTo>
                    <a:cubicBezTo>
                      <a:pt x="256" y="836"/>
                      <a:pt x="255" y="833"/>
                      <a:pt x="255" y="832"/>
                    </a:cubicBezTo>
                    <a:cubicBezTo>
                      <a:pt x="256" y="830"/>
                      <a:pt x="256" y="830"/>
                      <a:pt x="256" y="827"/>
                    </a:cubicBezTo>
                    <a:cubicBezTo>
                      <a:pt x="256" y="794"/>
                      <a:pt x="251" y="764"/>
                      <a:pt x="243" y="737"/>
                    </a:cubicBezTo>
                    <a:cubicBezTo>
                      <a:pt x="227" y="683"/>
                      <a:pt x="201" y="643"/>
                      <a:pt x="185" y="622"/>
                    </a:cubicBezTo>
                    <a:cubicBezTo>
                      <a:pt x="180" y="616"/>
                      <a:pt x="175" y="610"/>
                      <a:pt x="170" y="604"/>
                    </a:cubicBezTo>
                    <a:cubicBezTo>
                      <a:pt x="159" y="593"/>
                      <a:pt x="146" y="583"/>
                      <a:pt x="136" y="571"/>
                    </a:cubicBezTo>
                    <a:cubicBezTo>
                      <a:pt x="125" y="558"/>
                      <a:pt x="116" y="544"/>
                      <a:pt x="109" y="530"/>
                    </a:cubicBezTo>
                    <a:cubicBezTo>
                      <a:pt x="94" y="501"/>
                      <a:pt x="81" y="469"/>
                      <a:pt x="75" y="436"/>
                    </a:cubicBezTo>
                    <a:cubicBezTo>
                      <a:pt x="72" y="417"/>
                      <a:pt x="70" y="397"/>
                      <a:pt x="70" y="378"/>
                    </a:cubicBezTo>
                    <a:cubicBezTo>
                      <a:pt x="70" y="219"/>
                      <a:pt x="189" y="87"/>
                      <a:pt x="342" y="65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131" y="38"/>
                      <a:pt x="0" y="193"/>
                      <a:pt x="0" y="378"/>
                    </a:cubicBezTo>
                    <a:cubicBezTo>
                      <a:pt x="0" y="494"/>
                      <a:pt x="51" y="598"/>
                      <a:pt x="132" y="669"/>
                    </a:cubicBezTo>
                    <a:cubicBezTo>
                      <a:pt x="151" y="694"/>
                      <a:pt x="185" y="750"/>
                      <a:pt x="186" y="825"/>
                    </a:cubicBezTo>
                    <a:cubicBezTo>
                      <a:pt x="184" y="841"/>
                      <a:pt x="188" y="864"/>
                      <a:pt x="204" y="883"/>
                    </a:cubicBezTo>
                    <a:cubicBezTo>
                      <a:pt x="210" y="890"/>
                      <a:pt x="218" y="897"/>
                      <a:pt x="226" y="902"/>
                    </a:cubicBezTo>
                    <a:cubicBezTo>
                      <a:pt x="380" y="903"/>
                      <a:pt x="380" y="903"/>
                      <a:pt x="380" y="903"/>
                    </a:cubicBezTo>
                    <a:cubicBezTo>
                      <a:pt x="547" y="904"/>
                      <a:pt x="547" y="904"/>
                      <a:pt x="547" y="904"/>
                    </a:cubicBezTo>
                    <a:cubicBezTo>
                      <a:pt x="558" y="899"/>
                      <a:pt x="567" y="892"/>
                      <a:pt x="575" y="883"/>
                    </a:cubicBezTo>
                    <a:cubicBezTo>
                      <a:pt x="590" y="864"/>
                      <a:pt x="594" y="841"/>
                      <a:pt x="593" y="825"/>
                    </a:cubicBezTo>
                    <a:cubicBezTo>
                      <a:pt x="594" y="723"/>
                      <a:pt x="657" y="655"/>
                      <a:pt x="658" y="654"/>
                    </a:cubicBezTo>
                    <a:cubicBezTo>
                      <a:pt x="660" y="653"/>
                      <a:pt x="661" y="652"/>
                      <a:pt x="662" y="650"/>
                    </a:cubicBezTo>
                    <a:cubicBezTo>
                      <a:pt x="717" y="595"/>
                      <a:pt x="755" y="522"/>
                      <a:pt x="768" y="442"/>
                    </a:cubicBezTo>
                    <a:cubicBezTo>
                      <a:pt x="750" y="433"/>
                      <a:pt x="720" y="420"/>
                      <a:pt x="702" y="412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33">
                <a:extLst>
                  <a:ext uri="{FF2B5EF4-FFF2-40B4-BE49-F238E27FC236}">
                    <a16:creationId xmlns:a16="http://schemas.microsoft.com/office/drawing/2014/main" id="{3E3BD9FC-42CC-FB49-8D17-742BBCD9C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0613" y="2733436"/>
                <a:ext cx="703262" cy="298417"/>
              </a:xfrm>
              <a:custGeom>
                <a:avLst/>
                <a:gdLst>
                  <a:gd name="T0" fmla="*/ 232 w 232"/>
                  <a:gd name="T1" fmla="*/ 44 h 98"/>
                  <a:gd name="T2" fmla="*/ 225 w 232"/>
                  <a:gd name="T3" fmla="*/ 34 h 98"/>
                  <a:gd name="T4" fmla="*/ 10 w 232"/>
                  <a:gd name="T5" fmla="*/ 0 h 98"/>
                  <a:gd name="T6" fmla="*/ 0 w 232"/>
                  <a:gd name="T7" fmla="*/ 7 h 98"/>
                  <a:gd name="T8" fmla="*/ 232 w 232"/>
                  <a:gd name="T9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98">
                    <a:moveTo>
                      <a:pt x="232" y="44"/>
                    </a:moveTo>
                    <a:cubicBezTo>
                      <a:pt x="225" y="34"/>
                      <a:pt x="225" y="34"/>
                      <a:pt x="225" y="34"/>
                    </a:cubicBezTo>
                    <a:cubicBezTo>
                      <a:pt x="157" y="84"/>
                      <a:pt x="60" y="69"/>
                      <a:pt x="1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4" y="81"/>
                      <a:pt x="158" y="98"/>
                      <a:pt x="232" y="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34">
                <a:extLst>
                  <a:ext uri="{FF2B5EF4-FFF2-40B4-BE49-F238E27FC236}">
                    <a16:creationId xmlns:a16="http://schemas.microsoft.com/office/drawing/2014/main" id="{6A1BCD29-3CB5-5646-943E-1CA2F04A5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9500" y="2717563"/>
                <a:ext cx="58738" cy="57144"/>
              </a:xfrm>
              <a:custGeom>
                <a:avLst/>
                <a:gdLst>
                  <a:gd name="T0" fmla="*/ 45 w 45"/>
                  <a:gd name="T1" fmla="*/ 12 h 45"/>
                  <a:gd name="T2" fmla="*/ 3 w 45"/>
                  <a:gd name="T3" fmla="*/ 0 h 45"/>
                  <a:gd name="T4" fmla="*/ 0 w 45"/>
                  <a:gd name="T5" fmla="*/ 45 h 45"/>
                  <a:gd name="T6" fmla="*/ 45 w 45"/>
                  <a:gd name="T7" fmla="*/ 1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45">
                    <a:moveTo>
                      <a:pt x="45" y="12"/>
                    </a:moveTo>
                    <a:lnTo>
                      <a:pt x="3" y="0"/>
                    </a:lnTo>
                    <a:lnTo>
                      <a:pt x="0" y="45"/>
                    </a:lnTo>
                    <a:lnTo>
                      <a:pt x="45" y="1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253" name="Freeform 35">
                <a:extLst>
                  <a:ext uri="{FF2B5EF4-FFF2-40B4-BE49-F238E27FC236}">
                    <a16:creationId xmlns:a16="http://schemas.microsoft.com/office/drawing/2014/main" id="{207E2085-C044-5042-93EF-711F4C881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71869" y="4350737"/>
                <a:ext cx="602715" cy="449787"/>
              </a:xfrm>
              <a:custGeom>
                <a:avLst/>
                <a:gdLst>
                  <a:gd name="T0" fmla="*/ 0 w 198"/>
                  <a:gd name="T1" fmla="*/ 1191461450 h 148"/>
                  <a:gd name="T2" fmla="*/ 27797946 w 198"/>
                  <a:gd name="T3" fmla="*/ 1080628463 h 148"/>
                  <a:gd name="T4" fmla="*/ 1723481807 w 198"/>
                  <a:gd name="T5" fmla="*/ 0 h 148"/>
                  <a:gd name="T6" fmla="*/ 1834673592 w 198"/>
                  <a:gd name="T7" fmla="*/ 18471658 h 148"/>
                  <a:gd name="T8" fmla="*/ 0 w 198"/>
                  <a:gd name="T9" fmla="*/ 1191461450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8" h="148">
                    <a:moveTo>
                      <a:pt x="0" y="129"/>
                    </a:moveTo>
                    <a:cubicBezTo>
                      <a:pt x="3" y="117"/>
                      <a:pt x="3" y="117"/>
                      <a:pt x="3" y="117"/>
                    </a:cubicBezTo>
                    <a:cubicBezTo>
                      <a:pt x="86" y="135"/>
                      <a:pt x="168" y="83"/>
                      <a:pt x="186" y="0"/>
                    </a:cubicBezTo>
                    <a:cubicBezTo>
                      <a:pt x="198" y="2"/>
                      <a:pt x="198" y="2"/>
                      <a:pt x="198" y="2"/>
                    </a:cubicBezTo>
                    <a:cubicBezTo>
                      <a:pt x="178" y="92"/>
                      <a:pt x="90" y="148"/>
                      <a:pt x="0" y="1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54" name="Freeform 36">
                <a:extLst>
                  <a:ext uri="{FF2B5EF4-FFF2-40B4-BE49-F238E27FC236}">
                    <a16:creationId xmlns:a16="http://schemas.microsoft.com/office/drawing/2014/main" id="{E2254568-C02E-2942-8701-E5E9BC884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1895" y="4319895"/>
                <a:ext cx="70681" cy="52689"/>
              </a:xfrm>
              <a:custGeom>
                <a:avLst/>
                <a:gdLst>
                  <a:gd name="T0" fmla="*/ 0 w 55"/>
                  <a:gd name="T1" fmla="*/ 47893016 h 41"/>
                  <a:gd name="T2" fmla="*/ 56151557 w 55"/>
                  <a:gd name="T3" fmla="*/ 0 h 41"/>
                  <a:gd name="T4" fmla="*/ 90832796 w 55"/>
                  <a:gd name="T5" fmla="*/ 67710505 h 41"/>
                  <a:gd name="T6" fmla="*/ 0 w 55"/>
                  <a:gd name="T7" fmla="*/ 47893016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" h="41">
                    <a:moveTo>
                      <a:pt x="0" y="29"/>
                    </a:moveTo>
                    <a:lnTo>
                      <a:pt x="34" y="0"/>
                    </a:lnTo>
                    <a:lnTo>
                      <a:pt x="55" y="41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Open Sans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55" name="Oval 37">
                <a:extLst>
                  <a:ext uri="{FF2B5EF4-FFF2-40B4-BE49-F238E27FC236}">
                    <a16:creationId xmlns:a16="http://schemas.microsoft.com/office/drawing/2014/main" id="{CED7506D-FF48-8F42-92CC-85077425D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7929" y="4566635"/>
                <a:ext cx="244171" cy="24288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40">
                <a:extLst>
                  <a:ext uri="{FF2B5EF4-FFF2-40B4-BE49-F238E27FC236}">
                    <a16:creationId xmlns:a16="http://schemas.microsoft.com/office/drawing/2014/main" id="{C5CB5AC6-A821-BE4D-A988-AD0820556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9200" y="2800104"/>
                <a:ext cx="277813" cy="279369"/>
              </a:xfrm>
              <a:custGeom>
                <a:avLst/>
                <a:gdLst>
                  <a:gd name="T0" fmla="*/ 10 w 91"/>
                  <a:gd name="T1" fmla="*/ 65 h 92"/>
                  <a:gd name="T2" fmla="*/ 64 w 91"/>
                  <a:gd name="T3" fmla="*/ 81 h 92"/>
                  <a:gd name="T4" fmla="*/ 81 w 91"/>
                  <a:gd name="T5" fmla="*/ 27 h 92"/>
                  <a:gd name="T6" fmla="*/ 27 w 91"/>
                  <a:gd name="T7" fmla="*/ 10 h 92"/>
                  <a:gd name="T8" fmla="*/ 10 w 91"/>
                  <a:gd name="T9" fmla="*/ 6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2">
                    <a:moveTo>
                      <a:pt x="10" y="65"/>
                    </a:moveTo>
                    <a:cubicBezTo>
                      <a:pt x="20" y="84"/>
                      <a:pt x="45" y="92"/>
                      <a:pt x="64" y="81"/>
                    </a:cubicBezTo>
                    <a:cubicBezTo>
                      <a:pt x="84" y="71"/>
                      <a:pt x="91" y="47"/>
                      <a:pt x="81" y="27"/>
                    </a:cubicBezTo>
                    <a:cubicBezTo>
                      <a:pt x="70" y="8"/>
                      <a:pt x="46" y="0"/>
                      <a:pt x="27" y="10"/>
                    </a:cubicBezTo>
                    <a:cubicBezTo>
                      <a:pt x="7" y="21"/>
                      <a:pt x="0" y="45"/>
                      <a:pt x="10" y="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41">
                <a:extLst>
                  <a:ext uri="{FF2B5EF4-FFF2-40B4-BE49-F238E27FC236}">
                    <a16:creationId xmlns:a16="http://schemas.microsoft.com/office/drawing/2014/main" id="{7AD98C79-3679-3749-B1F1-B3C627237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9413" y="1744535"/>
                <a:ext cx="1100137" cy="1101602"/>
              </a:xfrm>
              <a:custGeom>
                <a:avLst/>
                <a:gdLst>
                  <a:gd name="T0" fmla="*/ 362 w 362"/>
                  <a:gd name="T1" fmla="*/ 362 h 362"/>
                  <a:gd name="T2" fmla="*/ 346 w 362"/>
                  <a:gd name="T3" fmla="*/ 362 h 362"/>
                  <a:gd name="T4" fmla="*/ 0 w 362"/>
                  <a:gd name="T5" fmla="*/ 16 h 362"/>
                  <a:gd name="T6" fmla="*/ 0 w 362"/>
                  <a:gd name="T7" fmla="*/ 0 h 362"/>
                  <a:gd name="T8" fmla="*/ 362 w 362"/>
                  <a:gd name="T9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2" h="362">
                    <a:moveTo>
                      <a:pt x="362" y="362"/>
                    </a:moveTo>
                    <a:cubicBezTo>
                      <a:pt x="346" y="362"/>
                      <a:pt x="346" y="362"/>
                      <a:pt x="346" y="362"/>
                    </a:cubicBezTo>
                    <a:cubicBezTo>
                      <a:pt x="346" y="171"/>
                      <a:pt x="191" y="16"/>
                      <a:pt x="0" y="1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0" y="0"/>
                      <a:pt x="362" y="162"/>
                      <a:pt x="362" y="3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42">
                <a:extLst>
                  <a:ext uri="{FF2B5EF4-FFF2-40B4-BE49-F238E27FC236}">
                    <a16:creationId xmlns:a16="http://schemas.microsoft.com/office/drawing/2014/main" id="{1AF8797A-1F6C-1B42-B3EA-DE9537A47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7500" y="1690566"/>
                <a:ext cx="100013" cy="153970"/>
              </a:xfrm>
              <a:custGeom>
                <a:avLst/>
                <a:gdLst>
                  <a:gd name="T0" fmla="*/ 78 w 78"/>
                  <a:gd name="T1" fmla="*/ 0 h 120"/>
                  <a:gd name="T2" fmla="*/ 0 w 78"/>
                  <a:gd name="T3" fmla="*/ 56 h 120"/>
                  <a:gd name="T4" fmla="*/ 74 w 78"/>
                  <a:gd name="T5" fmla="*/ 120 h 120"/>
                  <a:gd name="T6" fmla="*/ 78 w 78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120">
                    <a:moveTo>
                      <a:pt x="78" y="0"/>
                    </a:moveTo>
                    <a:lnTo>
                      <a:pt x="0" y="56"/>
                    </a:lnTo>
                    <a:lnTo>
                      <a:pt x="74" y="12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43">
                <a:extLst>
                  <a:ext uri="{FF2B5EF4-FFF2-40B4-BE49-F238E27FC236}">
                    <a16:creationId xmlns:a16="http://schemas.microsoft.com/office/drawing/2014/main" id="{9B2BC49D-F85E-804C-8049-B076B58F5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7425" y="1930251"/>
                <a:ext cx="355600" cy="35873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260" name="TextBox 32">
                <a:extLst>
                  <a:ext uri="{FF2B5EF4-FFF2-40B4-BE49-F238E27FC236}">
                    <a16:creationId xmlns:a16="http://schemas.microsoft.com/office/drawing/2014/main" id="{99A2AC43-AF8D-A840-A11B-BE989EA230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35201" y="4556416"/>
                <a:ext cx="269625" cy="261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94261" name="TextBox 33">
                <a:extLst>
                  <a:ext uri="{FF2B5EF4-FFF2-40B4-BE49-F238E27FC236}">
                    <a16:creationId xmlns:a16="http://schemas.microsoft.com/office/drawing/2014/main" id="{407E59B5-A7F9-6E43-B58F-9BD316555D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08075" y="1950826"/>
                <a:ext cx="285656" cy="307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94262" name="TextBox 34">
                <a:extLst>
                  <a:ext uri="{FF2B5EF4-FFF2-40B4-BE49-F238E27FC236}">
                    <a16:creationId xmlns:a16="http://schemas.microsoft.com/office/drawing/2014/main" id="{91C68CF1-FFF2-A244-89CD-6756BEED4D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78791" y="2802109"/>
                <a:ext cx="260008" cy="261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1100" b="1" dirty="0">
                    <a:solidFill>
                      <a:prstClr val="white"/>
                    </a:solidFill>
                  </a:rPr>
                  <a:t>C</a:t>
                </a:r>
                <a:endPara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2" name="Title 15">
            <a:extLst>
              <a:ext uri="{FF2B5EF4-FFF2-40B4-BE49-F238E27FC236}">
                <a16:creationId xmlns:a16="http://schemas.microsoft.com/office/drawing/2014/main" id="{C43325BF-410B-C049-929A-059B0AF7D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5284"/>
            <a:ext cx="12155655" cy="5619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dirty="0">
                <a:latin typeface="Britannic Bold" panose="020B0903060703020204" pitchFamily="34" charset="0"/>
              </a:rPr>
              <a:t>STRATEGI PENGEMBANGAN HORTIKULTURA 2021-2024</a:t>
            </a:r>
            <a:endParaRPr lang="id-ID" altLang="en-US" dirty="0">
              <a:solidFill>
                <a:schemeClr val="accent1"/>
              </a:solidFill>
              <a:latin typeface="Britannic Bold" panose="020B090306070302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722D534-C371-4B79-A703-0F4BC4284A0E}"/>
              </a:ext>
            </a:extLst>
          </p:cNvPr>
          <p:cNvCxnSpPr>
            <a:cxnSpLocks/>
          </p:cNvCxnSpPr>
          <p:nvPr/>
        </p:nvCxnSpPr>
        <p:spPr>
          <a:xfrm>
            <a:off x="880617" y="847011"/>
            <a:ext cx="10783987" cy="7169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tailEnd type="oval"/>
          </a:ln>
          <a:effectLst/>
        </p:spPr>
      </p:cxnSp>
      <p:pic>
        <p:nvPicPr>
          <p:cNvPr id="77" name="Picture 76">
            <a:extLst>
              <a:ext uri="{FF2B5EF4-FFF2-40B4-BE49-F238E27FC236}">
                <a16:creationId xmlns:a16="http://schemas.microsoft.com/office/drawing/2014/main" id="{CB8B3666-3F2A-40CE-9643-C8E3B6B1FB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" y="115867"/>
            <a:ext cx="767818" cy="7683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ED7DC74-31B1-4B20-A9CD-76C918593D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407"/>
          <a:stretch/>
        </p:blipFill>
        <p:spPr>
          <a:xfrm>
            <a:off x="11147927" y="103306"/>
            <a:ext cx="1007728" cy="695726"/>
          </a:xfrm>
          <a:prstGeom prst="rect">
            <a:avLst/>
          </a:prstGeom>
        </p:spPr>
      </p:pic>
      <p:sp>
        <p:nvSpPr>
          <p:cNvPr id="83" name="Rounded Rectangle 56">
            <a:extLst>
              <a:ext uri="{FF2B5EF4-FFF2-40B4-BE49-F238E27FC236}">
                <a16:creationId xmlns:a16="http://schemas.microsoft.com/office/drawing/2014/main" id="{D389A031-7048-4A97-8000-B7D7A82AE6A7}"/>
              </a:ext>
            </a:extLst>
          </p:cNvPr>
          <p:cNvSpPr/>
          <p:nvPr/>
        </p:nvSpPr>
        <p:spPr>
          <a:xfrm>
            <a:off x="257172" y="1147605"/>
            <a:ext cx="611512" cy="79782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id-ID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A579B-78B9-4A2C-867E-94846743A7A0}"/>
              </a:ext>
            </a:extLst>
          </p:cNvPr>
          <p:cNvSpPr txBox="1"/>
          <p:nvPr/>
        </p:nvSpPr>
        <p:spPr>
          <a:xfrm>
            <a:off x="972779" y="1146010"/>
            <a:ext cx="4609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Bahnschrift" panose="020B0502040204020203" pitchFamily="34" charset="0"/>
              </a:rPr>
              <a:t>Pengembangan</a:t>
            </a:r>
            <a:r>
              <a:rPr lang="en-US" sz="2000" b="1" dirty="0">
                <a:latin typeface="Bahnschrift" panose="020B0502040204020203" pitchFamily="34" charset="0"/>
              </a:rPr>
              <a:t> Kampung </a:t>
            </a:r>
            <a:r>
              <a:rPr lang="en-US" sz="2000" b="1" dirty="0" err="1">
                <a:latin typeface="Bahnschrift" panose="020B0502040204020203" pitchFamily="34" charset="0"/>
              </a:rPr>
              <a:t>Hortikultura</a:t>
            </a:r>
            <a:r>
              <a:rPr lang="en-US" sz="2000" b="1" dirty="0">
                <a:latin typeface="Bahnschrift" panose="020B0502040204020203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Bahnschrift" panose="020B0502040204020203" pitchFamily="34" charset="0"/>
              </a:rPr>
              <a:t>(</a:t>
            </a:r>
            <a:r>
              <a:rPr lang="en-US" sz="2000" dirty="0" err="1">
                <a:solidFill>
                  <a:srgbClr val="0070C0"/>
                </a:solidFill>
                <a:latin typeface="Bahnschrift" panose="020B0502040204020203" pitchFamily="34" charset="0"/>
              </a:rPr>
              <a:t>Buah-buahan</a:t>
            </a:r>
            <a:r>
              <a:rPr lang="en-US" sz="2000" dirty="0">
                <a:solidFill>
                  <a:srgbClr val="0070C0"/>
                </a:solidFill>
                <a:latin typeface="Bahnschrift" panose="020B0502040204020203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Bahnschrift" panose="020B0502040204020203" pitchFamily="34" charset="0"/>
              </a:rPr>
              <a:t>Sayuran</a:t>
            </a:r>
            <a:r>
              <a:rPr lang="en-US" sz="2000" dirty="0">
                <a:solidFill>
                  <a:srgbClr val="0070C0"/>
                </a:solidFill>
                <a:latin typeface="Bahnschrift" panose="020B0502040204020203" pitchFamily="34" charset="0"/>
              </a:rPr>
              <a:t>,  </a:t>
            </a:r>
            <a:r>
              <a:rPr lang="en-US" sz="2000" dirty="0" err="1">
                <a:solidFill>
                  <a:srgbClr val="0070C0"/>
                </a:solidFill>
                <a:latin typeface="Bahnschrift" panose="020B0502040204020203" pitchFamily="34" charset="0"/>
              </a:rPr>
              <a:t>Tanaman</a:t>
            </a:r>
            <a:r>
              <a:rPr lang="en-US" sz="2000" dirty="0">
                <a:solidFill>
                  <a:srgbClr val="0070C0"/>
                </a:solidFill>
                <a:latin typeface="Bahnschrift" panose="020B0502040204020203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Bahnschrift" panose="020B0502040204020203" pitchFamily="34" charset="0"/>
              </a:rPr>
              <a:t>Obat</a:t>
            </a:r>
            <a:r>
              <a:rPr lang="en-US" sz="2000" dirty="0">
                <a:solidFill>
                  <a:srgbClr val="0070C0"/>
                </a:solidFill>
                <a:latin typeface="Bahnschrift" panose="020B0502040204020203" pitchFamily="34" charset="0"/>
              </a:rPr>
              <a:t>, dan </a:t>
            </a:r>
            <a:r>
              <a:rPr lang="en-US" sz="2000" dirty="0" err="1">
                <a:solidFill>
                  <a:srgbClr val="0070C0"/>
                </a:solidFill>
                <a:latin typeface="Bahnschrift" panose="020B0502040204020203" pitchFamily="34" charset="0"/>
              </a:rPr>
              <a:t>Florikultura</a:t>
            </a:r>
            <a:r>
              <a:rPr lang="en-US" sz="2000" dirty="0">
                <a:solidFill>
                  <a:srgbClr val="0070C0"/>
                </a:solidFill>
                <a:latin typeface="Bahnschrift" panose="020B0502040204020203" pitchFamily="34" charset="0"/>
              </a:rPr>
              <a:t>) </a:t>
            </a:r>
            <a:endParaRPr lang="id-ID" sz="20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84" name="Rounded Rectangle 57">
            <a:extLst>
              <a:ext uri="{FF2B5EF4-FFF2-40B4-BE49-F238E27FC236}">
                <a16:creationId xmlns:a16="http://schemas.microsoft.com/office/drawing/2014/main" id="{DD4FF9CA-D451-4818-8ACC-7C7A4E814668}"/>
              </a:ext>
            </a:extLst>
          </p:cNvPr>
          <p:cNvSpPr/>
          <p:nvPr/>
        </p:nvSpPr>
        <p:spPr>
          <a:xfrm>
            <a:off x="257172" y="2681526"/>
            <a:ext cx="611512" cy="82184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id-ID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Rounded Rectangle 62">
            <a:extLst>
              <a:ext uri="{FF2B5EF4-FFF2-40B4-BE49-F238E27FC236}">
                <a16:creationId xmlns:a16="http://schemas.microsoft.com/office/drawing/2014/main" id="{EE21B2A0-A007-4F29-B7E5-45302A5C4BEB}"/>
              </a:ext>
            </a:extLst>
          </p:cNvPr>
          <p:cNvSpPr/>
          <p:nvPr/>
        </p:nvSpPr>
        <p:spPr>
          <a:xfrm>
            <a:off x="257172" y="4487240"/>
            <a:ext cx="611512" cy="94006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id-ID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35887C-0A01-4D19-A439-577A64CC55B6}"/>
              </a:ext>
            </a:extLst>
          </p:cNvPr>
          <p:cNvSpPr txBox="1"/>
          <p:nvPr/>
        </p:nvSpPr>
        <p:spPr>
          <a:xfrm>
            <a:off x="963598" y="2545604"/>
            <a:ext cx="65384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Bahnschrift" panose="020B0502040204020203" pitchFamily="34" charset="0"/>
              </a:rPr>
              <a:t>Penumbuhan</a:t>
            </a:r>
            <a:r>
              <a:rPr lang="en-US" sz="3200" b="1" dirty="0">
                <a:latin typeface="Bahnschrift" panose="020B0502040204020203" pitchFamily="34" charset="0"/>
              </a:rPr>
              <a:t> UMKM </a:t>
            </a:r>
            <a:r>
              <a:rPr lang="en-US" sz="3200" b="1" dirty="0" err="1">
                <a:latin typeface="Bahnschrift" panose="020B0502040204020203" pitchFamily="34" charset="0"/>
              </a:rPr>
              <a:t>Hortikultura</a:t>
            </a:r>
            <a:r>
              <a:rPr lang="en-US" sz="3200" b="1" dirty="0">
                <a:latin typeface="Bahnschrift" panose="020B0502040204020203" pitchFamily="34" charset="0"/>
              </a:rPr>
              <a:t>  </a:t>
            </a: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</a:rPr>
              <a:t>(</a:t>
            </a:r>
            <a:r>
              <a:rPr lang="en-US" sz="2800" b="1" dirty="0" err="1">
                <a:solidFill>
                  <a:srgbClr val="0070C0"/>
                </a:solidFill>
                <a:latin typeface="Bahnschrift" panose="020B0502040204020203" pitchFamily="34" charset="0"/>
              </a:rPr>
              <a:t>Bantuan</a:t>
            </a: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" panose="020B0502040204020203" pitchFamily="34" charset="0"/>
              </a:rPr>
              <a:t>Sapras</a:t>
            </a: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" panose="020B0502040204020203" pitchFamily="34" charset="0"/>
              </a:rPr>
              <a:t>Pascapanen</a:t>
            </a: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</a:rPr>
              <a:t> dan </a:t>
            </a:r>
            <a:r>
              <a:rPr lang="en-US" sz="2800" b="1" dirty="0" err="1">
                <a:solidFill>
                  <a:srgbClr val="0070C0"/>
                </a:solidFill>
                <a:latin typeface="Bahnschrift" panose="020B0502040204020203" pitchFamily="34" charset="0"/>
              </a:rPr>
              <a:t>Pengolahan</a:t>
            </a: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Bahnschrift" panose="020B0502040204020203" pitchFamily="34" charset="0"/>
              </a:rPr>
              <a:t>Hortikultura</a:t>
            </a: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</a:rPr>
              <a:t>)</a:t>
            </a:r>
            <a:endParaRPr lang="id-ID" sz="2800" b="1" dirty="0">
              <a:solidFill>
                <a:srgbClr val="0070C0"/>
              </a:solidFill>
              <a:highlight>
                <a:srgbClr val="FFFF00"/>
              </a:highlight>
              <a:latin typeface="Bahnschrift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4B267E-1D9A-4A2E-A3DD-D5F1772FE03C}"/>
              </a:ext>
            </a:extLst>
          </p:cNvPr>
          <p:cNvSpPr txBox="1"/>
          <p:nvPr/>
        </p:nvSpPr>
        <p:spPr>
          <a:xfrm>
            <a:off x="951668" y="4333011"/>
            <a:ext cx="4910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Bahnschrift" panose="020B0502040204020203" pitchFamily="34" charset="0"/>
              </a:rPr>
              <a:t>Digitalisasi</a:t>
            </a:r>
            <a:r>
              <a:rPr lang="en-US" sz="2000" b="1" dirty="0">
                <a:latin typeface="Bahnschrift" panose="020B0502040204020203" pitchFamily="34" charset="0"/>
              </a:rPr>
              <a:t> </a:t>
            </a:r>
            <a:r>
              <a:rPr lang="en-US" sz="2000" b="1" dirty="0" err="1">
                <a:latin typeface="Bahnschrift" panose="020B0502040204020203" pitchFamily="34" charset="0"/>
              </a:rPr>
              <a:t>Hortikultura</a:t>
            </a:r>
            <a:r>
              <a:rPr lang="en-US" sz="2000" b="1" dirty="0">
                <a:latin typeface="Bahnschrift" panose="020B0502040204020203" pitchFamily="34" charset="0"/>
              </a:rPr>
              <a:t> </a:t>
            </a:r>
          </a:p>
          <a:p>
            <a:r>
              <a:rPr lang="en-US" sz="2000" dirty="0" err="1">
                <a:solidFill>
                  <a:srgbClr val="0070C0"/>
                </a:solidFill>
                <a:latin typeface="Bahnschrift" panose="020B0502040204020203" pitchFamily="34" charset="0"/>
              </a:rPr>
              <a:t>Pengembangan</a:t>
            </a:r>
            <a:r>
              <a:rPr lang="en-US" sz="2000" dirty="0">
                <a:solidFill>
                  <a:srgbClr val="0070C0"/>
                </a:solidFill>
                <a:latin typeface="Bahnschrift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Bahnschrift" panose="020B0502040204020203" pitchFamily="34" charset="0"/>
              </a:rPr>
              <a:t>Sistem</a:t>
            </a:r>
            <a:r>
              <a:rPr lang="en-US" sz="2000" b="1" dirty="0">
                <a:solidFill>
                  <a:srgbClr val="0070C0"/>
                </a:solidFill>
                <a:latin typeface="Bahnschrift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Bahnschrift" panose="020B0502040204020203" pitchFamily="34" charset="0"/>
              </a:rPr>
              <a:t>Informasi</a:t>
            </a:r>
            <a:r>
              <a:rPr lang="en-US" sz="2000" b="1" dirty="0">
                <a:solidFill>
                  <a:srgbClr val="0070C0"/>
                </a:solidFill>
                <a:latin typeface="Bahnschrift" panose="020B0502040204020203" pitchFamily="34" charset="0"/>
              </a:rPr>
              <a:t> (SI) </a:t>
            </a:r>
            <a:r>
              <a:rPr lang="en-US" sz="2000" i="1" dirty="0">
                <a:solidFill>
                  <a:srgbClr val="0070C0"/>
                </a:solidFill>
              </a:rPr>
              <a:t>Early Warning System (EWS) </a:t>
            </a:r>
            <a:r>
              <a:rPr lang="en-US" sz="2000" dirty="0" err="1">
                <a:solidFill>
                  <a:srgbClr val="0070C0"/>
                </a:solidFill>
              </a:rPr>
              <a:t>Komoditas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Strategis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Registrasi</a:t>
            </a:r>
            <a:r>
              <a:rPr lang="en-US" sz="2000" dirty="0">
                <a:solidFill>
                  <a:srgbClr val="0070C0"/>
                </a:solidFill>
              </a:rPr>
              <a:t> Kampung </a:t>
            </a:r>
            <a:r>
              <a:rPr lang="en-US" sz="2000" dirty="0" err="1">
                <a:solidFill>
                  <a:srgbClr val="0070C0"/>
                </a:solidFill>
              </a:rPr>
              <a:t>Hortikultura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Perbenihan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Horti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Gerdal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Horti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Digitalisasi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Standar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Mutu</a:t>
            </a:r>
            <a:r>
              <a:rPr lang="en-US" sz="2000" dirty="0">
                <a:solidFill>
                  <a:srgbClr val="0070C0"/>
                </a:solidFill>
              </a:rPr>
              <a:t>, Satu Data </a:t>
            </a:r>
            <a:r>
              <a:rPr lang="en-US" sz="2000" dirty="0" err="1">
                <a:solidFill>
                  <a:srgbClr val="0070C0"/>
                </a:solidFill>
              </a:rPr>
              <a:t>Hortikultura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0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6" grpId="0"/>
      <p:bldP spid="84" grpId="0" animBg="1"/>
      <p:bldP spid="85" grpId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38AD-C957-41EC-B2EA-0B6C2D9E2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PENUMBUHAN UMKM HORTIKULTURA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67333-04C5-4681-ACB8-131657E15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46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2A5208C-6C2F-403C-8176-B7CB1EC83547}"/>
              </a:ext>
            </a:extLst>
          </p:cNvPr>
          <p:cNvGraphicFramePr/>
          <p:nvPr/>
        </p:nvGraphicFramePr>
        <p:xfrm>
          <a:off x="681914" y="1171575"/>
          <a:ext cx="11191875" cy="4514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5">
            <a:extLst>
              <a:ext uri="{FF2B5EF4-FFF2-40B4-BE49-F238E27FC236}">
                <a16:creationId xmlns:a16="http://schemas.microsoft.com/office/drawing/2014/main" id="{584FA7A8-92DA-413E-BE91-58010FC273B7}"/>
              </a:ext>
            </a:extLst>
          </p:cNvPr>
          <p:cNvSpPr txBox="1">
            <a:spLocks/>
          </p:cNvSpPr>
          <p:nvPr/>
        </p:nvSpPr>
        <p:spPr>
          <a:xfrm>
            <a:off x="200025" y="433387"/>
            <a:ext cx="12155655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400" dirty="0">
                <a:latin typeface="Britannic Bold" panose="020B0903060703020204" pitchFamily="34" charset="0"/>
              </a:rPr>
              <a:t>LATAR BELAKANG PENUMBUHAN UMKM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F7AA51-9992-48CB-A990-53316B6820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03" y="254053"/>
            <a:ext cx="767818" cy="768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642E08-7973-44F5-99FD-EEF074B00D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407"/>
          <a:stretch/>
        </p:blipFill>
        <p:spPr>
          <a:xfrm>
            <a:off x="10561227" y="254053"/>
            <a:ext cx="1007728" cy="69572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3CF7F3-FBFF-49F9-86EF-0E5BE73CF552}"/>
              </a:ext>
            </a:extLst>
          </p:cNvPr>
          <p:cNvCxnSpPr>
            <a:cxnSpLocks/>
          </p:cNvCxnSpPr>
          <p:nvPr/>
        </p:nvCxnSpPr>
        <p:spPr>
          <a:xfrm flipV="1">
            <a:off x="1140078" y="1049518"/>
            <a:ext cx="10428877" cy="23493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tailEnd type="oval"/>
          </a:ln>
          <a:effectLst/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1820EAD-63B2-451F-9FDE-E230E741A2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90" y="4505326"/>
            <a:ext cx="2255918" cy="225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CAA6F5-2E59-4E2B-A021-46C9869D7AAC}"/>
              </a:ext>
            </a:extLst>
          </p:cNvPr>
          <p:cNvSpPr/>
          <p:nvPr/>
        </p:nvSpPr>
        <p:spPr>
          <a:xfrm>
            <a:off x="165100" y="603250"/>
            <a:ext cx="11912600" cy="614680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014FA-3C90-4B85-9CE2-761B3D1B3C69}"/>
              </a:ext>
            </a:extLst>
          </p:cNvPr>
          <p:cNvSpPr txBox="1"/>
          <p:nvPr/>
        </p:nvSpPr>
        <p:spPr>
          <a:xfrm>
            <a:off x="925464" y="297693"/>
            <a:ext cx="1022662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Arial"/>
              </a:rPr>
              <a:t>FASILITASI PENUMBUHAN UMKM HORTIKULTURA</a:t>
            </a:r>
            <a:endParaRPr lang="en-US" sz="240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E8FB8F1E-1FD2-4322-BB7A-FC0479D5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7950"/>
            <a:ext cx="7937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>
            <a:extLst>
              <a:ext uri="{FF2B5EF4-FFF2-40B4-BE49-F238E27FC236}">
                <a16:creationId xmlns:a16="http://schemas.microsoft.com/office/drawing/2014/main" id="{736E4EE3-B757-4D66-8C5A-7C7F3157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0879138" y="-39688"/>
            <a:ext cx="1027112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50" name="Straight Connector 5">
            <a:extLst>
              <a:ext uri="{FF2B5EF4-FFF2-40B4-BE49-F238E27FC236}">
                <a16:creationId xmlns:a16="http://schemas.microsoft.com/office/drawing/2014/main" id="{E3CC0FB1-D685-45E6-8A07-2B530FED8B3F}"/>
              </a:ext>
            </a:extLst>
          </p:cNvPr>
          <p:cNvCxnSpPr>
            <a:cxnSpLocks/>
          </p:cNvCxnSpPr>
          <p:nvPr/>
        </p:nvCxnSpPr>
        <p:spPr bwMode="auto">
          <a:xfrm>
            <a:off x="855663" y="820738"/>
            <a:ext cx="10350500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3" name="Block Arc 82">
            <a:extLst>
              <a:ext uri="{FF2B5EF4-FFF2-40B4-BE49-F238E27FC236}">
                <a16:creationId xmlns:a16="http://schemas.microsoft.com/office/drawing/2014/main" id="{ED6600EB-93DE-4D27-81E9-63978DEF7C52}"/>
              </a:ext>
            </a:extLst>
          </p:cNvPr>
          <p:cNvSpPr/>
          <p:nvPr/>
        </p:nvSpPr>
        <p:spPr>
          <a:xfrm rot="10800000">
            <a:off x="4752975" y="1222375"/>
            <a:ext cx="2465388" cy="2466975"/>
          </a:xfrm>
          <a:prstGeom prst="blockArc">
            <a:avLst>
              <a:gd name="adj1" fmla="val 10830196"/>
              <a:gd name="adj2" fmla="val 21561967"/>
              <a:gd name="adj3" fmla="val 0"/>
            </a:avLst>
          </a:prstGeom>
          <a:solidFill>
            <a:srgbClr val="00B09B"/>
          </a:solidFill>
          <a:ln w="57150" cap="flat" cmpd="sng" algn="ctr">
            <a:solidFill>
              <a:srgbClr val="EBCB38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89955D2-07C1-4474-AF15-B129EA58CEA3}"/>
              </a:ext>
            </a:extLst>
          </p:cNvPr>
          <p:cNvSpPr/>
          <p:nvPr/>
        </p:nvSpPr>
        <p:spPr>
          <a:xfrm>
            <a:off x="4152900" y="1530350"/>
            <a:ext cx="3833813" cy="152876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dist="1143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UMKM </a:t>
            </a:r>
            <a:r>
              <a:rPr lang="en-US" sz="27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Hortikultura</a:t>
            </a:r>
            <a:endParaRPr lang="en-US" sz="27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2CC1E9EF-405E-4D60-A68B-D520E02D3148}"/>
              </a:ext>
            </a:extLst>
          </p:cNvPr>
          <p:cNvSpPr/>
          <p:nvPr/>
        </p:nvSpPr>
        <p:spPr>
          <a:xfrm rot="17356338">
            <a:off x="3836987" y="3160713"/>
            <a:ext cx="1052513" cy="1036638"/>
          </a:xfrm>
          <a:custGeom>
            <a:avLst/>
            <a:gdLst>
              <a:gd name="connsiteX0" fmla="*/ 691387 w 1403670"/>
              <a:gd name="connsiteY0" fmla="*/ 0 h 1382774"/>
              <a:gd name="connsiteX1" fmla="*/ 1382774 w 1403670"/>
              <a:gd name="connsiteY1" fmla="*/ 691387 h 1382774"/>
              <a:gd name="connsiteX2" fmla="*/ 1328442 w 1403670"/>
              <a:gd name="connsiteY2" fmla="*/ 960506 h 1382774"/>
              <a:gd name="connsiteX3" fmla="*/ 1303719 w 1403670"/>
              <a:gd name="connsiteY3" fmla="*/ 1006053 h 1382774"/>
              <a:gd name="connsiteX4" fmla="*/ 1403670 w 1403670"/>
              <a:gd name="connsiteY4" fmla="*/ 1382057 h 1382774"/>
              <a:gd name="connsiteX5" fmla="*/ 1039887 w 1403670"/>
              <a:gd name="connsiteY5" fmla="*/ 1285355 h 1382774"/>
              <a:gd name="connsiteX6" fmla="*/ 960506 w 1403670"/>
              <a:gd name="connsiteY6" fmla="*/ 1328441 h 1382774"/>
              <a:gd name="connsiteX7" fmla="*/ 691387 w 1403670"/>
              <a:gd name="connsiteY7" fmla="*/ 1382774 h 1382774"/>
              <a:gd name="connsiteX8" fmla="*/ 0 w 1403670"/>
              <a:gd name="connsiteY8" fmla="*/ 691387 h 1382774"/>
              <a:gd name="connsiteX9" fmla="*/ 691387 w 1403670"/>
              <a:gd name="connsiteY9" fmla="*/ 0 h 138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3670" h="1382774">
                <a:moveTo>
                  <a:pt x="691387" y="0"/>
                </a:moveTo>
                <a:cubicBezTo>
                  <a:pt x="1073229" y="0"/>
                  <a:pt x="1382774" y="309545"/>
                  <a:pt x="1382774" y="691387"/>
                </a:cubicBezTo>
                <a:cubicBezTo>
                  <a:pt x="1382774" y="786848"/>
                  <a:pt x="1363428" y="877790"/>
                  <a:pt x="1328442" y="960506"/>
                </a:cubicBezTo>
                <a:lnTo>
                  <a:pt x="1303719" y="1006053"/>
                </a:lnTo>
                <a:lnTo>
                  <a:pt x="1403670" y="1382057"/>
                </a:lnTo>
                <a:lnTo>
                  <a:pt x="1039887" y="1285355"/>
                </a:lnTo>
                <a:lnTo>
                  <a:pt x="960506" y="1328441"/>
                </a:lnTo>
                <a:cubicBezTo>
                  <a:pt x="877790" y="1363428"/>
                  <a:pt x="786848" y="1382774"/>
                  <a:pt x="691387" y="1382774"/>
                </a:cubicBezTo>
                <a:cubicBezTo>
                  <a:pt x="309545" y="1382774"/>
                  <a:pt x="0" y="1073229"/>
                  <a:pt x="0" y="691387"/>
                </a:cubicBezTo>
                <a:cubicBezTo>
                  <a:pt x="0" y="309545"/>
                  <a:pt x="309545" y="0"/>
                  <a:pt x="691387" y="0"/>
                </a:cubicBezTo>
                <a:close/>
              </a:path>
            </a:pathLst>
          </a:custGeom>
          <a:solidFill>
            <a:srgbClr val="00B0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05C189DD-4BA5-4AC4-B38A-F05CD491158E}"/>
              </a:ext>
            </a:extLst>
          </p:cNvPr>
          <p:cNvSpPr/>
          <p:nvPr/>
        </p:nvSpPr>
        <p:spPr>
          <a:xfrm rot="3741064">
            <a:off x="7176294" y="3001169"/>
            <a:ext cx="1047750" cy="1046162"/>
          </a:xfrm>
          <a:custGeom>
            <a:avLst/>
            <a:gdLst>
              <a:gd name="connsiteX0" fmla="*/ 706980 w 1398367"/>
              <a:gd name="connsiteY0" fmla="*/ 0 h 1395725"/>
              <a:gd name="connsiteX1" fmla="*/ 1398367 w 1398367"/>
              <a:gd name="connsiteY1" fmla="*/ 691387 h 1395725"/>
              <a:gd name="connsiteX2" fmla="*/ 706980 w 1398367"/>
              <a:gd name="connsiteY2" fmla="*/ 1382774 h 1395725"/>
              <a:gd name="connsiteX3" fmla="*/ 437861 w 1398367"/>
              <a:gd name="connsiteY3" fmla="*/ 1328441 h 1395725"/>
              <a:gd name="connsiteX4" fmla="*/ 377128 w 1398367"/>
              <a:gd name="connsiteY4" fmla="*/ 1295476 h 1395725"/>
              <a:gd name="connsiteX5" fmla="*/ 0 w 1398367"/>
              <a:gd name="connsiteY5" fmla="*/ 1395725 h 1395725"/>
              <a:gd name="connsiteX6" fmla="*/ 100647 w 1398367"/>
              <a:gd name="connsiteY6" fmla="*/ 1017105 h 1395725"/>
              <a:gd name="connsiteX7" fmla="*/ 69926 w 1398367"/>
              <a:gd name="connsiteY7" fmla="*/ 960506 h 1395725"/>
              <a:gd name="connsiteX8" fmla="*/ 15593 w 1398367"/>
              <a:gd name="connsiteY8" fmla="*/ 691387 h 1395725"/>
              <a:gd name="connsiteX9" fmla="*/ 706980 w 1398367"/>
              <a:gd name="connsiteY9" fmla="*/ 0 h 139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8367" h="1395725">
                <a:moveTo>
                  <a:pt x="706980" y="0"/>
                </a:moveTo>
                <a:cubicBezTo>
                  <a:pt x="1088822" y="0"/>
                  <a:pt x="1398367" y="309545"/>
                  <a:pt x="1398367" y="691387"/>
                </a:cubicBezTo>
                <a:cubicBezTo>
                  <a:pt x="1398367" y="1073229"/>
                  <a:pt x="1088822" y="1382774"/>
                  <a:pt x="706980" y="1382774"/>
                </a:cubicBezTo>
                <a:cubicBezTo>
                  <a:pt x="611520" y="1382774"/>
                  <a:pt x="520578" y="1363428"/>
                  <a:pt x="437861" y="1328441"/>
                </a:cubicBezTo>
                <a:lnTo>
                  <a:pt x="377128" y="1295476"/>
                </a:lnTo>
                <a:lnTo>
                  <a:pt x="0" y="1395725"/>
                </a:lnTo>
                <a:lnTo>
                  <a:pt x="100647" y="1017105"/>
                </a:lnTo>
                <a:lnTo>
                  <a:pt x="69926" y="960506"/>
                </a:lnTo>
                <a:cubicBezTo>
                  <a:pt x="34940" y="877790"/>
                  <a:pt x="15593" y="786848"/>
                  <a:pt x="15593" y="691387"/>
                </a:cubicBezTo>
                <a:cubicBezTo>
                  <a:pt x="15593" y="309545"/>
                  <a:pt x="325138" y="0"/>
                  <a:pt x="706980" y="0"/>
                </a:cubicBezTo>
                <a:close/>
              </a:path>
            </a:pathLst>
          </a:custGeom>
          <a:solidFill>
            <a:srgbClr val="0D95B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47EF8CC5-5692-4F68-94E0-8DCA87188AEE}"/>
              </a:ext>
            </a:extLst>
          </p:cNvPr>
          <p:cNvSpPr/>
          <p:nvPr/>
        </p:nvSpPr>
        <p:spPr>
          <a:xfrm rot="10800000">
            <a:off x="5481638" y="3786188"/>
            <a:ext cx="1036637" cy="1265237"/>
          </a:xfrm>
          <a:custGeom>
            <a:avLst/>
            <a:gdLst>
              <a:gd name="connsiteX0" fmla="*/ 691387 w 1382774"/>
              <a:gd name="connsiteY0" fmla="*/ 0 h 1686077"/>
              <a:gd name="connsiteX1" fmla="*/ 1382774 w 1382774"/>
              <a:gd name="connsiteY1" fmla="*/ 691387 h 1686077"/>
              <a:gd name="connsiteX2" fmla="*/ 960506 w 1382774"/>
              <a:gd name="connsiteY2" fmla="*/ 1328441 h 1686077"/>
              <a:gd name="connsiteX3" fmla="*/ 879684 w 1382774"/>
              <a:gd name="connsiteY3" fmla="*/ 1353530 h 1686077"/>
              <a:gd name="connsiteX4" fmla="*/ 686806 w 1382774"/>
              <a:gd name="connsiteY4" fmla="*/ 1686077 h 1686077"/>
              <a:gd name="connsiteX5" fmla="*/ 491918 w 1382774"/>
              <a:gd name="connsiteY5" fmla="*/ 1350062 h 1686077"/>
              <a:gd name="connsiteX6" fmla="*/ 422268 w 1382774"/>
              <a:gd name="connsiteY6" fmla="*/ 1328441 h 1686077"/>
              <a:gd name="connsiteX7" fmla="*/ 0 w 1382774"/>
              <a:gd name="connsiteY7" fmla="*/ 691387 h 1686077"/>
              <a:gd name="connsiteX8" fmla="*/ 691387 w 1382774"/>
              <a:gd name="connsiteY8" fmla="*/ 0 h 1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2774" h="1686077">
                <a:moveTo>
                  <a:pt x="691387" y="0"/>
                </a:moveTo>
                <a:cubicBezTo>
                  <a:pt x="1073229" y="0"/>
                  <a:pt x="1382774" y="309545"/>
                  <a:pt x="1382774" y="691387"/>
                </a:cubicBezTo>
                <a:cubicBezTo>
                  <a:pt x="1382774" y="977769"/>
                  <a:pt x="1208655" y="1223483"/>
                  <a:pt x="960506" y="1328441"/>
                </a:cubicBezTo>
                <a:lnTo>
                  <a:pt x="879684" y="1353530"/>
                </a:lnTo>
                <a:lnTo>
                  <a:pt x="686806" y="1686077"/>
                </a:lnTo>
                <a:lnTo>
                  <a:pt x="491918" y="1350062"/>
                </a:lnTo>
                <a:lnTo>
                  <a:pt x="422268" y="1328441"/>
                </a:lnTo>
                <a:cubicBezTo>
                  <a:pt x="174119" y="1223483"/>
                  <a:pt x="0" y="977769"/>
                  <a:pt x="0" y="691387"/>
                </a:cubicBezTo>
                <a:cubicBezTo>
                  <a:pt x="0" y="309545"/>
                  <a:pt x="309545" y="0"/>
                  <a:pt x="691387" y="0"/>
                </a:cubicBezTo>
                <a:close/>
              </a:path>
            </a:pathLst>
          </a:custGeom>
          <a:solidFill>
            <a:srgbClr val="F36F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3CC44E4C-6198-4FFC-912C-68F4E092E26D}"/>
              </a:ext>
            </a:extLst>
          </p:cNvPr>
          <p:cNvSpPr/>
          <p:nvPr/>
        </p:nvSpPr>
        <p:spPr>
          <a:xfrm rot="5400000">
            <a:off x="3460750" y="1954213"/>
            <a:ext cx="1036637" cy="1265238"/>
          </a:xfrm>
          <a:custGeom>
            <a:avLst/>
            <a:gdLst>
              <a:gd name="connsiteX0" fmla="*/ 0 w 1382775"/>
              <a:gd name="connsiteY0" fmla="*/ 995287 h 1686674"/>
              <a:gd name="connsiteX1" fmla="*/ 422268 w 1382775"/>
              <a:gd name="connsiteY1" fmla="*/ 358232 h 1686674"/>
              <a:gd name="connsiteX2" fmla="*/ 512092 w 1382775"/>
              <a:gd name="connsiteY2" fmla="*/ 330350 h 1686674"/>
              <a:gd name="connsiteX3" fmla="*/ 703695 w 1382775"/>
              <a:gd name="connsiteY3" fmla="*/ 0 h 1686674"/>
              <a:gd name="connsiteX4" fmla="*/ 900702 w 1382775"/>
              <a:gd name="connsiteY4" fmla="*/ 339668 h 1686674"/>
              <a:gd name="connsiteX5" fmla="*/ 960507 w 1382775"/>
              <a:gd name="connsiteY5" fmla="*/ 358232 h 1686674"/>
              <a:gd name="connsiteX6" fmla="*/ 1382775 w 1382775"/>
              <a:gd name="connsiteY6" fmla="*/ 995287 h 1686674"/>
              <a:gd name="connsiteX7" fmla="*/ 691388 w 1382775"/>
              <a:gd name="connsiteY7" fmla="*/ 1686674 h 1686674"/>
              <a:gd name="connsiteX8" fmla="*/ 0 w 1382775"/>
              <a:gd name="connsiteY8" fmla="*/ 995287 h 168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2775" h="1686674">
                <a:moveTo>
                  <a:pt x="0" y="995287"/>
                </a:moveTo>
                <a:cubicBezTo>
                  <a:pt x="0" y="708905"/>
                  <a:pt x="174119" y="463191"/>
                  <a:pt x="422268" y="358232"/>
                </a:cubicBezTo>
                <a:lnTo>
                  <a:pt x="512092" y="330350"/>
                </a:lnTo>
                <a:lnTo>
                  <a:pt x="703695" y="0"/>
                </a:lnTo>
                <a:lnTo>
                  <a:pt x="900702" y="339668"/>
                </a:lnTo>
                <a:lnTo>
                  <a:pt x="960507" y="358232"/>
                </a:lnTo>
                <a:cubicBezTo>
                  <a:pt x="1208656" y="463191"/>
                  <a:pt x="1382775" y="708905"/>
                  <a:pt x="1382775" y="995287"/>
                </a:cubicBezTo>
                <a:cubicBezTo>
                  <a:pt x="1382775" y="1377129"/>
                  <a:pt x="1073230" y="1686674"/>
                  <a:pt x="691388" y="1686674"/>
                </a:cubicBezTo>
                <a:cubicBezTo>
                  <a:pt x="309545" y="1686674"/>
                  <a:pt x="0" y="1377129"/>
                  <a:pt x="0" y="995287"/>
                </a:cubicBezTo>
                <a:close/>
              </a:path>
            </a:pathLst>
          </a:custGeom>
          <a:solidFill>
            <a:srgbClr val="0639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EAF6ABB5-E232-46BD-B79A-F20B61791AB9}"/>
              </a:ext>
            </a:extLst>
          </p:cNvPr>
          <p:cNvSpPr/>
          <p:nvPr/>
        </p:nvSpPr>
        <p:spPr>
          <a:xfrm rot="16200000">
            <a:off x="7537450" y="1930400"/>
            <a:ext cx="1038225" cy="1260475"/>
          </a:xfrm>
          <a:custGeom>
            <a:avLst/>
            <a:gdLst>
              <a:gd name="connsiteX0" fmla="*/ 1382775 w 1382775"/>
              <a:gd name="connsiteY0" fmla="*/ 990221 h 1681608"/>
              <a:gd name="connsiteX1" fmla="*/ 691388 w 1382775"/>
              <a:gd name="connsiteY1" fmla="*/ 1681608 h 1681608"/>
              <a:gd name="connsiteX2" fmla="*/ 0 w 1382775"/>
              <a:gd name="connsiteY2" fmla="*/ 990220 h 1681608"/>
              <a:gd name="connsiteX3" fmla="*/ 422268 w 1382775"/>
              <a:gd name="connsiteY3" fmla="*/ 353166 h 1681608"/>
              <a:gd name="connsiteX4" fmla="*/ 484054 w 1382775"/>
              <a:gd name="connsiteY4" fmla="*/ 333986 h 1681608"/>
              <a:gd name="connsiteX5" fmla="*/ 677767 w 1382775"/>
              <a:gd name="connsiteY5" fmla="*/ 0 h 1681608"/>
              <a:gd name="connsiteX6" fmla="*/ 865498 w 1382775"/>
              <a:gd name="connsiteY6" fmla="*/ 323674 h 1681608"/>
              <a:gd name="connsiteX7" fmla="*/ 960507 w 1382775"/>
              <a:gd name="connsiteY7" fmla="*/ 353167 h 1681608"/>
              <a:gd name="connsiteX8" fmla="*/ 1382775 w 1382775"/>
              <a:gd name="connsiteY8" fmla="*/ 990221 h 168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2775" h="1681608">
                <a:moveTo>
                  <a:pt x="1382775" y="990221"/>
                </a:moveTo>
                <a:cubicBezTo>
                  <a:pt x="1382775" y="1372063"/>
                  <a:pt x="1073230" y="1681608"/>
                  <a:pt x="691388" y="1681608"/>
                </a:cubicBezTo>
                <a:cubicBezTo>
                  <a:pt x="309545" y="1681607"/>
                  <a:pt x="0" y="1372062"/>
                  <a:pt x="0" y="990220"/>
                </a:cubicBezTo>
                <a:cubicBezTo>
                  <a:pt x="0" y="703839"/>
                  <a:pt x="174119" y="458124"/>
                  <a:pt x="422268" y="353166"/>
                </a:cubicBezTo>
                <a:lnTo>
                  <a:pt x="484054" y="333986"/>
                </a:lnTo>
                <a:lnTo>
                  <a:pt x="677767" y="0"/>
                </a:lnTo>
                <a:lnTo>
                  <a:pt x="865498" y="323674"/>
                </a:lnTo>
                <a:lnTo>
                  <a:pt x="960507" y="353167"/>
                </a:lnTo>
                <a:cubicBezTo>
                  <a:pt x="1208656" y="458125"/>
                  <a:pt x="1382775" y="703840"/>
                  <a:pt x="1382775" y="990221"/>
                </a:cubicBezTo>
                <a:close/>
              </a:path>
            </a:pathLst>
          </a:cu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578903E-79AE-4287-8D71-0EA42B85E218}"/>
              </a:ext>
            </a:extLst>
          </p:cNvPr>
          <p:cNvSpPr/>
          <p:nvPr/>
        </p:nvSpPr>
        <p:spPr>
          <a:xfrm>
            <a:off x="4622800" y="2430463"/>
            <a:ext cx="387350" cy="385762"/>
          </a:xfrm>
          <a:prstGeom prst="ellipse">
            <a:avLst/>
          </a:prstGeom>
          <a:solidFill>
            <a:srgbClr val="0639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04BC15E-142D-45CC-8828-C4EA7105882F}"/>
              </a:ext>
            </a:extLst>
          </p:cNvPr>
          <p:cNvSpPr/>
          <p:nvPr/>
        </p:nvSpPr>
        <p:spPr>
          <a:xfrm>
            <a:off x="5010150" y="3079750"/>
            <a:ext cx="385763" cy="385763"/>
          </a:xfrm>
          <a:prstGeom prst="ellipse">
            <a:avLst/>
          </a:prstGeom>
          <a:solidFill>
            <a:srgbClr val="00B0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4896AF3-8751-4E79-8180-4C2868DABE47}"/>
              </a:ext>
            </a:extLst>
          </p:cNvPr>
          <p:cNvSpPr/>
          <p:nvPr/>
        </p:nvSpPr>
        <p:spPr>
          <a:xfrm>
            <a:off x="5807075" y="3395663"/>
            <a:ext cx="385763" cy="385762"/>
          </a:xfrm>
          <a:prstGeom prst="ellipse">
            <a:avLst/>
          </a:prstGeom>
          <a:solidFill>
            <a:srgbClr val="F36F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5687B319-7D8D-4D5B-B710-FAB2ED1597D1}"/>
              </a:ext>
            </a:extLst>
          </p:cNvPr>
          <p:cNvSpPr/>
          <p:nvPr/>
        </p:nvSpPr>
        <p:spPr>
          <a:xfrm>
            <a:off x="6602413" y="3082925"/>
            <a:ext cx="387350" cy="385763"/>
          </a:xfrm>
          <a:prstGeom prst="ellipse">
            <a:avLst/>
          </a:prstGeom>
          <a:solidFill>
            <a:srgbClr val="0D95B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5A4421A-FC19-4A91-AF29-363674E3C9BA}"/>
              </a:ext>
            </a:extLst>
          </p:cNvPr>
          <p:cNvSpPr/>
          <p:nvPr/>
        </p:nvSpPr>
        <p:spPr>
          <a:xfrm>
            <a:off x="7027863" y="2430463"/>
            <a:ext cx="385762" cy="385762"/>
          </a:xfrm>
          <a:prstGeom prst="ellipse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63F23D1-697A-4209-91EB-6E16D43540FE}"/>
              </a:ext>
            </a:extLst>
          </p:cNvPr>
          <p:cNvSpPr/>
          <p:nvPr/>
        </p:nvSpPr>
        <p:spPr>
          <a:xfrm>
            <a:off x="295322" y="2103259"/>
            <a:ext cx="3406682" cy="95585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063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200" dirty="0">
                <a:solidFill>
                  <a:schemeClr val="tx1"/>
                </a:solidFill>
              </a:rPr>
              <a:t>Fasilitasi </a:t>
            </a:r>
            <a:r>
              <a:rPr lang="en-US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Sarpras</a:t>
            </a: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Pascapanen</a:t>
            </a: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Pengolahan</a:t>
            </a:r>
            <a:endParaRPr lang="id-ID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4FDE747D-53FB-490F-8C61-8EA909296156}"/>
              </a:ext>
            </a:extLst>
          </p:cNvPr>
          <p:cNvSpPr/>
          <p:nvPr/>
        </p:nvSpPr>
        <p:spPr>
          <a:xfrm>
            <a:off x="1001281" y="3638552"/>
            <a:ext cx="3145126" cy="885471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00B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Diversifikasi</a:t>
            </a: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produk</a:t>
            </a: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olahan</a:t>
            </a: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endParaRPr lang="id-ID" sz="2200" dirty="0">
              <a:solidFill>
                <a:schemeClr val="tx1"/>
              </a:solidFill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B2210A77-1E08-41BC-92D8-F79DEF4861D4}"/>
              </a:ext>
            </a:extLst>
          </p:cNvPr>
          <p:cNvSpPr/>
          <p:nvPr/>
        </p:nvSpPr>
        <p:spPr>
          <a:xfrm>
            <a:off x="4325857" y="4848700"/>
            <a:ext cx="3226377" cy="99218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F36F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Kemitraan </a:t>
            </a:r>
            <a:r>
              <a:rPr lang="id-ID" sz="2200" dirty="0">
                <a:solidFill>
                  <a:schemeClr val="tx1"/>
                </a:solidFill>
              </a:rPr>
              <a:t>dengan</a:t>
            </a:r>
            <a:r>
              <a:rPr lang="id-ID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stakeholder 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d-ID" sz="2200" dirty="0">
              <a:solidFill>
                <a:schemeClr val="tx1"/>
              </a:solidFill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907053CE-8F3E-40F8-9793-5E8BF8E3F61C}"/>
              </a:ext>
            </a:extLst>
          </p:cNvPr>
          <p:cNvSpPr/>
          <p:nvPr/>
        </p:nvSpPr>
        <p:spPr>
          <a:xfrm>
            <a:off x="7385051" y="3460750"/>
            <a:ext cx="3549650" cy="1015663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0D95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>
                <a:solidFill>
                  <a:schemeClr val="tx1"/>
                </a:solidFill>
              </a:rPr>
              <a:t>Peningkatan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Kapabilitas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melalui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Bimbingan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Teknis</a:t>
            </a:r>
            <a:endParaRPr lang="id-ID" sz="2200" dirty="0">
              <a:solidFill>
                <a:schemeClr val="tx1"/>
              </a:solidFill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85A6F48A-7CD3-4D99-8449-1A8C3550B2AB}"/>
              </a:ext>
            </a:extLst>
          </p:cNvPr>
          <p:cNvSpPr/>
          <p:nvPr/>
        </p:nvSpPr>
        <p:spPr>
          <a:xfrm>
            <a:off x="8586787" y="2062313"/>
            <a:ext cx="3411537" cy="104903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C130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err="1">
                <a:solidFill>
                  <a:schemeClr val="tx1"/>
                </a:solidFill>
              </a:rPr>
              <a:t>Promosi</a:t>
            </a:r>
            <a:r>
              <a:rPr lang="en-US" sz="2200" b="1" dirty="0">
                <a:solidFill>
                  <a:schemeClr val="tx1"/>
                </a:solidFill>
              </a:rPr>
              <a:t> dan </a:t>
            </a:r>
            <a:r>
              <a:rPr lang="en-US" sz="2200" b="1" dirty="0" err="1">
                <a:solidFill>
                  <a:schemeClr val="tx1"/>
                </a:solidFill>
              </a:rPr>
              <a:t>Pemasaran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Produk</a:t>
            </a:r>
            <a:r>
              <a:rPr lang="en-US" sz="2200" dirty="0">
                <a:solidFill>
                  <a:schemeClr val="tx1"/>
                </a:solidFill>
              </a:rPr>
              <a:t>  </a:t>
            </a:r>
            <a:r>
              <a:rPr lang="en-US" sz="2200" dirty="0" err="1">
                <a:solidFill>
                  <a:schemeClr val="tx1"/>
                </a:solidFill>
              </a:rPr>
              <a:t>Hortikultura</a:t>
            </a:r>
            <a:endParaRPr lang="id-ID" sz="2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DD888-0BD3-4E49-A1CA-BAC77E19724E}"/>
              </a:ext>
            </a:extLst>
          </p:cNvPr>
          <p:cNvSpPr txBox="1"/>
          <p:nvPr/>
        </p:nvSpPr>
        <p:spPr>
          <a:xfrm>
            <a:off x="9076749" y="5314662"/>
            <a:ext cx="2673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9999"/>
                </a:solidFill>
                <a:latin typeface="Bahnschrift" panose="020B0502040204020203" pitchFamily="34" charset="0"/>
              </a:rPr>
              <a:t>TARGET 2021</a:t>
            </a:r>
          </a:p>
          <a:p>
            <a:r>
              <a:rPr lang="en-US" sz="3000" b="1" dirty="0">
                <a:solidFill>
                  <a:srgbClr val="009999"/>
                </a:solidFill>
                <a:latin typeface="Bahnschrift" panose="020B0502040204020203" pitchFamily="34" charset="0"/>
              </a:rPr>
              <a:t>200 UMKM </a:t>
            </a:r>
            <a:endParaRPr lang="en-ID" sz="3000" b="1" dirty="0">
              <a:solidFill>
                <a:srgbClr val="009999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06CC9E-C2C6-481A-9C0F-465D55648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144" y="5258918"/>
            <a:ext cx="1112838" cy="111283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79041E2-AF69-4A47-A3F0-36B2F91AD1A9}"/>
              </a:ext>
            </a:extLst>
          </p:cNvPr>
          <p:cNvSpPr txBox="1"/>
          <p:nvPr/>
        </p:nvSpPr>
        <p:spPr>
          <a:xfrm>
            <a:off x="570528" y="5474474"/>
            <a:ext cx="3569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9999"/>
                </a:solidFill>
                <a:latin typeface="Bahnschrift" panose="020B0502040204020203" pitchFamily="34" charset="0"/>
              </a:rPr>
              <a:t>LOKUS UMKM pada Kampung </a:t>
            </a:r>
            <a:r>
              <a:rPr lang="en-US" sz="2000" b="1" dirty="0" err="1">
                <a:solidFill>
                  <a:srgbClr val="009999"/>
                </a:solidFill>
                <a:latin typeface="Bahnschrift" panose="020B0502040204020203" pitchFamily="34" charset="0"/>
              </a:rPr>
              <a:t>Hortikultura</a:t>
            </a:r>
            <a:r>
              <a:rPr lang="en-US" sz="2000" b="1" dirty="0">
                <a:solidFill>
                  <a:srgbClr val="009999"/>
                </a:solidFill>
                <a:latin typeface="Bahnschrift" panose="020B0502040204020203" pitchFamily="34" charset="0"/>
              </a:rPr>
              <a:t> yang  </a:t>
            </a:r>
            <a:r>
              <a:rPr lang="en-US" sz="2000" b="1" dirty="0" err="1">
                <a:solidFill>
                  <a:srgbClr val="009999"/>
                </a:solidFill>
                <a:latin typeface="Bahnschrift" panose="020B0502040204020203" pitchFamily="34" charset="0"/>
              </a:rPr>
              <a:t>mampu</a:t>
            </a:r>
            <a:r>
              <a:rPr lang="en-US" sz="2000" b="1" dirty="0">
                <a:solidFill>
                  <a:srgbClr val="009999"/>
                </a:solidFill>
                <a:latin typeface="Bahnschrift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9999"/>
                </a:solidFill>
                <a:latin typeface="Bahnschrift" panose="020B0502040204020203" pitchFamily="34" charset="0"/>
              </a:rPr>
              <a:t>menjaga</a:t>
            </a:r>
            <a:r>
              <a:rPr lang="en-US" sz="2000" b="1" dirty="0">
                <a:solidFill>
                  <a:srgbClr val="009999"/>
                </a:solidFill>
                <a:latin typeface="Bahnschrift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9999"/>
                </a:solidFill>
                <a:latin typeface="Bahnschrift" panose="020B0502040204020203" pitchFamily="34" charset="0"/>
              </a:rPr>
              <a:t>kontinuitas</a:t>
            </a:r>
            <a:r>
              <a:rPr lang="en-US" sz="2000" b="1" dirty="0">
                <a:solidFill>
                  <a:srgbClr val="009999"/>
                </a:solidFill>
                <a:latin typeface="Bahnschrift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9999"/>
                </a:solidFill>
                <a:latin typeface="Bahnschrift" panose="020B0502040204020203" pitchFamily="34" charset="0"/>
              </a:rPr>
              <a:t>produksi</a:t>
            </a:r>
            <a:endParaRPr lang="en-ID" sz="2000" b="1" dirty="0">
              <a:solidFill>
                <a:srgbClr val="009999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Star: 6 Points 3">
            <a:extLst>
              <a:ext uri="{FF2B5EF4-FFF2-40B4-BE49-F238E27FC236}">
                <a16:creationId xmlns:a16="http://schemas.microsoft.com/office/drawing/2014/main" id="{14BBFA2B-1437-4219-80D2-11D113D4838A}"/>
              </a:ext>
            </a:extLst>
          </p:cNvPr>
          <p:cNvSpPr/>
          <p:nvPr/>
        </p:nvSpPr>
        <p:spPr>
          <a:xfrm>
            <a:off x="193940" y="5230029"/>
            <a:ext cx="428343" cy="484104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95262B-5CDC-45F7-BA9C-273928BB490B}"/>
              </a:ext>
            </a:extLst>
          </p:cNvPr>
          <p:cNvCxnSpPr>
            <a:cxnSpLocks/>
          </p:cNvCxnSpPr>
          <p:nvPr/>
        </p:nvCxnSpPr>
        <p:spPr>
          <a:xfrm>
            <a:off x="4087813" y="5314662"/>
            <a:ext cx="0" cy="13337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F47D9B-FE69-42D5-86C6-029B88ADBEBD}"/>
              </a:ext>
            </a:extLst>
          </p:cNvPr>
          <p:cNvCxnSpPr>
            <a:cxnSpLocks/>
          </p:cNvCxnSpPr>
          <p:nvPr/>
        </p:nvCxnSpPr>
        <p:spPr>
          <a:xfrm>
            <a:off x="622283" y="6601046"/>
            <a:ext cx="35241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432C40E-FB88-4B28-8130-AD1C87ACE803}"/>
              </a:ext>
            </a:extLst>
          </p:cNvPr>
          <p:cNvSpPr/>
          <p:nvPr/>
        </p:nvSpPr>
        <p:spPr>
          <a:xfrm>
            <a:off x="2360590" y="970939"/>
            <a:ext cx="9247209" cy="51049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38100">
            <a:solidFill>
              <a:srgbClr val="C130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chemeClr val="tx1"/>
                </a:solidFill>
              </a:rPr>
              <a:t>TUJUAN: “PENINGKATAN NILAI TAMBAH HORTIKULTURA”</a:t>
            </a:r>
            <a:endParaRPr lang="id-ID" sz="2200" dirty="0">
              <a:solidFill>
                <a:schemeClr val="tx1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5F792D9-1A8A-40C8-9C4F-62B4777B2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32" y="941203"/>
            <a:ext cx="1152602" cy="11211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438EEF-1D25-47C7-9E67-988DF5C15CA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54" y="1690106"/>
            <a:ext cx="1008759" cy="6494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9A6D33C-40CF-419C-9F83-EC3D4FF398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591" y="4086521"/>
            <a:ext cx="572814" cy="391789"/>
          </a:xfrm>
          <a:prstGeom prst="rect">
            <a:avLst/>
          </a:prstGeom>
        </p:spPr>
      </p:pic>
      <p:pic>
        <p:nvPicPr>
          <p:cNvPr id="40" name="Picture 31">
            <a:extLst>
              <a:ext uri="{FF2B5EF4-FFF2-40B4-BE49-F238E27FC236}">
                <a16:creationId xmlns:a16="http://schemas.microsoft.com/office/drawing/2014/main" id="{D636EB5D-1F26-43C1-A38A-1D9C7CA4B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4" t="26776" r="42773" b="25955"/>
          <a:stretch>
            <a:fillRect/>
          </a:stretch>
        </p:blipFill>
        <p:spPr bwMode="auto">
          <a:xfrm>
            <a:off x="495584" y="3620648"/>
            <a:ext cx="404826" cy="85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 descr="Vegetable Purees - Recipes | Pampered Chef US Site">
            <a:extLst>
              <a:ext uri="{FF2B5EF4-FFF2-40B4-BE49-F238E27FC236}">
                <a16:creationId xmlns:a16="http://schemas.microsoft.com/office/drawing/2014/main" id="{4E0EEB64-D63D-4E59-81B6-F20649294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973" y="3781425"/>
            <a:ext cx="487976" cy="62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588375-A23D-4231-8959-B1C1E663AF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825847" y="1481438"/>
            <a:ext cx="1334912" cy="7508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6B6B071-0459-4188-A320-50627FF748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56" y="1394192"/>
            <a:ext cx="948834" cy="67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30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5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75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3" grpId="0" animBg="1"/>
      <p:bldP spid="108" grpId="0" animBg="1"/>
      <p:bldP spid="109" grpId="0" animBg="1"/>
      <p:bldP spid="110" grpId="0" animBg="1"/>
      <p:bldP spid="111" grpId="0" animBg="1"/>
      <p:bldP spid="6" grpId="0"/>
      <p:bldP spid="26" grpId="0"/>
      <p:bldP spid="32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2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1_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7.xml><?xml version="1.0" encoding="utf-8"?>
<a:theme xmlns:a="http://schemas.openxmlformats.org/drawingml/2006/main" name="Fra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8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16153</TotalTime>
  <Words>1413</Words>
  <Application>Microsoft Office PowerPoint</Application>
  <PresentationFormat>Widescreen</PresentationFormat>
  <Paragraphs>279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65" baseType="lpstr">
      <vt:lpstr>微软雅黑</vt:lpstr>
      <vt:lpstr>Abadi</vt:lpstr>
      <vt:lpstr>Anton</vt:lpstr>
      <vt:lpstr>Arial</vt:lpstr>
      <vt:lpstr>Arial Narrow</vt:lpstr>
      <vt:lpstr>Bahnschrift</vt:lpstr>
      <vt:lpstr>Bookman Old Style</vt:lpstr>
      <vt:lpstr>Bradley Hand ITC</vt:lpstr>
      <vt:lpstr>Britannic Bold</vt:lpstr>
      <vt:lpstr>Brush Script MT</vt:lpstr>
      <vt:lpstr>Calibri</vt:lpstr>
      <vt:lpstr>Calibri Light</vt:lpstr>
      <vt:lpstr>Century Gothic</vt:lpstr>
      <vt:lpstr>Comic Sans MS</vt:lpstr>
      <vt:lpstr>Consolas</vt:lpstr>
      <vt:lpstr>Corbel</vt:lpstr>
      <vt:lpstr>Garamond</vt:lpstr>
      <vt:lpstr>Goudy Old Style</vt:lpstr>
      <vt:lpstr>Lucida Fax</vt:lpstr>
      <vt:lpstr>Nirmala UI</vt:lpstr>
      <vt:lpstr>Open Sans</vt:lpstr>
      <vt:lpstr>Roboto</vt:lpstr>
      <vt:lpstr>Tahoma</vt:lpstr>
      <vt:lpstr>Trebuchet MS</vt:lpstr>
      <vt:lpstr>Tw Cen MT</vt:lpstr>
      <vt:lpstr>Tw Cen MT Condensed</vt:lpstr>
      <vt:lpstr>Wingdings</vt:lpstr>
      <vt:lpstr>Wingdings 2</vt:lpstr>
      <vt:lpstr>Wingdings 3</vt:lpstr>
      <vt:lpstr>Office Theme</vt:lpstr>
      <vt:lpstr>Contents Slide Master</vt:lpstr>
      <vt:lpstr>Office Theme</vt:lpstr>
      <vt:lpstr>Savon</vt:lpstr>
      <vt:lpstr>Facet</vt:lpstr>
      <vt:lpstr>1_Integral</vt:lpstr>
      <vt:lpstr>Frame</vt:lpstr>
      <vt:lpstr>Integral</vt:lpstr>
      <vt:lpstr>Oleh:  Direktur Jenderal Hortikultura </vt:lpstr>
      <vt:lpstr>PowerPoint Presentation</vt:lpstr>
      <vt:lpstr>PowerPoint Presentation</vt:lpstr>
      <vt:lpstr>PowerPoint Presentation</vt:lpstr>
      <vt:lpstr>PowerPoint Presentation</vt:lpstr>
      <vt:lpstr>STRATEGI PENGEMBANGAN HORTIKULTURA 2021-2024</vt:lpstr>
      <vt:lpstr>PENUMBUHAN UMKM HORTIKULTURA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Syarat Pengembangan UMKM Hortikultura</vt:lpstr>
      <vt:lpstr>Contoh Pengembangan UKM yang Sukses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Aneka produk ukm Lainnya</vt:lpstr>
      <vt:lpstr>Inovasi Olahan</vt:lpstr>
      <vt:lpstr>Produk Olahan Berstandar</vt:lpstr>
      <vt:lpstr>PowerPoint Presentation</vt:lpstr>
      <vt:lpstr>UMKM PENGOLAHAN POTENSI GO INTERNASIONAL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Sandra Kasaniva</cp:lastModifiedBy>
  <cp:revision>404</cp:revision>
  <cp:lastPrinted>2021-06-23T02:38:51Z</cp:lastPrinted>
  <dcterms:created xsi:type="dcterms:W3CDTF">2021-01-21T04:59:09Z</dcterms:created>
  <dcterms:modified xsi:type="dcterms:W3CDTF">2021-08-09T06:53:49Z</dcterms:modified>
</cp:coreProperties>
</file>